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97" r:id="rId3"/>
    <p:sldId id="298" r:id="rId4"/>
    <p:sldId id="299" r:id="rId5"/>
    <p:sldId id="261" r:id="rId6"/>
    <p:sldId id="296" r:id="rId7"/>
    <p:sldId id="257" r:id="rId8"/>
    <p:sldId id="300" r:id="rId9"/>
    <p:sldId id="301" r:id="rId10"/>
    <p:sldId id="279" r:id="rId11"/>
    <p:sldId id="280" r:id="rId12"/>
    <p:sldId id="275" r:id="rId13"/>
    <p:sldId id="282" r:id="rId14"/>
    <p:sldId id="258" r:id="rId15"/>
    <p:sldId id="283" r:id="rId16"/>
    <p:sldId id="302" r:id="rId17"/>
    <p:sldId id="284" r:id="rId18"/>
    <p:sldId id="303" r:id="rId19"/>
    <p:sldId id="305" r:id="rId20"/>
    <p:sldId id="263" r:id="rId21"/>
    <p:sldId id="285" r:id="rId22"/>
    <p:sldId id="307" r:id="rId23"/>
    <p:sldId id="308" r:id="rId24"/>
    <p:sldId id="310" r:id="rId25"/>
    <p:sldId id="311" r:id="rId26"/>
    <p:sldId id="313" r:id="rId27"/>
    <p:sldId id="259" r:id="rId28"/>
    <p:sldId id="314" r:id="rId29"/>
    <p:sldId id="260" r:id="rId30"/>
    <p:sldId id="316" r:id="rId31"/>
    <p:sldId id="318" r:id="rId32"/>
    <p:sldId id="265" r:id="rId33"/>
    <p:sldId id="270" r:id="rId34"/>
    <p:sldId id="319" r:id="rId35"/>
    <p:sldId id="320" r:id="rId36"/>
    <p:sldId id="322" r:id="rId37"/>
    <p:sldId id="323" r:id="rId38"/>
    <p:sldId id="324" r:id="rId39"/>
    <p:sldId id="271" r:id="rId40"/>
    <p:sldId id="325" r:id="rId41"/>
    <p:sldId id="287" r:id="rId42"/>
    <p:sldId id="326" r:id="rId43"/>
    <p:sldId id="327" r:id="rId44"/>
    <p:sldId id="328" r:id="rId45"/>
    <p:sldId id="329" r:id="rId46"/>
    <p:sldId id="293" r:id="rId47"/>
    <p:sldId id="295" r:id="rId48"/>
    <p:sldId id="273" r:id="rId49"/>
    <p:sldId id="274" r:id="rId50"/>
    <p:sldId id="276" r:id="rId51"/>
    <p:sldId id="277" r:id="rId52"/>
    <p:sldId id="27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28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58"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194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pPr/>
              <a:t>9/16/2022</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420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2173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00253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73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4718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9122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8468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2989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2687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1161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9095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8001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fld id="{1D8BD707-D9CF-40AE-B4C6-C98DA3205C09}" type="datetimeFigureOut">
              <a:rPr lang="en-US" smtClean="0"/>
              <a:pPr/>
              <a:t>9/16/2022</a:t>
            </a:fld>
            <a:endParaRPr lang="en-US"/>
          </a:p>
        </p:txBody>
      </p:sp>
      <p:sp>
        <p:nvSpPr>
          <p:cNvPr id="184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endParaRPr lang="en-US"/>
          </a:p>
        </p:txBody>
      </p:sp>
      <p:sp>
        <p:nvSpPr>
          <p:cNvPr id="1843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fld id="{B6F15528-21DE-4FAA-801E-634DDDAF4B2B}" type="slidenum">
              <a:rPr lang="en-US" smtClean="0"/>
              <a:pPr/>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2846681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4.xml.rels><?xml version="1.0" encoding="UTF-8" standalone="yes"?>
<Relationships xmlns="http://schemas.openxmlformats.org/package/2006/relationships"><Relationship Id="rId3" Type="http://schemas.openxmlformats.org/officeDocument/2006/relationships/hyperlink" Target="https://www.algbly.com/Tutorials/Cpp-programming/Cpp-if-else.html" TargetMode="External"/><Relationship Id="rId2" Type="http://schemas.openxmlformats.org/officeDocument/2006/relationships/hyperlink" Target="https://www.algbly.com/Tutorials/Cpp-programming/Cpp-operator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eginnersbook.com/2017/08/cpp-if-else-statemen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600" b="1" dirty="0" smtClean="0">
                <a:solidFill>
                  <a:srgbClr val="00B0F0"/>
                </a:solidFill>
                <a:effectLst>
                  <a:outerShdw blurRad="38100" dist="38100" dir="2700000" algn="tl">
                    <a:srgbClr val="000000">
                      <a:alpha val="43137"/>
                    </a:srgbClr>
                  </a:outerShdw>
                </a:effectLst>
              </a:rPr>
              <a:t>Sub </a:t>
            </a:r>
            <a:r>
              <a:rPr lang="en-US" sz="3600" b="1" dirty="0" smtClean="0">
                <a:solidFill>
                  <a:srgbClr val="00B0F0"/>
                </a:solidFill>
                <a:effectLst>
                  <a:outerShdw blurRad="38100" dist="38100" dir="2700000" algn="tl">
                    <a:srgbClr val="000000">
                      <a:alpha val="43137"/>
                    </a:srgbClr>
                  </a:outerShdw>
                </a:effectLst>
              </a:rPr>
              <a:t>Module:4  Control Statements</a:t>
            </a:r>
            <a:endParaRPr lang="en-US" sz="3600" b="1" dirty="0">
              <a:solidFill>
                <a:srgbClr val="00B0F0"/>
              </a:solidFill>
              <a:effectLst>
                <a:outerShdw blurRad="38100" dist="38100" dir="2700000" algn="tl">
                  <a:srgbClr val="000000">
                    <a:alpha val="43137"/>
                  </a:srgbClr>
                </a:outerShdw>
              </a:effectLst>
            </a:endParaRPr>
          </a:p>
        </p:txBody>
      </p:sp>
      <p:sp>
        <p:nvSpPr>
          <p:cNvPr id="3" name="Subtitle 2"/>
          <p:cNvSpPr>
            <a:spLocks noGrp="1"/>
          </p:cNvSpPr>
          <p:nvPr>
            <p:ph idx="1"/>
          </p:nvPr>
        </p:nvSpPr>
        <p:spPr>
          <a:xfrm>
            <a:off x="457200" y="1143000"/>
            <a:ext cx="8229600" cy="4987925"/>
          </a:xfrm>
        </p:spPr>
        <p:txBody>
          <a:bodyPr>
            <a:normAutofit/>
          </a:bodyPr>
          <a:lstStyle/>
          <a:p>
            <a:pPr marL="0" indent="0" algn="just">
              <a:buNone/>
            </a:pPr>
            <a:r>
              <a:rPr lang="en-US" sz="2400" dirty="0"/>
              <a:t>Introduction </a:t>
            </a:r>
          </a:p>
          <a:p>
            <a:pPr algn="just"/>
            <a:r>
              <a:rPr lang="en-US" sz="2400" dirty="0"/>
              <a:t>In this chapter, you will learn various selection and loop control statements.</a:t>
            </a:r>
            <a:r>
              <a:rPr lang="en-US" sz="2400" dirty="0"/>
              <a:t> </a:t>
            </a:r>
            <a:r>
              <a:rPr lang="en-US" sz="2400" dirty="0" smtClean="0"/>
              <a:t>C</a:t>
            </a:r>
            <a:r>
              <a:rPr lang="en-US" sz="2400" dirty="0"/>
              <a:t>++provides selection statements that let you choose actions with two or more alternative courses. </a:t>
            </a:r>
            <a:r>
              <a:rPr lang="en-US" sz="2400" dirty="0"/>
              <a:t></a:t>
            </a:r>
          </a:p>
          <a:p>
            <a:pPr algn="just"/>
            <a:r>
              <a:rPr lang="en-US" sz="2400" dirty="0"/>
              <a:t>C++ provides a powerful control structure called a loop, which controls how many times an operation or a sequence of operation is performed in succession </a:t>
            </a:r>
          </a:p>
        </p:txBody>
      </p:sp>
    </p:spTree>
    <p:extLst>
      <p:ext uri="{BB962C8B-B14F-4D97-AF65-F5344CB8AC3E}">
        <p14:creationId xmlns:p14="http://schemas.microsoft.com/office/powerpoint/2010/main" val="9338254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a:t>i</a:t>
            </a:r>
            <a:r>
              <a:rPr lang="en-US" dirty="0" smtClean="0"/>
              <a:t>f statement works</a:t>
            </a:r>
            <a:endParaRPr lang="en-US" dirty="0"/>
          </a:p>
        </p:txBody>
      </p:sp>
      <p:pic>
        <p:nvPicPr>
          <p:cNvPr id="5" name="Content Placeholder 4"/>
          <p:cNvPicPr>
            <a:picLocks noGrp="1" noChangeAspect="1"/>
          </p:cNvPicPr>
          <p:nvPr>
            <p:ph idx="1"/>
          </p:nvPr>
        </p:nvPicPr>
        <p:blipFill>
          <a:blip r:embed="rId4"/>
          <a:stretch>
            <a:fillRect/>
          </a:stretch>
        </p:blipFill>
        <p:spPr>
          <a:xfrm>
            <a:off x="152401" y="1223750"/>
            <a:ext cx="8534400" cy="4567450"/>
          </a:xfrm>
          <a:prstGeom prst="rect">
            <a:avLst/>
          </a:prstGeom>
        </p:spPr>
      </p:pic>
    </p:spTree>
    <p:extLst>
      <p:ext uri="{BB962C8B-B14F-4D97-AF65-F5344CB8AC3E}">
        <p14:creationId xmlns:p14="http://schemas.microsoft.com/office/powerpoint/2010/main" val="26811469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stretch>
            <a:fillRect/>
          </a:stretch>
        </p:blipFill>
        <p:spPr>
          <a:xfrm>
            <a:off x="2057400" y="902106"/>
            <a:ext cx="4876800" cy="5228820"/>
          </a:xfrm>
          <a:prstGeom prst="rect">
            <a:avLst/>
          </a:prstGeom>
        </p:spPr>
      </p:pic>
    </p:spTree>
    <p:extLst>
      <p:ext uri="{BB962C8B-B14F-4D97-AF65-F5344CB8AC3E}">
        <p14:creationId xmlns:p14="http://schemas.microsoft.com/office/powerpoint/2010/main" val="20790804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066800"/>
            <a:ext cx="4197978" cy="5410200"/>
          </a:xfrm>
          <a:solidFill>
            <a:srgbClr val="7030A0"/>
          </a:solidFill>
        </p:spPr>
        <p:txBody>
          <a:bodyPr/>
          <a:lstStyle/>
          <a:p>
            <a:pPr>
              <a:lnSpc>
                <a:spcPct val="90000"/>
              </a:lnSpc>
            </a:pPr>
            <a:r>
              <a:rPr lang="en-US" dirty="0"/>
              <a:t>Syntax</a:t>
            </a:r>
          </a:p>
          <a:p>
            <a:pPr>
              <a:lnSpc>
                <a:spcPct val="90000"/>
              </a:lnSpc>
              <a:buFont typeface="Monotype Sorts" pitchFamily="2" charset="2"/>
              <a:buNone/>
            </a:pPr>
            <a:r>
              <a:rPr lang="en-US" dirty="0">
                <a:latin typeface="Courier New" pitchFamily="49" charset="0"/>
              </a:rPr>
              <a:t>	</a:t>
            </a:r>
            <a:r>
              <a:rPr lang="en-US" sz="2800" dirty="0">
                <a:latin typeface="Courier New" pitchFamily="49" charset="0"/>
              </a:rPr>
              <a:t>	</a:t>
            </a:r>
            <a:r>
              <a:rPr lang="en-US" sz="2800" b="1" dirty="0">
                <a:solidFill>
                  <a:srgbClr val="66CCFF"/>
                </a:solidFill>
                <a:latin typeface="Courier New" pitchFamily="49" charset="0"/>
              </a:rPr>
              <a:t>if</a:t>
            </a:r>
            <a:r>
              <a:rPr lang="en-US" sz="2800" b="1" dirty="0">
                <a:latin typeface="Courier New" pitchFamily="49" charset="0"/>
              </a:rPr>
              <a:t>(</a:t>
            </a:r>
            <a:r>
              <a:rPr lang="en-US" sz="2800" b="1" dirty="0">
                <a:solidFill>
                  <a:srgbClr val="FAFD00"/>
                </a:solidFill>
                <a:latin typeface="Courier New" pitchFamily="49" charset="0"/>
              </a:rPr>
              <a:t>condition</a:t>
            </a:r>
            <a:r>
              <a:rPr lang="en-US" sz="2800" b="1" dirty="0">
                <a:latin typeface="Courier New" pitchFamily="49" charset="0"/>
              </a:rPr>
              <a:t>)    </a:t>
            </a:r>
          </a:p>
          <a:p>
            <a:pPr>
              <a:lnSpc>
                <a:spcPct val="90000"/>
              </a:lnSpc>
              <a:buFont typeface="Monotype Sorts" pitchFamily="2" charset="2"/>
              <a:buNone/>
            </a:pPr>
            <a:r>
              <a:rPr lang="en-US" sz="2800" b="1" dirty="0">
                <a:latin typeface="Courier New" pitchFamily="49" charset="0"/>
              </a:rPr>
              <a:t>         </a:t>
            </a:r>
            <a:r>
              <a:rPr lang="en-US" sz="2800" b="1" dirty="0">
                <a:solidFill>
                  <a:srgbClr val="FAFD00"/>
                </a:solidFill>
                <a:latin typeface="Courier New" pitchFamily="49" charset="0"/>
              </a:rPr>
              <a:t>action</a:t>
            </a:r>
            <a:endParaRPr lang="en-US" sz="2800" b="1" dirty="0">
              <a:latin typeface="Courier New" pitchFamily="49" charset="0"/>
            </a:endParaRPr>
          </a:p>
          <a:p>
            <a:pPr>
              <a:lnSpc>
                <a:spcPct val="90000"/>
              </a:lnSpc>
              <a:buFont typeface="Monotype Sorts" pitchFamily="2" charset="2"/>
              <a:buNone/>
            </a:pPr>
            <a:endParaRPr lang="en-US" sz="2800" b="1" i="1" dirty="0">
              <a:latin typeface="Courier New" pitchFamily="49" charset="0"/>
            </a:endParaRPr>
          </a:p>
          <a:p>
            <a:pPr>
              <a:lnSpc>
                <a:spcPct val="90000"/>
              </a:lnSpc>
            </a:pPr>
            <a:r>
              <a:rPr lang="en-US" dirty="0">
                <a:solidFill>
                  <a:srgbClr val="33CCFF"/>
                </a:solidFill>
              </a:rPr>
              <a:t>if</a:t>
            </a:r>
            <a:r>
              <a:rPr lang="en-US" dirty="0"/>
              <a:t> the </a:t>
            </a:r>
            <a:r>
              <a:rPr lang="en-US" dirty="0">
                <a:solidFill>
                  <a:srgbClr val="FAFD00"/>
                </a:solidFill>
              </a:rPr>
              <a:t>condition</a:t>
            </a:r>
            <a:r>
              <a:rPr lang="en-US" dirty="0"/>
              <a:t> is </a:t>
            </a:r>
            <a:r>
              <a:rPr lang="en-US" dirty="0">
                <a:solidFill>
                  <a:srgbClr val="33CCFF"/>
                </a:solidFill>
              </a:rPr>
              <a:t>true</a:t>
            </a:r>
            <a:r>
              <a:rPr lang="en-US" dirty="0"/>
              <a:t> then execute the </a:t>
            </a:r>
            <a:r>
              <a:rPr lang="en-US" dirty="0" smtClean="0">
                <a:solidFill>
                  <a:srgbClr val="FAFD00"/>
                </a:solidFill>
              </a:rPr>
              <a:t>action</a:t>
            </a:r>
            <a:r>
              <a:rPr lang="en-US" dirty="0"/>
              <a:t>.</a:t>
            </a:r>
          </a:p>
          <a:p>
            <a:pPr marL="0" indent="0">
              <a:lnSpc>
                <a:spcPct val="90000"/>
              </a:lnSpc>
              <a:buNone/>
            </a:pPr>
            <a:r>
              <a:rPr lang="en-US" i="1" dirty="0" smtClean="0">
                <a:latin typeface="Courier" pitchFamily="49" charset="0"/>
              </a:rPr>
              <a:t>                          </a:t>
            </a:r>
            <a:endParaRPr lang="en-US" i="1" dirty="0">
              <a:latin typeface="Courier" pitchFamily="49" charset="0"/>
            </a:endParaRPr>
          </a:p>
          <a:p>
            <a:pPr>
              <a:lnSpc>
                <a:spcPct val="90000"/>
              </a:lnSpc>
            </a:pPr>
            <a:r>
              <a:rPr lang="en-US" dirty="0">
                <a:solidFill>
                  <a:srgbClr val="FAFD00"/>
                </a:solidFill>
              </a:rPr>
              <a:t>action</a:t>
            </a:r>
            <a:r>
              <a:rPr lang="en-US" dirty="0"/>
              <a:t> is either a single statement or a group of statements within braces.</a:t>
            </a:r>
          </a:p>
          <a:p>
            <a:pPr>
              <a:lnSpc>
                <a:spcPct val="90000"/>
              </a:lnSpc>
              <a:buFont typeface="Monotype Sorts" pitchFamily="2" charset="2"/>
              <a:buNone/>
            </a:pPr>
            <a:r>
              <a:rPr lang="en-US" dirty="0"/>
              <a:t> </a:t>
            </a:r>
            <a:endParaRPr lang="en-US" dirty="0">
              <a:latin typeface="Courier" pitchFamily="49" charset="0"/>
            </a:endParaRPr>
          </a:p>
          <a:p>
            <a:pPr marL="0" indent="0">
              <a:buNone/>
            </a:pPr>
            <a:endParaRPr lang="en-US" dirty="0"/>
          </a:p>
        </p:txBody>
      </p:sp>
      <p:sp>
        <p:nvSpPr>
          <p:cNvPr id="29" name="Rectangle 8"/>
          <p:cNvSpPr>
            <a:spLocks noChangeArrowheads="1"/>
          </p:cNvSpPr>
          <p:nvPr/>
        </p:nvSpPr>
        <p:spPr bwMode="auto">
          <a:xfrm>
            <a:off x="6693871" y="3194156"/>
            <a:ext cx="960199"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scene3d>
              <a:camera prst="orthographicFront"/>
              <a:lightRig rig="soft" dir="t">
                <a:rot lat="0" lon="0" rev="15600000"/>
              </a:lightRig>
            </a:scene3d>
            <a:sp3d extrusionH="57150" prstMaterial="softEdge">
              <a:bevelT w="25400" h="38100"/>
            </a:sp3d>
          </a:bodyPr>
          <a:lstStyle/>
          <a:p>
            <a:pPr>
              <a:spcBef>
                <a:spcPct val="0"/>
              </a:spcBef>
              <a:buClrTx/>
              <a:buSzTx/>
              <a:buFontTx/>
              <a:buNone/>
            </a:pPr>
            <a:r>
              <a:rPr lang="en-US" sz="3200" b="1" dirty="0">
                <a:ln/>
                <a:solidFill>
                  <a:schemeClr val="accent4"/>
                </a:solidFill>
              </a:rPr>
              <a:t>true</a:t>
            </a:r>
          </a:p>
        </p:txBody>
      </p:sp>
      <p:sp>
        <p:nvSpPr>
          <p:cNvPr id="33" name="Rectangle 13"/>
          <p:cNvSpPr>
            <a:spLocks noChangeArrowheads="1"/>
          </p:cNvSpPr>
          <p:nvPr/>
        </p:nvSpPr>
        <p:spPr bwMode="auto">
          <a:xfrm>
            <a:off x="7732839" y="1714665"/>
            <a:ext cx="1030162"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scene3d>
              <a:camera prst="orthographicFront"/>
              <a:lightRig rig="soft" dir="t">
                <a:rot lat="0" lon="0" rev="15600000"/>
              </a:lightRig>
            </a:scene3d>
            <a:sp3d extrusionH="57150" prstMaterial="softEdge">
              <a:bevelT w="25400" h="38100"/>
            </a:sp3d>
          </a:bodyPr>
          <a:lstStyle/>
          <a:p>
            <a:pPr>
              <a:spcBef>
                <a:spcPct val="0"/>
              </a:spcBef>
              <a:buClrTx/>
              <a:buSzTx/>
              <a:buFontTx/>
              <a:buNone/>
            </a:pPr>
            <a:r>
              <a:rPr lang="en-US" sz="2800" b="1" dirty="0">
                <a:ln/>
                <a:solidFill>
                  <a:schemeClr val="accent4"/>
                </a:solidFill>
              </a:rPr>
              <a:t>false</a:t>
            </a:r>
          </a:p>
        </p:txBody>
      </p:sp>
      <p:grpSp>
        <p:nvGrpSpPr>
          <p:cNvPr id="4" name="Group 3"/>
          <p:cNvGrpSpPr/>
          <p:nvPr/>
        </p:nvGrpSpPr>
        <p:grpSpPr>
          <a:xfrm>
            <a:off x="5029201" y="1066800"/>
            <a:ext cx="3505014" cy="4691911"/>
            <a:chOff x="4495800" y="1739900"/>
            <a:chExt cx="2959100" cy="4191000"/>
          </a:xfrm>
        </p:grpSpPr>
        <p:sp>
          <p:nvSpPr>
            <p:cNvPr id="25" name="Line 4"/>
            <p:cNvSpPr>
              <a:spLocks noChangeShapeType="1"/>
            </p:cNvSpPr>
            <p:nvPr/>
          </p:nvSpPr>
          <p:spPr bwMode="auto">
            <a:xfrm>
              <a:off x="5702300" y="1739900"/>
              <a:ext cx="0" cy="6858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5"/>
            <p:cNvSpPr>
              <a:spLocks noChangeArrowheads="1"/>
            </p:cNvSpPr>
            <p:nvPr/>
          </p:nvSpPr>
          <p:spPr bwMode="auto">
            <a:xfrm>
              <a:off x="4495800" y="2438400"/>
              <a:ext cx="2413000" cy="965200"/>
            </a:xfrm>
            <a:prstGeom prst="diamond">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sz="2800" b="0" dirty="0">
                  <a:solidFill>
                    <a:srgbClr val="C00000"/>
                  </a:solidFill>
                </a:rPr>
                <a:t>condition</a:t>
              </a:r>
            </a:p>
          </p:txBody>
        </p:sp>
        <p:sp>
          <p:nvSpPr>
            <p:cNvPr id="27" name="Line 6"/>
            <p:cNvSpPr>
              <a:spLocks noChangeShapeType="1"/>
            </p:cNvSpPr>
            <p:nvPr/>
          </p:nvSpPr>
          <p:spPr bwMode="auto">
            <a:xfrm>
              <a:off x="5702300" y="3416300"/>
              <a:ext cx="0" cy="9144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7"/>
            <p:cNvSpPr>
              <a:spLocks noChangeArrowheads="1"/>
            </p:cNvSpPr>
            <p:nvPr/>
          </p:nvSpPr>
          <p:spPr bwMode="auto">
            <a:xfrm>
              <a:off x="4572000" y="4343400"/>
              <a:ext cx="2260600" cy="8128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sz="2800" b="0" dirty="0">
                  <a:solidFill>
                    <a:srgbClr val="0070C0"/>
                  </a:solidFill>
                </a:rPr>
                <a:t>action</a:t>
              </a:r>
              <a:endParaRPr lang="en-US" sz="1400" b="0" dirty="0">
                <a:solidFill>
                  <a:srgbClr val="0070C0"/>
                </a:solidFill>
              </a:endParaRPr>
            </a:p>
          </p:txBody>
        </p:sp>
        <p:sp>
          <p:nvSpPr>
            <p:cNvPr id="30" name="Line 9"/>
            <p:cNvSpPr>
              <a:spLocks noChangeShapeType="1"/>
            </p:cNvSpPr>
            <p:nvPr/>
          </p:nvSpPr>
          <p:spPr bwMode="auto">
            <a:xfrm>
              <a:off x="5702300" y="5168900"/>
              <a:ext cx="0" cy="7620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0"/>
            <p:cNvSpPr>
              <a:spLocks noChangeShapeType="1"/>
            </p:cNvSpPr>
            <p:nvPr/>
          </p:nvSpPr>
          <p:spPr bwMode="auto">
            <a:xfrm flipH="1">
              <a:off x="5702300" y="5549900"/>
              <a:ext cx="17526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1"/>
            <p:cNvSpPr>
              <a:spLocks noChangeShapeType="1"/>
            </p:cNvSpPr>
            <p:nvPr/>
          </p:nvSpPr>
          <p:spPr bwMode="auto">
            <a:xfrm flipV="1">
              <a:off x="7454900" y="2921000"/>
              <a:ext cx="0" cy="26289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8" name="Straight Connector 37"/>
            <p:cNvCxnSpPr>
              <a:stCxn id="26" idx="3"/>
            </p:cNvCxnSpPr>
            <p:nvPr/>
          </p:nvCxnSpPr>
          <p:spPr>
            <a:xfrm>
              <a:off x="6908800" y="2921000"/>
              <a:ext cx="546100" cy="0"/>
            </a:xfrm>
            <a:prstGeom prst="line">
              <a:avLst/>
            </a:prstGeom>
            <a:noFill/>
            <a:ln w="25400">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317283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560387"/>
          </a:xfrm>
        </p:spPr>
        <p:txBody>
          <a:bodyPr/>
          <a:lstStyle/>
          <a:p>
            <a:r>
              <a:rPr lang="en-US" altLang="en-US" sz="2400" b="1" dirty="0">
                <a:latin typeface="Arial" panose="020B0604020202020204" pitchFamily="34" charset="0"/>
              </a:rPr>
              <a:t>Example 1: C++ if Statement</a:t>
            </a:r>
            <a:br>
              <a:rPr lang="en-US" altLang="en-US" sz="2400" b="1" dirty="0">
                <a:latin typeface="Arial" panose="020B0604020202020204" pitchFamily="34" charset="0"/>
              </a:rPr>
            </a:br>
            <a:endParaRPr lang="en-US" sz="2400" dirty="0"/>
          </a:p>
        </p:txBody>
      </p:sp>
      <p:sp>
        <p:nvSpPr>
          <p:cNvPr id="3" name="Content Placeholder 2"/>
          <p:cNvSpPr>
            <a:spLocks noGrp="1"/>
          </p:cNvSpPr>
          <p:nvPr>
            <p:ph idx="1"/>
          </p:nvPr>
        </p:nvSpPr>
        <p:spPr>
          <a:xfrm>
            <a:off x="685800" y="838200"/>
            <a:ext cx="8229600" cy="4530725"/>
          </a:xfrm>
        </p:spPr>
        <p:txBody>
          <a:bodyPr>
            <a:noAutofit/>
          </a:bodyPr>
          <a:lstStyle/>
          <a:p>
            <a:pPr marL="0" lvl="0" indent="0" eaLnBrk="0" fontAlgn="base" hangingPunct="0">
              <a:lnSpc>
                <a:spcPct val="120000"/>
              </a:lnSpc>
              <a:spcBef>
                <a:spcPct val="0"/>
              </a:spcBef>
              <a:spcAft>
                <a:spcPct val="0"/>
              </a:spcAft>
              <a:buClrTx/>
              <a:buSzTx/>
              <a:buNone/>
            </a:pPr>
            <a:r>
              <a:rPr lang="en-US" altLang="en-US" sz="1800" b="1" i="1" dirty="0" smtClean="0">
                <a:solidFill>
                  <a:srgbClr val="0070C0"/>
                </a:solidFill>
                <a:latin typeface="Arial Unicode MS" panose="020B0604020202020204" pitchFamily="34" charset="-128"/>
              </a:rPr>
              <a:t>// </a:t>
            </a:r>
            <a:r>
              <a:rPr lang="en-US" altLang="en-US" sz="1800" b="1" i="1" dirty="0">
                <a:solidFill>
                  <a:srgbClr val="0070C0"/>
                </a:solidFill>
                <a:latin typeface="Arial Unicode MS" panose="020B0604020202020204" pitchFamily="34" charset="-128"/>
              </a:rPr>
              <a:t>Program to print positive number entered by the user // If user enters negative number, it is skipped </a:t>
            </a:r>
            <a:endParaRPr lang="en-US" altLang="en-US" sz="1800" b="1" i="1" dirty="0" smtClean="0">
              <a:solidFill>
                <a:srgbClr val="0070C0"/>
              </a:solidFill>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a:t>
            </a:r>
            <a:r>
              <a:rPr lang="en-US" altLang="en-US" sz="2200" dirty="0">
                <a:latin typeface="Arial Unicode MS" panose="020B0604020202020204" pitchFamily="34" charset="-128"/>
              </a:rPr>
              <a:t>include &lt;</a:t>
            </a:r>
            <a:r>
              <a:rPr lang="en-US" altLang="en-US" sz="2200" dirty="0" err="1">
                <a:latin typeface="Arial Unicode MS" panose="020B0604020202020204" pitchFamily="34" charset="-128"/>
              </a:rPr>
              <a:t>iostream</a:t>
            </a:r>
            <a:r>
              <a:rPr lang="en-US" altLang="en-US" sz="2200" dirty="0" smtClean="0">
                <a:latin typeface="Arial Unicode MS" panose="020B0604020202020204" pitchFamily="34" charset="-128"/>
              </a:rPr>
              <a:t>&gt;</a:t>
            </a: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using </a:t>
            </a:r>
            <a:r>
              <a:rPr lang="en-US" altLang="en-US" sz="2200" dirty="0">
                <a:latin typeface="Arial Unicode MS" panose="020B0604020202020204" pitchFamily="34" charset="-128"/>
              </a:rPr>
              <a:t>namespace </a:t>
            </a:r>
            <a:r>
              <a:rPr lang="en-US" altLang="en-US" sz="2200" dirty="0" err="1">
                <a:latin typeface="Arial Unicode MS" panose="020B0604020202020204" pitchFamily="34" charset="-128"/>
              </a:rPr>
              <a:t>std</a:t>
            </a:r>
            <a:r>
              <a:rPr lang="en-US" altLang="en-US" sz="2200" dirty="0">
                <a:latin typeface="Arial Unicode MS" panose="020B0604020202020204" pitchFamily="34" charset="-128"/>
              </a:rPr>
              <a:t>; </a:t>
            </a:r>
            <a:endParaRPr lang="en-US" altLang="en-US" sz="2200" dirty="0" smtClean="0">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err="1" smtClean="0">
                <a:latin typeface="Arial Unicode MS" panose="020B0604020202020204" pitchFamily="34" charset="-128"/>
              </a:rPr>
              <a:t>int</a:t>
            </a: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main</a:t>
            </a:r>
            <a:r>
              <a:rPr lang="en-US" altLang="en-US" sz="2200" dirty="0" smtClean="0">
                <a:latin typeface="Arial Unicode MS" panose="020B0604020202020204" pitchFamily="34" charset="-128"/>
              </a:rPr>
              <a:t>()</a:t>
            </a: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 </a:t>
            </a:r>
            <a:endParaRPr lang="en-US" altLang="en-US" sz="2200" dirty="0" smtClean="0">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err="1" smtClean="0">
                <a:latin typeface="Arial Unicode MS" panose="020B0604020202020204" pitchFamily="34" charset="-128"/>
              </a:rPr>
              <a:t>int</a:t>
            </a: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number; </a:t>
            </a:r>
            <a:endParaRPr lang="en-US" altLang="en-US" sz="2200" dirty="0" smtClean="0">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err="1" smtClean="0">
                <a:latin typeface="Arial Unicode MS" panose="020B0604020202020204" pitchFamily="34" charset="-128"/>
              </a:rPr>
              <a:t>cout</a:t>
            </a: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&lt;&lt; "Enter an integer: "; </a:t>
            </a:r>
            <a:endParaRPr lang="en-US" altLang="en-US" sz="2200" dirty="0" smtClean="0">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err="1" smtClean="0">
                <a:latin typeface="Arial Unicode MS" panose="020B0604020202020204" pitchFamily="34" charset="-128"/>
              </a:rPr>
              <a:t>cin</a:t>
            </a: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&gt;&gt; number; </a:t>
            </a:r>
            <a:endParaRPr lang="en-US" altLang="en-US" sz="2200" dirty="0" smtClean="0">
              <a:latin typeface="Arial Unicode MS" panose="020B0604020202020204" pitchFamily="34" charset="-128"/>
            </a:endParaRPr>
          </a:p>
          <a:p>
            <a:pPr marL="0" lvl="0" indent="0">
              <a:spcBef>
                <a:spcPct val="0"/>
              </a:spcBef>
              <a:buClrTx/>
              <a:buSzTx/>
              <a:buNone/>
            </a:pPr>
            <a:r>
              <a:rPr lang="en-US" altLang="en-US" sz="2200" dirty="0" smtClean="0">
                <a:latin typeface="Arial Unicode MS" panose="020B0604020202020204" pitchFamily="34" charset="-128"/>
              </a:rPr>
              <a:t>if </a:t>
            </a:r>
            <a:r>
              <a:rPr lang="en-US" altLang="en-US" sz="2200" dirty="0">
                <a:latin typeface="Arial Unicode MS" panose="020B0604020202020204" pitchFamily="34" charset="-128"/>
              </a:rPr>
              <a:t>( number &gt; 0</a:t>
            </a:r>
            <a:r>
              <a:rPr lang="en-US" altLang="en-US" sz="2200" dirty="0">
                <a:latin typeface="Arial Unicode MS" panose="020B0604020202020204" pitchFamily="34" charset="-128"/>
              </a:rPr>
              <a:t>) </a:t>
            </a:r>
            <a:r>
              <a:rPr lang="en-US" altLang="en-US" sz="1800" b="1" i="1" dirty="0">
                <a:solidFill>
                  <a:srgbClr val="0070C0"/>
                </a:solidFill>
                <a:latin typeface="Arial Unicode MS" panose="020B0604020202020204" pitchFamily="34" charset="-128"/>
              </a:rPr>
              <a:t>// checks if the number is positive </a:t>
            </a:r>
            <a:endParaRPr lang="en-US" altLang="en-US" sz="1800" b="1" i="1" dirty="0">
              <a:solidFill>
                <a:srgbClr val="0070C0"/>
              </a:solidFill>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 </a:t>
            </a:r>
            <a:endParaRPr lang="en-US" altLang="en-US" sz="2200" dirty="0" smtClean="0">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err="1" smtClean="0">
                <a:latin typeface="Arial Unicode MS" panose="020B0604020202020204" pitchFamily="34" charset="-128"/>
              </a:rPr>
              <a:t>cout</a:t>
            </a: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&lt;&lt; "You entered a positive integer: " &lt;&lt; number &lt;&lt; </a:t>
            </a:r>
            <a:r>
              <a:rPr lang="en-US" altLang="en-US" sz="2200" dirty="0" err="1">
                <a:latin typeface="Arial Unicode MS" panose="020B0604020202020204" pitchFamily="34" charset="-128"/>
              </a:rPr>
              <a:t>endl</a:t>
            </a:r>
            <a:r>
              <a:rPr lang="en-US" altLang="en-US" sz="2200" dirty="0">
                <a:latin typeface="Arial Unicode MS" panose="020B0604020202020204" pitchFamily="34" charset="-128"/>
              </a:rPr>
              <a:t>; </a:t>
            </a:r>
            <a:endParaRPr lang="en-US" altLang="en-US" sz="2200" dirty="0" smtClean="0">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a:t>
            </a: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 </a:t>
            </a:r>
            <a:r>
              <a:rPr lang="en-US" altLang="en-US" sz="2200" dirty="0" err="1">
                <a:latin typeface="Arial Unicode MS" panose="020B0604020202020204" pitchFamily="34" charset="-128"/>
              </a:rPr>
              <a:t>cout</a:t>
            </a:r>
            <a:r>
              <a:rPr lang="en-US" altLang="en-US" sz="2200" dirty="0">
                <a:latin typeface="Arial Unicode MS" panose="020B0604020202020204" pitchFamily="34" charset="-128"/>
              </a:rPr>
              <a:t> &lt;&lt; "This statement is always executed."; </a:t>
            </a:r>
            <a:endParaRPr lang="en-US" altLang="en-US" sz="2200" dirty="0" smtClean="0">
              <a:latin typeface="Arial Unicode MS" panose="020B0604020202020204" pitchFamily="34" charset="-128"/>
            </a:endParaRP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return </a:t>
            </a:r>
            <a:r>
              <a:rPr lang="en-US" altLang="en-US" sz="2200" dirty="0">
                <a:latin typeface="Arial Unicode MS" panose="020B0604020202020204" pitchFamily="34" charset="-128"/>
              </a:rPr>
              <a:t>0</a:t>
            </a:r>
            <a:r>
              <a:rPr lang="en-US" altLang="en-US" sz="2200" dirty="0" smtClean="0">
                <a:latin typeface="Arial Unicode MS" panose="020B0604020202020204" pitchFamily="34" charset="-128"/>
              </a:rPr>
              <a:t>;</a:t>
            </a:r>
          </a:p>
          <a:p>
            <a:pPr marL="0" lvl="0" indent="0" eaLnBrk="0" fontAlgn="base" hangingPunct="0">
              <a:spcBef>
                <a:spcPct val="0"/>
              </a:spcBef>
              <a:spcAft>
                <a:spcPct val="0"/>
              </a:spcAft>
              <a:buClrTx/>
              <a:buSzTx/>
              <a:buNone/>
            </a:pPr>
            <a:r>
              <a:rPr lang="en-US" altLang="en-US" sz="2200" dirty="0" smtClean="0">
                <a:latin typeface="Arial Unicode MS" panose="020B0604020202020204" pitchFamily="34" charset="-128"/>
              </a:rPr>
              <a:t> </a:t>
            </a:r>
            <a:r>
              <a:rPr lang="en-US" altLang="en-US" sz="2200" dirty="0">
                <a:latin typeface="Arial Unicode MS" panose="020B0604020202020204" pitchFamily="34" charset="-128"/>
              </a:rPr>
              <a:t>}</a:t>
            </a:r>
            <a:r>
              <a:rPr lang="en-US" altLang="en-US" sz="2200" dirty="0"/>
              <a:t> </a:t>
            </a:r>
            <a:endParaRPr lang="en-US" altLang="en-US" sz="2200" dirty="0">
              <a:latin typeface="Arial" panose="020B0604020202020204" pitchFamily="34" charset="0"/>
            </a:endParaRPr>
          </a:p>
          <a:p>
            <a:pPr>
              <a:lnSpc>
                <a:spcPct val="120000"/>
              </a:lnSpc>
            </a:pPr>
            <a:endParaRPr lang="en-US" sz="2200" dirty="0"/>
          </a:p>
        </p:txBody>
      </p:sp>
    </p:spTree>
    <p:extLst>
      <p:ext uri="{BB962C8B-B14F-4D97-AF65-F5344CB8AC3E}">
        <p14:creationId xmlns:p14="http://schemas.microsoft.com/office/powerpoint/2010/main" val="6249579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8732"/>
            <a:ext cx="8229600" cy="990600"/>
          </a:xfrm>
        </p:spPr>
        <p:txBody>
          <a:bodyPr/>
          <a:lstStyle/>
          <a:p>
            <a:r>
              <a:rPr lang="en-US" b="1" dirty="0" smtClean="0"/>
              <a:t>The if-else Statement: </a:t>
            </a:r>
            <a:endParaRPr lang="en-US" dirty="0"/>
          </a:p>
        </p:txBody>
      </p:sp>
      <p:sp>
        <p:nvSpPr>
          <p:cNvPr id="3" name="Content Placeholder 2"/>
          <p:cNvSpPr>
            <a:spLocks noGrp="1"/>
          </p:cNvSpPr>
          <p:nvPr>
            <p:ph idx="1"/>
          </p:nvPr>
        </p:nvSpPr>
        <p:spPr>
          <a:xfrm>
            <a:off x="457200" y="1143000"/>
            <a:ext cx="8229600" cy="4953000"/>
          </a:xfrm>
        </p:spPr>
        <p:txBody>
          <a:bodyPr>
            <a:noAutofit/>
          </a:bodyPr>
          <a:lstStyle/>
          <a:p>
            <a:pPr marL="0" lvl="0" indent="0" algn="just">
              <a:spcBef>
                <a:spcPct val="0"/>
              </a:spcBef>
              <a:buClrTx/>
              <a:buSzTx/>
              <a:buFontTx/>
              <a:buChar char="•"/>
            </a:pPr>
            <a:r>
              <a:rPr lang="en-US" altLang="en-US" sz="2800" dirty="0" smtClean="0">
                <a:latin typeface="Nunito Sans"/>
              </a:rPr>
              <a:t>The</a:t>
            </a:r>
            <a:r>
              <a:rPr lang="en-US" altLang="en-US" sz="2800" b="1" dirty="0">
                <a:solidFill>
                  <a:srgbClr val="0070C0"/>
                </a:solidFill>
                <a:latin typeface="Nunito Sans"/>
              </a:rPr>
              <a:t> </a:t>
            </a:r>
            <a:r>
              <a:rPr lang="en-US" altLang="en-US" sz="2800" b="1" dirty="0">
                <a:solidFill>
                  <a:srgbClr val="0070C0"/>
                </a:solidFill>
                <a:latin typeface="droid sans mono"/>
              </a:rPr>
              <a:t>if</a:t>
            </a:r>
            <a:r>
              <a:rPr lang="en-US" altLang="en-US" sz="2800" dirty="0">
                <a:latin typeface="Nunito Sans"/>
              </a:rPr>
              <a:t> statement along tells us that if a </a:t>
            </a:r>
            <a:r>
              <a:rPr lang="en-US" altLang="en-US" sz="2800" dirty="0">
                <a:solidFill>
                  <a:srgbClr val="C00000"/>
                </a:solidFill>
                <a:latin typeface="Nunito Sans"/>
              </a:rPr>
              <a:t>condition</a:t>
            </a:r>
            <a:r>
              <a:rPr lang="en-US" altLang="en-US" sz="2800" dirty="0">
                <a:latin typeface="Nunito Sans"/>
              </a:rPr>
              <a:t> is </a:t>
            </a:r>
            <a:r>
              <a:rPr lang="en-US" altLang="en-US" sz="2800" dirty="0">
                <a:solidFill>
                  <a:srgbClr val="0070C0"/>
                </a:solidFill>
                <a:latin typeface="Nunito Sans"/>
              </a:rPr>
              <a:t>true</a:t>
            </a:r>
            <a:r>
              <a:rPr lang="en-US" altLang="en-US" sz="2800" dirty="0">
                <a:latin typeface="Nunito Sans"/>
              </a:rPr>
              <a:t> it will execute a block of statement and </a:t>
            </a:r>
            <a:r>
              <a:rPr lang="en-US" altLang="en-US" sz="2800" dirty="0">
                <a:solidFill>
                  <a:srgbClr val="0070C0"/>
                </a:solidFill>
                <a:latin typeface="Nunito Sans"/>
              </a:rPr>
              <a:t>if</a:t>
            </a:r>
            <a:r>
              <a:rPr lang="en-US" altLang="en-US" sz="2800" dirty="0">
                <a:latin typeface="Nunito Sans"/>
              </a:rPr>
              <a:t> the </a:t>
            </a:r>
            <a:r>
              <a:rPr lang="en-US" altLang="en-US" sz="2800" dirty="0">
                <a:solidFill>
                  <a:srgbClr val="C00000"/>
                </a:solidFill>
                <a:latin typeface="Nunito Sans"/>
              </a:rPr>
              <a:t>condition</a:t>
            </a:r>
            <a:r>
              <a:rPr lang="en-US" altLang="en-US" sz="2800" dirty="0">
                <a:latin typeface="Nunito Sans"/>
              </a:rPr>
              <a:t> is </a:t>
            </a:r>
            <a:r>
              <a:rPr lang="en-US" altLang="en-US" sz="2800" dirty="0">
                <a:solidFill>
                  <a:srgbClr val="0070C0"/>
                </a:solidFill>
                <a:latin typeface="Nunito Sans"/>
              </a:rPr>
              <a:t>false</a:t>
            </a:r>
            <a:r>
              <a:rPr lang="en-US" altLang="en-US" sz="2800" dirty="0">
                <a:latin typeface="Nunito Sans"/>
              </a:rPr>
              <a:t> it won't.</a:t>
            </a:r>
          </a:p>
          <a:p>
            <a:pPr marL="0" lvl="0" indent="0" algn="just">
              <a:spcBef>
                <a:spcPct val="0"/>
              </a:spcBef>
              <a:buClrTx/>
              <a:buSzTx/>
              <a:buFontTx/>
              <a:buChar char="•"/>
            </a:pPr>
            <a:r>
              <a:rPr lang="en-US" altLang="en-US" sz="2800" dirty="0">
                <a:latin typeface="Nunito Sans"/>
              </a:rPr>
              <a:t>So, we can use the </a:t>
            </a:r>
            <a:r>
              <a:rPr lang="en-US" altLang="en-US" sz="2800" dirty="0">
                <a:latin typeface="droid sans mono"/>
              </a:rPr>
              <a:t>else</a:t>
            </a:r>
            <a:r>
              <a:rPr lang="en-US" altLang="en-US" sz="2800" dirty="0">
                <a:latin typeface="Nunito Sans"/>
              </a:rPr>
              <a:t> </a:t>
            </a:r>
            <a:r>
              <a:rPr lang="en-US" altLang="en-US" sz="2800" dirty="0" smtClean="0">
                <a:latin typeface="Nunito Sans"/>
              </a:rPr>
              <a:t>statement with</a:t>
            </a:r>
            <a:r>
              <a:rPr lang="en-US" altLang="en-US" sz="2800" dirty="0">
                <a:latin typeface="Nunito Sans"/>
              </a:rPr>
              <a:t> </a:t>
            </a:r>
            <a:r>
              <a:rPr lang="en-US" altLang="en-US" sz="2800" dirty="0">
                <a:latin typeface="droid sans mono"/>
              </a:rPr>
              <a:t>if</a:t>
            </a:r>
            <a:r>
              <a:rPr lang="en-US" altLang="en-US" sz="2800" dirty="0">
                <a:latin typeface="Nunito Sans"/>
              </a:rPr>
              <a:t> statement to execute a block of code when condition is false.</a:t>
            </a:r>
          </a:p>
          <a:p>
            <a:pPr marL="0" lvl="0" indent="0" algn="just">
              <a:spcBef>
                <a:spcPct val="0"/>
              </a:spcBef>
              <a:buClrTx/>
              <a:buSzTx/>
              <a:buFontTx/>
              <a:buChar char="•"/>
            </a:pPr>
            <a:r>
              <a:rPr lang="en-US" altLang="en-US" sz="2800" dirty="0">
                <a:latin typeface="Nunito Sans"/>
              </a:rPr>
              <a:t>The </a:t>
            </a:r>
            <a:r>
              <a:rPr lang="en-US" altLang="en-US" sz="2800" dirty="0">
                <a:latin typeface="droid sans mono"/>
              </a:rPr>
              <a:t>if</a:t>
            </a:r>
            <a:r>
              <a:rPr lang="en-US" altLang="en-US" sz="2800" dirty="0">
                <a:latin typeface="Nunito Sans"/>
              </a:rPr>
              <a:t> statement can have an optional </a:t>
            </a:r>
            <a:r>
              <a:rPr lang="en-US" altLang="en-US" sz="2800" dirty="0">
                <a:latin typeface="droid sans mono"/>
              </a:rPr>
              <a:t>else</a:t>
            </a:r>
            <a:r>
              <a:rPr lang="en-US" altLang="en-US" sz="2800" dirty="0">
                <a:latin typeface="Nunito Sans"/>
              </a:rPr>
              <a:t> clause</a:t>
            </a:r>
            <a:endParaRPr lang="en-US" altLang="en-US" sz="2800" dirty="0" smtClean="0">
              <a:latin typeface="Arial" panose="020B0604020202020204" pitchFamily="34" charset="0"/>
            </a:endParaRPr>
          </a:p>
          <a:p>
            <a:pPr marL="0" lvl="0" indent="0" algn="just" eaLnBrk="0" fontAlgn="base" hangingPunct="0">
              <a:spcBef>
                <a:spcPct val="0"/>
              </a:spcBef>
              <a:spcAft>
                <a:spcPct val="0"/>
              </a:spcAft>
              <a:buClrTx/>
              <a:buSzTx/>
              <a:buNone/>
            </a:pPr>
            <a:endParaRPr lang="en-US" altLang="en-US" sz="2800" dirty="0">
              <a:latin typeface="Arial" panose="020B0604020202020204" pitchFamily="34" charset="0"/>
            </a:endParaRPr>
          </a:p>
        </p:txBody>
      </p:sp>
      <p:sp>
        <p:nvSpPr>
          <p:cNvPr id="4" name="Rectangle 1"/>
          <p:cNvSpPr>
            <a:spLocks noChangeArrowheads="1"/>
          </p:cNvSpPr>
          <p:nvPr/>
        </p:nvSpPr>
        <p:spPr bwMode="auto">
          <a:xfrm>
            <a:off x="0" y="-230832"/>
            <a:ext cx="6892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Nunito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58056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effectLst>
                  <a:outerShdw blurRad="38100" dist="38100" dir="2700000" algn="tl">
                    <a:srgbClr val="000000">
                      <a:alpha val="43137"/>
                    </a:srgbClr>
                  </a:outerShdw>
                </a:effectLst>
              </a:rPr>
              <a:t>The syntax of the </a:t>
            </a:r>
            <a:r>
              <a:rPr lang="en-US" i="1" dirty="0" smtClean="0">
                <a:solidFill>
                  <a:srgbClr val="0070C0"/>
                </a:solidFill>
                <a:effectLst>
                  <a:outerShdw blurRad="38100" dist="38100" dir="2700000" algn="tl">
                    <a:srgbClr val="000000">
                      <a:alpha val="43137"/>
                    </a:srgbClr>
                  </a:outerShdw>
                </a:effectLst>
              </a:rPr>
              <a:t>if….else</a:t>
            </a:r>
            <a:r>
              <a:rPr lang="en-US" i="1" dirty="0" smtClean="0">
                <a:effectLst>
                  <a:outerShdw blurRad="38100" dist="38100" dir="2700000" algn="tl">
                    <a:srgbClr val="000000">
                      <a:alpha val="43137"/>
                    </a:srgbClr>
                  </a:outerShdw>
                </a:effectLst>
              </a:rPr>
              <a:t> </a:t>
            </a:r>
            <a:r>
              <a:rPr lang="en-US" i="1" dirty="0">
                <a:effectLst>
                  <a:outerShdw blurRad="38100" dist="38100" dir="2700000" algn="tl">
                    <a:srgbClr val="000000">
                      <a:alpha val="43137"/>
                    </a:srgbClr>
                  </a:outerShdw>
                </a:effectLst>
              </a:rPr>
              <a:t>statements is </a:t>
            </a:r>
            <a:br>
              <a:rPr lang="en-US" i="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130564" y="1110343"/>
            <a:ext cx="5029200" cy="4190999"/>
          </a:xfrm>
          <a:solidFill>
            <a:schemeClr val="accent5">
              <a:lumMod val="20000"/>
              <a:lumOff val="80000"/>
            </a:schemeClr>
          </a:solidFill>
        </p:spPr>
        <p:txBody>
          <a:bodyPr/>
          <a:lstStyle/>
          <a:p>
            <a:pPr marL="0" indent="0" algn="just">
              <a:buNone/>
            </a:pPr>
            <a:r>
              <a:rPr lang="en-US" altLang="en-US" sz="2400" dirty="0">
                <a:solidFill>
                  <a:srgbClr val="C678DD"/>
                </a:solidFill>
                <a:latin typeface="droid sans mono"/>
              </a:rPr>
              <a:t>if</a:t>
            </a:r>
            <a:r>
              <a:rPr lang="en-US" altLang="en-US" sz="2400" dirty="0">
                <a:solidFill>
                  <a:srgbClr val="D3D3D3"/>
                </a:solidFill>
                <a:latin typeface="droid sans mono"/>
              </a:rPr>
              <a:t> </a:t>
            </a:r>
            <a:r>
              <a:rPr lang="en-US" altLang="en-US" sz="2400" dirty="0">
                <a:solidFill>
                  <a:srgbClr val="C00000"/>
                </a:solidFill>
                <a:latin typeface="droid sans mono"/>
              </a:rPr>
              <a:t>(condition) </a:t>
            </a:r>
            <a:endParaRPr lang="en-US" altLang="en-US" sz="2400" dirty="0" smtClean="0">
              <a:solidFill>
                <a:srgbClr val="C00000"/>
              </a:solidFill>
              <a:latin typeface="droid sans mono"/>
            </a:endParaRPr>
          </a:p>
          <a:p>
            <a:pPr marL="0" indent="0" algn="just">
              <a:buNone/>
            </a:pPr>
            <a:r>
              <a:rPr lang="en-US" altLang="en-US" sz="2400" dirty="0" smtClean="0">
                <a:solidFill>
                  <a:srgbClr val="FFC000"/>
                </a:solidFill>
                <a:latin typeface="droid sans mono"/>
              </a:rPr>
              <a:t>{</a:t>
            </a:r>
          </a:p>
          <a:p>
            <a:pPr marL="0" indent="0" algn="just">
              <a:buNone/>
            </a:pPr>
            <a:r>
              <a:rPr lang="en-US" altLang="en-US" sz="2000" dirty="0" smtClean="0">
                <a:solidFill>
                  <a:srgbClr val="D3D3D3"/>
                </a:solidFill>
                <a:latin typeface="droid sans mono"/>
              </a:rPr>
              <a:t> </a:t>
            </a:r>
            <a:r>
              <a:rPr lang="en-US" altLang="en-US" sz="2000" b="1" i="1" dirty="0">
                <a:solidFill>
                  <a:srgbClr val="00B0F0"/>
                </a:solidFill>
                <a:latin typeface="droid sans mono"/>
              </a:rPr>
              <a:t>// block of code only executed if condition is </a:t>
            </a:r>
            <a:r>
              <a:rPr lang="en-US" altLang="en-US" sz="2000" b="1" i="1" dirty="0" smtClean="0">
                <a:solidFill>
                  <a:srgbClr val="00B0F0"/>
                </a:solidFill>
                <a:latin typeface="droid sans mono"/>
              </a:rPr>
              <a:t>true</a:t>
            </a:r>
          </a:p>
          <a:p>
            <a:pPr marL="0" indent="0" algn="just">
              <a:buNone/>
            </a:pPr>
            <a:r>
              <a:rPr lang="en-US" altLang="en-US" sz="2400" b="1" dirty="0" smtClean="0">
                <a:solidFill>
                  <a:srgbClr val="FFC000"/>
                </a:solidFill>
                <a:latin typeface="droid sans mono"/>
              </a:rPr>
              <a:t> </a:t>
            </a:r>
            <a:r>
              <a:rPr lang="en-US" altLang="en-US" sz="2400" dirty="0" smtClean="0">
                <a:solidFill>
                  <a:srgbClr val="FFC000"/>
                </a:solidFill>
                <a:latin typeface="droid sans mono"/>
              </a:rPr>
              <a:t>}</a:t>
            </a:r>
          </a:p>
          <a:p>
            <a:pPr marL="0" indent="0" algn="just">
              <a:buNone/>
            </a:pPr>
            <a:r>
              <a:rPr lang="en-US" altLang="en-US" sz="2400" dirty="0" smtClean="0">
                <a:solidFill>
                  <a:srgbClr val="D3D3D3"/>
                </a:solidFill>
                <a:latin typeface="droid sans mono"/>
              </a:rPr>
              <a:t> </a:t>
            </a:r>
            <a:r>
              <a:rPr lang="en-US" altLang="en-US" sz="2400" dirty="0" smtClean="0">
                <a:solidFill>
                  <a:srgbClr val="C678DD"/>
                </a:solidFill>
                <a:latin typeface="droid sans mono"/>
              </a:rPr>
              <a:t>else</a:t>
            </a:r>
          </a:p>
          <a:p>
            <a:pPr marL="0" indent="0" algn="just">
              <a:buNone/>
            </a:pPr>
            <a:r>
              <a:rPr lang="en-US" altLang="en-US" sz="2400" dirty="0" smtClean="0">
                <a:solidFill>
                  <a:srgbClr val="D3D3D3"/>
                </a:solidFill>
                <a:latin typeface="droid sans mono"/>
              </a:rPr>
              <a:t> </a:t>
            </a:r>
            <a:r>
              <a:rPr lang="en-US" altLang="en-US" sz="2400" dirty="0" smtClean="0">
                <a:solidFill>
                  <a:srgbClr val="FFC000"/>
                </a:solidFill>
                <a:latin typeface="droid sans mono"/>
              </a:rPr>
              <a:t>{</a:t>
            </a:r>
          </a:p>
          <a:p>
            <a:pPr marL="0" indent="0" algn="just">
              <a:buNone/>
            </a:pPr>
            <a:r>
              <a:rPr lang="en-US" altLang="en-US" sz="2400" b="1" dirty="0">
                <a:solidFill>
                  <a:srgbClr val="00B0F0"/>
                </a:solidFill>
                <a:latin typeface="droid sans mono"/>
              </a:rPr>
              <a:t> </a:t>
            </a:r>
            <a:r>
              <a:rPr lang="en-US" altLang="en-US" sz="2000" b="1" i="1" dirty="0">
                <a:solidFill>
                  <a:srgbClr val="00B0F0"/>
                </a:solidFill>
                <a:latin typeface="droid sans mono"/>
              </a:rPr>
              <a:t>// block of code only executed if condition is false </a:t>
            </a:r>
            <a:endParaRPr lang="en-US" altLang="en-US" sz="2000" b="1" i="1" dirty="0" smtClean="0">
              <a:solidFill>
                <a:srgbClr val="00B0F0"/>
              </a:solidFill>
              <a:latin typeface="droid sans mono"/>
            </a:endParaRPr>
          </a:p>
          <a:p>
            <a:pPr marL="0" indent="0" algn="just">
              <a:buNone/>
            </a:pPr>
            <a:r>
              <a:rPr lang="en-US" altLang="en-US" sz="2400" dirty="0" smtClean="0">
                <a:solidFill>
                  <a:srgbClr val="FFC000"/>
                </a:solidFill>
                <a:latin typeface="droid sans mono"/>
              </a:rPr>
              <a:t>}</a:t>
            </a:r>
            <a:r>
              <a:rPr lang="en-US" altLang="en-US" sz="2400" dirty="0" smtClean="0">
                <a:solidFill>
                  <a:srgbClr val="FFC000"/>
                </a:solidFill>
              </a:rPr>
              <a:t> </a:t>
            </a:r>
            <a:endParaRPr lang="en-US" altLang="en-US" sz="2400" dirty="0">
              <a:solidFill>
                <a:srgbClr val="FFC000"/>
              </a:solidFill>
              <a:latin typeface="Arial" panose="020B0604020202020204" pitchFamily="34" charset="0"/>
            </a:endParaRPr>
          </a:p>
          <a:p>
            <a:pPr marL="0" indent="0" algn="just">
              <a:buNone/>
            </a:pPr>
            <a:endParaRPr lang="en-US" sz="2400" dirty="0" smtClean="0"/>
          </a:p>
        </p:txBody>
      </p:sp>
      <p:sp>
        <p:nvSpPr>
          <p:cNvPr id="6" name="Rectangle 1"/>
          <p:cNvSpPr>
            <a:spLocks noChangeArrowheads="1"/>
          </p:cNvSpPr>
          <p:nvPr/>
        </p:nvSpPr>
        <p:spPr bwMode="auto">
          <a:xfrm>
            <a:off x="0" y="90100"/>
            <a:ext cx="65" cy="276999"/>
          </a:xfrm>
          <a:prstGeom prst="rect">
            <a:avLst/>
          </a:prstGeom>
          <a:solidFill>
            <a:srgbClr val="383A4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616899" y="1110343"/>
            <a:ext cx="3527036" cy="38503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sz="2400" dirty="0">
                <a:ln w="0"/>
                <a:solidFill>
                  <a:schemeClr val="accent1"/>
                </a:solidFill>
                <a:effectLst>
                  <a:outerShdw blurRad="38100" dist="25400" dir="5400000" algn="ctr" rotWithShape="0">
                    <a:srgbClr val="6E747A">
                      <a:alpha val="43000"/>
                    </a:srgbClr>
                  </a:outerShdw>
                </a:effectLst>
              </a:rPr>
              <a:t>if (condition)   </a:t>
            </a:r>
            <a:r>
              <a:rPr lang="en-US" sz="2400" i="1" dirty="0">
                <a:ln w="0"/>
                <a:solidFill>
                  <a:schemeClr val="accent1"/>
                </a:solidFill>
                <a:effectLst>
                  <a:outerShdw blurRad="38100" dist="25400" dir="5400000" algn="ctr" rotWithShape="0">
                    <a:srgbClr val="6E747A">
                      <a:alpha val="43000"/>
                    </a:srgbClr>
                  </a:outerShdw>
                </a:effectLst>
              </a:rPr>
              <a:t>// if </a:t>
            </a:r>
            <a:r>
              <a:rPr lang="en-US" sz="2400" dirty="0">
                <a:ln w="0"/>
                <a:solidFill>
                  <a:schemeClr val="accent1"/>
                </a:solidFill>
                <a:effectLst>
                  <a:outerShdw blurRad="38100" dist="25400" dir="5400000" algn="ctr" rotWithShape="0">
                    <a:srgbClr val="6E747A">
                      <a:alpha val="43000"/>
                    </a:srgbClr>
                  </a:outerShdw>
                </a:effectLst>
              </a:rPr>
              <a:t>part </a:t>
            </a:r>
          </a:p>
          <a:p>
            <a:pPr algn="just"/>
            <a:r>
              <a:rPr lang="en-US" sz="2400" dirty="0">
                <a:ln w="0"/>
                <a:solidFill>
                  <a:schemeClr val="accent1"/>
                </a:solidFill>
                <a:effectLst>
                  <a:outerShdw blurRad="38100" dist="25400" dir="5400000" algn="ctr" rotWithShape="0">
                    <a:srgbClr val="6E747A">
                      <a:alpha val="43000"/>
                    </a:srgbClr>
                  </a:outerShdw>
                </a:effectLst>
              </a:rPr>
              <a:t>{ </a:t>
            </a:r>
          </a:p>
          <a:p>
            <a:pPr algn="just"/>
            <a:r>
              <a:rPr lang="en-US" sz="2400" dirty="0">
                <a:ln w="0"/>
                <a:solidFill>
                  <a:schemeClr val="accent1"/>
                </a:solidFill>
                <a:effectLst>
                  <a:outerShdw blurRad="38100" dist="25400" dir="5400000" algn="ctr" rotWithShape="0">
                    <a:srgbClr val="6E747A">
                      <a:alpha val="43000"/>
                    </a:srgbClr>
                  </a:outerShdw>
                </a:effectLst>
              </a:rPr>
              <a:t>Statement1; </a:t>
            </a:r>
          </a:p>
          <a:p>
            <a:pPr algn="just"/>
            <a:r>
              <a:rPr lang="en-US" sz="2400" dirty="0">
                <a:ln w="0"/>
                <a:solidFill>
                  <a:schemeClr val="accent1"/>
                </a:solidFill>
                <a:effectLst>
                  <a:outerShdw blurRad="38100" dist="25400" dir="5400000" algn="ctr" rotWithShape="0">
                    <a:srgbClr val="6E747A">
                      <a:alpha val="43000"/>
                    </a:srgbClr>
                  </a:outerShdw>
                </a:effectLst>
              </a:rPr>
              <a:t>statement2; </a:t>
            </a:r>
          </a:p>
          <a:p>
            <a:pPr algn="just"/>
            <a:r>
              <a:rPr lang="en-US" sz="2400" dirty="0">
                <a:ln w="0"/>
                <a:solidFill>
                  <a:schemeClr val="accent1"/>
                </a:solidFill>
                <a:effectLst>
                  <a:outerShdw blurRad="38100" dist="25400" dir="5400000" algn="ctr" rotWithShape="0">
                    <a:srgbClr val="6E747A">
                      <a:alpha val="43000"/>
                    </a:srgbClr>
                  </a:outerShdw>
                </a:effectLst>
              </a:rPr>
              <a:t>} </a:t>
            </a:r>
          </a:p>
          <a:p>
            <a:pPr algn="just"/>
            <a:r>
              <a:rPr lang="en-US" sz="2400" dirty="0">
                <a:ln w="0"/>
                <a:solidFill>
                  <a:schemeClr val="accent1"/>
                </a:solidFill>
                <a:effectLst>
                  <a:outerShdw blurRad="38100" dist="25400" dir="5400000" algn="ctr" rotWithShape="0">
                    <a:srgbClr val="6E747A">
                      <a:alpha val="43000"/>
                    </a:srgbClr>
                  </a:outerShdw>
                </a:effectLst>
              </a:rPr>
              <a:t>else       </a:t>
            </a:r>
            <a:r>
              <a:rPr lang="en-US" sz="2400" i="1" dirty="0">
                <a:ln w="0"/>
                <a:solidFill>
                  <a:schemeClr val="accent1"/>
                </a:solidFill>
                <a:effectLst>
                  <a:outerShdw blurRad="38100" dist="25400" dir="5400000" algn="ctr" rotWithShape="0">
                    <a:srgbClr val="6E747A">
                      <a:alpha val="43000"/>
                    </a:srgbClr>
                  </a:outerShdw>
                </a:effectLst>
              </a:rPr>
              <a:t>// else </a:t>
            </a:r>
            <a:r>
              <a:rPr lang="en-US" sz="2400" dirty="0">
                <a:ln w="0"/>
                <a:solidFill>
                  <a:schemeClr val="accent1"/>
                </a:solidFill>
                <a:effectLst>
                  <a:outerShdw blurRad="38100" dist="25400" dir="5400000" algn="ctr" rotWithShape="0">
                    <a:srgbClr val="6E747A">
                      <a:alpha val="43000"/>
                    </a:srgbClr>
                  </a:outerShdw>
                </a:effectLst>
              </a:rPr>
              <a:t>part </a:t>
            </a:r>
          </a:p>
          <a:p>
            <a:pPr algn="just"/>
            <a:r>
              <a:rPr lang="en-US" sz="2400" dirty="0" smtClean="0">
                <a:ln w="0"/>
                <a:solidFill>
                  <a:schemeClr val="accent1"/>
                </a:solidFill>
                <a:effectLst>
                  <a:outerShdw blurRad="38100" dist="25400" dir="5400000" algn="ctr" rotWithShape="0">
                    <a:srgbClr val="6E747A">
                      <a:alpha val="43000"/>
                    </a:srgbClr>
                  </a:outerShdw>
                </a:effectLst>
              </a:rPr>
              <a:t>{</a:t>
            </a:r>
          </a:p>
          <a:p>
            <a:pPr algn="just"/>
            <a:r>
              <a:rPr lang="en-US" sz="2400" dirty="0" smtClean="0">
                <a:ln w="0"/>
                <a:solidFill>
                  <a:schemeClr val="accent1"/>
                </a:solidFill>
                <a:effectLst>
                  <a:outerShdw blurRad="38100" dist="25400" dir="5400000" algn="ctr" rotWithShape="0">
                    <a:srgbClr val="6E747A">
                      <a:alpha val="43000"/>
                    </a:srgbClr>
                  </a:outerShdw>
                </a:effectLst>
              </a:rPr>
              <a:t>statement3</a:t>
            </a:r>
            <a:r>
              <a:rPr lang="en-US" sz="2400" dirty="0">
                <a:ln w="0"/>
                <a:solidFill>
                  <a:schemeClr val="accent1"/>
                </a:solidFill>
                <a:effectLst>
                  <a:outerShdw blurRad="38100" dist="25400" dir="5400000" algn="ctr" rotWithShape="0">
                    <a:srgbClr val="6E747A">
                      <a:alpha val="43000"/>
                    </a:srgbClr>
                  </a:outerShdw>
                </a:effectLst>
              </a:rPr>
              <a:t>; </a:t>
            </a:r>
            <a:endParaRPr lang="en-US" sz="2400" dirty="0" smtClean="0">
              <a:ln w="0"/>
              <a:solidFill>
                <a:schemeClr val="accent1"/>
              </a:solidFill>
              <a:effectLst>
                <a:outerShdw blurRad="38100" dist="25400" dir="5400000" algn="ctr" rotWithShape="0">
                  <a:srgbClr val="6E747A">
                    <a:alpha val="43000"/>
                  </a:srgbClr>
                </a:outerShdw>
              </a:effectLst>
            </a:endParaRPr>
          </a:p>
          <a:p>
            <a:pPr algn="just"/>
            <a:r>
              <a:rPr lang="en-US" sz="2400" dirty="0">
                <a:ln w="0"/>
                <a:solidFill>
                  <a:schemeClr val="accent1"/>
                </a:solidFill>
                <a:effectLst>
                  <a:outerShdw blurRad="38100" dist="25400" dir="5400000" algn="ctr" rotWithShape="0">
                    <a:srgbClr val="6E747A">
                      <a:alpha val="43000"/>
                    </a:srgbClr>
                  </a:outerShdw>
                </a:effectLst>
              </a:rPr>
              <a:t>}</a:t>
            </a:r>
          </a:p>
          <a:p>
            <a:endParaRPr lang="en-US" sz="2400" dirty="0">
              <a:ln w="0"/>
              <a:solidFill>
                <a:schemeClr val="accent1"/>
              </a:solidFill>
              <a:effectLst>
                <a:outerShdw blurRad="38100" dist="25400" dir="5400000" algn="ctr" rotWithShape="0">
                  <a:srgbClr val="6E747A">
                    <a:alpha val="43000"/>
                  </a:srgbClr>
                </a:outerShdw>
              </a:effectLst>
            </a:endParaRPr>
          </a:p>
        </p:txBody>
      </p:sp>
      <p:sp>
        <p:nvSpPr>
          <p:cNvPr id="8" name="Rectangle 2"/>
          <p:cNvSpPr>
            <a:spLocks noChangeArrowheads="1"/>
          </p:cNvSpPr>
          <p:nvPr/>
        </p:nvSpPr>
        <p:spPr bwMode="auto">
          <a:xfrm>
            <a:off x="0" y="-138499"/>
            <a:ext cx="2570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816332" y="5301342"/>
            <a:ext cx="8556268" cy="830997"/>
          </a:xfrm>
          <a:prstGeom prst="rect">
            <a:avLst/>
          </a:prstGeom>
        </p:spPr>
        <p:txBody>
          <a:bodyPr wrap="square">
            <a:spAutoFit/>
          </a:bodyPr>
          <a:lstStyle/>
          <a:p>
            <a:pPr lvl="0" eaLnBrk="0" fontAlgn="base" hangingPunct="0">
              <a:spcBef>
                <a:spcPct val="0"/>
              </a:spcBef>
              <a:spcAft>
                <a:spcPct val="0"/>
              </a:spcAft>
            </a:pPr>
            <a:r>
              <a:rPr lang="en-US" altLang="en-US" sz="2400" dirty="0">
                <a:latin typeface="Nunito Sans"/>
              </a:rPr>
              <a:t>The</a:t>
            </a:r>
            <a:r>
              <a:rPr lang="en-US" altLang="en-US" sz="2400" dirty="0">
                <a:solidFill>
                  <a:srgbClr val="00B0F0"/>
                </a:solidFill>
                <a:latin typeface="Nunito Sans"/>
              </a:rPr>
              <a:t> </a:t>
            </a:r>
            <a:r>
              <a:rPr lang="en-US" altLang="en-US" sz="2400" dirty="0" err="1">
                <a:solidFill>
                  <a:srgbClr val="00B0F0"/>
                </a:solidFill>
                <a:latin typeface="droid sans mono"/>
              </a:rPr>
              <a:t>if..else</a:t>
            </a:r>
            <a:r>
              <a:rPr lang="en-US" altLang="en-US" sz="2400" dirty="0">
                <a:latin typeface="Nunito Sans"/>
              </a:rPr>
              <a:t> statement evaluates the </a:t>
            </a:r>
            <a:r>
              <a:rPr lang="en-US" altLang="en-US" sz="2400" dirty="0">
                <a:solidFill>
                  <a:srgbClr val="C00000"/>
                </a:solidFill>
                <a:latin typeface="droid sans mono"/>
              </a:rPr>
              <a:t>condition</a:t>
            </a:r>
            <a:r>
              <a:rPr lang="en-US" altLang="en-US" sz="2400" dirty="0">
                <a:latin typeface="Nunito Sans"/>
              </a:rPr>
              <a:t> inside the parenthesis</a:t>
            </a:r>
            <a:r>
              <a:rPr lang="en-US" altLang="en-US" sz="2400" dirty="0"/>
              <a:t> </a:t>
            </a:r>
            <a:r>
              <a:rPr lang="en-US" altLang="en-US" sz="2400" dirty="0" smtClean="0"/>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6705650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lgn="just">
              <a:spcBef>
                <a:spcPct val="0"/>
              </a:spcBef>
              <a:buClrTx/>
              <a:buSzTx/>
              <a:buNone/>
            </a:pPr>
            <a:r>
              <a:rPr lang="en-US" altLang="en-US" sz="2800" dirty="0">
                <a:latin typeface="Arial" panose="020B0604020202020204" pitchFamily="34" charset="0"/>
              </a:rPr>
              <a:t>The </a:t>
            </a:r>
            <a:r>
              <a:rPr lang="en-US" altLang="en-US" sz="2800" dirty="0" smtClean="0">
                <a:solidFill>
                  <a:srgbClr val="0070C0"/>
                </a:solidFill>
                <a:latin typeface="Arial Unicode MS" panose="020B0604020202020204" pitchFamily="34" charset="-128"/>
              </a:rPr>
              <a:t>if… </a:t>
            </a:r>
            <a:r>
              <a:rPr lang="en-US" altLang="en-US" sz="2800" dirty="0">
                <a:solidFill>
                  <a:srgbClr val="0070C0"/>
                </a:solidFill>
                <a:latin typeface="Arial Unicode MS" panose="020B0604020202020204" pitchFamily="34" charset="-128"/>
              </a:rPr>
              <a:t>else</a:t>
            </a:r>
            <a:r>
              <a:rPr lang="en-US" altLang="en-US" sz="2800" dirty="0">
                <a:solidFill>
                  <a:srgbClr val="0070C0"/>
                </a:solidFill>
              </a:rPr>
              <a:t> </a:t>
            </a:r>
            <a:r>
              <a:rPr lang="en-US" altLang="en-US" sz="2800" dirty="0"/>
              <a:t>executes the codes inside the body of </a:t>
            </a:r>
            <a:r>
              <a:rPr lang="en-US" altLang="en-US" sz="2800" dirty="0" smtClean="0">
                <a:solidFill>
                  <a:srgbClr val="0070C0"/>
                </a:solidFill>
                <a:latin typeface="Arial Unicode MS" panose="020B0604020202020204" pitchFamily="34" charset="-128"/>
              </a:rPr>
              <a:t>if</a:t>
            </a:r>
            <a:r>
              <a:rPr lang="en-US" altLang="en-US" sz="2800" dirty="0" smtClean="0"/>
              <a:t>, </a:t>
            </a:r>
            <a:r>
              <a:rPr lang="en-US" altLang="en-US" sz="2800" dirty="0"/>
              <a:t>if the </a:t>
            </a:r>
            <a:r>
              <a:rPr lang="en-US" altLang="en-US" sz="2800" dirty="0">
                <a:solidFill>
                  <a:srgbClr val="C00000"/>
                </a:solidFill>
              </a:rPr>
              <a:t>test expression </a:t>
            </a:r>
            <a:r>
              <a:rPr lang="en-US" altLang="en-US" sz="2800" dirty="0"/>
              <a:t>is </a:t>
            </a:r>
            <a:r>
              <a:rPr lang="en-US" altLang="en-US" sz="2800" dirty="0">
                <a:solidFill>
                  <a:srgbClr val="0070C0"/>
                </a:solidFill>
              </a:rPr>
              <a:t>true</a:t>
            </a:r>
            <a:r>
              <a:rPr lang="en-US" altLang="en-US" sz="2800" dirty="0"/>
              <a:t> and skips the codes inside the body of </a:t>
            </a:r>
            <a:r>
              <a:rPr lang="en-US" altLang="en-US" sz="2800" dirty="0">
                <a:solidFill>
                  <a:srgbClr val="0070C0"/>
                </a:solidFill>
                <a:latin typeface="Arial Unicode MS" panose="020B0604020202020204" pitchFamily="34" charset="-128"/>
              </a:rPr>
              <a:t>else</a:t>
            </a:r>
            <a:r>
              <a:rPr lang="en-US" altLang="en-US" sz="2800" dirty="0"/>
              <a:t>.</a:t>
            </a:r>
            <a:endParaRPr lang="en-US" altLang="en-US" sz="2800" dirty="0">
              <a:latin typeface="Arial" panose="020B0604020202020204" pitchFamily="34" charset="0"/>
            </a:endParaRPr>
          </a:p>
          <a:p>
            <a:pPr marL="0" lvl="0" indent="0" algn="just">
              <a:spcBef>
                <a:spcPct val="0"/>
              </a:spcBef>
              <a:buClrTx/>
              <a:buSzTx/>
              <a:buNone/>
            </a:pPr>
            <a:r>
              <a:rPr lang="en-US" altLang="en-US" sz="2800" dirty="0"/>
              <a:t>If the </a:t>
            </a:r>
            <a:r>
              <a:rPr lang="en-US" altLang="en-US" sz="2800" dirty="0">
                <a:solidFill>
                  <a:srgbClr val="C00000"/>
                </a:solidFill>
              </a:rPr>
              <a:t>test expression </a:t>
            </a:r>
            <a:r>
              <a:rPr lang="en-US" altLang="en-US" sz="2800" dirty="0"/>
              <a:t>is </a:t>
            </a:r>
            <a:r>
              <a:rPr lang="en-US" altLang="en-US" sz="2800" dirty="0">
                <a:solidFill>
                  <a:srgbClr val="0070C0"/>
                </a:solidFill>
              </a:rPr>
              <a:t>false</a:t>
            </a:r>
            <a:r>
              <a:rPr lang="en-US" altLang="en-US" sz="2800" dirty="0"/>
              <a:t>, it executes the codes inside the body of </a:t>
            </a:r>
            <a:r>
              <a:rPr lang="en-US" altLang="en-US" sz="2800" dirty="0">
                <a:solidFill>
                  <a:srgbClr val="0070C0"/>
                </a:solidFill>
              </a:rPr>
              <a:t>else statement </a:t>
            </a:r>
            <a:r>
              <a:rPr lang="en-US" altLang="en-US" sz="2800" dirty="0"/>
              <a:t>and skips the codes inside the body of </a:t>
            </a:r>
            <a:r>
              <a:rPr lang="en-US" altLang="en-US" sz="2800" dirty="0">
                <a:solidFill>
                  <a:srgbClr val="0070C0"/>
                </a:solidFill>
              </a:rPr>
              <a:t>if</a:t>
            </a:r>
            <a:r>
              <a:rPr lang="en-US" altLang="en-US" sz="2800" dirty="0"/>
              <a:t>.</a:t>
            </a:r>
          </a:p>
          <a:p>
            <a:pPr marL="0" lvl="0" indent="0" algn="just">
              <a:spcBef>
                <a:spcPct val="0"/>
              </a:spcBef>
              <a:buClrTx/>
              <a:buSzTx/>
              <a:buNone/>
            </a:pPr>
            <a:r>
              <a:rPr lang="en-US" sz="2800" dirty="0"/>
              <a:t> The if - else statement causes one of the two possible statement( s) to execute, depending upon the outcome of the condition</a:t>
            </a:r>
            <a:endParaRPr lang="en-US" altLang="en-US" sz="2800" dirty="0"/>
          </a:p>
          <a:p>
            <a:pPr algn="just"/>
            <a:endParaRPr lang="en-US" sz="2800" dirty="0"/>
          </a:p>
          <a:p>
            <a:endParaRPr lang="en-US" sz="2800" dirty="0"/>
          </a:p>
        </p:txBody>
      </p:sp>
    </p:spTree>
    <p:extLst>
      <p:ext uri="{BB962C8B-B14F-4D97-AF65-F5344CB8AC3E}">
        <p14:creationId xmlns:p14="http://schemas.microsoft.com/office/powerpoint/2010/main" val="685361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of if—else statement</a:t>
            </a:r>
            <a:endParaRPr lang="en-US" dirty="0"/>
          </a:p>
        </p:txBody>
      </p:sp>
      <p:pic>
        <p:nvPicPr>
          <p:cNvPr id="4" name="Content Placeholder 3"/>
          <p:cNvPicPr>
            <a:picLocks noGrp="1" noChangeAspect="1"/>
          </p:cNvPicPr>
          <p:nvPr>
            <p:ph idx="1"/>
          </p:nvPr>
        </p:nvPicPr>
        <p:blipFill>
          <a:blip r:embed="rId4"/>
          <a:stretch>
            <a:fillRect/>
          </a:stretch>
        </p:blipFill>
        <p:spPr>
          <a:xfrm>
            <a:off x="1295400" y="1143000"/>
            <a:ext cx="5596331" cy="4987925"/>
          </a:xfrm>
          <a:prstGeom prst="rect">
            <a:avLst/>
          </a:prstGeom>
        </p:spPr>
      </p:pic>
    </p:spTree>
    <p:extLst>
      <p:ext uri="{BB962C8B-B14F-4D97-AF65-F5344CB8AC3E}">
        <p14:creationId xmlns:p14="http://schemas.microsoft.com/office/powerpoint/2010/main" val="35585075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solidFill>
                  <a:srgbClr val="00B0F0"/>
                </a:solidFill>
              </a:rPr>
              <a:t>if…else </a:t>
            </a:r>
            <a:r>
              <a:rPr lang="en-US" dirty="0" smtClean="0"/>
              <a:t>statement works?</a:t>
            </a:r>
            <a:endParaRPr lang="en-US" dirty="0"/>
          </a:p>
        </p:txBody>
      </p:sp>
      <p:pic>
        <p:nvPicPr>
          <p:cNvPr id="4" name="Content Placeholder 3"/>
          <p:cNvPicPr>
            <a:picLocks noGrp="1" noChangeAspect="1"/>
          </p:cNvPicPr>
          <p:nvPr>
            <p:ph idx="1"/>
          </p:nvPr>
        </p:nvPicPr>
        <p:blipFill>
          <a:blip r:embed="rId2"/>
          <a:stretch>
            <a:fillRect/>
          </a:stretch>
        </p:blipFill>
        <p:spPr>
          <a:xfrm>
            <a:off x="582584" y="1981200"/>
            <a:ext cx="8227541" cy="3886200"/>
          </a:xfrm>
          <a:prstGeom prst="rect">
            <a:avLst/>
          </a:prstGeom>
        </p:spPr>
      </p:pic>
    </p:spTree>
    <p:extLst>
      <p:ext uri="{BB962C8B-B14F-4D97-AF65-F5344CB8AC3E}">
        <p14:creationId xmlns:p14="http://schemas.microsoft.com/office/powerpoint/2010/main" val="4100528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7925"/>
          </a:xfrm>
        </p:spPr>
        <p:txBody>
          <a:bodyPr/>
          <a:lstStyle/>
          <a:p>
            <a:pPr marL="0" lvl="0" indent="0">
              <a:spcBef>
                <a:spcPct val="0"/>
              </a:spcBef>
              <a:buClrTx/>
              <a:buSzTx/>
              <a:buNone/>
            </a:pPr>
            <a:r>
              <a:rPr lang="en-US" altLang="en-US" sz="3200" dirty="0" smtClean="0">
                <a:latin typeface="Nunito Sans"/>
              </a:rPr>
              <a:t>If </a:t>
            </a:r>
            <a:r>
              <a:rPr lang="en-US" altLang="en-US" sz="3200" dirty="0">
                <a:latin typeface="Nunito Sans"/>
              </a:rPr>
              <a:t>the </a:t>
            </a:r>
            <a:r>
              <a:rPr lang="en-US" altLang="en-US" sz="3200" dirty="0">
                <a:solidFill>
                  <a:srgbClr val="C00000"/>
                </a:solidFill>
                <a:latin typeface="droid sans mono"/>
              </a:rPr>
              <a:t>condition</a:t>
            </a:r>
            <a:r>
              <a:rPr lang="en-US" altLang="en-US" sz="3200" dirty="0">
                <a:latin typeface="Nunito Sans"/>
              </a:rPr>
              <a:t> evaluates </a:t>
            </a:r>
            <a:r>
              <a:rPr lang="en-US" altLang="en-US" sz="3200" dirty="0">
                <a:solidFill>
                  <a:srgbClr val="00B0F0"/>
                </a:solidFill>
                <a:latin typeface="droid sans mono"/>
              </a:rPr>
              <a:t>true</a:t>
            </a:r>
            <a:r>
              <a:rPr lang="en-US" altLang="en-US" sz="3200" dirty="0">
                <a:latin typeface="Nunito Sans"/>
              </a:rPr>
              <a:t>,</a:t>
            </a:r>
            <a:endParaRPr lang="en-US" altLang="en-US" sz="3200" dirty="0"/>
          </a:p>
          <a:p>
            <a:pPr marL="0" lvl="0" indent="0">
              <a:spcBef>
                <a:spcPct val="0"/>
              </a:spcBef>
              <a:buClrTx/>
              <a:buSzTx/>
              <a:buFontTx/>
              <a:buChar char="•"/>
            </a:pPr>
            <a:r>
              <a:rPr lang="en-US" altLang="en-US" sz="2800" dirty="0">
                <a:latin typeface="Nunito Sans"/>
              </a:rPr>
              <a:t>the code inside the </a:t>
            </a:r>
            <a:r>
              <a:rPr lang="en-US" altLang="en-US" sz="2800" i="1" dirty="0">
                <a:solidFill>
                  <a:srgbClr val="00B0F0"/>
                </a:solidFill>
                <a:latin typeface="Nunito Sans"/>
              </a:rPr>
              <a:t>body of </a:t>
            </a:r>
            <a:r>
              <a:rPr lang="en-US" altLang="en-US" sz="2800" i="1" dirty="0">
                <a:solidFill>
                  <a:srgbClr val="00B0F0"/>
                </a:solidFill>
                <a:latin typeface="droid sans mono"/>
              </a:rPr>
              <a:t>if</a:t>
            </a:r>
            <a:r>
              <a:rPr lang="en-US" altLang="en-US" sz="2800" dirty="0">
                <a:latin typeface="Nunito Sans"/>
              </a:rPr>
              <a:t> is executed</a:t>
            </a:r>
          </a:p>
          <a:p>
            <a:pPr marL="0" lvl="0" indent="0">
              <a:spcBef>
                <a:spcPct val="0"/>
              </a:spcBef>
              <a:buClrTx/>
              <a:buSzTx/>
              <a:buFontTx/>
              <a:buChar char="•"/>
            </a:pPr>
            <a:r>
              <a:rPr lang="en-US" altLang="en-US" sz="2800" dirty="0">
                <a:latin typeface="Nunito Sans"/>
              </a:rPr>
              <a:t>the code inside the </a:t>
            </a:r>
            <a:r>
              <a:rPr lang="en-US" altLang="en-US" sz="2800" i="1" dirty="0">
                <a:solidFill>
                  <a:srgbClr val="00B0F0"/>
                </a:solidFill>
                <a:latin typeface="Nunito Sans"/>
              </a:rPr>
              <a:t>body of </a:t>
            </a:r>
            <a:r>
              <a:rPr lang="en-US" altLang="en-US" sz="2800" i="1" dirty="0">
                <a:solidFill>
                  <a:srgbClr val="00B0F0"/>
                </a:solidFill>
                <a:latin typeface="droid sans mono"/>
              </a:rPr>
              <a:t>else</a:t>
            </a:r>
            <a:r>
              <a:rPr lang="en-US" altLang="en-US" sz="2800" dirty="0">
                <a:latin typeface="Nunito Sans"/>
              </a:rPr>
              <a:t> is skipped from </a:t>
            </a:r>
            <a:r>
              <a:rPr lang="en-US" altLang="en-US" sz="2800" dirty="0" smtClean="0">
                <a:latin typeface="Nunito Sans"/>
              </a:rPr>
              <a:t>execution</a:t>
            </a:r>
          </a:p>
          <a:p>
            <a:pPr marL="0" lvl="0" indent="0">
              <a:spcBef>
                <a:spcPct val="0"/>
              </a:spcBef>
              <a:buClrTx/>
              <a:buSzTx/>
              <a:buNone/>
            </a:pPr>
            <a:endParaRPr lang="en-US" altLang="en-US" sz="2800" dirty="0" smtClean="0">
              <a:latin typeface="Nunito Sans"/>
            </a:endParaRPr>
          </a:p>
          <a:p>
            <a:pPr marL="0" lvl="0" indent="0">
              <a:spcBef>
                <a:spcPct val="0"/>
              </a:spcBef>
              <a:buClrTx/>
              <a:buSzTx/>
              <a:buNone/>
            </a:pPr>
            <a:r>
              <a:rPr lang="en-US" altLang="en-US" sz="3200" dirty="0" smtClean="0">
                <a:latin typeface="Nunito Sans"/>
              </a:rPr>
              <a:t>If </a:t>
            </a:r>
            <a:r>
              <a:rPr lang="en-US" altLang="en-US" sz="3200" dirty="0">
                <a:latin typeface="Nunito Sans"/>
              </a:rPr>
              <a:t>the </a:t>
            </a:r>
            <a:r>
              <a:rPr lang="en-US" altLang="en-US" sz="3200" dirty="0">
                <a:solidFill>
                  <a:srgbClr val="C00000"/>
                </a:solidFill>
                <a:latin typeface="droid sans mono"/>
              </a:rPr>
              <a:t>condition</a:t>
            </a:r>
            <a:r>
              <a:rPr lang="en-US" altLang="en-US" sz="3200" dirty="0">
                <a:latin typeface="Nunito Sans"/>
              </a:rPr>
              <a:t> evaluates </a:t>
            </a:r>
            <a:r>
              <a:rPr lang="en-US" altLang="en-US" sz="3200" dirty="0">
                <a:solidFill>
                  <a:srgbClr val="00B0F0"/>
                </a:solidFill>
                <a:latin typeface="droid sans mono"/>
              </a:rPr>
              <a:t>false</a:t>
            </a:r>
            <a:r>
              <a:rPr lang="en-US" altLang="en-US" sz="3200" dirty="0">
                <a:latin typeface="Nunito Sans"/>
              </a:rPr>
              <a:t>,</a:t>
            </a:r>
            <a:endParaRPr lang="en-US" altLang="en-US" sz="3200" dirty="0"/>
          </a:p>
          <a:p>
            <a:pPr marL="0" lvl="0" indent="0">
              <a:spcBef>
                <a:spcPct val="0"/>
              </a:spcBef>
              <a:buClrTx/>
              <a:buSzTx/>
              <a:buFontTx/>
              <a:buChar char="•"/>
            </a:pPr>
            <a:r>
              <a:rPr lang="en-US" altLang="en-US" sz="2800" dirty="0">
                <a:latin typeface="Nunito Sans"/>
              </a:rPr>
              <a:t>the code inside the </a:t>
            </a:r>
            <a:r>
              <a:rPr lang="en-US" altLang="en-US" sz="2800" i="1" dirty="0">
                <a:solidFill>
                  <a:srgbClr val="00B0F0"/>
                </a:solidFill>
                <a:latin typeface="Nunito Sans"/>
              </a:rPr>
              <a:t>body of </a:t>
            </a:r>
            <a:r>
              <a:rPr lang="en-US" altLang="en-US" sz="2800" i="1" dirty="0">
                <a:solidFill>
                  <a:srgbClr val="00B0F0"/>
                </a:solidFill>
                <a:latin typeface="droid sans mono"/>
              </a:rPr>
              <a:t>else</a:t>
            </a:r>
            <a:r>
              <a:rPr lang="en-US" altLang="en-US" sz="2800" dirty="0">
                <a:latin typeface="Nunito Sans"/>
              </a:rPr>
              <a:t> is executed</a:t>
            </a:r>
          </a:p>
          <a:p>
            <a:pPr marL="0" lvl="0" indent="0">
              <a:spcBef>
                <a:spcPct val="0"/>
              </a:spcBef>
              <a:buClrTx/>
              <a:buSzTx/>
              <a:buFontTx/>
              <a:buChar char="•"/>
            </a:pPr>
            <a:r>
              <a:rPr lang="en-US" altLang="en-US" sz="2800" dirty="0">
                <a:latin typeface="Nunito Sans"/>
              </a:rPr>
              <a:t>the code inside the </a:t>
            </a:r>
            <a:r>
              <a:rPr lang="en-US" altLang="en-US" sz="2800" i="1" dirty="0">
                <a:solidFill>
                  <a:srgbClr val="00B0F0"/>
                </a:solidFill>
                <a:latin typeface="Nunito Sans"/>
              </a:rPr>
              <a:t>body of </a:t>
            </a:r>
            <a:r>
              <a:rPr lang="en-US" altLang="en-US" sz="2800" i="1" dirty="0">
                <a:solidFill>
                  <a:srgbClr val="00B0F0"/>
                </a:solidFill>
                <a:latin typeface="droid sans mono"/>
              </a:rPr>
              <a:t>if</a:t>
            </a:r>
            <a:r>
              <a:rPr lang="en-US" altLang="en-US" sz="2800" dirty="0">
                <a:solidFill>
                  <a:srgbClr val="00B0F0"/>
                </a:solidFill>
                <a:latin typeface="Nunito Sans"/>
              </a:rPr>
              <a:t> </a:t>
            </a:r>
            <a:r>
              <a:rPr lang="en-US" altLang="en-US" sz="2800" dirty="0">
                <a:latin typeface="Nunito Sans"/>
              </a:rPr>
              <a:t>is skipped from execution</a:t>
            </a:r>
          </a:p>
          <a:p>
            <a:pPr marL="0" lvl="0" indent="0">
              <a:spcBef>
                <a:spcPct val="0"/>
              </a:spcBef>
              <a:buClrTx/>
              <a:buSzTx/>
              <a:buNone/>
            </a:pPr>
            <a:endParaRPr lang="en-US" altLang="en-US" sz="2800" dirty="0">
              <a:latin typeface="Arial" panose="020B0604020202020204" pitchFamily="34" charset="0"/>
            </a:endParaRPr>
          </a:p>
          <a:p>
            <a:endParaRPr lang="en-US" sz="2800" dirty="0"/>
          </a:p>
        </p:txBody>
      </p:sp>
    </p:spTree>
    <p:extLst>
      <p:ext uri="{BB962C8B-B14F-4D97-AF65-F5344CB8AC3E}">
        <p14:creationId xmlns:p14="http://schemas.microsoft.com/office/powerpoint/2010/main" val="4075088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a:xfrm>
            <a:off x="457200" y="990600"/>
            <a:ext cx="8229600" cy="5140325"/>
          </a:xfrm>
        </p:spPr>
        <p:txBody>
          <a:bodyPr/>
          <a:lstStyle/>
          <a:p>
            <a:pPr algn="just"/>
            <a:r>
              <a:rPr lang="en-US" sz="2800" dirty="0"/>
              <a:t>Control statements are statements that alter the sequence of flow of instructions</a:t>
            </a:r>
            <a:r>
              <a:rPr lang="en-US" sz="2800" dirty="0" smtClean="0"/>
              <a:t>.</a:t>
            </a:r>
          </a:p>
          <a:p>
            <a:pPr algn="just"/>
            <a:r>
              <a:rPr lang="en-US" sz="2800" dirty="0" smtClean="0"/>
              <a:t> </a:t>
            </a:r>
            <a:r>
              <a:rPr lang="en-US" sz="2800" dirty="0"/>
              <a:t>Any single input statement, assignment and output statement is simple statement. </a:t>
            </a:r>
            <a:endParaRPr lang="en-US" sz="2800" dirty="0" smtClean="0"/>
          </a:p>
          <a:p>
            <a:pPr algn="just"/>
            <a:r>
              <a:rPr lang="en-US" sz="2800" dirty="0" smtClean="0"/>
              <a:t>A </a:t>
            </a:r>
            <a:r>
              <a:rPr lang="en-US" sz="2800" dirty="0"/>
              <a:t>group of statement that are separated by semicolon and enclosed within curled braces { and } is called a block or compound statement. </a:t>
            </a:r>
            <a:r>
              <a:rPr lang="en-US" sz="2800" dirty="0" smtClean="0"/>
              <a:t> </a:t>
            </a:r>
            <a:r>
              <a:rPr lang="en-US" sz="2800" dirty="0"/>
              <a:t>The order in which statements are executed in a program is called flow of control</a:t>
            </a:r>
          </a:p>
        </p:txBody>
      </p:sp>
    </p:spTree>
    <p:extLst>
      <p:ext uri="{BB962C8B-B14F-4D97-AF65-F5344CB8AC3E}">
        <p14:creationId xmlns:p14="http://schemas.microsoft.com/office/powerpoint/2010/main" val="1244827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Example </a:t>
            </a:r>
            <a:r>
              <a:rPr lang="en-US" b="1" dirty="0"/>
              <a:t>: </a:t>
            </a:r>
            <a:r>
              <a:rPr lang="en-US" dirty="0"/>
              <a:t>A code </a:t>
            </a:r>
            <a:r>
              <a:rPr lang="en-US" b="1" dirty="0"/>
              <a:t>segment to determine the greater of two numbers</a:t>
            </a:r>
            <a:r>
              <a:rPr lang="en-US" dirty="0"/>
              <a:t> </a:t>
            </a:r>
          </a:p>
          <a:p>
            <a:pPr marL="0" indent="0">
              <a:buNone/>
            </a:pPr>
            <a:r>
              <a:rPr lang="en-US" dirty="0"/>
              <a:t>     </a:t>
            </a:r>
          </a:p>
          <a:p>
            <a:pPr marL="0" indent="0">
              <a:buNone/>
            </a:pPr>
            <a:r>
              <a:rPr lang="en-US" dirty="0" smtClean="0"/>
              <a:t>if(x&gt;y</a:t>
            </a:r>
            <a:r>
              <a:rPr lang="en-US" dirty="0"/>
              <a:t>) </a:t>
            </a:r>
          </a:p>
          <a:p>
            <a:pPr marL="0" indent="0">
              <a:buNone/>
            </a:pPr>
            <a:r>
              <a:rPr lang="en-US" dirty="0" err="1"/>
              <a:t>cout</a:t>
            </a:r>
            <a:r>
              <a:rPr lang="en-US" dirty="0"/>
              <a:t>&lt;&lt;”X is </a:t>
            </a:r>
            <a:r>
              <a:rPr lang="en-US" i="1" dirty="0"/>
              <a:t>greater”;</a:t>
            </a:r>
            <a:r>
              <a:rPr lang="en-US" dirty="0"/>
              <a:t> </a:t>
            </a:r>
          </a:p>
          <a:p>
            <a:pPr marL="0" indent="0">
              <a:buNone/>
            </a:pPr>
            <a:r>
              <a:rPr lang="en-US" dirty="0"/>
              <a:t>else </a:t>
            </a:r>
          </a:p>
          <a:p>
            <a:pPr marL="0" indent="0">
              <a:buNone/>
            </a:pPr>
            <a:r>
              <a:rPr lang="en-US" dirty="0" err="1"/>
              <a:t>cout</a:t>
            </a:r>
            <a:r>
              <a:rPr lang="en-US" dirty="0"/>
              <a:t>&lt;&lt;”y is greater”; </a:t>
            </a:r>
          </a:p>
          <a:p>
            <a:pPr marL="0" indent="0">
              <a:buNone/>
            </a:pPr>
            <a:r>
              <a:rPr lang="en-US" dirty="0"/>
              <a:t>  </a:t>
            </a:r>
          </a:p>
          <a:p>
            <a:pPr marL="0" indent="0">
              <a:buNone/>
            </a:pPr>
            <a:r>
              <a:rPr lang="en-US" b="1" dirty="0"/>
              <a:t>           •</a:t>
            </a:r>
            <a:r>
              <a:rPr lang="en-US" dirty="0"/>
              <a:t> </a:t>
            </a:r>
          </a:p>
          <a:p>
            <a:pPr marL="0" indent="0">
              <a:buNone/>
            </a:pPr>
            <a:r>
              <a:rPr lang="en-US" b="1" dirty="0"/>
              <a:t>          </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15741135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484187"/>
          </a:xfrm>
        </p:spPr>
        <p:txBody>
          <a:bodyPr>
            <a:normAutofit fontScale="90000"/>
          </a:bodyPr>
          <a:lstStyle/>
          <a:p>
            <a:pPr lvl="0" eaLnBrk="0" fontAlgn="base" hangingPunct="0">
              <a:spcAft>
                <a:spcPct val="0"/>
              </a:spcAft>
            </a:pPr>
            <a:r>
              <a:rPr lang="en-US" altLang="en-US" sz="1200" dirty="0">
                <a:solidFill>
                  <a:schemeClr val="tx1"/>
                </a:solidFill>
                <a:latin typeface="Arial Unicode MS" panose="020B0604020202020204" pitchFamily="34" charset="-128"/>
              </a:rPr>
              <a:t>// Program to check whether an integer is positive or negative </a:t>
            </a:r>
            <a:r>
              <a:rPr lang="en-US" altLang="en-US" sz="1200" dirty="0" smtClean="0">
                <a:solidFill>
                  <a:schemeClr val="tx1"/>
                </a:solidFill>
                <a:latin typeface="Arial Unicode MS" panose="020B0604020202020204" pitchFamily="34" charset="-128"/>
              </a:rPr>
              <a:t>//    This </a:t>
            </a:r>
            <a:r>
              <a:rPr lang="en-US" altLang="en-US" sz="1200" dirty="0">
                <a:solidFill>
                  <a:schemeClr val="tx1"/>
                </a:solidFill>
                <a:latin typeface="Arial Unicode MS" panose="020B0604020202020204" pitchFamily="34" charset="-128"/>
              </a:rPr>
              <a:t>program considers 0 as positive number</a:t>
            </a:r>
            <a:br>
              <a:rPr lang="en-US" altLang="en-US" sz="1200" dirty="0">
                <a:solidFill>
                  <a:schemeClr val="tx1"/>
                </a:solidFill>
                <a:latin typeface="Arial Unicode MS" panose="020B0604020202020204" pitchFamily="34" charset="-128"/>
              </a:rPr>
            </a:br>
            <a:endParaRPr lang="en-US" dirty="0"/>
          </a:p>
        </p:txBody>
      </p:sp>
      <p:sp>
        <p:nvSpPr>
          <p:cNvPr id="5" name="Rectangle 2"/>
          <p:cNvSpPr>
            <a:spLocks noGrp="1" noChangeArrowheads="1"/>
          </p:cNvSpPr>
          <p:nvPr>
            <p:ph idx="1"/>
          </p:nvPr>
        </p:nvSpPr>
        <p:spPr bwMode="auto">
          <a:xfrm>
            <a:off x="457200" y="762000"/>
            <a:ext cx="8534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70C0"/>
                </a:solidFill>
                <a:effectLst/>
                <a:latin typeface="Arial Unicode MS" panose="020B0604020202020204" pitchFamily="34" charset="-128"/>
              </a:rPr>
              <a:t>#include </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&lt;</a:t>
            </a:r>
            <a:r>
              <a:rPr kumimoji="0" lang="en-US" altLang="en-US" sz="1800" b="0" i="0" u="none" strike="noStrike" cap="none" normalizeH="0" baseline="0" dirty="0" err="1" smtClean="0">
                <a:ln>
                  <a:noFill/>
                </a:ln>
                <a:solidFill>
                  <a:schemeClr val="accent2">
                    <a:lumMod val="75000"/>
                  </a:schemeClr>
                </a:solidFill>
                <a:effectLst/>
                <a:latin typeface="Arial Unicode MS" panose="020B0604020202020204" pitchFamily="34" charset="-128"/>
              </a:rPr>
              <a:t>iostream</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7030A0"/>
                </a:solidFill>
                <a:effectLst/>
                <a:latin typeface="Arial Unicode MS" panose="020B0604020202020204" pitchFamily="34" charset="-128"/>
              </a:rPr>
              <a:t> using namespace </a:t>
            </a:r>
            <a:r>
              <a:rPr kumimoji="0" lang="en-US" altLang="en-US" sz="1800" b="0" i="0" u="none" strike="noStrike" cap="none" normalizeH="0" baseline="0" dirty="0" err="1" smtClean="0">
                <a:ln>
                  <a:noFill/>
                </a:ln>
                <a:solidFill>
                  <a:srgbClr val="FFC000"/>
                </a:solidFill>
                <a:effectLst/>
                <a:latin typeface="Arial Unicode MS" panose="020B0604020202020204" pitchFamily="34" charset="-128"/>
              </a:rPr>
              <a:t>std</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800" b="0" i="0" u="none" strike="noStrike" cap="none" normalizeH="0" baseline="0" dirty="0" err="1" smtClean="0">
                <a:ln>
                  <a:noFill/>
                </a:ln>
                <a:solidFill>
                  <a:srgbClr val="7030A0"/>
                </a:solidFill>
                <a:effectLst/>
                <a:latin typeface="Arial Unicode MS" panose="020B0604020202020204" pitchFamily="34" charset="-128"/>
              </a:rPr>
              <a:t>int</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800" b="0" i="0" u="none" strike="noStrike" cap="none" normalizeH="0" baseline="0" dirty="0" smtClean="0">
                <a:ln>
                  <a:noFill/>
                </a:ln>
                <a:solidFill>
                  <a:srgbClr val="0070C0"/>
                </a:solidFill>
                <a:effectLst/>
                <a:latin typeface="Arial Unicode MS" panose="020B0604020202020204" pitchFamily="34" charset="-128"/>
              </a:rPr>
              <a:t>main</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800" b="0" i="0" u="none" strike="noStrike" cap="none" normalizeH="0" baseline="0" dirty="0" err="1" smtClean="0">
                <a:ln>
                  <a:noFill/>
                </a:ln>
                <a:solidFill>
                  <a:srgbClr val="7030A0"/>
                </a:solidFill>
                <a:effectLst/>
                <a:latin typeface="Arial Unicode MS" panose="020B0604020202020204" pitchFamily="34" charset="-128"/>
              </a:rPr>
              <a:t>int</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800" b="0" i="0" u="none" strike="noStrike" cap="none" normalizeH="0" baseline="0" dirty="0" err="1" smtClean="0">
                <a:ln>
                  <a:noFill/>
                </a:ln>
                <a:solidFill>
                  <a:srgbClr val="FFC000"/>
                </a:solidFill>
                <a:effectLst/>
                <a:latin typeface="Arial Unicode MS" panose="020B0604020202020204" pitchFamily="34" charset="-128"/>
              </a:rPr>
              <a:t>cout</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&lt;&lt; "</a:t>
            </a:r>
            <a:r>
              <a:rPr kumimoji="0" lang="en-US" altLang="en-US" sz="1800" b="0" i="0" u="none" strike="noStrike" cap="none" normalizeH="0" baseline="0" dirty="0" smtClean="0">
                <a:ln>
                  <a:noFill/>
                </a:ln>
                <a:solidFill>
                  <a:schemeClr val="accent2">
                    <a:lumMod val="75000"/>
                  </a:schemeClr>
                </a:solidFill>
                <a:effectLst/>
                <a:latin typeface="Arial Unicode MS" panose="020B0604020202020204" pitchFamily="34" charset="-128"/>
              </a:rPr>
              <a:t>Enter an integer</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800" b="0" i="0" u="none" strike="noStrike" cap="none" normalizeH="0" baseline="0" dirty="0" err="1" smtClean="0">
                <a:ln>
                  <a:noFill/>
                </a:ln>
                <a:solidFill>
                  <a:srgbClr val="FFC000"/>
                </a:solidFill>
                <a:effectLst/>
                <a:latin typeface="Arial Unicode MS" panose="020B0604020202020204" pitchFamily="34" charset="-128"/>
              </a:rPr>
              <a:t>cin</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&gt;&gt;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if ( number &gt;=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solidFill>
                  <a:srgbClr val="FFC000"/>
                </a:solidFill>
                <a:latin typeface="Arial Unicode MS" panose="020B0604020202020204" pitchFamily="34" charset="-128"/>
              </a:rPr>
              <a:t>cout</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&lt;&lt; "</a:t>
            </a:r>
            <a:r>
              <a:rPr lang="en-US" altLang="en-US" sz="1800" dirty="0">
                <a:solidFill>
                  <a:schemeClr val="accent2">
                    <a:lumMod val="75000"/>
                  </a:schemeClr>
                </a:solidFill>
                <a:latin typeface="Arial Unicode MS" panose="020B0604020202020204" pitchFamily="34" charset="-128"/>
              </a:rPr>
              <a:t>You entered a positive integer</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 &lt;&lt; number &lt;&lt;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rPr>
              <a:t>endl</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Unicode MS" panose="020B0604020202020204" pitchFamily="34" charset="-128"/>
              </a:rPr>
              <a:t>e</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lse</a:t>
            </a:r>
            <a:endParaRPr kumimoji="0" lang="en-US" altLang="en-US" sz="18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solidFill>
                  <a:srgbClr val="FFC000"/>
                </a:solidFill>
                <a:latin typeface="Arial Unicode MS" panose="020B0604020202020204" pitchFamily="34" charset="-128"/>
              </a:rPr>
              <a:t>cout</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&lt;&lt; "</a:t>
            </a:r>
            <a:r>
              <a:rPr lang="en-US" altLang="en-US" sz="1800" dirty="0">
                <a:solidFill>
                  <a:schemeClr val="accent2">
                    <a:lumMod val="75000"/>
                  </a:schemeClr>
                </a:solidFill>
                <a:latin typeface="Arial Unicode MS" panose="020B0604020202020204" pitchFamily="34" charset="-128"/>
              </a:rPr>
              <a:t>You entered a negative integer</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 &lt;&lt; number &lt;&lt;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rPr>
              <a:t>endl</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solidFill>
                  <a:srgbClr val="FFC000"/>
                </a:solidFill>
                <a:latin typeface="Arial Unicode MS" panose="020B0604020202020204" pitchFamily="34" charset="-128"/>
              </a:rPr>
              <a:t>cout</a:t>
            </a:r>
            <a:r>
              <a:rPr lang="en-US" altLang="en-US" sz="1800" dirty="0">
                <a:solidFill>
                  <a:srgbClr val="FFC000"/>
                </a:solidFill>
                <a:latin typeface="Arial Unicode MS" panose="020B0604020202020204" pitchFamily="34" charset="-128"/>
              </a:rPr>
              <a:t> </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&lt;&lt; "</a:t>
            </a:r>
            <a:r>
              <a:rPr lang="en-US" altLang="en-US" sz="1800" dirty="0">
                <a:solidFill>
                  <a:schemeClr val="accent2">
                    <a:lumMod val="75000"/>
                  </a:schemeClr>
                </a:solidFill>
                <a:latin typeface="Arial Unicode MS" panose="020B0604020202020204" pitchFamily="34" charset="-128"/>
              </a:rPr>
              <a:t>This line is always printed</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5299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152C5B"/>
                </a:solidFill>
                <a:latin typeface="Nunito Sans"/>
              </a:rPr>
              <a:t>C++ if-else ladder statement</a:t>
            </a:r>
            <a:br>
              <a:rPr lang="en-US" altLang="en-US" sz="4000" b="1" dirty="0">
                <a:solidFill>
                  <a:srgbClr val="152C5B"/>
                </a:solidFill>
                <a:latin typeface="Nunito Sans"/>
              </a:rPr>
            </a:br>
            <a:endParaRPr lang="en-US" dirty="0"/>
          </a:p>
        </p:txBody>
      </p:sp>
      <p:sp>
        <p:nvSpPr>
          <p:cNvPr id="3" name="Content Placeholder 2"/>
          <p:cNvSpPr>
            <a:spLocks noGrp="1"/>
          </p:cNvSpPr>
          <p:nvPr>
            <p:ph idx="1"/>
          </p:nvPr>
        </p:nvSpPr>
        <p:spPr>
          <a:xfrm>
            <a:off x="457200" y="1219200"/>
            <a:ext cx="8229600" cy="4911725"/>
          </a:xfrm>
        </p:spPr>
        <p:txBody>
          <a:bodyPr/>
          <a:lstStyle/>
          <a:p>
            <a:pPr marL="0" lvl="0" indent="0" algn="just">
              <a:spcBef>
                <a:spcPct val="0"/>
              </a:spcBef>
              <a:buClrTx/>
              <a:buSzTx/>
              <a:buNone/>
            </a:pPr>
            <a:r>
              <a:rPr lang="en-US" altLang="en-US" sz="2800" dirty="0" smtClean="0">
                <a:solidFill>
                  <a:srgbClr val="00B0F0"/>
                </a:solidFill>
                <a:latin typeface="droid sans mono"/>
              </a:rPr>
              <a:t>if</a:t>
            </a:r>
            <a:r>
              <a:rPr lang="en-US" altLang="en-US" sz="2800" dirty="0">
                <a:solidFill>
                  <a:srgbClr val="00B0F0"/>
                </a:solidFill>
                <a:latin typeface="droid sans mono"/>
              </a:rPr>
              <a:t>...else-if...else</a:t>
            </a:r>
            <a:r>
              <a:rPr lang="en-US" altLang="en-US" sz="2800" dirty="0">
                <a:latin typeface="Nunito Sans"/>
              </a:rPr>
              <a:t> statement is used when we need to check multiple conditions.</a:t>
            </a:r>
          </a:p>
          <a:p>
            <a:pPr marL="0" lvl="0" indent="0" algn="just">
              <a:spcBef>
                <a:spcPct val="0"/>
              </a:spcBef>
              <a:buClrTx/>
              <a:buSzTx/>
              <a:buFontTx/>
              <a:buChar char="•"/>
            </a:pPr>
            <a:r>
              <a:rPr lang="en-US" altLang="en-US" sz="2800" dirty="0">
                <a:latin typeface="Nunito Sans"/>
              </a:rPr>
              <a:t>The </a:t>
            </a:r>
            <a:r>
              <a:rPr lang="en-US" altLang="en-US" sz="2800" dirty="0">
                <a:solidFill>
                  <a:srgbClr val="00B0F0"/>
                </a:solidFill>
                <a:latin typeface="droid sans mono"/>
              </a:rPr>
              <a:t>if...else</a:t>
            </a:r>
            <a:r>
              <a:rPr lang="en-US" altLang="en-US" sz="2800" dirty="0">
                <a:solidFill>
                  <a:srgbClr val="00B0F0"/>
                </a:solidFill>
                <a:latin typeface="Nunito Sans"/>
              </a:rPr>
              <a:t> statement </a:t>
            </a:r>
            <a:r>
              <a:rPr lang="en-US" altLang="en-US" sz="2800" dirty="0">
                <a:latin typeface="Nunito Sans"/>
              </a:rPr>
              <a:t>is used to execute a block of code among two alternatives.</a:t>
            </a:r>
          </a:p>
          <a:p>
            <a:pPr marL="0" lvl="0" indent="0" algn="just">
              <a:spcBef>
                <a:spcPct val="0"/>
              </a:spcBef>
              <a:buClrTx/>
              <a:buSzTx/>
              <a:buFontTx/>
              <a:buChar char="•"/>
            </a:pPr>
            <a:r>
              <a:rPr lang="en-US" altLang="en-US" sz="2800" dirty="0">
                <a:latin typeface="Nunito Sans"/>
              </a:rPr>
              <a:t>However, if we need to make a choice between more than two alternatives, we use the </a:t>
            </a:r>
            <a:r>
              <a:rPr lang="en-US" altLang="en-US" sz="2800" dirty="0">
                <a:solidFill>
                  <a:srgbClr val="00B0F0"/>
                </a:solidFill>
                <a:latin typeface="droid sans mono"/>
              </a:rPr>
              <a:t>if...else-if...else</a:t>
            </a:r>
            <a:r>
              <a:rPr lang="en-US" altLang="en-US" sz="2800" dirty="0">
                <a:latin typeface="Nunito Sans"/>
              </a:rPr>
              <a:t> statement.</a:t>
            </a:r>
          </a:p>
          <a:p>
            <a:pPr marL="0" lvl="0" indent="0" algn="just">
              <a:spcBef>
                <a:spcPct val="0"/>
              </a:spcBef>
              <a:buClrTx/>
              <a:buSzTx/>
              <a:buFontTx/>
              <a:buChar char="•"/>
            </a:pPr>
            <a:r>
              <a:rPr lang="en-US" altLang="en-US" sz="2800" dirty="0">
                <a:latin typeface="Nunito Sans"/>
              </a:rPr>
              <a:t>In this control structure we have one </a:t>
            </a:r>
            <a:r>
              <a:rPr lang="en-US" altLang="en-US" sz="2800" dirty="0">
                <a:latin typeface="droid sans mono"/>
              </a:rPr>
              <a:t>if</a:t>
            </a:r>
            <a:r>
              <a:rPr lang="en-US" altLang="en-US" sz="2800" dirty="0">
                <a:latin typeface="Nunito Sans"/>
              </a:rPr>
              <a:t> and one </a:t>
            </a:r>
            <a:r>
              <a:rPr lang="en-US" altLang="en-US" sz="2800" dirty="0">
                <a:latin typeface="droid sans mono"/>
              </a:rPr>
              <a:t>else</a:t>
            </a:r>
            <a:r>
              <a:rPr lang="en-US" altLang="en-US" sz="2800" dirty="0">
                <a:latin typeface="Nunito Sans"/>
              </a:rPr>
              <a:t>, however we can have multiple </a:t>
            </a:r>
            <a:r>
              <a:rPr lang="en-US" altLang="en-US" sz="2800" dirty="0">
                <a:latin typeface="droid sans mono"/>
              </a:rPr>
              <a:t>else-if</a:t>
            </a:r>
            <a:r>
              <a:rPr lang="en-US" altLang="en-US" sz="2800" dirty="0">
                <a:latin typeface="Nunito Sans"/>
              </a:rPr>
              <a:t> blocks</a:t>
            </a:r>
            <a:r>
              <a:rPr lang="en-US" altLang="en-US" sz="2800" dirty="0" smtClean="0">
                <a:latin typeface="Nunito Sans"/>
              </a:rPr>
              <a:t>.</a:t>
            </a:r>
            <a:endParaRPr lang="en-US" altLang="en-US" sz="2800" dirty="0">
              <a:latin typeface="Nunito Sans"/>
            </a:endParaRPr>
          </a:p>
        </p:txBody>
      </p:sp>
    </p:spTree>
    <p:extLst>
      <p:ext uri="{BB962C8B-B14F-4D97-AF65-F5344CB8AC3E}">
        <p14:creationId xmlns:p14="http://schemas.microsoft.com/office/powerpoint/2010/main" val="2975125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152C5B"/>
                </a:solidFill>
                <a:latin typeface="Nunito Sans"/>
              </a:rPr>
              <a:t>C++ if-else ladder statement</a:t>
            </a:r>
            <a:br>
              <a:rPr lang="en-US" altLang="en-US" sz="4000" b="1" dirty="0">
                <a:solidFill>
                  <a:srgbClr val="152C5B"/>
                </a:solidFill>
                <a:latin typeface="Nunito Sans"/>
              </a:rPr>
            </a:br>
            <a:endParaRPr lang="en-US" dirty="0"/>
          </a:p>
        </p:txBody>
      </p:sp>
      <p:sp>
        <p:nvSpPr>
          <p:cNvPr id="5" name="Content Placeholder 4"/>
          <p:cNvSpPr>
            <a:spLocks noGrp="1"/>
          </p:cNvSpPr>
          <p:nvPr>
            <p:ph idx="1"/>
          </p:nvPr>
        </p:nvSpPr>
        <p:spPr>
          <a:xfrm>
            <a:off x="440871" y="1066800"/>
            <a:ext cx="8229600" cy="4987925"/>
          </a:xfrm>
        </p:spPr>
        <p:txBody>
          <a:bodyPr/>
          <a:lstStyle/>
          <a:p>
            <a:pPr marL="0" indent="0">
              <a:buNone/>
            </a:pPr>
            <a:r>
              <a:rPr lang="en-US" altLang="en-US" sz="2400" dirty="0">
                <a:solidFill>
                  <a:srgbClr val="C678DD"/>
                </a:solidFill>
                <a:latin typeface="droid sans mono"/>
              </a:rPr>
              <a:t>if</a:t>
            </a:r>
            <a:r>
              <a:rPr lang="en-US" altLang="en-US" sz="2400" dirty="0">
                <a:solidFill>
                  <a:srgbClr val="D3D3D3"/>
                </a:solidFill>
                <a:latin typeface="droid sans mono"/>
              </a:rPr>
              <a:t> (</a:t>
            </a:r>
            <a:r>
              <a:rPr lang="en-US" altLang="en-US" sz="2400" dirty="0">
                <a:solidFill>
                  <a:srgbClr val="C00000"/>
                </a:solidFill>
                <a:latin typeface="droid sans mono"/>
              </a:rPr>
              <a:t>condition1</a:t>
            </a:r>
            <a:r>
              <a:rPr lang="en-US" altLang="en-US" sz="2400" dirty="0" smtClean="0">
                <a:solidFill>
                  <a:srgbClr val="D3D3D3"/>
                </a:solidFill>
                <a:latin typeface="droid sans mono"/>
              </a:rPr>
              <a:t>)</a:t>
            </a:r>
          </a:p>
          <a:p>
            <a:pPr marL="0" indent="0">
              <a:buNone/>
            </a:pPr>
            <a:r>
              <a:rPr lang="en-US" altLang="en-US" sz="2400" dirty="0" smtClean="0">
                <a:solidFill>
                  <a:schemeClr val="accent1">
                    <a:lumMod val="60000"/>
                    <a:lumOff val="40000"/>
                  </a:schemeClr>
                </a:solidFill>
                <a:latin typeface="droid sans mono"/>
              </a:rPr>
              <a:t> </a:t>
            </a:r>
            <a:r>
              <a:rPr lang="en-US" altLang="en-US" sz="2400" dirty="0">
                <a:solidFill>
                  <a:schemeClr val="accent1">
                    <a:lumMod val="60000"/>
                    <a:lumOff val="40000"/>
                  </a:schemeClr>
                </a:solidFill>
                <a:latin typeface="droid sans mono"/>
              </a:rPr>
              <a:t>{ </a:t>
            </a:r>
            <a:endParaRPr lang="en-US" altLang="en-US" sz="2400" dirty="0" smtClean="0">
              <a:solidFill>
                <a:schemeClr val="accent1">
                  <a:lumMod val="60000"/>
                  <a:lumOff val="40000"/>
                </a:schemeClr>
              </a:solidFill>
              <a:latin typeface="droid sans mono"/>
            </a:endParaRPr>
          </a:p>
          <a:p>
            <a:pPr marL="0" indent="0">
              <a:buNone/>
            </a:pPr>
            <a:r>
              <a:rPr lang="en-US" altLang="en-US" sz="2400" dirty="0" smtClean="0">
                <a:solidFill>
                  <a:schemeClr val="accent2">
                    <a:lumMod val="75000"/>
                  </a:schemeClr>
                </a:solidFill>
                <a:latin typeface="droid sans mono"/>
              </a:rPr>
              <a:t>// </a:t>
            </a:r>
            <a:r>
              <a:rPr lang="en-US" altLang="en-US" sz="2400" dirty="0">
                <a:solidFill>
                  <a:schemeClr val="accent2">
                    <a:lumMod val="75000"/>
                  </a:schemeClr>
                </a:solidFill>
                <a:latin typeface="droid sans mono"/>
              </a:rPr>
              <a:t>statement 1 </a:t>
            </a:r>
            <a:endParaRPr lang="en-US" altLang="en-US" sz="2400" dirty="0" smtClean="0">
              <a:solidFill>
                <a:schemeClr val="accent2">
                  <a:lumMod val="75000"/>
                </a:schemeClr>
              </a:solidFill>
              <a:latin typeface="droid sans mono"/>
            </a:endParaRPr>
          </a:p>
          <a:p>
            <a:pPr marL="0" indent="0">
              <a:buNone/>
            </a:pPr>
            <a:r>
              <a:rPr lang="en-US" altLang="en-US" sz="2400" dirty="0" smtClean="0">
                <a:solidFill>
                  <a:schemeClr val="accent1">
                    <a:lumMod val="60000"/>
                    <a:lumOff val="40000"/>
                  </a:schemeClr>
                </a:solidFill>
                <a:latin typeface="droid sans mono"/>
              </a:rPr>
              <a:t>}</a:t>
            </a:r>
          </a:p>
          <a:p>
            <a:pPr marL="0" indent="0">
              <a:buNone/>
            </a:pPr>
            <a:r>
              <a:rPr lang="en-US" altLang="en-US" sz="2400" dirty="0" smtClean="0">
                <a:solidFill>
                  <a:srgbClr val="D3D3D3"/>
                </a:solidFill>
                <a:latin typeface="droid sans mono"/>
              </a:rPr>
              <a:t> </a:t>
            </a:r>
            <a:r>
              <a:rPr lang="en-US" altLang="en-US" sz="2400" dirty="0">
                <a:solidFill>
                  <a:srgbClr val="C678DD"/>
                </a:solidFill>
                <a:latin typeface="droid sans mono"/>
              </a:rPr>
              <a:t>else</a:t>
            </a:r>
            <a:r>
              <a:rPr lang="en-US" altLang="en-US" sz="2400" dirty="0">
                <a:solidFill>
                  <a:srgbClr val="D3D3D3"/>
                </a:solidFill>
                <a:latin typeface="droid sans mono"/>
              </a:rPr>
              <a:t> </a:t>
            </a:r>
            <a:r>
              <a:rPr lang="en-US" altLang="en-US" sz="2400" dirty="0">
                <a:solidFill>
                  <a:srgbClr val="C678DD"/>
                </a:solidFill>
                <a:latin typeface="droid sans mono"/>
              </a:rPr>
              <a:t>if</a:t>
            </a:r>
            <a:r>
              <a:rPr lang="en-US" altLang="en-US" sz="2400" dirty="0">
                <a:solidFill>
                  <a:srgbClr val="D3D3D3"/>
                </a:solidFill>
                <a:latin typeface="droid sans mono"/>
              </a:rPr>
              <a:t> (</a:t>
            </a:r>
            <a:r>
              <a:rPr lang="en-US" altLang="en-US" sz="2400" dirty="0">
                <a:solidFill>
                  <a:srgbClr val="C00000"/>
                </a:solidFill>
                <a:latin typeface="droid sans mono"/>
              </a:rPr>
              <a:t>condition2</a:t>
            </a:r>
            <a:r>
              <a:rPr lang="en-US" altLang="en-US" sz="2400" dirty="0" smtClean="0">
                <a:solidFill>
                  <a:srgbClr val="D3D3D3"/>
                </a:solidFill>
                <a:latin typeface="droid sans mono"/>
              </a:rPr>
              <a:t>)</a:t>
            </a:r>
          </a:p>
          <a:p>
            <a:pPr marL="0" indent="0">
              <a:buNone/>
            </a:pPr>
            <a:r>
              <a:rPr lang="en-US" altLang="en-US" sz="2400" dirty="0" smtClean="0">
                <a:solidFill>
                  <a:schemeClr val="accent1">
                    <a:lumMod val="60000"/>
                    <a:lumOff val="40000"/>
                  </a:schemeClr>
                </a:solidFill>
                <a:latin typeface="droid sans mono"/>
              </a:rPr>
              <a:t>{ </a:t>
            </a:r>
          </a:p>
          <a:p>
            <a:pPr marL="0" indent="0">
              <a:buNone/>
            </a:pPr>
            <a:r>
              <a:rPr lang="en-US" altLang="en-US" sz="2400" dirty="0" smtClean="0">
                <a:solidFill>
                  <a:schemeClr val="accent2">
                    <a:lumMod val="75000"/>
                  </a:schemeClr>
                </a:solidFill>
                <a:latin typeface="droid sans mono"/>
              </a:rPr>
              <a:t>// </a:t>
            </a:r>
            <a:r>
              <a:rPr lang="en-US" altLang="en-US" sz="2400" dirty="0">
                <a:solidFill>
                  <a:schemeClr val="accent2">
                    <a:lumMod val="75000"/>
                  </a:schemeClr>
                </a:solidFill>
                <a:latin typeface="droid sans mono"/>
              </a:rPr>
              <a:t>statement 2 </a:t>
            </a:r>
            <a:endParaRPr lang="en-US" altLang="en-US" sz="2400" dirty="0" smtClean="0">
              <a:solidFill>
                <a:schemeClr val="accent2">
                  <a:lumMod val="75000"/>
                </a:schemeClr>
              </a:solidFill>
              <a:latin typeface="droid sans mono"/>
            </a:endParaRPr>
          </a:p>
          <a:p>
            <a:pPr marL="0" indent="0">
              <a:buNone/>
            </a:pPr>
            <a:r>
              <a:rPr lang="en-US" altLang="en-US" sz="2400" dirty="0" smtClean="0">
                <a:solidFill>
                  <a:schemeClr val="accent1">
                    <a:lumMod val="60000"/>
                    <a:lumOff val="40000"/>
                  </a:schemeClr>
                </a:solidFill>
                <a:latin typeface="droid sans mono"/>
              </a:rPr>
              <a:t>}</a:t>
            </a:r>
          </a:p>
          <a:p>
            <a:pPr marL="0" indent="0">
              <a:buNone/>
            </a:pPr>
            <a:r>
              <a:rPr lang="en-US" altLang="en-US" sz="2400" dirty="0" smtClean="0">
                <a:solidFill>
                  <a:srgbClr val="D3D3D3"/>
                </a:solidFill>
                <a:latin typeface="droid sans mono"/>
              </a:rPr>
              <a:t> </a:t>
            </a:r>
            <a:r>
              <a:rPr lang="en-US" altLang="en-US" sz="2400" dirty="0" smtClean="0">
                <a:solidFill>
                  <a:srgbClr val="C678DD"/>
                </a:solidFill>
                <a:latin typeface="droid sans mono"/>
              </a:rPr>
              <a:t>else</a:t>
            </a:r>
          </a:p>
          <a:p>
            <a:pPr marL="0" indent="0">
              <a:buNone/>
            </a:pPr>
            <a:r>
              <a:rPr lang="en-US" altLang="en-US" sz="2400" dirty="0" smtClean="0">
                <a:solidFill>
                  <a:srgbClr val="D3D3D3"/>
                </a:solidFill>
                <a:latin typeface="droid sans mono"/>
              </a:rPr>
              <a:t> {</a:t>
            </a:r>
          </a:p>
          <a:p>
            <a:pPr marL="0" indent="0">
              <a:buNone/>
            </a:pPr>
            <a:r>
              <a:rPr lang="en-US" altLang="en-US" sz="2400" dirty="0" smtClean="0">
                <a:solidFill>
                  <a:srgbClr val="D3D3D3"/>
                </a:solidFill>
                <a:latin typeface="droid sans mono"/>
              </a:rPr>
              <a:t> </a:t>
            </a:r>
            <a:r>
              <a:rPr lang="en-US" altLang="en-US" sz="2400" dirty="0">
                <a:solidFill>
                  <a:schemeClr val="accent2">
                    <a:lumMod val="75000"/>
                  </a:schemeClr>
                </a:solidFill>
                <a:latin typeface="droid sans mono"/>
              </a:rPr>
              <a:t>// statement </a:t>
            </a:r>
            <a:r>
              <a:rPr lang="en-US" altLang="en-US" sz="2400" dirty="0" smtClean="0">
                <a:solidFill>
                  <a:schemeClr val="accent2">
                    <a:lumMod val="75000"/>
                  </a:schemeClr>
                </a:solidFill>
                <a:latin typeface="droid sans mono"/>
              </a:rPr>
              <a:t>3</a:t>
            </a:r>
          </a:p>
          <a:p>
            <a:pPr marL="0" indent="0">
              <a:buNone/>
            </a:pPr>
            <a:r>
              <a:rPr lang="en-US" altLang="en-US" sz="2400" dirty="0" smtClean="0">
                <a:solidFill>
                  <a:srgbClr val="D3D3D3"/>
                </a:solidFill>
                <a:latin typeface="droid sans mono"/>
              </a:rPr>
              <a:t> </a:t>
            </a:r>
            <a:r>
              <a:rPr lang="en-US" altLang="en-US" sz="2400" dirty="0">
                <a:solidFill>
                  <a:srgbClr val="D3D3D3"/>
                </a:solidFill>
                <a:latin typeface="droid sans mono"/>
              </a:rPr>
              <a:t>}</a:t>
            </a:r>
            <a:endParaRPr lang="en-US" sz="2400" dirty="0"/>
          </a:p>
        </p:txBody>
      </p:sp>
    </p:spTree>
    <p:extLst>
      <p:ext uri="{BB962C8B-B14F-4D97-AF65-F5344CB8AC3E}">
        <p14:creationId xmlns:p14="http://schemas.microsoft.com/office/powerpoint/2010/main" val="347897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latin typeface="Nunito Sans"/>
              </a:rPr>
              <a:t>Here,</a:t>
            </a:r>
            <a:r>
              <a:rPr lang="en-US" altLang="en-US" sz="2400" dirty="0"/>
              <a:t/>
            </a:r>
            <a:br>
              <a:rPr lang="en-US" altLang="en-US" sz="2400" dirty="0"/>
            </a:br>
            <a:endParaRPr lang="en-US" dirty="0"/>
          </a:p>
        </p:txBody>
      </p:sp>
      <p:sp>
        <p:nvSpPr>
          <p:cNvPr id="3" name="Content Placeholder 2"/>
          <p:cNvSpPr>
            <a:spLocks noGrp="1"/>
          </p:cNvSpPr>
          <p:nvPr>
            <p:ph idx="1"/>
          </p:nvPr>
        </p:nvSpPr>
        <p:spPr/>
        <p:txBody>
          <a:bodyPr/>
          <a:lstStyle/>
          <a:p>
            <a:pPr marL="0" lvl="0" indent="0">
              <a:spcBef>
                <a:spcPct val="0"/>
              </a:spcBef>
              <a:buClrTx/>
              <a:buSzTx/>
              <a:buFontTx/>
              <a:buChar char="•"/>
            </a:pPr>
            <a:r>
              <a:rPr lang="en-US" altLang="en-US" sz="3200" dirty="0" smtClean="0">
                <a:latin typeface="Nunito Sans"/>
              </a:rPr>
              <a:t>If</a:t>
            </a:r>
            <a:r>
              <a:rPr lang="en-US" altLang="en-US" sz="3200" dirty="0">
                <a:latin typeface="Nunito Sans"/>
              </a:rPr>
              <a:t> </a:t>
            </a:r>
            <a:r>
              <a:rPr lang="en-US" altLang="en-US" sz="2000" dirty="0">
                <a:latin typeface="droid sans mono"/>
              </a:rPr>
              <a:t>condition1</a:t>
            </a:r>
            <a:r>
              <a:rPr lang="en-US" altLang="en-US" sz="3200" dirty="0">
                <a:latin typeface="Nunito Sans"/>
              </a:rPr>
              <a:t> evaluates to </a:t>
            </a:r>
            <a:r>
              <a:rPr lang="en-US" altLang="en-US" sz="2000" dirty="0">
                <a:latin typeface="droid sans mono"/>
              </a:rPr>
              <a:t>true</a:t>
            </a:r>
            <a:r>
              <a:rPr lang="en-US" altLang="en-US" sz="3200" dirty="0">
                <a:latin typeface="Nunito Sans"/>
              </a:rPr>
              <a:t>, the </a:t>
            </a:r>
            <a:r>
              <a:rPr lang="en-US" altLang="en-US" sz="2000" dirty="0">
                <a:latin typeface="droid sans mono"/>
              </a:rPr>
              <a:t>statement 1</a:t>
            </a:r>
            <a:r>
              <a:rPr lang="en-US" altLang="en-US" sz="3200" dirty="0">
                <a:latin typeface="Nunito Sans"/>
              </a:rPr>
              <a:t> is executed.</a:t>
            </a:r>
          </a:p>
          <a:p>
            <a:pPr marL="0" lvl="0" indent="0">
              <a:spcBef>
                <a:spcPct val="0"/>
              </a:spcBef>
              <a:buClrTx/>
              <a:buSzTx/>
              <a:buFontTx/>
              <a:buChar char="•"/>
            </a:pPr>
            <a:r>
              <a:rPr lang="en-US" altLang="en-US" sz="3200" dirty="0">
                <a:latin typeface="Nunito Sans"/>
              </a:rPr>
              <a:t>If </a:t>
            </a:r>
            <a:r>
              <a:rPr lang="en-US" altLang="en-US" sz="2000" dirty="0">
                <a:latin typeface="droid sans mono"/>
              </a:rPr>
              <a:t>condition1</a:t>
            </a:r>
            <a:r>
              <a:rPr lang="en-US" altLang="en-US" sz="3200" dirty="0">
                <a:latin typeface="Nunito Sans"/>
              </a:rPr>
              <a:t> evaluates to </a:t>
            </a:r>
            <a:r>
              <a:rPr lang="en-US" altLang="en-US" sz="2000" dirty="0">
                <a:latin typeface="droid sans mono"/>
              </a:rPr>
              <a:t>false</a:t>
            </a:r>
            <a:r>
              <a:rPr lang="en-US" altLang="en-US" sz="3200" dirty="0">
                <a:latin typeface="Nunito Sans"/>
              </a:rPr>
              <a:t>, then </a:t>
            </a:r>
            <a:r>
              <a:rPr lang="en-US" altLang="en-US" sz="2000" dirty="0">
                <a:latin typeface="droid sans mono"/>
              </a:rPr>
              <a:t>condition2</a:t>
            </a:r>
            <a:r>
              <a:rPr lang="en-US" altLang="en-US" sz="3200" dirty="0">
                <a:latin typeface="Nunito Sans"/>
              </a:rPr>
              <a:t> is evaluated.</a:t>
            </a:r>
          </a:p>
          <a:p>
            <a:pPr marL="0" lvl="0" indent="0">
              <a:spcBef>
                <a:spcPct val="0"/>
              </a:spcBef>
              <a:buClrTx/>
              <a:buSzTx/>
              <a:buFontTx/>
              <a:buChar char="•"/>
            </a:pPr>
            <a:r>
              <a:rPr lang="en-US" altLang="en-US" sz="3200" dirty="0">
                <a:latin typeface="Nunito Sans"/>
              </a:rPr>
              <a:t>If </a:t>
            </a:r>
            <a:r>
              <a:rPr lang="en-US" altLang="en-US" sz="2000" dirty="0">
                <a:latin typeface="droid sans mono"/>
              </a:rPr>
              <a:t>condition2</a:t>
            </a:r>
            <a:r>
              <a:rPr lang="en-US" altLang="en-US" sz="3200" dirty="0">
                <a:latin typeface="Nunito Sans"/>
              </a:rPr>
              <a:t> is </a:t>
            </a:r>
            <a:r>
              <a:rPr lang="en-US" altLang="en-US" sz="2000" dirty="0">
                <a:latin typeface="droid sans mono"/>
              </a:rPr>
              <a:t>true</a:t>
            </a:r>
            <a:r>
              <a:rPr lang="en-US" altLang="en-US" sz="3200" dirty="0">
                <a:latin typeface="Nunito Sans"/>
              </a:rPr>
              <a:t>, the </a:t>
            </a:r>
            <a:r>
              <a:rPr lang="en-US" altLang="en-US" sz="2000" dirty="0">
                <a:latin typeface="droid sans mono"/>
              </a:rPr>
              <a:t>statement 2</a:t>
            </a:r>
            <a:r>
              <a:rPr lang="en-US" altLang="en-US" sz="3200" dirty="0">
                <a:latin typeface="Nunito Sans"/>
              </a:rPr>
              <a:t> is executed.</a:t>
            </a:r>
          </a:p>
          <a:p>
            <a:pPr marL="0" lvl="0" indent="0">
              <a:spcBef>
                <a:spcPct val="0"/>
              </a:spcBef>
              <a:buClrTx/>
              <a:buSzTx/>
              <a:buFontTx/>
              <a:buChar char="•"/>
            </a:pPr>
            <a:r>
              <a:rPr lang="en-US" altLang="en-US" sz="3200" dirty="0">
                <a:latin typeface="Nunito Sans"/>
              </a:rPr>
              <a:t>If </a:t>
            </a:r>
            <a:r>
              <a:rPr lang="en-US" altLang="en-US" sz="2000" dirty="0">
                <a:latin typeface="droid sans mono"/>
              </a:rPr>
              <a:t>condition2</a:t>
            </a:r>
            <a:r>
              <a:rPr lang="en-US" altLang="en-US" sz="3200" dirty="0">
                <a:latin typeface="Nunito Sans"/>
              </a:rPr>
              <a:t> is </a:t>
            </a:r>
            <a:r>
              <a:rPr lang="en-US" altLang="en-US" sz="2000" dirty="0">
                <a:latin typeface="droid sans mono"/>
              </a:rPr>
              <a:t>false</a:t>
            </a:r>
            <a:r>
              <a:rPr lang="en-US" altLang="en-US" sz="3200" dirty="0">
                <a:latin typeface="Nunito Sans"/>
              </a:rPr>
              <a:t>, the </a:t>
            </a:r>
            <a:r>
              <a:rPr lang="en-US" altLang="en-US" sz="2000" dirty="0">
                <a:latin typeface="droid sans mono"/>
              </a:rPr>
              <a:t>statement 3</a:t>
            </a:r>
            <a:r>
              <a:rPr lang="en-US" altLang="en-US" sz="3200" dirty="0">
                <a:latin typeface="Nunito Sans"/>
              </a:rPr>
              <a:t> is executed</a:t>
            </a:r>
            <a:endParaRPr lang="en-US" dirty="0"/>
          </a:p>
        </p:txBody>
      </p:sp>
    </p:spTree>
    <p:extLst>
      <p:ext uri="{BB962C8B-B14F-4D97-AF65-F5344CB8AC3E}">
        <p14:creationId xmlns:p14="http://schemas.microsoft.com/office/powerpoint/2010/main" val="1149617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if...else-if...else Statement Works</a:t>
            </a:r>
            <a:endParaRPr lang="en-US" dirty="0"/>
          </a:p>
        </p:txBody>
      </p:sp>
      <p:pic>
        <p:nvPicPr>
          <p:cNvPr id="7" name="Content Placeholder 6"/>
          <p:cNvPicPr>
            <a:picLocks noGrp="1" noChangeAspect="1"/>
          </p:cNvPicPr>
          <p:nvPr>
            <p:ph idx="1"/>
          </p:nvPr>
        </p:nvPicPr>
        <p:blipFill>
          <a:blip r:embed="rId2"/>
          <a:stretch>
            <a:fillRect/>
          </a:stretch>
        </p:blipFill>
        <p:spPr>
          <a:xfrm>
            <a:off x="152400" y="1288481"/>
            <a:ext cx="5562600" cy="4655119"/>
          </a:xfrm>
          <a:prstGeom prst="rect">
            <a:avLst/>
          </a:prstGeom>
        </p:spPr>
      </p:pic>
      <p:pic>
        <p:nvPicPr>
          <p:cNvPr id="8" name="Picture 7"/>
          <p:cNvPicPr>
            <a:picLocks noChangeAspect="1"/>
          </p:cNvPicPr>
          <p:nvPr/>
        </p:nvPicPr>
        <p:blipFill>
          <a:blip r:embed="rId3"/>
          <a:stretch>
            <a:fillRect/>
          </a:stretch>
        </p:blipFill>
        <p:spPr>
          <a:xfrm>
            <a:off x="5715000" y="1288481"/>
            <a:ext cx="3429000" cy="4274119"/>
          </a:xfrm>
          <a:prstGeom prst="rect">
            <a:avLst/>
          </a:prstGeom>
        </p:spPr>
      </p:pic>
    </p:spTree>
    <p:extLst>
      <p:ext uri="{BB962C8B-B14F-4D97-AF65-F5344CB8AC3E}">
        <p14:creationId xmlns:p14="http://schemas.microsoft.com/office/powerpoint/2010/main" val="1958841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30725"/>
          </a:xfrm>
        </p:spPr>
        <p:txBody>
          <a:bodyPr/>
          <a:lstStyle/>
          <a:p>
            <a:r>
              <a:rPr lang="en-US" altLang="en-US" sz="2000" dirty="0">
                <a:solidFill>
                  <a:srgbClr val="D3D3D3"/>
                </a:solidFill>
                <a:latin typeface="droid sans mono"/>
              </a:rPr>
              <a:t> Program to check whether an integer is positive, negative or </a:t>
            </a:r>
            <a:r>
              <a:rPr lang="en-US" altLang="en-US" sz="2000" dirty="0" smtClean="0">
                <a:solidFill>
                  <a:srgbClr val="D3D3D3"/>
                </a:solidFill>
                <a:latin typeface="droid sans mono"/>
              </a:rPr>
              <a:t>zero</a:t>
            </a:r>
          </a:p>
          <a:p>
            <a:r>
              <a:rPr lang="en-US" altLang="en-US" sz="2000" dirty="0" smtClean="0">
                <a:solidFill>
                  <a:srgbClr val="D3D3D3"/>
                </a:solidFill>
                <a:latin typeface="droid sans mono"/>
              </a:rPr>
              <a:t> </a:t>
            </a:r>
            <a:r>
              <a:rPr lang="en-US" altLang="en-US" sz="2000" dirty="0">
                <a:solidFill>
                  <a:srgbClr val="61AEEE"/>
                </a:solidFill>
                <a:latin typeface="droid sans mono"/>
              </a:rPr>
              <a:t>#include </a:t>
            </a:r>
            <a:r>
              <a:rPr lang="en-US" altLang="en-US" sz="2000" dirty="0">
                <a:solidFill>
                  <a:srgbClr val="98C379"/>
                </a:solidFill>
                <a:latin typeface="droid sans mono"/>
              </a:rPr>
              <a:t>&lt;</a:t>
            </a:r>
            <a:r>
              <a:rPr lang="en-US" altLang="en-US" sz="2000" dirty="0" err="1">
                <a:solidFill>
                  <a:srgbClr val="98C379"/>
                </a:solidFill>
                <a:latin typeface="droid sans mono"/>
              </a:rPr>
              <a:t>iostream</a:t>
            </a:r>
            <a:r>
              <a:rPr lang="en-US" altLang="en-US" sz="2000" dirty="0" smtClean="0">
                <a:solidFill>
                  <a:srgbClr val="98C379"/>
                </a:solidFill>
                <a:latin typeface="droid sans mono"/>
              </a:rPr>
              <a:t>&gt;</a:t>
            </a:r>
          </a:p>
          <a:p>
            <a:r>
              <a:rPr lang="en-US" altLang="en-US" sz="2000" dirty="0" smtClean="0">
                <a:solidFill>
                  <a:srgbClr val="D3D3D3"/>
                </a:solidFill>
                <a:latin typeface="droid sans mono"/>
              </a:rPr>
              <a:t> </a:t>
            </a:r>
            <a:r>
              <a:rPr lang="en-US" altLang="en-US" sz="2000" dirty="0">
                <a:solidFill>
                  <a:srgbClr val="C678DD"/>
                </a:solidFill>
                <a:latin typeface="droid sans mono"/>
              </a:rPr>
              <a:t>using</a:t>
            </a:r>
            <a:r>
              <a:rPr lang="en-US" altLang="en-US" sz="2000" dirty="0">
                <a:solidFill>
                  <a:srgbClr val="D3D3D3"/>
                </a:solidFill>
                <a:latin typeface="droid sans mono"/>
              </a:rPr>
              <a:t> </a:t>
            </a:r>
            <a:r>
              <a:rPr lang="en-US" altLang="en-US" sz="2000" dirty="0">
                <a:solidFill>
                  <a:srgbClr val="C678DD"/>
                </a:solidFill>
                <a:latin typeface="droid sans mono"/>
              </a:rPr>
              <a:t>namespace</a:t>
            </a:r>
            <a:r>
              <a:rPr lang="en-US" altLang="en-US" sz="2000" dirty="0">
                <a:solidFill>
                  <a:srgbClr val="D3D3D3"/>
                </a:solidFill>
                <a:latin typeface="droid sans mono"/>
              </a:rPr>
              <a:t> </a:t>
            </a:r>
            <a:r>
              <a:rPr lang="en-US" altLang="en-US" sz="2000" dirty="0" err="1">
                <a:solidFill>
                  <a:srgbClr val="E6C07B"/>
                </a:solidFill>
                <a:latin typeface="droid sans mono"/>
              </a:rPr>
              <a:t>std</a:t>
            </a:r>
            <a:r>
              <a:rPr lang="en-US" altLang="en-US" sz="2000" dirty="0" smtClean="0">
                <a:solidFill>
                  <a:srgbClr val="D3D3D3"/>
                </a:solidFill>
                <a:latin typeface="droid sans mono"/>
              </a:rPr>
              <a:t>;</a:t>
            </a:r>
          </a:p>
          <a:p>
            <a:r>
              <a:rPr lang="en-US" altLang="en-US" sz="2000" dirty="0" smtClean="0">
                <a:solidFill>
                  <a:srgbClr val="D3D3D3"/>
                </a:solidFill>
                <a:latin typeface="droid sans mono"/>
              </a:rPr>
              <a:t> </a:t>
            </a:r>
            <a:r>
              <a:rPr lang="en-US" altLang="en-US" sz="2000" dirty="0" err="1">
                <a:solidFill>
                  <a:srgbClr val="C678DD"/>
                </a:solidFill>
                <a:latin typeface="droid sans mono"/>
              </a:rPr>
              <a:t>int</a:t>
            </a:r>
            <a:r>
              <a:rPr lang="en-US" altLang="en-US" sz="2000" dirty="0">
                <a:solidFill>
                  <a:srgbClr val="D3D3D3"/>
                </a:solidFill>
                <a:latin typeface="droid sans mono"/>
              </a:rPr>
              <a:t> </a:t>
            </a:r>
            <a:r>
              <a:rPr lang="en-US" altLang="en-US" sz="2000" dirty="0">
                <a:solidFill>
                  <a:srgbClr val="61AEEE"/>
                </a:solidFill>
                <a:latin typeface="droid sans mono"/>
              </a:rPr>
              <a:t>main</a:t>
            </a:r>
            <a:r>
              <a:rPr lang="en-US" altLang="en-US" sz="2000" dirty="0">
                <a:solidFill>
                  <a:srgbClr val="C00000"/>
                </a:solidFill>
                <a:latin typeface="droid sans mono"/>
              </a:rPr>
              <a:t>() { </a:t>
            </a:r>
            <a:endParaRPr lang="en-US" altLang="en-US" sz="2000" dirty="0" smtClean="0">
              <a:solidFill>
                <a:srgbClr val="C00000"/>
              </a:solidFill>
              <a:latin typeface="droid sans mono"/>
            </a:endParaRPr>
          </a:p>
          <a:p>
            <a:r>
              <a:rPr lang="en-US" altLang="en-US" sz="2000" dirty="0" err="1" smtClean="0">
                <a:solidFill>
                  <a:srgbClr val="C678DD"/>
                </a:solidFill>
                <a:latin typeface="droid sans mono"/>
              </a:rPr>
              <a:t>int</a:t>
            </a:r>
            <a:r>
              <a:rPr lang="en-US" altLang="en-US" sz="2000" dirty="0" smtClean="0">
                <a:solidFill>
                  <a:srgbClr val="D3D3D3"/>
                </a:solidFill>
                <a:latin typeface="droid sans mono"/>
              </a:rPr>
              <a:t> </a:t>
            </a:r>
            <a:r>
              <a:rPr lang="en-US" altLang="en-US" sz="2000" dirty="0">
                <a:latin typeface="droid sans mono"/>
              </a:rPr>
              <a:t>number</a:t>
            </a:r>
            <a:r>
              <a:rPr lang="en-US" altLang="en-US" sz="2000" dirty="0" smtClean="0">
                <a:solidFill>
                  <a:srgbClr val="D3D3D3"/>
                </a:solidFill>
                <a:latin typeface="droid sans mono"/>
              </a:rPr>
              <a:t>;</a:t>
            </a:r>
          </a:p>
          <a:p>
            <a:r>
              <a:rPr lang="en-US" altLang="en-US" sz="2000" dirty="0" smtClean="0">
                <a:solidFill>
                  <a:srgbClr val="D3D3D3"/>
                </a:solidFill>
                <a:latin typeface="droid sans mono"/>
              </a:rPr>
              <a:t> </a:t>
            </a:r>
            <a:r>
              <a:rPr lang="en-US" altLang="en-US" sz="2000" dirty="0" err="1">
                <a:solidFill>
                  <a:srgbClr val="E6C07B"/>
                </a:solidFill>
                <a:latin typeface="droid sans mono"/>
              </a:rPr>
              <a:t>cout</a:t>
            </a:r>
            <a:r>
              <a:rPr lang="en-US" altLang="en-US" sz="2000" dirty="0">
                <a:solidFill>
                  <a:srgbClr val="D3D3D3"/>
                </a:solidFill>
                <a:latin typeface="droid sans mono"/>
              </a:rPr>
              <a:t> &lt;&lt; </a:t>
            </a:r>
            <a:r>
              <a:rPr lang="en-US" altLang="en-US" sz="2000" dirty="0">
                <a:solidFill>
                  <a:srgbClr val="98C379"/>
                </a:solidFill>
                <a:latin typeface="droid sans mono"/>
              </a:rPr>
              <a:t>"Enter an integer: "</a:t>
            </a:r>
            <a:r>
              <a:rPr lang="en-US" altLang="en-US" sz="2000" dirty="0">
                <a:solidFill>
                  <a:srgbClr val="D3D3D3"/>
                </a:solidFill>
                <a:latin typeface="droid sans mono"/>
              </a:rPr>
              <a:t>; </a:t>
            </a:r>
            <a:r>
              <a:rPr lang="en-US" altLang="en-US" sz="2000" dirty="0" err="1">
                <a:solidFill>
                  <a:srgbClr val="E6C07B"/>
                </a:solidFill>
                <a:latin typeface="droid sans mono"/>
              </a:rPr>
              <a:t>cin</a:t>
            </a:r>
            <a:r>
              <a:rPr lang="en-US" altLang="en-US" sz="2000" dirty="0">
                <a:solidFill>
                  <a:srgbClr val="D3D3D3"/>
                </a:solidFill>
                <a:latin typeface="droid sans mono"/>
              </a:rPr>
              <a:t> &gt;&gt; </a:t>
            </a:r>
            <a:r>
              <a:rPr lang="en-US" altLang="en-US" sz="2000" dirty="0">
                <a:latin typeface="droid sans mono"/>
              </a:rPr>
              <a:t>number; </a:t>
            </a:r>
            <a:endParaRPr lang="en-US" altLang="en-US" sz="2000" dirty="0">
              <a:latin typeface="droid sans mono"/>
            </a:endParaRPr>
          </a:p>
          <a:p>
            <a:r>
              <a:rPr lang="en-US" altLang="en-US" sz="2000" dirty="0" smtClean="0">
                <a:solidFill>
                  <a:srgbClr val="C678DD"/>
                </a:solidFill>
                <a:latin typeface="droid sans mono"/>
              </a:rPr>
              <a:t>if</a:t>
            </a:r>
            <a:r>
              <a:rPr lang="en-US" altLang="en-US" sz="2000" dirty="0" smtClean="0">
                <a:solidFill>
                  <a:srgbClr val="D3D3D3"/>
                </a:solidFill>
                <a:latin typeface="droid sans mono"/>
              </a:rPr>
              <a:t> </a:t>
            </a:r>
            <a:r>
              <a:rPr lang="en-US" altLang="en-US" sz="2000" dirty="0">
                <a:solidFill>
                  <a:srgbClr val="D3D3D3"/>
                </a:solidFill>
                <a:latin typeface="droid sans mono"/>
              </a:rPr>
              <a:t>(</a:t>
            </a:r>
            <a:r>
              <a:rPr lang="en-US" altLang="en-US" sz="2000" dirty="0">
                <a:latin typeface="droid sans mono"/>
              </a:rPr>
              <a:t>number</a:t>
            </a:r>
            <a:r>
              <a:rPr lang="en-US" altLang="en-US" sz="2000" dirty="0">
                <a:solidFill>
                  <a:srgbClr val="D3D3D3"/>
                </a:solidFill>
                <a:latin typeface="droid sans mono"/>
              </a:rPr>
              <a:t> &gt; </a:t>
            </a:r>
            <a:r>
              <a:rPr lang="en-US" altLang="en-US" sz="2000" dirty="0">
                <a:solidFill>
                  <a:srgbClr val="D19A66"/>
                </a:solidFill>
                <a:latin typeface="droid sans mono"/>
              </a:rPr>
              <a:t>0</a:t>
            </a:r>
            <a:r>
              <a:rPr lang="en-US" altLang="en-US" sz="2000" dirty="0" smtClean="0">
                <a:solidFill>
                  <a:srgbClr val="D3D3D3"/>
                </a:solidFill>
                <a:latin typeface="droid sans mono"/>
              </a:rPr>
              <a:t>)</a:t>
            </a:r>
          </a:p>
          <a:p>
            <a:r>
              <a:rPr lang="en-US" altLang="en-US" sz="2000" dirty="0" smtClean="0">
                <a:solidFill>
                  <a:srgbClr val="D3D3D3"/>
                </a:solidFill>
                <a:latin typeface="droid sans mono"/>
              </a:rPr>
              <a:t> </a:t>
            </a:r>
            <a:r>
              <a:rPr lang="en-US" altLang="en-US" sz="2000" dirty="0">
                <a:solidFill>
                  <a:srgbClr val="C00000"/>
                </a:solidFill>
                <a:latin typeface="droid sans mono"/>
              </a:rPr>
              <a:t>{ </a:t>
            </a:r>
            <a:endParaRPr lang="en-US" altLang="en-US" sz="2000" dirty="0" smtClean="0">
              <a:solidFill>
                <a:srgbClr val="C00000"/>
              </a:solidFill>
              <a:latin typeface="droid sans mono"/>
            </a:endParaRPr>
          </a:p>
          <a:p>
            <a:r>
              <a:rPr lang="en-US" altLang="en-US" sz="2000" dirty="0" err="1" smtClean="0">
                <a:solidFill>
                  <a:srgbClr val="E6C07B"/>
                </a:solidFill>
                <a:latin typeface="droid sans mono"/>
              </a:rPr>
              <a:t>cout</a:t>
            </a:r>
            <a:r>
              <a:rPr lang="en-US" altLang="en-US" sz="2000" dirty="0" smtClean="0">
                <a:solidFill>
                  <a:srgbClr val="D3D3D3"/>
                </a:solidFill>
                <a:latin typeface="droid sans mono"/>
              </a:rPr>
              <a:t> </a:t>
            </a:r>
            <a:r>
              <a:rPr lang="en-US" altLang="en-US" sz="2000" dirty="0">
                <a:solidFill>
                  <a:srgbClr val="D3D3D3"/>
                </a:solidFill>
                <a:latin typeface="droid sans mono"/>
              </a:rPr>
              <a:t>&lt;&lt; </a:t>
            </a:r>
            <a:r>
              <a:rPr lang="en-US" altLang="en-US" sz="2000" dirty="0">
                <a:solidFill>
                  <a:srgbClr val="98C379"/>
                </a:solidFill>
                <a:latin typeface="droid sans mono"/>
              </a:rPr>
              <a:t>"You entered a positive integer: "</a:t>
            </a:r>
            <a:r>
              <a:rPr lang="en-US" altLang="en-US" sz="2000" dirty="0">
                <a:solidFill>
                  <a:srgbClr val="D3D3D3"/>
                </a:solidFill>
                <a:latin typeface="droid sans mono"/>
              </a:rPr>
              <a:t> &lt;&lt; </a:t>
            </a:r>
            <a:r>
              <a:rPr lang="en-US" altLang="en-US" sz="2000" dirty="0">
                <a:latin typeface="droid sans mono"/>
              </a:rPr>
              <a:t>number</a:t>
            </a:r>
            <a:r>
              <a:rPr lang="en-US" altLang="en-US" sz="2000" dirty="0">
                <a:solidFill>
                  <a:srgbClr val="D3D3D3"/>
                </a:solidFill>
                <a:latin typeface="droid sans mono"/>
              </a:rPr>
              <a:t> &lt;&lt; </a:t>
            </a:r>
            <a:r>
              <a:rPr lang="en-US" altLang="en-US" sz="2000" dirty="0" err="1">
                <a:solidFill>
                  <a:srgbClr val="E6C07B"/>
                </a:solidFill>
                <a:latin typeface="droid sans mono"/>
              </a:rPr>
              <a:t>endl</a:t>
            </a:r>
            <a:r>
              <a:rPr lang="en-US" altLang="en-US" sz="2000" dirty="0" smtClean="0">
                <a:solidFill>
                  <a:srgbClr val="D3D3D3"/>
                </a:solidFill>
                <a:latin typeface="droid sans mono"/>
              </a:rPr>
              <a:t>;</a:t>
            </a:r>
          </a:p>
          <a:p>
            <a:r>
              <a:rPr lang="en-US" altLang="en-US" sz="2000" dirty="0" smtClean="0">
                <a:solidFill>
                  <a:srgbClr val="D3D3D3"/>
                </a:solidFill>
                <a:latin typeface="droid sans mono"/>
              </a:rPr>
              <a:t> </a:t>
            </a:r>
            <a:r>
              <a:rPr lang="en-US" altLang="en-US" sz="2000" dirty="0" smtClean="0">
                <a:solidFill>
                  <a:srgbClr val="C00000"/>
                </a:solidFill>
                <a:latin typeface="droid sans mono"/>
              </a:rPr>
              <a:t>}</a:t>
            </a:r>
          </a:p>
          <a:p>
            <a:r>
              <a:rPr lang="en-US" altLang="en-US" sz="2000" dirty="0" smtClean="0">
                <a:solidFill>
                  <a:srgbClr val="D3D3D3"/>
                </a:solidFill>
                <a:latin typeface="droid sans mono"/>
              </a:rPr>
              <a:t> </a:t>
            </a:r>
            <a:r>
              <a:rPr lang="en-US" altLang="en-US" sz="2000" dirty="0">
                <a:solidFill>
                  <a:srgbClr val="C678DD"/>
                </a:solidFill>
                <a:latin typeface="droid sans mono"/>
              </a:rPr>
              <a:t>else</a:t>
            </a:r>
            <a:r>
              <a:rPr lang="en-US" altLang="en-US" sz="2000" dirty="0">
                <a:solidFill>
                  <a:srgbClr val="D3D3D3"/>
                </a:solidFill>
                <a:latin typeface="droid sans mono"/>
              </a:rPr>
              <a:t> </a:t>
            </a:r>
            <a:r>
              <a:rPr lang="en-US" altLang="en-US" sz="2000" dirty="0">
                <a:solidFill>
                  <a:srgbClr val="C678DD"/>
                </a:solidFill>
                <a:latin typeface="droid sans mono"/>
              </a:rPr>
              <a:t>if</a:t>
            </a:r>
            <a:r>
              <a:rPr lang="en-US" altLang="en-US" sz="2000" dirty="0">
                <a:solidFill>
                  <a:srgbClr val="D3D3D3"/>
                </a:solidFill>
                <a:latin typeface="droid sans mono"/>
              </a:rPr>
              <a:t> (</a:t>
            </a:r>
            <a:r>
              <a:rPr lang="en-US" altLang="en-US" sz="2000" dirty="0">
                <a:latin typeface="droid sans mono"/>
              </a:rPr>
              <a:t>number &lt; </a:t>
            </a:r>
            <a:r>
              <a:rPr lang="en-US" altLang="en-US" sz="2000" dirty="0">
                <a:solidFill>
                  <a:srgbClr val="D19A66"/>
                </a:solidFill>
                <a:latin typeface="droid sans mono"/>
              </a:rPr>
              <a:t>0</a:t>
            </a:r>
            <a:r>
              <a:rPr lang="en-US" altLang="en-US" sz="2000" dirty="0">
                <a:solidFill>
                  <a:srgbClr val="D3D3D3"/>
                </a:solidFill>
                <a:latin typeface="droid sans mono"/>
              </a:rPr>
              <a:t>) </a:t>
            </a:r>
            <a:endParaRPr lang="en-US" altLang="en-US" sz="2000" dirty="0" smtClean="0">
              <a:solidFill>
                <a:srgbClr val="D3D3D3"/>
              </a:solidFill>
              <a:latin typeface="droid sans mono"/>
            </a:endParaRPr>
          </a:p>
          <a:p>
            <a:r>
              <a:rPr lang="en-US" altLang="en-US" sz="2000" dirty="0" smtClean="0">
                <a:solidFill>
                  <a:srgbClr val="C00000"/>
                </a:solidFill>
                <a:latin typeface="droid sans mono"/>
              </a:rPr>
              <a:t>{</a:t>
            </a:r>
            <a:r>
              <a:rPr lang="en-US" altLang="en-US" sz="2000" dirty="0" smtClean="0">
                <a:solidFill>
                  <a:srgbClr val="D3D3D3"/>
                </a:solidFill>
                <a:latin typeface="droid sans mono"/>
              </a:rPr>
              <a:t> </a:t>
            </a:r>
            <a:r>
              <a:rPr lang="en-US" altLang="en-US" sz="2000" dirty="0" err="1">
                <a:solidFill>
                  <a:srgbClr val="E6C07B"/>
                </a:solidFill>
                <a:latin typeface="droid sans mono"/>
              </a:rPr>
              <a:t>cout</a:t>
            </a:r>
            <a:r>
              <a:rPr lang="en-US" altLang="en-US" sz="2000" dirty="0">
                <a:solidFill>
                  <a:srgbClr val="D3D3D3"/>
                </a:solidFill>
                <a:latin typeface="droid sans mono"/>
              </a:rPr>
              <a:t> &lt;&lt; </a:t>
            </a:r>
            <a:r>
              <a:rPr lang="en-US" altLang="en-US" sz="2000" dirty="0">
                <a:solidFill>
                  <a:srgbClr val="98C379"/>
                </a:solidFill>
                <a:latin typeface="droid sans mono"/>
              </a:rPr>
              <a:t>"You entered a negative integer: "</a:t>
            </a:r>
            <a:r>
              <a:rPr lang="en-US" altLang="en-US" sz="2000" dirty="0">
                <a:solidFill>
                  <a:srgbClr val="D3D3D3"/>
                </a:solidFill>
                <a:latin typeface="droid sans mono"/>
              </a:rPr>
              <a:t> &lt;&lt;</a:t>
            </a:r>
            <a:r>
              <a:rPr lang="en-US" altLang="en-US" sz="2000" dirty="0">
                <a:latin typeface="droid sans mono"/>
              </a:rPr>
              <a:t> number </a:t>
            </a:r>
            <a:r>
              <a:rPr lang="en-US" altLang="en-US" sz="2000" dirty="0">
                <a:solidFill>
                  <a:srgbClr val="D3D3D3"/>
                </a:solidFill>
                <a:latin typeface="droid sans mono"/>
              </a:rPr>
              <a:t>&lt;&lt; </a:t>
            </a:r>
            <a:r>
              <a:rPr lang="en-US" altLang="en-US" sz="2000" dirty="0" err="1">
                <a:solidFill>
                  <a:srgbClr val="E6C07B"/>
                </a:solidFill>
                <a:latin typeface="droid sans mono"/>
              </a:rPr>
              <a:t>endl</a:t>
            </a:r>
            <a:r>
              <a:rPr lang="en-US" altLang="en-US" sz="2000" dirty="0" smtClean="0">
                <a:solidFill>
                  <a:srgbClr val="D3D3D3"/>
                </a:solidFill>
                <a:latin typeface="droid sans mono"/>
              </a:rPr>
              <a:t>;</a:t>
            </a:r>
          </a:p>
          <a:p>
            <a:r>
              <a:rPr lang="en-US" altLang="en-US" sz="2000" dirty="0" smtClean="0">
                <a:solidFill>
                  <a:srgbClr val="D3D3D3"/>
                </a:solidFill>
                <a:latin typeface="droid sans mono"/>
              </a:rPr>
              <a:t> </a:t>
            </a:r>
            <a:r>
              <a:rPr lang="en-US" altLang="en-US" sz="2000" dirty="0">
                <a:solidFill>
                  <a:srgbClr val="C00000"/>
                </a:solidFill>
                <a:latin typeface="droid sans mono"/>
              </a:rPr>
              <a:t>}</a:t>
            </a:r>
            <a:r>
              <a:rPr lang="en-US" altLang="en-US" sz="2000" dirty="0">
                <a:solidFill>
                  <a:srgbClr val="D3D3D3"/>
                </a:solidFill>
                <a:latin typeface="droid sans mono"/>
              </a:rPr>
              <a:t> </a:t>
            </a:r>
            <a:r>
              <a:rPr lang="en-US" altLang="en-US" sz="2000" dirty="0">
                <a:solidFill>
                  <a:srgbClr val="C678DD"/>
                </a:solidFill>
                <a:latin typeface="droid sans mono"/>
              </a:rPr>
              <a:t>else</a:t>
            </a:r>
            <a:r>
              <a:rPr lang="en-US" altLang="en-US" sz="2000" dirty="0">
                <a:solidFill>
                  <a:srgbClr val="D3D3D3"/>
                </a:solidFill>
                <a:latin typeface="droid sans mono"/>
              </a:rPr>
              <a:t> </a:t>
            </a:r>
            <a:endParaRPr lang="en-US" altLang="en-US" sz="2000" dirty="0" smtClean="0">
              <a:solidFill>
                <a:srgbClr val="D3D3D3"/>
              </a:solidFill>
              <a:latin typeface="droid sans mono"/>
            </a:endParaRPr>
          </a:p>
          <a:p>
            <a:r>
              <a:rPr lang="en-US" altLang="en-US" sz="2000" dirty="0" smtClean="0">
                <a:solidFill>
                  <a:srgbClr val="C00000"/>
                </a:solidFill>
                <a:latin typeface="droid sans mono"/>
              </a:rPr>
              <a:t>{ </a:t>
            </a:r>
          </a:p>
          <a:p>
            <a:r>
              <a:rPr lang="en-US" altLang="en-US" sz="2000" dirty="0" err="1" smtClean="0">
                <a:solidFill>
                  <a:srgbClr val="E6C07B"/>
                </a:solidFill>
                <a:latin typeface="droid sans mono"/>
              </a:rPr>
              <a:t>cout</a:t>
            </a:r>
            <a:r>
              <a:rPr lang="en-US" altLang="en-US" sz="2000" dirty="0" smtClean="0">
                <a:solidFill>
                  <a:srgbClr val="D3D3D3"/>
                </a:solidFill>
                <a:latin typeface="droid sans mono"/>
              </a:rPr>
              <a:t> </a:t>
            </a:r>
            <a:r>
              <a:rPr lang="en-US" altLang="en-US" sz="2000" dirty="0">
                <a:solidFill>
                  <a:srgbClr val="D3D3D3"/>
                </a:solidFill>
                <a:latin typeface="droid sans mono"/>
              </a:rPr>
              <a:t>&lt;&lt; </a:t>
            </a:r>
            <a:r>
              <a:rPr lang="en-US" altLang="en-US" sz="2000" dirty="0">
                <a:solidFill>
                  <a:srgbClr val="98C379"/>
                </a:solidFill>
                <a:latin typeface="droid sans mono"/>
              </a:rPr>
              <a:t>"You entered 0."</a:t>
            </a:r>
            <a:r>
              <a:rPr lang="en-US" altLang="en-US" sz="2000" dirty="0">
                <a:solidFill>
                  <a:srgbClr val="D3D3D3"/>
                </a:solidFill>
                <a:latin typeface="droid sans mono"/>
              </a:rPr>
              <a:t> &lt;&lt; </a:t>
            </a:r>
            <a:r>
              <a:rPr lang="en-US" altLang="en-US" sz="2000" dirty="0" err="1">
                <a:solidFill>
                  <a:srgbClr val="E6C07B"/>
                </a:solidFill>
                <a:latin typeface="droid sans mono"/>
              </a:rPr>
              <a:t>endl</a:t>
            </a:r>
            <a:r>
              <a:rPr lang="en-US" altLang="en-US" sz="2000" dirty="0" smtClean="0">
                <a:solidFill>
                  <a:srgbClr val="D3D3D3"/>
                </a:solidFill>
                <a:latin typeface="droid sans mono"/>
              </a:rPr>
              <a:t>;</a:t>
            </a:r>
          </a:p>
          <a:p>
            <a:r>
              <a:rPr lang="en-US" altLang="en-US" sz="2000" dirty="0" smtClean="0">
                <a:solidFill>
                  <a:srgbClr val="C00000"/>
                </a:solidFill>
                <a:latin typeface="droid sans mono"/>
              </a:rPr>
              <a:t> </a:t>
            </a:r>
            <a:r>
              <a:rPr lang="en-US" altLang="en-US" sz="2000" dirty="0">
                <a:solidFill>
                  <a:srgbClr val="C00000"/>
                </a:solidFill>
                <a:latin typeface="droid sans mono"/>
              </a:rPr>
              <a:t>} </a:t>
            </a:r>
            <a:endParaRPr lang="en-US" altLang="en-US" sz="2000" dirty="0" smtClean="0">
              <a:solidFill>
                <a:srgbClr val="C00000"/>
              </a:solidFill>
              <a:latin typeface="droid sans mono"/>
            </a:endParaRPr>
          </a:p>
          <a:p>
            <a:r>
              <a:rPr lang="en-US" altLang="en-US" sz="2000" dirty="0" err="1" smtClean="0">
                <a:solidFill>
                  <a:srgbClr val="E6C07B"/>
                </a:solidFill>
                <a:latin typeface="droid sans mono"/>
              </a:rPr>
              <a:t>cout</a:t>
            </a:r>
            <a:r>
              <a:rPr lang="en-US" altLang="en-US" sz="2000" dirty="0" smtClean="0">
                <a:solidFill>
                  <a:srgbClr val="D3D3D3"/>
                </a:solidFill>
                <a:latin typeface="droid sans mono"/>
              </a:rPr>
              <a:t> </a:t>
            </a:r>
            <a:r>
              <a:rPr lang="en-US" altLang="en-US" sz="2000" dirty="0">
                <a:solidFill>
                  <a:srgbClr val="D3D3D3"/>
                </a:solidFill>
                <a:latin typeface="droid sans mono"/>
              </a:rPr>
              <a:t>&lt;&lt; </a:t>
            </a:r>
            <a:r>
              <a:rPr lang="en-US" altLang="en-US" sz="2000" dirty="0">
                <a:solidFill>
                  <a:srgbClr val="98C379"/>
                </a:solidFill>
                <a:latin typeface="droid sans mono"/>
              </a:rPr>
              <a:t>"This line is always printed."</a:t>
            </a:r>
            <a:r>
              <a:rPr lang="en-US" altLang="en-US" sz="2000" dirty="0">
                <a:solidFill>
                  <a:srgbClr val="D3D3D3"/>
                </a:solidFill>
                <a:latin typeface="droid sans mono"/>
              </a:rPr>
              <a:t>; </a:t>
            </a:r>
            <a:r>
              <a:rPr lang="en-US" altLang="en-US" sz="2000" dirty="0">
                <a:solidFill>
                  <a:srgbClr val="C678DD"/>
                </a:solidFill>
                <a:latin typeface="droid sans mono"/>
              </a:rPr>
              <a:t>return</a:t>
            </a:r>
            <a:r>
              <a:rPr lang="en-US" altLang="en-US" sz="2000" dirty="0">
                <a:solidFill>
                  <a:srgbClr val="D3D3D3"/>
                </a:solidFill>
                <a:latin typeface="droid sans mono"/>
              </a:rPr>
              <a:t> </a:t>
            </a:r>
            <a:r>
              <a:rPr lang="en-US" altLang="en-US" sz="2000" dirty="0">
                <a:solidFill>
                  <a:srgbClr val="D19A66"/>
                </a:solidFill>
                <a:latin typeface="droid sans mono"/>
              </a:rPr>
              <a:t>0</a:t>
            </a:r>
            <a:r>
              <a:rPr lang="en-US" altLang="en-US" sz="2000" dirty="0">
                <a:solidFill>
                  <a:srgbClr val="D3D3D3"/>
                </a:solidFill>
                <a:latin typeface="droid sans mono"/>
              </a:rPr>
              <a:t>; </a:t>
            </a:r>
            <a:r>
              <a:rPr lang="en-US" altLang="en-US" sz="2000" dirty="0">
                <a:solidFill>
                  <a:srgbClr val="C00000"/>
                </a:solidFill>
                <a:latin typeface="droid sans mono"/>
              </a:rPr>
              <a:t>}</a:t>
            </a:r>
            <a:r>
              <a:rPr lang="en-US" altLang="en-US" sz="2000" dirty="0">
                <a:solidFill>
                  <a:srgbClr val="C00000"/>
                </a:solidFill>
              </a:rPr>
              <a:t> </a:t>
            </a:r>
            <a:endParaRPr lang="en-US" altLang="en-US" sz="2000" dirty="0">
              <a:solidFill>
                <a:srgbClr val="C00000"/>
              </a:solidFill>
              <a:latin typeface="Arial" panose="020B0604020202020204" pitchFamily="34" charset="0"/>
            </a:endParaRPr>
          </a:p>
          <a:p>
            <a:endParaRPr lang="en-US" sz="2000" dirty="0"/>
          </a:p>
        </p:txBody>
      </p:sp>
    </p:spTree>
    <p:extLst>
      <p:ext uri="{BB962C8B-B14F-4D97-AF65-F5344CB8AC3E}">
        <p14:creationId xmlns:p14="http://schemas.microsoft.com/office/powerpoint/2010/main" val="4029136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if-else Statement: </a:t>
            </a:r>
            <a:endParaRPr lang="en-US" dirty="0"/>
          </a:p>
        </p:txBody>
      </p:sp>
      <p:sp>
        <p:nvSpPr>
          <p:cNvPr id="3" name="Content Placeholder 2"/>
          <p:cNvSpPr>
            <a:spLocks noGrp="1"/>
          </p:cNvSpPr>
          <p:nvPr>
            <p:ph idx="1"/>
          </p:nvPr>
        </p:nvSpPr>
        <p:spPr>
          <a:xfrm>
            <a:off x="457200" y="1066800"/>
            <a:ext cx="8534400" cy="5791200"/>
          </a:xfrm>
        </p:spPr>
        <p:txBody>
          <a:bodyPr>
            <a:normAutofit/>
          </a:bodyPr>
          <a:lstStyle/>
          <a:p>
            <a:pPr marL="0" indent="0" algn="just">
              <a:spcBef>
                <a:spcPct val="0"/>
              </a:spcBef>
              <a:buClrTx/>
              <a:buSzTx/>
              <a:buFontTx/>
              <a:buChar char="•"/>
            </a:pPr>
            <a:r>
              <a:rPr lang="en-US" altLang="en-US" sz="2400" dirty="0" smtClean="0">
                <a:latin typeface="Nunito Sans"/>
              </a:rPr>
              <a:t>Nested</a:t>
            </a:r>
            <a:r>
              <a:rPr lang="en-US" altLang="en-US" sz="2400" dirty="0">
                <a:latin typeface="Nunito Sans"/>
              </a:rPr>
              <a:t> </a:t>
            </a:r>
            <a:r>
              <a:rPr lang="en-US" altLang="en-US" sz="2400" dirty="0">
                <a:latin typeface="droid sans mono"/>
              </a:rPr>
              <a:t>if</a:t>
            </a:r>
            <a:r>
              <a:rPr lang="en-US" altLang="en-US" sz="2400" dirty="0">
                <a:latin typeface="Nunito Sans"/>
              </a:rPr>
              <a:t> statement</a:t>
            </a:r>
            <a:r>
              <a:rPr lang="en-US" altLang="en-US" sz="2400" dirty="0" smtClean="0">
                <a:latin typeface="Nunito Sans"/>
              </a:rPr>
              <a:t>. Is used at time, </a:t>
            </a:r>
            <a:r>
              <a:rPr lang="en-US" altLang="en-US" sz="2400" dirty="0">
                <a:latin typeface="Nunito Sans"/>
              </a:rPr>
              <a:t>we need to use an </a:t>
            </a:r>
            <a:r>
              <a:rPr lang="en-US" altLang="en-US" sz="2400" dirty="0">
                <a:latin typeface="droid sans mono"/>
              </a:rPr>
              <a:t>if</a:t>
            </a:r>
            <a:r>
              <a:rPr lang="en-US" altLang="en-US" sz="2400" dirty="0">
                <a:latin typeface="Nunito Sans"/>
              </a:rPr>
              <a:t> statement inside another </a:t>
            </a:r>
            <a:r>
              <a:rPr lang="en-US" altLang="en-US" sz="2400" dirty="0">
                <a:latin typeface="droid sans mono"/>
              </a:rPr>
              <a:t>if</a:t>
            </a:r>
            <a:r>
              <a:rPr lang="en-US" altLang="en-US" sz="2400" dirty="0">
                <a:latin typeface="Nunito Sans"/>
              </a:rPr>
              <a:t> statement. </a:t>
            </a:r>
            <a:endParaRPr lang="en-US" altLang="en-US" sz="2400" dirty="0" smtClean="0">
              <a:latin typeface="Nunito Sans"/>
            </a:endParaRPr>
          </a:p>
          <a:p>
            <a:pPr marL="0" indent="0" algn="just">
              <a:spcBef>
                <a:spcPct val="0"/>
              </a:spcBef>
              <a:buClrTx/>
              <a:buSzTx/>
              <a:buFontTx/>
              <a:buChar char="•"/>
            </a:pPr>
            <a:endParaRPr lang="en-US" altLang="en-US" sz="2400" dirty="0">
              <a:latin typeface="Nunito Sans"/>
            </a:endParaRPr>
          </a:p>
          <a:p>
            <a:pPr marL="0" indent="0" algn="just">
              <a:spcBef>
                <a:spcPct val="0"/>
              </a:spcBef>
              <a:buClrTx/>
              <a:buSzTx/>
              <a:buFontTx/>
              <a:buChar char="•"/>
            </a:pPr>
            <a:r>
              <a:rPr lang="en-US" altLang="en-US" sz="2400" dirty="0" smtClean="0">
                <a:latin typeface="Arial" panose="020B0604020202020204" pitchFamily="34" charset="0"/>
              </a:rPr>
              <a:t>The </a:t>
            </a:r>
            <a:r>
              <a:rPr lang="en-US" altLang="en-US" sz="2400" dirty="0">
                <a:latin typeface="Arial" panose="020B0604020202020204" pitchFamily="34" charset="0"/>
              </a:rPr>
              <a:t>nested </a:t>
            </a:r>
            <a:r>
              <a:rPr lang="en-US" altLang="en-US" sz="2400" dirty="0">
                <a:latin typeface="Arial Unicode MS" panose="020B0604020202020204" pitchFamily="34" charset="-128"/>
              </a:rPr>
              <a:t>if...else</a:t>
            </a:r>
            <a:r>
              <a:rPr lang="en-US" altLang="en-US" sz="2400" dirty="0"/>
              <a:t> statement allows you to check for multiple test expressions and execute different codes for more than two conditions</a:t>
            </a:r>
            <a:endParaRPr lang="en-US" altLang="en-US" sz="2400" dirty="0">
              <a:latin typeface="Arial" panose="020B0604020202020204" pitchFamily="34" charset="0"/>
            </a:endParaRPr>
          </a:p>
          <a:p>
            <a:pPr marL="0" indent="0" algn="just">
              <a:buNone/>
            </a:pPr>
            <a:r>
              <a:rPr lang="en-US" sz="2400" dirty="0"/>
              <a:t>A nested if-else statement contains one or more if-else statements. </a:t>
            </a:r>
            <a:endParaRPr lang="en-US" sz="2400" dirty="0" smtClean="0"/>
          </a:p>
          <a:p>
            <a:pPr marL="0" indent="0" algn="just">
              <a:buNone/>
            </a:pPr>
            <a:endParaRPr lang="en-US" sz="2400" dirty="0" smtClean="0"/>
          </a:p>
          <a:p>
            <a:pPr marL="0" indent="0" algn="just">
              <a:spcBef>
                <a:spcPct val="0"/>
              </a:spcBef>
              <a:buClrTx/>
              <a:buSzTx/>
              <a:buFontTx/>
              <a:buChar char="•"/>
            </a:pPr>
            <a:r>
              <a:rPr lang="en-US" altLang="en-US" sz="2400" dirty="0">
                <a:latin typeface="Nunito Sans"/>
              </a:rPr>
              <a:t>Think of it as multiple layers of </a:t>
            </a:r>
            <a:r>
              <a:rPr lang="en-US" altLang="en-US" sz="2400" dirty="0">
                <a:latin typeface="droid sans mono"/>
              </a:rPr>
              <a:t>if</a:t>
            </a:r>
            <a:r>
              <a:rPr lang="en-US" altLang="en-US" sz="2400" dirty="0">
                <a:latin typeface="Nunito Sans"/>
              </a:rPr>
              <a:t> statements. There is a first, outer </a:t>
            </a:r>
            <a:r>
              <a:rPr lang="en-US" altLang="en-US" sz="2400" dirty="0">
                <a:latin typeface="droid sans mono"/>
              </a:rPr>
              <a:t>if</a:t>
            </a:r>
            <a:r>
              <a:rPr lang="en-US" altLang="en-US" sz="2400" dirty="0">
                <a:latin typeface="Nunito Sans"/>
              </a:rPr>
              <a:t> statement, and inside it is another, inner </a:t>
            </a:r>
            <a:r>
              <a:rPr lang="en-US" altLang="en-US" sz="2400" dirty="0">
                <a:latin typeface="droid sans mono"/>
              </a:rPr>
              <a:t>if</a:t>
            </a:r>
            <a:r>
              <a:rPr lang="en-US" altLang="en-US" sz="2400" dirty="0">
                <a:latin typeface="Nunito Sans"/>
              </a:rPr>
              <a:t> statement.</a:t>
            </a:r>
          </a:p>
          <a:p>
            <a:pPr marL="0" lvl="0" indent="0" algn="just">
              <a:spcBef>
                <a:spcPct val="0"/>
              </a:spcBef>
              <a:buClrTx/>
              <a:buSzTx/>
              <a:buNone/>
            </a:pPr>
            <a:endParaRPr lang="en-US" altLang="en-US" sz="2400" dirty="0">
              <a:latin typeface="Arial" panose="020B0604020202020204" pitchFamily="34" charset="0"/>
            </a:endParaRPr>
          </a:p>
          <a:p>
            <a:pPr marL="0" indent="0" algn="just">
              <a:buNone/>
            </a:pPr>
            <a:endParaRPr lang="en-US" sz="2400" dirty="0" smtClean="0"/>
          </a:p>
        </p:txBody>
      </p:sp>
    </p:spTree>
    <p:extLst>
      <p:ext uri="{BB962C8B-B14F-4D97-AF65-F5344CB8AC3E}">
        <p14:creationId xmlns:p14="http://schemas.microsoft.com/office/powerpoint/2010/main" val="14662278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The syntax of Nested if is:</a:t>
            </a:r>
            <a:endParaRPr lang="en-US" dirty="0"/>
          </a:p>
        </p:txBody>
      </p:sp>
      <p:sp>
        <p:nvSpPr>
          <p:cNvPr id="9" name="Content Placeholder 8"/>
          <p:cNvSpPr>
            <a:spLocks noGrp="1"/>
          </p:cNvSpPr>
          <p:nvPr>
            <p:ph idx="1"/>
          </p:nvPr>
        </p:nvSpPr>
        <p:spPr/>
        <p:txBody>
          <a:bodyPr/>
          <a:lstStyle/>
          <a:p>
            <a:r>
              <a:rPr lang="en-US" altLang="en-US" sz="3200" dirty="0">
                <a:solidFill>
                  <a:srgbClr val="D3D3D3"/>
                </a:solidFill>
                <a:latin typeface="droid sans mono"/>
              </a:rPr>
              <a:t>// outer if statement </a:t>
            </a:r>
            <a:endParaRPr lang="en-US" altLang="en-US" sz="3200" dirty="0" smtClean="0">
              <a:solidFill>
                <a:srgbClr val="D3D3D3"/>
              </a:solidFill>
              <a:latin typeface="droid sans mono"/>
            </a:endParaRPr>
          </a:p>
          <a:p>
            <a:r>
              <a:rPr lang="en-US" altLang="en-US" sz="3200" dirty="0" smtClean="0">
                <a:solidFill>
                  <a:srgbClr val="C678DD"/>
                </a:solidFill>
                <a:latin typeface="droid sans mono"/>
              </a:rPr>
              <a:t>if</a:t>
            </a:r>
            <a:r>
              <a:rPr lang="en-US" altLang="en-US" sz="3200" dirty="0" smtClean="0">
                <a:solidFill>
                  <a:srgbClr val="D3D3D3"/>
                </a:solidFill>
                <a:latin typeface="droid sans mono"/>
              </a:rPr>
              <a:t> </a:t>
            </a:r>
            <a:r>
              <a:rPr lang="en-US" altLang="en-US" sz="3200" dirty="0">
                <a:solidFill>
                  <a:srgbClr val="D3D3D3"/>
                </a:solidFill>
                <a:latin typeface="droid sans mono"/>
              </a:rPr>
              <a:t>(</a:t>
            </a:r>
            <a:r>
              <a:rPr lang="en-US" altLang="en-US" sz="3200" dirty="0">
                <a:solidFill>
                  <a:srgbClr val="C00000"/>
                </a:solidFill>
                <a:latin typeface="droid sans mono"/>
              </a:rPr>
              <a:t>condition1</a:t>
            </a:r>
            <a:r>
              <a:rPr lang="en-US" altLang="en-US" sz="3200" dirty="0">
                <a:solidFill>
                  <a:srgbClr val="D3D3D3"/>
                </a:solidFill>
                <a:latin typeface="droid sans mono"/>
              </a:rPr>
              <a:t>) </a:t>
            </a:r>
            <a:endParaRPr lang="en-US" altLang="en-US" sz="3200" dirty="0" smtClean="0">
              <a:solidFill>
                <a:srgbClr val="D3D3D3"/>
              </a:solidFill>
              <a:latin typeface="droid sans mono"/>
            </a:endParaRPr>
          </a:p>
          <a:p>
            <a:r>
              <a:rPr lang="en-US" altLang="en-US" sz="3200" dirty="0" smtClean="0">
                <a:solidFill>
                  <a:srgbClr val="FFC000"/>
                </a:solidFill>
                <a:latin typeface="droid sans mono"/>
              </a:rPr>
              <a:t>{ </a:t>
            </a:r>
          </a:p>
          <a:p>
            <a:r>
              <a:rPr lang="en-US" altLang="en-US" sz="2400" i="1" dirty="0" smtClean="0">
                <a:solidFill>
                  <a:srgbClr val="0070C0"/>
                </a:solidFill>
                <a:latin typeface="droid sans mono"/>
              </a:rPr>
              <a:t>// </a:t>
            </a:r>
            <a:r>
              <a:rPr lang="en-US" altLang="en-US" sz="2400" i="1" dirty="0">
                <a:solidFill>
                  <a:srgbClr val="0070C0"/>
                </a:solidFill>
                <a:latin typeface="droid sans mono"/>
              </a:rPr>
              <a:t>statements </a:t>
            </a:r>
            <a:endParaRPr lang="en-US" altLang="en-US" sz="2400" i="1" dirty="0" smtClean="0">
              <a:solidFill>
                <a:srgbClr val="0070C0"/>
              </a:solidFill>
              <a:latin typeface="droid sans mono"/>
            </a:endParaRPr>
          </a:p>
          <a:p>
            <a:r>
              <a:rPr lang="en-US" altLang="en-US" sz="2400" i="1" dirty="0" smtClean="0">
                <a:solidFill>
                  <a:srgbClr val="0070C0"/>
                </a:solidFill>
                <a:latin typeface="droid sans mono"/>
              </a:rPr>
              <a:t>// </a:t>
            </a:r>
            <a:r>
              <a:rPr lang="en-US" altLang="en-US" sz="2400" i="1" dirty="0">
                <a:solidFill>
                  <a:srgbClr val="0070C0"/>
                </a:solidFill>
                <a:latin typeface="droid sans mono"/>
              </a:rPr>
              <a:t>inner(nested) if statement </a:t>
            </a:r>
            <a:endParaRPr lang="en-US" altLang="en-US" sz="2400" i="1" dirty="0" smtClean="0">
              <a:solidFill>
                <a:srgbClr val="0070C0"/>
              </a:solidFill>
              <a:latin typeface="droid sans mono"/>
            </a:endParaRPr>
          </a:p>
          <a:p>
            <a:r>
              <a:rPr lang="en-US" altLang="en-US" sz="3200" dirty="0" smtClean="0">
                <a:solidFill>
                  <a:srgbClr val="C678DD"/>
                </a:solidFill>
                <a:latin typeface="droid sans mono"/>
              </a:rPr>
              <a:t>if</a:t>
            </a:r>
            <a:r>
              <a:rPr lang="en-US" altLang="en-US" sz="3200" dirty="0" smtClean="0">
                <a:solidFill>
                  <a:srgbClr val="D3D3D3"/>
                </a:solidFill>
                <a:latin typeface="droid sans mono"/>
              </a:rPr>
              <a:t> </a:t>
            </a:r>
            <a:r>
              <a:rPr lang="en-US" altLang="en-US" sz="3200" dirty="0">
                <a:solidFill>
                  <a:srgbClr val="D3D3D3"/>
                </a:solidFill>
                <a:latin typeface="droid sans mono"/>
              </a:rPr>
              <a:t>(</a:t>
            </a:r>
            <a:r>
              <a:rPr lang="en-US" altLang="en-US" sz="3200" dirty="0">
                <a:solidFill>
                  <a:srgbClr val="C00000"/>
                </a:solidFill>
                <a:latin typeface="droid sans mono"/>
              </a:rPr>
              <a:t>condition2</a:t>
            </a:r>
            <a:r>
              <a:rPr lang="en-US" altLang="en-US" sz="3200" dirty="0" smtClean="0">
                <a:solidFill>
                  <a:srgbClr val="D3D3D3"/>
                </a:solidFill>
                <a:latin typeface="droid sans mono"/>
              </a:rPr>
              <a:t>)</a:t>
            </a:r>
          </a:p>
          <a:p>
            <a:r>
              <a:rPr lang="en-US" altLang="en-US" sz="3200" dirty="0" smtClean="0">
                <a:solidFill>
                  <a:srgbClr val="D3D3D3"/>
                </a:solidFill>
                <a:latin typeface="droid sans mono"/>
              </a:rPr>
              <a:t> </a:t>
            </a:r>
            <a:r>
              <a:rPr lang="en-US" altLang="en-US" sz="3200" dirty="0">
                <a:solidFill>
                  <a:srgbClr val="FFC000"/>
                </a:solidFill>
                <a:latin typeface="droid sans mono"/>
              </a:rPr>
              <a:t>{</a:t>
            </a:r>
            <a:r>
              <a:rPr lang="en-US" altLang="en-US" sz="3200" dirty="0">
                <a:solidFill>
                  <a:srgbClr val="D3D3D3"/>
                </a:solidFill>
                <a:latin typeface="droid sans mono"/>
              </a:rPr>
              <a:t> </a:t>
            </a:r>
            <a:endParaRPr lang="en-US" altLang="en-US" sz="3200" dirty="0" smtClean="0">
              <a:solidFill>
                <a:srgbClr val="D3D3D3"/>
              </a:solidFill>
              <a:latin typeface="droid sans mono"/>
            </a:endParaRPr>
          </a:p>
          <a:p>
            <a:r>
              <a:rPr lang="en-US" altLang="en-US" sz="2400" dirty="0" smtClean="0">
                <a:solidFill>
                  <a:srgbClr val="0070C0"/>
                </a:solidFill>
                <a:latin typeface="droid sans mono"/>
              </a:rPr>
              <a:t>// </a:t>
            </a:r>
            <a:r>
              <a:rPr lang="en-US" altLang="en-US" sz="2400" dirty="0">
                <a:solidFill>
                  <a:srgbClr val="0070C0"/>
                </a:solidFill>
                <a:latin typeface="droid sans mono"/>
              </a:rPr>
              <a:t>statements </a:t>
            </a:r>
            <a:endParaRPr lang="en-US" altLang="en-US" sz="2400" dirty="0" smtClean="0">
              <a:solidFill>
                <a:srgbClr val="0070C0"/>
              </a:solidFill>
              <a:latin typeface="droid sans mono"/>
            </a:endParaRPr>
          </a:p>
          <a:p>
            <a:r>
              <a:rPr lang="en-US" altLang="en-US" sz="3200" dirty="0" smtClean="0">
                <a:solidFill>
                  <a:srgbClr val="FFC000"/>
                </a:solidFill>
                <a:latin typeface="droid sans mono"/>
              </a:rPr>
              <a:t>} </a:t>
            </a:r>
          </a:p>
          <a:p>
            <a:r>
              <a:rPr lang="en-US" altLang="en-US" sz="3200" dirty="0" smtClean="0">
                <a:solidFill>
                  <a:srgbClr val="FFC000"/>
                </a:solidFill>
                <a:latin typeface="droid sans mono"/>
              </a:rPr>
              <a:t>}</a:t>
            </a:r>
            <a:r>
              <a:rPr lang="en-US" altLang="en-US" sz="2400" dirty="0" smtClean="0">
                <a:solidFill>
                  <a:srgbClr val="FFC000"/>
                </a:solidFill>
              </a:rPr>
              <a:t> </a:t>
            </a:r>
            <a:endParaRPr lang="en-US" altLang="en-US" sz="6000" dirty="0">
              <a:solidFill>
                <a:srgbClr val="FFC000"/>
              </a:solidFill>
              <a:latin typeface="Arial" panose="020B0604020202020204" pitchFamily="34" charset="0"/>
            </a:endParaRPr>
          </a:p>
          <a:p>
            <a:endParaRPr lang="en-US" dirty="0"/>
          </a:p>
        </p:txBody>
      </p:sp>
    </p:spTree>
    <p:extLst>
      <p:ext uri="{BB962C8B-B14F-4D97-AF65-F5344CB8AC3E}">
        <p14:creationId xmlns:p14="http://schemas.microsoft.com/office/powerpoint/2010/main" val="168186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The </a:t>
            </a:r>
            <a:r>
              <a:rPr lang="en-US" sz="2800" dirty="0"/>
              <a:t>if-else </a:t>
            </a:r>
            <a:r>
              <a:rPr lang="en-US" sz="2800" b="1" dirty="0"/>
              <a:t>statement is nested within the </a:t>
            </a:r>
            <a:r>
              <a:rPr lang="en-US" sz="2800" dirty="0"/>
              <a:t>else </a:t>
            </a:r>
            <a:r>
              <a:rPr lang="en-US" sz="2800" b="1" dirty="0"/>
              <a:t>part.</a:t>
            </a:r>
            <a:r>
              <a:rPr lang="en-US" sz="2800" dirty="0"/>
              <a:t> </a:t>
            </a:r>
            <a:br>
              <a:rPr lang="en-US" sz="2800" dirty="0"/>
            </a:br>
            <a:r>
              <a:rPr lang="en-US" sz="2800" b="1" dirty="0"/>
              <a:t>The syntax is</a:t>
            </a:r>
            <a:r>
              <a:rPr lang="en-US" sz="2800" dirty="0"/>
              <a:t> </a:t>
            </a:r>
            <a:br>
              <a:rPr lang="en-US" sz="2800" dirty="0"/>
            </a:br>
            <a:endParaRPr lang="en-US" sz="2800" dirty="0"/>
          </a:p>
        </p:txBody>
      </p:sp>
      <p:sp>
        <p:nvSpPr>
          <p:cNvPr id="3" name="Content Placeholder 2"/>
          <p:cNvSpPr>
            <a:spLocks noGrp="1"/>
          </p:cNvSpPr>
          <p:nvPr>
            <p:ph idx="1"/>
          </p:nvPr>
        </p:nvSpPr>
        <p:spPr/>
        <p:txBody>
          <a:bodyPr>
            <a:normAutofit fontScale="55000" lnSpcReduction="20000"/>
          </a:bodyPr>
          <a:lstStyle/>
          <a:p>
            <a:pPr marL="0" indent="0">
              <a:buNone/>
            </a:pPr>
            <a:r>
              <a:rPr lang="en-US" altLang="en-US" dirty="0" smtClean="0">
                <a:latin typeface="Arial Unicode MS" panose="020B0604020202020204" pitchFamily="34" charset="-128"/>
              </a:rPr>
              <a:t>if </a:t>
            </a:r>
            <a:r>
              <a:rPr lang="en-US" altLang="en-US" dirty="0">
                <a:latin typeface="Arial Unicode MS" panose="020B0604020202020204" pitchFamily="34" charset="-128"/>
              </a:rPr>
              <a:t>(testExpression1</a:t>
            </a:r>
            <a:r>
              <a:rPr lang="en-US" altLang="en-US" dirty="0" smtClean="0">
                <a:latin typeface="Arial Unicode MS" panose="020B0604020202020204" pitchFamily="34" charset="-128"/>
              </a:rPr>
              <a:t>)</a:t>
            </a:r>
          </a:p>
          <a:p>
            <a:pPr marL="0" indent="0">
              <a:buNone/>
            </a:pPr>
            <a:r>
              <a:rPr lang="en-US" altLang="en-US" dirty="0" smtClean="0">
                <a:latin typeface="Arial Unicode MS" panose="020B0604020202020204" pitchFamily="34" charset="-128"/>
              </a:rPr>
              <a:t> </a:t>
            </a:r>
            <a:r>
              <a:rPr lang="en-US" altLang="en-US" dirty="0">
                <a:latin typeface="Arial Unicode MS" panose="020B0604020202020204" pitchFamily="34" charset="-128"/>
              </a:rPr>
              <a:t>{ </a:t>
            </a:r>
            <a:endParaRPr lang="en-US" altLang="en-US" dirty="0" smtClean="0">
              <a:latin typeface="Arial Unicode MS" panose="020B0604020202020204" pitchFamily="34" charset="-128"/>
            </a:endParaRPr>
          </a:p>
          <a:p>
            <a:pPr marL="0" indent="0">
              <a:buNone/>
            </a:pPr>
            <a:r>
              <a:rPr lang="en-US" altLang="en-US" dirty="0" smtClean="0">
                <a:latin typeface="Arial Unicode MS" panose="020B0604020202020204" pitchFamily="34" charset="-128"/>
              </a:rPr>
              <a:t>// </a:t>
            </a:r>
            <a:r>
              <a:rPr lang="en-US" altLang="en-US" dirty="0">
                <a:latin typeface="Arial Unicode MS" panose="020B0604020202020204" pitchFamily="34" charset="-128"/>
              </a:rPr>
              <a:t>statements to be executed if testExpression1 is true </a:t>
            </a:r>
            <a:endParaRPr lang="en-US" altLang="en-US" dirty="0" smtClean="0">
              <a:latin typeface="Arial Unicode MS" panose="020B0604020202020204" pitchFamily="34" charset="-128"/>
            </a:endParaRPr>
          </a:p>
          <a:p>
            <a:pPr marL="0" indent="0">
              <a:buNone/>
            </a:pPr>
            <a:r>
              <a:rPr lang="en-US" altLang="en-US" dirty="0" smtClean="0">
                <a:latin typeface="Arial Unicode MS" panose="020B0604020202020204" pitchFamily="34" charset="-128"/>
              </a:rPr>
              <a:t>} </a:t>
            </a:r>
          </a:p>
          <a:p>
            <a:pPr marL="0" indent="0">
              <a:buNone/>
            </a:pPr>
            <a:r>
              <a:rPr lang="en-US" altLang="en-US" dirty="0" smtClean="0">
                <a:latin typeface="Arial Unicode MS" panose="020B0604020202020204" pitchFamily="34" charset="-128"/>
              </a:rPr>
              <a:t>else </a:t>
            </a:r>
            <a:r>
              <a:rPr lang="en-US" altLang="en-US" dirty="0">
                <a:latin typeface="Arial Unicode MS" panose="020B0604020202020204" pitchFamily="34" charset="-128"/>
              </a:rPr>
              <a:t>if(testExpression2</a:t>
            </a:r>
            <a:r>
              <a:rPr lang="en-US" altLang="en-US" dirty="0" smtClean="0">
                <a:latin typeface="Arial Unicode MS" panose="020B0604020202020204" pitchFamily="34" charset="-128"/>
              </a:rPr>
              <a:t>)</a:t>
            </a:r>
          </a:p>
          <a:p>
            <a:pPr marL="0" indent="0">
              <a:buNone/>
            </a:pPr>
            <a:r>
              <a:rPr lang="en-US" altLang="en-US" dirty="0" smtClean="0">
                <a:latin typeface="Arial Unicode MS" panose="020B0604020202020204" pitchFamily="34" charset="-128"/>
              </a:rPr>
              <a:t> </a:t>
            </a:r>
            <a:r>
              <a:rPr lang="en-US" altLang="en-US" dirty="0">
                <a:latin typeface="Arial Unicode MS" panose="020B0604020202020204" pitchFamily="34" charset="-128"/>
              </a:rPr>
              <a:t>{ // statements to be executed if testExpression1 is false and testExpression2 is </a:t>
            </a:r>
            <a:r>
              <a:rPr lang="en-US" altLang="en-US" dirty="0" smtClean="0">
                <a:latin typeface="Arial Unicode MS" panose="020B0604020202020204" pitchFamily="34" charset="-128"/>
              </a:rPr>
              <a:t>true</a:t>
            </a:r>
          </a:p>
          <a:p>
            <a:pPr marL="0" indent="0">
              <a:buNone/>
            </a:pPr>
            <a:r>
              <a:rPr lang="en-US" altLang="en-US" dirty="0" smtClean="0">
                <a:latin typeface="Arial Unicode MS" panose="020B0604020202020204" pitchFamily="34" charset="-128"/>
              </a:rPr>
              <a:t> }</a:t>
            </a:r>
          </a:p>
          <a:p>
            <a:pPr marL="0" indent="0">
              <a:buNone/>
            </a:pPr>
            <a:r>
              <a:rPr lang="en-US" altLang="en-US" dirty="0" smtClean="0">
                <a:latin typeface="Arial Unicode MS" panose="020B0604020202020204" pitchFamily="34" charset="-128"/>
              </a:rPr>
              <a:t> </a:t>
            </a:r>
            <a:r>
              <a:rPr lang="en-US" altLang="en-US" dirty="0">
                <a:latin typeface="Arial Unicode MS" panose="020B0604020202020204" pitchFamily="34" charset="-128"/>
              </a:rPr>
              <a:t>else if (</a:t>
            </a:r>
            <a:r>
              <a:rPr lang="en-US" altLang="en-US" dirty="0" err="1">
                <a:latin typeface="Arial Unicode MS" panose="020B0604020202020204" pitchFamily="34" charset="-128"/>
              </a:rPr>
              <a:t>testExpression</a:t>
            </a:r>
            <a:r>
              <a:rPr lang="en-US" altLang="en-US" dirty="0">
                <a:latin typeface="Arial Unicode MS" panose="020B0604020202020204" pitchFamily="34" charset="-128"/>
              </a:rPr>
              <a:t> 3</a:t>
            </a:r>
            <a:r>
              <a:rPr lang="en-US" altLang="en-US" dirty="0" smtClean="0">
                <a:latin typeface="Arial Unicode MS" panose="020B0604020202020204" pitchFamily="34" charset="-128"/>
              </a:rPr>
              <a:t>)</a:t>
            </a:r>
          </a:p>
          <a:p>
            <a:pPr marL="0" indent="0">
              <a:buNone/>
            </a:pPr>
            <a:r>
              <a:rPr lang="en-US" altLang="en-US" dirty="0" smtClean="0">
                <a:latin typeface="Arial Unicode MS" panose="020B0604020202020204" pitchFamily="34" charset="-128"/>
              </a:rPr>
              <a:t> {</a:t>
            </a:r>
          </a:p>
          <a:p>
            <a:pPr marL="0" indent="0">
              <a:buNone/>
            </a:pPr>
            <a:r>
              <a:rPr lang="en-US" altLang="en-US" dirty="0" smtClean="0">
                <a:latin typeface="Arial Unicode MS" panose="020B0604020202020204" pitchFamily="34" charset="-128"/>
              </a:rPr>
              <a:t> </a:t>
            </a:r>
            <a:r>
              <a:rPr lang="en-US" altLang="en-US" dirty="0">
                <a:latin typeface="Arial Unicode MS" panose="020B0604020202020204" pitchFamily="34" charset="-128"/>
              </a:rPr>
              <a:t>// statements to be executed if testExpression1 and testExpression2 is false and testExpression3 is </a:t>
            </a:r>
            <a:r>
              <a:rPr lang="en-US" altLang="en-US" dirty="0" smtClean="0">
                <a:latin typeface="Arial Unicode MS" panose="020B0604020202020204" pitchFamily="34" charset="-128"/>
              </a:rPr>
              <a:t>true</a:t>
            </a:r>
          </a:p>
          <a:p>
            <a:pPr marL="0" indent="0">
              <a:buNone/>
            </a:pPr>
            <a:r>
              <a:rPr lang="en-US" altLang="en-US" dirty="0" smtClean="0">
                <a:latin typeface="Arial Unicode MS" panose="020B0604020202020204" pitchFamily="34" charset="-128"/>
              </a:rPr>
              <a:t> </a:t>
            </a:r>
            <a:r>
              <a:rPr lang="en-US" altLang="en-US" dirty="0">
                <a:latin typeface="Arial Unicode MS" panose="020B0604020202020204" pitchFamily="34" charset="-128"/>
              </a:rPr>
              <a:t>} . . </a:t>
            </a:r>
            <a:endParaRPr lang="en-US" altLang="en-US" dirty="0" smtClean="0">
              <a:latin typeface="Arial Unicode MS" panose="020B0604020202020204" pitchFamily="34" charset="-128"/>
            </a:endParaRPr>
          </a:p>
          <a:p>
            <a:pPr marL="0" indent="0">
              <a:buNone/>
            </a:pPr>
            <a:r>
              <a:rPr lang="en-US" altLang="en-US" dirty="0" smtClean="0">
                <a:latin typeface="Arial Unicode MS" panose="020B0604020202020204" pitchFamily="34" charset="-128"/>
              </a:rPr>
              <a:t>else </a:t>
            </a:r>
            <a:r>
              <a:rPr lang="en-US" altLang="en-US" dirty="0">
                <a:latin typeface="Arial Unicode MS" panose="020B0604020202020204" pitchFamily="34" charset="-128"/>
              </a:rPr>
              <a:t>{ // statements to be executed if all test expressions are false }</a:t>
            </a:r>
            <a:r>
              <a:rPr lang="en-US" altLang="en-US" sz="1800" dirty="0"/>
              <a:t> </a:t>
            </a:r>
            <a:endParaRPr lang="en-US" altLang="en-US" sz="4800" dirty="0">
              <a:latin typeface="Arial" panose="020B0604020202020204" pitchFamily="34" charset="0"/>
            </a:endParaRPr>
          </a:p>
          <a:p>
            <a:pPr marL="0" indent="0">
              <a:buNone/>
            </a:pPr>
            <a:endParaRPr lang="en-US" dirty="0"/>
          </a:p>
          <a:p>
            <a:r>
              <a:rPr lang="en-US" dirty="0"/>
              <a:t>  </a:t>
            </a:r>
          </a:p>
        </p:txBody>
      </p:sp>
    </p:spTree>
    <p:extLst>
      <p:ext uri="{BB962C8B-B14F-4D97-AF65-F5344CB8AC3E}">
        <p14:creationId xmlns:p14="http://schemas.microsoft.com/office/powerpoint/2010/main" val="1118057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control statements: </a:t>
            </a:r>
          </a:p>
        </p:txBody>
      </p:sp>
      <p:sp>
        <p:nvSpPr>
          <p:cNvPr id="3" name="Content Placeholder 2"/>
          <p:cNvSpPr>
            <a:spLocks noGrp="1"/>
          </p:cNvSpPr>
          <p:nvPr>
            <p:ph idx="1"/>
          </p:nvPr>
        </p:nvSpPr>
        <p:spPr/>
        <p:txBody>
          <a:bodyPr/>
          <a:lstStyle/>
          <a:p>
            <a:r>
              <a:rPr lang="en-US" dirty="0" smtClean="0"/>
              <a:t>C</a:t>
            </a:r>
            <a:r>
              <a:rPr lang="en-US" dirty="0"/>
              <a:t>++ supports two basic control statements. </a:t>
            </a:r>
            <a:r>
              <a:rPr lang="en-US" dirty="0" smtClean="0"/>
              <a:t> </a:t>
            </a:r>
            <a:r>
              <a:rPr lang="en-US" dirty="0"/>
              <a:t>Selection statements </a:t>
            </a:r>
            <a:endParaRPr lang="en-US" dirty="0" smtClean="0"/>
          </a:p>
          <a:p>
            <a:r>
              <a:rPr lang="en-US" dirty="0" smtClean="0"/>
              <a:t> </a:t>
            </a:r>
            <a:r>
              <a:rPr lang="en-US" dirty="0"/>
              <a:t>Iteration statements </a:t>
            </a:r>
            <a:endParaRPr lang="en-US" dirty="0" smtClean="0"/>
          </a:p>
          <a:p>
            <a:r>
              <a:rPr lang="en-US" dirty="0" smtClean="0"/>
              <a:t> </a:t>
            </a:r>
            <a:endParaRPr lang="en-US" dirty="0"/>
          </a:p>
        </p:txBody>
      </p:sp>
    </p:spTree>
    <p:extLst>
      <p:ext uri="{BB962C8B-B14F-4D97-AF65-F5344CB8AC3E}">
        <p14:creationId xmlns:p14="http://schemas.microsoft.com/office/powerpoint/2010/main" val="1668106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b="1" dirty="0">
                <a:latin typeface="Nunito Sans"/>
              </a:rPr>
              <a:t>Notes:</a:t>
            </a:r>
            <a:r>
              <a:rPr lang="en-US" altLang="en-US" sz="2400" dirty="0"/>
              <a:t/>
            </a:r>
            <a:br>
              <a:rPr lang="en-US" altLang="en-US" sz="2400" dirty="0"/>
            </a:br>
            <a:endParaRPr lang="en-US" dirty="0"/>
          </a:p>
        </p:txBody>
      </p:sp>
      <p:sp>
        <p:nvSpPr>
          <p:cNvPr id="3" name="Content Placeholder 2"/>
          <p:cNvSpPr>
            <a:spLocks noGrp="1"/>
          </p:cNvSpPr>
          <p:nvPr>
            <p:ph idx="1"/>
          </p:nvPr>
        </p:nvSpPr>
        <p:spPr/>
        <p:txBody>
          <a:bodyPr/>
          <a:lstStyle/>
          <a:p>
            <a:pPr marL="0" lvl="0" indent="0">
              <a:spcBef>
                <a:spcPct val="0"/>
              </a:spcBef>
              <a:buClrTx/>
              <a:buSzTx/>
              <a:buFontTx/>
              <a:buChar char="•"/>
            </a:pPr>
            <a:r>
              <a:rPr lang="en-US" altLang="en-US" sz="3200" dirty="0" smtClean="0">
                <a:latin typeface="Nunito Sans"/>
              </a:rPr>
              <a:t>We </a:t>
            </a:r>
            <a:r>
              <a:rPr lang="en-US" altLang="en-US" sz="3200" dirty="0">
                <a:latin typeface="Nunito Sans"/>
              </a:rPr>
              <a:t>can add </a:t>
            </a:r>
            <a:r>
              <a:rPr lang="en-US" altLang="en-US" sz="2000" dirty="0">
                <a:latin typeface="droid sans mono"/>
              </a:rPr>
              <a:t>else</a:t>
            </a:r>
            <a:r>
              <a:rPr lang="en-US" altLang="en-US" sz="3200" dirty="0">
                <a:latin typeface="Nunito Sans"/>
              </a:rPr>
              <a:t> and </a:t>
            </a:r>
            <a:r>
              <a:rPr lang="en-US" altLang="en-US" sz="2000" dirty="0">
                <a:latin typeface="droid sans mono"/>
              </a:rPr>
              <a:t>else if</a:t>
            </a:r>
            <a:r>
              <a:rPr lang="en-US" altLang="en-US" sz="3200" dirty="0">
                <a:latin typeface="Nunito Sans"/>
              </a:rPr>
              <a:t> statements to the inner(nested) </a:t>
            </a:r>
            <a:r>
              <a:rPr lang="en-US" altLang="en-US" sz="2000" dirty="0">
                <a:latin typeface="droid sans mono"/>
              </a:rPr>
              <a:t>if</a:t>
            </a:r>
            <a:r>
              <a:rPr lang="en-US" altLang="en-US" sz="3200" dirty="0">
                <a:latin typeface="Nunito Sans"/>
              </a:rPr>
              <a:t> statement as required.</a:t>
            </a:r>
          </a:p>
          <a:p>
            <a:pPr marL="0" lvl="0" indent="0">
              <a:spcBef>
                <a:spcPct val="0"/>
              </a:spcBef>
              <a:buClrTx/>
              <a:buSzTx/>
              <a:buFontTx/>
              <a:buChar char="•"/>
            </a:pPr>
            <a:r>
              <a:rPr lang="en-US" altLang="en-US" sz="3200" dirty="0">
                <a:latin typeface="Nunito Sans"/>
              </a:rPr>
              <a:t>The inner </a:t>
            </a:r>
            <a:r>
              <a:rPr lang="en-US" altLang="en-US" sz="2000" dirty="0">
                <a:latin typeface="droid sans mono"/>
              </a:rPr>
              <a:t>if</a:t>
            </a:r>
            <a:r>
              <a:rPr lang="en-US" altLang="en-US" sz="3200" dirty="0">
                <a:latin typeface="Nunito Sans"/>
              </a:rPr>
              <a:t> statement can also be inserted inside the outer </a:t>
            </a:r>
            <a:r>
              <a:rPr lang="en-US" altLang="en-US" sz="2000" dirty="0">
                <a:latin typeface="droid sans mono"/>
              </a:rPr>
              <a:t>else</a:t>
            </a:r>
            <a:r>
              <a:rPr lang="en-US" altLang="en-US" sz="3200" dirty="0">
                <a:latin typeface="Nunito Sans"/>
              </a:rPr>
              <a:t> or </a:t>
            </a:r>
            <a:r>
              <a:rPr lang="en-US" altLang="en-US" sz="2000" dirty="0">
                <a:latin typeface="droid sans mono"/>
              </a:rPr>
              <a:t>else if</a:t>
            </a:r>
            <a:r>
              <a:rPr lang="en-US" altLang="en-US" sz="3200" dirty="0">
                <a:latin typeface="Nunito Sans"/>
              </a:rPr>
              <a:t> statements (if they exist).</a:t>
            </a:r>
          </a:p>
          <a:p>
            <a:pPr marL="0" lvl="0" indent="0">
              <a:spcBef>
                <a:spcPct val="0"/>
              </a:spcBef>
              <a:buClrTx/>
              <a:buSzTx/>
              <a:buFontTx/>
              <a:buChar char="•"/>
            </a:pPr>
            <a:r>
              <a:rPr lang="en-US" altLang="en-US" sz="3200" dirty="0">
                <a:latin typeface="Nunito Sans"/>
              </a:rPr>
              <a:t>We can nest multiple layers of </a:t>
            </a:r>
            <a:r>
              <a:rPr lang="en-US" altLang="en-US" sz="2000" dirty="0">
                <a:latin typeface="droid sans mono"/>
              </a:rPr>
              <a:t>if</a:t>
            </a:r>
            <a:r>
              <a:rPr lang="en-US" altLang="en-US" sz="3200" dirty="0">
                <a:latin typeface="Nunito Sans"/>
              </a:rPr>
              <a:t> statements.</a:t>
            </a:r>
          </a:p>
          <a:p>
            <a:pPr marL="0" lvl="0" indent="0">
              <a:spcBef>
                <a:spcPct val="0"/>
              </a:spcBef>
              <a:buClrTx/>
              <a:buSzTx/>
              <a:buNone/>
            </a:pPr>
            <a:endParaRPr lang="en-US" altLang="en-US" sz="4400" dirty="0">
              <a:latin typeface="Arial" panose="020B0604020202020204" pitchFamily="34" charset="0"/>
            </a:endParaRPr>
          </a:p>
          <a:p>
            <a:endParaRPr lang="en-US" dirty="0"/>
          </a:p>
        </p:txBody>
      </p:sp>
    </p:spTree>
    <p:extLst>
      <p:ext uri="{BB962C8B-B14F-4D97-AF65-F5344CB8AC3E}">
        <p14:creationId xmlns:p14="http://schemas.microsoft.com/office/powerpoint/2010/main" val="951943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29"/>
            <a:ext cx="8229600" cy="1139825"/>
          </a:xfrm>
        </p:spPr>
        <p:txBody>
          <a:bodyPr/>
          <a:lstStyle/>
          <a:p>
            <a:r>
              <a:rPr lang="en-US" dirty="0" smtClean="0"/>
              <a:t>Example nested If</a:t>
            </a:r>
            <a:endParaRPr lang="en-US" dirty="0"/>
          </a:p>
        </p:txBody>
      </p:sp>
      <p:sp>
        <p:nvSpPr>
          <p:cNvPr id="3" name="Content Placeholder 2"/>
          <p:cNvSpPr>
            <a:spLocks noGrp="1"/>
          </p:cNvSpPr>
          <p:nvPr>
            <p:ph idx="1"/>
          </p:nvPr>
        </p:nvSpPr>
        <p:spPr>
          <a:xfrm>
            <a:off x="304800" y="553583"/>
            <a:ext cx="8229600" cy="6019800"/>
          </a:xfrm>
          <a:solidFill>
            <a:schemeClr val="accent4">
              <a:lumMod val="75000"/>
              <a:lumOff val="25000"/>
            </a:schemeClr>
          </a:solidFill>
        </p:spPr>
        <p:txBody>
          <a:bodyPr/>
          <a:lstStyle/>
          <a:p>
            <a:pPr marL="0" lvl="0" indent="0">
              <a:spcBef>
                <a:spcPct val="0"/>
              </a:spcBef>
              <a:buClrTx/>
              <a:buSzTx/>
              <a:buNone/>
            </a:pPr>
            <a:r>
              <a:rPr lang="en-US" altLang="en-US" sz="1800" dirty="0">
                <a:solidFill>
                  <a:srgbClr val="D3D3D3"/>
                </a:solidFill>
                <a:latin typeface="droid sans mono"/>
              </a:rPr>
              <a:t>// C++ program to find if an integer is even or odd or neither (0) // using nested if </a:t>
            </a:r>
            <a:r>
              <a:rPr lang="en-US" altLang="en-US" sz="1800" dirty="0" smtClean="0">
                <a:solidFill>
                  <a:srgbClr val="D3D3D3"/>
                </a:solidFill>
                <a:latin typeface="droid sans mono"/>
              </a:rPr>
              <a:t>statements</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61AEEE"/>
                </a:solidFill>
                <a:latin typeface="droid sans mono"/>
              </a:rPr>
              <a:t>#include </a:t>
            </a:r>
            <a:r>
              <a:rPr lang="en-US" altLang="en-US" sz="1800" dirty="0">
                <a:solidFill>
                  <a:srgbClr val="98C379"/>
                </a:solidFill>
                <a:latin typeface="droid sans mono"/>
              </a:rPr>
              <a:t>&lt;</a:t>
            </a:r>
            <a:r>
              <a:rPr lang="en-US" altLang="en-US" sz="1800" dirty="0" err="1">
                <a:solidFill>
                  <a:srgbClr val="98C379"/>
                </a:solidFill>
                <a:latin typeface="droid sans mono"/>
              </a:rPr>
              <a:t>iostream</a:t>
            </a:r>
            <a:r>
              <a:rPr lang="en-US" altLang="en-US" sz="1800" dirty="0" smtClean="0">
                <a:solidFill>
                  <a:srgbClr val="98C379"/>
                </a:solidFill>
                <a:latin typeface="droid sans mono"/>
              </a:rPr>
              <a:t>&gt;</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C678DD"/>
                </a:solidFill>
                <a:latin typeface="droid sans mono"/>
              </a:rPr>
              <a:t>using</a:t>
            </a:r>
            <a:r>
              <a:rPr lang="en-US" altLang="en-US" sz="1800" dirty="0">
                <a:solidFill>
                  <a:srgbClr val="D3D3D3"/>
                </a:solidFill>
                <a:latin typeface="droid sans mono"/>
              </a:rPr>
              <a:t> </a:t>
            </a:r>
            <a:r>
              <a:rPr lang="en-US" altLang="en-US" sz="1800" dirty="0">
                <a:solidFill>
                  <a:srgbClr val="C678DD"/>
                </a:solidFill>
                <a:latin typeface="droid sans mono"/>
              </a:rPr>
              <a:t>namespace</a:t>
            </a:r>
            <a:r>
              <a:rPr lang="en-US" altLang="en-US" sz="1800" dirty="0">
                <a:solidFill>
                  <a:srgbClr val="D3D3D3"/>
                </a:solidFill>
                <a:latin typeface="droid sans mono"/>
              </a:rPr>
              <a:t> </a:t>
            </a:r>
            <a:r>
              <a:rPr lang="en-US" altLang="en-US" sz="1800" dirty="0" err="1">
                <a:solidFill>
                  <a:srgbClr val="E6C07B"/>
                </a:solidFill>
                <a:latin typeface="droid sans mono"/>
              </a:rPr>
              <a:t>std</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err="1">
                <a:solidFill>
                  <a:srgbClr val="C678DD"/>
                </a:solidFill>
                <a:latin typeface="droid sans mono"/>
              </a:rPr>
              <a:t>int</a:t>
            </a:r>
            <a:r>
              <a:rPr lang="en-US" altLang="en-US" sz="1800" dirty="0">
                <a:solidFill>
                  <a:srgbClr val="D3D3D3"/>
                </a:solidFill>
                <a:latin typeface="droid sans mono"/>
              </a:rPr>
              <a:t> </a:t>
            </a:r>
            <a:r>
              <a:rPr lang="en-US" altLang="en-US" sz="1800" dirty="0">
                <a:solidFill>
                  <a:srgbClr val="61AEEE"/>
                </a:solidFill>
                <a:latin typeface="droid sans mono"/>
              </a:rPr>
              <a:t>main</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D3D3D3"/>
                </a:solidFill>
                <a:latin typeface="droid sans mono"/>
              </a:rPr>
              <a:t>{ </a:t>
            </a:r>
            <a:r>
              <a:rPr lang="en-US" altLang="en-US" sz="1800" dirty="0" err="1">
                <a:solidFill>
                  <a:srgbClr val="C678DD"/>
                </a:solidFill>
                <a:latin typeface="droid sans mono"/>
              </a:rPr>
              <a:t>int</a:t>
            </a:r>
            <a:r>
              <a:rPr lang="en-US" altLang="en-US" sz="1800" dirty="0">
                <a:solidFill>
                  <a:srgbClr val="D3D3D3"/>
                </a:solidFill>
                <a:latin typeface="droid sans mono"/>
              </a:rPr>
              <a:t> </a:t>
            </a:r>
            <a:r>
              <a:rPr lang="en-US" altLang="en-US" sz="1800" dirty="0" err="1">
                <a:solidFill>
                  <a:srgbClr val="D3D3D3"/>
                </a:solidFill>
                <a:latin typeface="droid sans mono"/>
              </a:rPr>
              <a:t>num</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err="1">
                <a:solidFill>
                  <a:srgbClr val="E6C07B"/>
                </a:solidFill>
                <a:latin typeface="droid sans mono"/>
              </a:rPr>
              <a:t>cout</a:t>
            </a:r>
            <a:r>
              <a:rPr lang="en-US" altLang="en-US" sz="1800" dirty="0">
                <a:solidFill>
                  <a:srgbClr val="D3D3D3"/>
                </a:solidFill>
                <a:latin typeface="droid sans mono"/>
              </a:rPr>
              <a:t> &lt;&lt; </a:t>
            </a:r>
            <a:r>
              <a:rPr lang="en-US" altLang="en-US" sz="1800" dirty="0">
                <a:solidFill>
                  <a:srgbClr val="98C379"/>
                </a:solidFill>
                <a:latin typeface="droid sans mono"/>
              </a:rPr>
              <a:t>"Enter an integer: </a:t>
            </a:r>
            <a:r>
              <a:rPr lang="en-US" altLang="en-US" sz="1800" dirty="0" smtClean="0">
                <a:solidFill>
                  <a:srgbClr val="98C379"/>
                </a:solidFill>
                <a:latin typeface="droid sans mono"/>
              </a:rPr>
              <a:t>"</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err="1">
                <a:solidFill>
                  <a:srgbClr val="E6C07B"/>
                </a:solidFill>
                <a:latin typeface="droid sans mono"/>
              </a:rPr>
              <a:t>cin</a:t>
            </a:r>
            <a:r>
              <a:rPr lang="en-US" altLang="en-US" sz="1800" dirty="0">
                <a:solidFill>
                  <a:srgbClr val="D3D3D3"/>
                </a:solidFill>
                <a:latin typeface="droid sans mono"/>
              </a:rPr>
              <a:t> &gt;&gt; </a:t>
            </a:r>
            <a:r>
              <a:rPr lang="en-US" altLang="en-US" sz="1800" dirty="0" err="1">
                <a:solidFill>
                  <a:srgbClr val="D3D3D3"/>
                </a:solidFill>
                <a:latin typeface="droid sans mono"/>
              </a:rPr>
              <a:t>num</a:t>
            </a:r>
            <a:r>
              <a:rPr lang="en-US" altLang="en-US" sz="1800" dirty="0">
                <a:solidFill>
                  <a:srgbClr val="D3D3D3"/>
                </a:solidFill>
                <a:latin typeface="droid sans mono"/>
              </a:rPr>
              <a:t>; // outer if condition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smtClean="0">
                <a:solidFill>
                  <a:srgbClr val="C678DD"/>
                </a:solidFill>
                <a:latin typeface="droid sans mono"/>
              </a:rPr>
              <a:t>if</a:t>
            </a:r>
            <a:r>
              <a:rPr lang="en-US" altLang="en-US" sz="1800" dirty="0" smtClean="0">
                <a:solidFill>
                  <a:srgbClr val="D3D3D3"/>
                </a:solidFill>
                <a:latin typeface="droid sans mono"/>
              </a:rPr>
              <a:t> </a:t>
            </a:r>
            <a:r>
              <a:rPr lang="en-US" altLang="en-US" sz="1800" dirty="0">
                <a:solidFill>
                  <a:srgbClr val="D3D3D3"/>
                </a:solidFill>
                <a:latin typeface="droid sans mono"/>
              </a:rPr>
              <a:t>(</a:t>
            </a:r>
            <a:r>
              <a:rPr lang="en-US" altLang="en-US" sz="1800" dirty="0" err="1">
                <a:solidFill>
                  <a:srgbClr val="D3D3D3"/>
                </a:solidFill>
                <a:latin typeface="droid sans mono"/>
              </a:rPr>
              <a:t>num</a:t>
            </a:r>
            <a:r>
              <a:rPr lang="en-US" altLang="en-US" sz="1800" dirty="0">
                <a:solidFill>
                  <a:srgbClr val="D3D3D3"/>
                </a:solidFill>
                <a:latin typeface="droid sans mono"/>
              </a:rPr>
              <a:t> != </a:t>
            </a:r>
            <a:r>
              <a:rPr lang="en-US" altLang="en-US" sz="1800" dirty="0">
                <a:solidFill>
                  <a:srgbClr val="D19A66"/>
                </a:solidFill>
                <a:latin typeface="droid sans mono"/>
              </a:rPr>
              <a:t>0</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D3D3D3"/>
                </a:solidFill>
                <a:latin typeface="droid sans mono"/>
              </a:rPr>
              <a:t>// inner(nested</a:t>
            </a:r>
            <a:r>
              <a:rPr lang="en-US" altLang="en-US" sz="1800" dirty="0" smtClean="0">
                <a:solidFill>
                  <a:srgbClr val="D3D3D3"/>
                </a:solidFill>
                <a:latin typeface="droid sans mono"/>
              </a:rPr>
              <a:t>) </a:t>
            </a:r>
            <a:r>
              <a:rPr lang="en-US" altLang="en-US" sz="1800" dirty="0">
                <a:solidFill>
                  <a:srgbClr val="D3D3D3"/>
                </a:solidFill>
                <a:latin typeface="droid sans mono"/>
              </a:rPr>
              <a:t>if </a:t>
            </a:r>
            <a:r>
              <a:rPr lang="en-US" altLang="en-US" sz="1800" dirty="0" smtClean="0">
                <a:solidFill>
                  <a:srgbClr val="D3D3D3"/>
                </a:solidFill>
                <a:latin typeface="droid sans mono"/>
              </a:rPr>
              <a:t>condition</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C678DD"/>
                </a:solidFill>
                <a:latin typeface="droid sans mono"/>
              </a:rPr>
              <a:t>if</a:t>
            </a:r>
            <a:r>
              <a:rPr lang="en-US" altLang="en-US" sz="1800" dirty="0">
                <a:solidFill>
                  <a:srgbClr val="D3D3D3"/>
                </a:solidFill>
                <a:latin typeface="droid sans mono"/>
              </a:rPr>
              <a:t> ((</a:t>
            </a:r>
            <a:r>
              <a:rPr lang="en-US" altLang="en-US" sz="1800" dirty="0" err="1">
                <a:solidFill>
                  <a:srgbClr val="D3D3D3"/>
                </a:solidFill>
                <a:latin typeface="droid sans mono"/>
              </a:rPr>
              <a:t>num</a:t>
            </a:r>
            <a:r>
              <a:rPr lang="en-US" altLang="en-US" sz="1800" dirty="0">
                <a:solidFill>
                  <a:srgbClr val="D3D3D3"/>
                </a:solidFill>
                <a:latin typeface="droid sans mono"/>
              </a:rPr>
              <a:t> % </a:t>
            </a:r>
            <a:r>
              <a:rPr lang="en-US" altLang="en-US" sz="1800" dirty="0">
                <a:solidFill>
                  <a:srgbClr val="D19A66"/>
                </a:solidFill>
                <a:latin typeface="droid sans mono"/>
              </a:rPr>
              <a:t>2</a:t>
            </a:r>
            <a:r>
              <a:rPr lang="en-US" altLang="en-US" sz="1800" dirty="0">
                <a:solidFill>
                  <a:srgbClr val="D3D3D3"/>
                </a:solidFill>
                <a:latin typeface="droid sans mono"/>
              </a:rPr>
              <a:t>) == </a:t>
            </a:r>
            <a:r>
              <a:rPr lang="en-US" altLang="en-US" sz="1800" dirty="0">
                <a:solidFill>
                  <a:srgbClr val="D19A66"/>
                </a:solidFill>
                <a:latin typeface="droid sans mono"/>
              </a:rPr>
              <a:t>0</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smtClean="0">
                <a:solidFill>
                  <a:srgbClr val="D3D3D3"/>
                </a:solidFill>
                <a:latin typeface="droid sans mono"/>
              </a:rPr>
              <a:t>{ </a:t>
            </a:r>
            <a:r>
              <a:rPr lang="en-US" altLang="en-US" sz="1800" dirty="0" err="1">
                <a:solidFill>
                  <a:srgbClr val="E6C07B"/>
                </a:solidFill>
                <a:latin typeface="droid sans mono"/>
              </a:rPr>
              <a:t>cout</a:t>
            </a:r>
            <a:r>
              <a:rPr lang="en-US" altLang="en-US" sz="1800" dirty="0">
                <a:solidFill>
                  <a:srgbClr val="D3D3D3"/>
                </a:solidFill>
                <a:latin typeface="droid sans mono"/>
              </a:rPr>
              <a:t> &lt;&lt; </a:t>
            </a:r>
            <a:r>
              <a:rPr lang="en-US" altLang="en-US" sz="1800" dirty="0">
                <a:solidFill>
                  <a:srgbClr val="98C379"/>
                </a:solidFill>
                <a:latin typeface="droid sans mono"/>
              </a:rPr>
              <a:t>"The number is even."</a:t>
            </a:r>
            <a:r>
              <a:rPr lang="en-US" altLang="en-US" sz="1800" dirty="0">
                <a:solidFill>
                  <a:srgbClr val="D3D3D3"/>
                </a:solidFill>
                <a:latin typeface="droid sans mono"/>
              </a:rPr>
              <a:t> &lt;&lt; </a:t>
            </a:r>
            <a:r>
              <a:rPr lang="en-US" altLang="en-US" sz="1800" dirty="0" err="1">
                <a:solidFill>
                  <a:srgbClr val="E6C07B"/>
                </a:solidFill>
                <a:latin typeface="droid sans mono"/>
              </a:rPr>
              <a:t>endl</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D3D3D3"/>
                </a:solidFill>
                <a:latin typeface="droid sans mono"/>
              </a:rPr>
              <a:t>} // inner(nested) else </a:t>
            </a:r>
            <a:r>
              <a:rPr lang="en-US" altLang="en-US" sz="1800" dirty="0" smtClean="0">
                <a:solidFill>
                  <a:srgbClr val="D3D3D3"/>
                </a:solidFill>
                <a:latin typeface="droid sans mono"/>
              </a:rPr>
              <a:t>condition</a:t>
            </a:r>
          </a:p>
          <a:p>
            <a:pPr marL="0" lvl="0" indent="0">
              <a:spcBef>
                <a:spcPct val="0"/>
              </a:spcBef>
              <a:buClrTx/>
              <a:buSzTx/>
              <a:buNone/>
            </a:pPr>
            <a:r>
              <a:rPr lang="en-US" altLang="en-US" sz="1800" dirty="0" smtClean="0">
                <a:solidFill>
                  <a:srgbClr val="D3D3D3"/>
                </a:solidFill>
                <a:latin typeface="droid sans mono"/>
              </a:rPr>
              <a:t> </a:t>
            </a:r>
            <a:r>
              <a:rPr lang="en-US" altLang="en-US" sz="1800" dirty="0" smtClean="0">
                <a:solidFill>
                  <a:srgbClr val="C678DD"/>
                </a:solidFill>
                <a:latin typeface="droid sans mono"/>
              </a:rPr>
              <a:t>else</a:t>
            </a:r>
            <a:r>
              <a:rPr lang="en-US" altLang="en-US" sz="1800" dirty="0" smtClean="0">
                <a:solidFill>
                  <a:srgbClr val="D3D3D3"/>
                </a:solidFill>
                <a:latin typeface="droid sans mono"/>
              </a:rPr>
              <a:t> </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err="1" smtClean="0">
                <a:solidFill>
                  <a:srgbClr val="E6C07B"/>
                </a:solidFill>
                <a:latin typeface="droid sans mono"/>
              </a:rPr>
              <a:t>cout</a:t>
            </a:r>
            <a:r>
              <a:rPr lang="en-US" altLang="en-US" sz="1800" dirty="0" smtClean="0">
                <a:solidFill>
                  <a:srgbClr val="D3D3D3"/>
                </a:solidFill>
                <a:latin typeface="droid sans mono"/>
              </a:rPr>
              <a:t> </a:t>
            </a:r>
            <a:r>
              <a:rPr lang="en-US" altLang="en-US" sz="1800" dirty="0">
                <a:solidFill>
                  <a:srgbClr val="D3D3D3"/>
                </a:solidFill>
                <a:latin typeface="droid sans mono"/>
              </a:rPr>
              <a:t>&lt;&lt; </a:t>
            </a:r>
            <a:r>
              <a:rPr lang="en-US" altLang="en-US" sz="1800" dirty="0">
                <a:solidFill>
                  <a:srgbClr val="98C379"/>
                </a:solidFill>
                <a:latin typeface="droid sans mono"/>
              </a:rPr>
              <a:t>"The number is odd."</a:t>
            </a:r>
            <a:r>
              <a:rPr lang="en-US" altLang="en-US" sz="1800" dirty="0">
                <a:solidFill>
                  <a:srgbClr val="D3D3D3"/>
                </a:solidFill>
                <a:latin typeface="droid sans mono"/>
              </a:rPr>
              <a:t> &lt;&lt; </a:t>
            </a:r>
            <a:r>
              <a:rPr lang="en-US" altLang="en-US" sz="1800" dirty="0" err="1">
                <a:solidFill>
                  <a:srgbClr val="E6C07B"/>
                </a:solidFill>
                <a:latin typeface="droid sans mono"/>
              </a:rPr>
              <a:t>endl</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D3D3D3"/>
                </a:solidFill>
                <a:latin typeface="droid sans mono"/>
              </a:rPr>
              <a:t>// outer else </a:t>
            </a:r>
            <a:r>
              <a:rPr lang="en-US" altLang="en-US" sz="1800" dirty="0" smtClean="0">
                <a:solidFill>
                  <a:srgbClr val="D3D3D3"/>
                </a:solidFill>
                <a:latin typeface="droid sans mono"/>
              </a:rPr>
              <a:t>condition</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C678DD"/>
                </a:solidFill>
                <a:latin typeface="droid sans mono"/>
              </a:rPr>
              <a:t>else</a:t>
            </a:r>
            <a:r>
              <a:rPr lang="en-US" altLang="en-US" sz="1800" dirty="0">
                <a:solidFill>
                  <a:srgbClr val="D3D3D3"/>
                </a:solidFill>
                <a:latin typeface="droid sans mono"/>
              </a:rPr>
              <a:t> {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err="1" smtClean="0">
                <a:solidFill>
                  <a:srgbClr val="E6C07B"/>
                </a:solidFill>
                <a:latin typeface="droid sans mono"/>
              </a:rPr>
              <a:t>cout</a:t>
            </a:r>
            <a:r>
              <a:rPr lang="en-US" altLang="en-US" sz="1800" dirty="0" smtClean="0">
                <a:solidFill>
                  <a:srgbClr val="D3D3D3"/>
                </a:solidFill>
                <a:latin typeface="droid sans mono"/>
              </a:rPr>
              <a:t> </a:t>
            </a:r>
            <a:r>
              <a:rPr lang="en-US" altLang="en-US" sz="1800" dirty="0">
                <a:solidFill>
                  <a:srgbClr val="D3D3D3"/>
                </a:solidFill>
                <a:latin typeface="droid sans mono"/>
              </a:rPr>
              <a:t>&lt;&lt; </a:t>
            </a:r>
            <a:r>
              <a:rPr lang="en-US" altLang="en-US" sz="1800" dirty="0">
                <a:solidFill>
                  <a:srgbClr val="98C379"/>
                </a:solidFill>
                <a:latin typeface="droid sans mono"/>
              </a:rPr>
              <a:t>"The number is 0 and it is neither even nor odd."</a:t>
            </a:r>
            <a:r>
              <a:rPr lang="en-US" altLang="en-US" sz="1800" dirty="0">
                <a:solidFill>
                  <a:srgbClr val="D3D3D3"/>
                </a:solidFill>
                <a:latin typeface="droid sans mono"/>
              </a:rPr>
              <a:t> &lt;&lt; </a:t>
            </a:r>
            <a:r>
              <a:rPr lang="en-US" altLang="en-US" sz="1800" dirty="0" err="1">
                <a:solidFill>
                  <a:srgbClr val="E6C07B"/>
                </a:solidFill>
                <a:latin typeface="droid sans mono"/>
              </a:rPr>
              <a:t>endl</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err="1" smtClean="0">
                <a:solidFill>
                  <a:srgbClr val="E6C07B"/>
                </a:solidFill>
                <a:latin typeface="droid sans mono"/>
              </a:rPr>
              <a:t>cout</a:t>
            </a:r>
            <a:r>
              <a:rPr lang="en-US" altLang="en-US" sz="1800" dirty="0" smtClean="0">
                <a:solidFill>
                  <a:srgbClr val="D3D3D3"/>
                </a:solidFill>
                <a:latin typeface="droid sans mono"/>
              </a:rPr>
              <a:t> </a:t>
            </a:r>
            <a:r>
              <a:rPr lang="en-US" altLang="en-US" sz="1800" dirty="0">
                <a:solidFill>
                  <a:srgbClr val="D3D3D3"/>
                </a:solidFill>
                <a:latin typeface="droid sans mono"/>
              </a:rPr>
              <a:t>&lt;&lt; </a:t>
            </a:r>
            <a:r>
              <a:rPr lang="en-US" altLang="en-US" sz="1800" dirty="0">
                <a:solidFill>
                  <a:srgbClr val="98C379"/>
                </a:solidFill>
                <a:latin typeface="droid sans mono"/>
              </a:rPr>
              <a:t>"This line is always printed."</a:t>
            </a:r>
            <a:r>
              <a:rPr lang="en-US" altLang="en-US" sz="1800" dirty="0">
                <a:solidFill>
                  <a:srgbClr val="D3D3D3"/>
                </a:solidFill>
                <a:latin typeface="droid sans mono"/>
              </a:rPr>
              <a:t> &lt;&lt; </a:t>
            </a:r>
            <a:r>
              <a:rPr lang="en-US" altLang="en-US" sz="1800" dirty="0" err="1">
                <a:solidFill>
                  <a:srgbClr val="E6C07B"/>
                </a:solidFill>
                <a:latin typeface="droid sans mono"/>
              </a:rPr>
              <a:t>endl</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pPr marL="0" lvl="0" indent="0">
              <a:spcBef>
                <a:spcPct val="0"/>
              </a:spcBef>
              <a:buClrTx/>
              <a:buSzTx/>
              <a:buNone/>
            </a:pPr>
            <a:r>
              <a:rPr lang="en-US" altLang="en-US" sz="1800" dirty="0" smtClean="0">
                <a:solidFill>
                  <a:srgbClr val="C678DD"/>
                </a:solidFill>
                <a:latin typeface="droid sans mono"/>
              </a:rPr>
              <a:t>return</a:t>
            </a:r>
            <a:r>
              <a:rPr lang="en-US" altLang="en-US" sz="1800" dirty="0" smtClean="0">
                <a:solidFill>
                  <a:srgbClr val="D3D3D3"/>
                </a:solidFill>
                <a:latin typeface="droid sans mono"/>
              </a:rPr>
              <a:t> </a:t>
            </a:r>
            <a:r>
              <a:rPr lang="en-US" altLang="en-US" sz="1800" dirty="0">
                <a:solidFill>
                  <a:srgbClr val="D19A66"/>
                </a:solidFill>
                <a:latin typeface="droid sans mono"/>
              </a:rPr>
              <a:t>0</a:t>
            </a:r>
            <a:r>
              <a:rPr lang="en-US" altLang="en-US" sz="1800" dirty="0" smtClean="0">
                <a:solidFill>
                  <a:srgbClr val="D3D3D3"/>
                </a:solidFill>
                <a:latin typeface="droid sans mono"/>
              </a:rPr>
              <a:t>;</a:t>
            </a:r>
          </a:p>
          <a:p>
            <a:pPr marL="0" lvl="0" indent="0">
              <a:spcBef>
                <a:spcPct val="0"/>
              </a:spcBef>
              <a:buClrTx/>
              <a:buSzTx/>
              <a:buNone/>
            </a:pPr>
            <a:r>
              <a:rPr lang="en-US" altLang="en-US" sz="1800" dirty="0" smtClean="0">
                <a:solidFill>
                  <a:srgbClr val="D3D3D3"/>
                </a:solidFill>
                <a:latin typeface="droid sans mono"/>
              </a:rPr>
              <a:t> </a:t>
            </a:r>
            <a:r>
              <a:rPr lang="en-US" altLang="en-US" sz="1800" dirty="0">
                <a:solidFill>
                  <a:srgbClr val="D3D3D3"/>
                </a:solidFill>
                <a:latin typeface="droid sans mono"/>
              </a:rPr>
              <a:t>}</a:t>
            </a:r>
            <a:endParaRPr lang="en-US" altLang="en-US" sz="1800" dirty="0"/>
          </a:p>
          <a:p>
            <a:endParaRPr lang="en-US" sz="1800" dirty="0"/>
          </a:p>
        </p:txBody>
      </p:sp>
    </p:spTree>
    <p:extLst>
      <p:ext uri="{BB962C8B-B14F-4D97-AF65-F5344CB8AC3E}">
        <p14:creationId xmlns:p14="http://schemas.microsoft.com/office/powerpoint/2010/main" val="882324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To understand the concept of nested if-else, consider this example. </a:t>
            </a:r>
            <a:br>
              <a:rPr lang="en-US" sz="2800" dirty="0"/>
            </a:br>
            <a:endParaRPr lang="en-US" sz="2800" dirty="0"/>
          </a:p>
        </p:txBody>
      </p:sp>
      <p:sp>
        <p:nvSpPr>
          <p:cNvPr id="3" name="Content Placeholder 2"/>
          <p:cNvSpPr>
            <a:spLocks noGrp="1"/>
          </p:cNvSpPr>
          <p:nvPr>
            <p:ph idx="1"/>
          </p:nvPr>
        </p:nvSpPr>
        <p:spPr/>
        <p:txBody>
          <a:bodyPr>
            <a:normAutofit fontScale="62500" lnSpcReduction="20000"/>
          </a:bodyPr>
          <a:lstStyle/>
          <a:p>
            <a:r>
              <a:rPr lang="en-US" b="1" dirty="0" smtClean="0"/>
              <a:t>Example </a:t>
            </a:r>
            <a:r>
              <a:rPr lang="en-US" b="1" dirty="0"/>
              <a:t>: </a:t>
            </a:r>
            <a:r>
              <a:rPr lang="en-US" dirty="0"/>
              <a:t>A code segment to determine the largest of three numbers </a:t>
            </a:r>
          </a:p>
          <a:p>
            <a:r>
              <a:rPr lang="en-US" dirty="0"/>
              <a:t>if (a&gt;b) </a:t>
            </a:r>
          </a:p>
          <a:p>
            <a:r>
              <a:rPr lang="en-US" dirty="0"/>
              <a:t>{ </a:t>
            </a:r>
          </a:p>
          <a:p>
            <a:r>
              <a:rPr lang="en-US" dirty="0"/>
              <a:t>if (a&gt;c) </a:t>
            </a:r>
          </a:p>
          <a:p>
            <a:r>
              <a:rPr lang="en-US" dirty="0" err="1"/>
              <a:t>cout</a:t>
            </a:r>
            <a:r>
              <a:rPr lang="en-US" dirty="0"/>
              <a:t>&lt;&lt;”a is largest”; </a:t>
            </a:r>
          </a:p>
          <a:p>
            <a:r>
              <a:rPr lang="en-US" dirty="0"/>
              <a:t>} </a:t>
            </a:r>
          </a:p>
          <a:p>
            <a:r>
              <a:rPr lang="en-US" dirty="0"/>
              <a:t>else             //nested if-else statement within else </a:t>
            </a:r>
          </a:p>
          <a:p>
            <a:r>
              <a:rPr lang="en-US" dirty="0"/>
              <a:t>{ </a:t>
            </a:r>
          </a:p>
          <a:p>
            <a:r>
              <a:rPr lang="en-US" dirty="0"/>
              <a:t>if (b&gt;c) </a:t>
            </a:r>
          </a:p>
          <a:p>
            <a:r>
              <a:rPr lang="en-US" dirty="0" err="1"/>
              <a:t>cout</a:t>
            </a:r>
            <a:r>
              <a:rPr lang="en-US" dirty="0"/>
              <a:t>&lt;&lt;”b is largest”; </a:t>
            </a:r>
          </a:p>
          <a:p>
            <a:r>
              <a:rPr lang="en-US" dirty="0"/>
              <a:t>else </a:t>
            </a:r>
          </a:p>
          <a:p>
            <a:r>
              <a:rPr lang="en-US" dirty="0" err="1"/>
              <a:t>cout</a:t>
            </a:r>
            <a:r>
              <a:rPr lang="en-US" dirty="0"/>
              <a:t>&lt;&lt;”c is largest”; </a:t>
            </a:r>
          </a:p>
          <a:p>
            <a:r>
              <a:rPr lang="en-US" dirty="0"/>
              <a:t>} </a:t>
            </a:r>
          </a:p>
          <a:p>
            <a:r>
              <a:rPr lang="en-US" dirty="0"/>
              <a:t>  </a:t>
            </a:r>
          </a:p>
          <a:p>
            <a:endParaRPr lang="en-US" dirty="0"/>
          </a:p>
        </p:txBody>
      </p:sp>
    </p:spTree>
    <p:extLst>
      <p:ext uri="{BB962C8B-B14F-4D97-AF65-F5344CB8AC3E}">
        <p14:creationId xmlns:p14="http://schemas.microsoft.com/office/powerpoint/2010/main" val="39548690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Conditional Operator as an Alternative</a:t>
            </a:r>
            <a:endParaRPr lang="en-US" dirty="0"/>
          </a:p>
        </p:txBody>
      </p:sp>
      <p:sp>
        <p:nvSpPr>
          <p:cNvPr id="3" name="Content Placeholder 2"/>
          <p:cNvSpPr>
            <a:spLocks noGrp="1"/>
          </p:cNvSpPr>
          <p:nvPr>
            <p:ph idx="1"/>
          </p:nvPr>
        </p:nvSpPr>
        <p:spPr>
          <a:xfrm>
            <a:off x="457200" y="1646237"/>
            <a:ext cx="8229600" cy="4525963"/>
          </a:xfrm>
        </p:spPr>
        <p:txBody>
          <a:bodyPr>
            <a:normAutofit fontScale="85000" lnSpcReduction="20000"/>
          </a:bodyPr>
          <a:lstStyle/>
          <a:p>
            <a:pPr marL="0" indent="0" algn="just">
              <a:buNone/>
            </a:pPr>
            <a:r>
              <a:rPr lang="en-US" dirty="0" smtClean="0"/>
              <a:t>The </a:t>
            </a:r>
            <a:r>
              <a:rPr lang="en-US" dirty="0"/>
              <a:t>conditional operator '? :' selects one of the two values or expressions based on a given condition. Due to this decision-making nature of the conditional operator, it is sometimes used as an alternative to if-else statements. Note that the conditional operator selects one of the two values or expressions and not the statements as in the case of an if-else statement. In addition, it cannot select more than one value at a time, whereas if-else statement can select and execute more than one statement at a time. For example, consider this· statement. </a:t>
            </a:r>
          </a:p>
          <a:p>
            <a:pPr marL="0" indent="0" algn="just">
              <a:buNone/>
            </a:pPr>
            <a:r>
              <a:rPr lang="en-US" dirty="0"/>
              <a:t>                                       max = (x&gt;y ? x : y) </a:t>
            </a:r>
          </a:p>
          <a:p>
            <a:pPr marL="0" indent="0" algn="just">
              <a:buNone/>
            </a:pPr>
            <a:r>
              <a:rPr lang="en-US" dirty="0"/>
              <a:t>This statement assigns maximum of x and y to max </a:t>
            </a:r>
          </a:p>
          <a:p>
            <a:pPr marL="0" indent="0" algn="just">
              <a:buNone/>
            </a:pPr>
            <a:endParaRPr lang="en-US" dirty="0"/>
          </a:p>
        </p:txBody>
      </p:sp>
    </p:spTree>
    <p:extLst>
      <p:ext uri="{BB962C8B-B14F-4D97-AF65-F5344CB8AC3E}">
        <p14:creationId xmlns:p14="http://schemas.microsoft.com/office/powerpoint/2010/main" val="22010805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Ternary Operator</a:t>
            </a:r>
            <a:br>
              <a:rPr lang="en-US" b="1" dirty="0"/>
            </a:br>
            <a:endParaRPr lang="en-US" dirty="0"/>
          </a:p>
        </p:txBody>
      </p:sp>
      <p:sp>
        <p:nvSpPr>
          <p:cNvPr id="3" name="Content Placeholder 2"/>
          <p:cNvSpPr>
            <a:spLocks noGrp="1"/>
          </p:cNvSpPr>
          <p:nvPr>
            <p:ph idx="1"/>
          </p:nvPr>
        </p:nvSpPr>
        <p:spPr>
          <a:xfrm>
            <a:off x="457200" y="1295400"/>
            <a:ext cx="8458200" cy="4835525"/>
          </a:xfrm>
        </p:spPr>
        <p:txBody>
          <a:bodyPr/>
          <a:lstStyle/>
          <a:p>
            <a:r>
              <a:rPr lang="en-US" sz="2000" dirty="0"/>
              <a:t>Ternary </a:t>
            </a:r>
            <a:r>
              <a:rPr lang="en-US" sz="2000" dirty="0">
                <a:hlinkClick r:id="rId2" tooltip="C++ Operators"/>
              </a:rPr>
              <a:t>operator</a:t>
            </a:r>
            <a:r>
              <a:rPr lang="en-US" sz="2000" dirty="0"/>
              <a:t> are a substitute for if...else statement. So before you move any further in this tutorial, go through </a:t>
            </a:r>
            <a:r>
              <a:rPr lang="en-US" sz="2000" dirty="0">
                <a:hlinkClick r:id="rId3" tooltip="C++ if...else statement"/>
              </a:rPr>
              <a:t>C++ if...else statement</a:t>
            </a:r>
            <a:r>
              <a:rPr lang="en-US" sz="2000" dirty="0"/>
              <a:t> (if you haven't).</a:t>
            </a:r>
          </a:p>
          <a:p>
            <a:r>
              <a:rPr lang="en-US" sz="2000" dirty="0"/>
              <a:t>The ternary operator allow us to execute different code depending on the value of a condition, the result of the expression is the result of the executed code.</a:t>
            </a:r>
          </a:p>
          <a:p>
            <a:r>
              <a:rPr lang="en-US" sz="2000" dirty="0"/>
              <a:t>The conditional operator is kind of similar to the C++ if...else statement as it does follow the same algorithm as of C++ if...else statement but the conditional operator takes less space and helps to write the if-else statement in the shortest way possible.</a:t>
            </a:r>
          </a:p>
          <a:p>
            <a:r>
              <a:rPr lang="en-US" sz="2000" dirty="0"/>
              <a:t>The Ternary operator returns one of two values depending on the result of an expression.</a:t>
            </a:r>
          </a:p>
          <a:p>
            <a:endParaRPr lang="en-US" sz="2000" dirty="0"/>
          </a:p>
        </p:txBody>
      </p:sp>
    </p:spTree>
    <p:extLst>
      <p:ext uri="{BB962C8B-B14F-4D97-AF65-F5344CB8AC3E}">
        <p14:creationId xmlns:p14="http://schemas.microsoft.com/office/powerpoint/2010/main" val="83745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Ternary Operator</a:t>
            </a:r>
            <a:br>
              <a:rPr lang="en-US" b="1" dirty="0"/>
            </a:br>
            <a:endParaRPr lang="en-US" dirty="0"/>
          </a:p>
        </p:txBody>
      </p:sp>
      <p:sp>
        <p:nvSpPr>
          <p:cNvPr id="7" name="Rectangle 3"/>
          <p:cNvSpPr>
            <a:spLocks noChangeArrowheads="1"/>
          </p:cNvSpPr>
          <p:nvPr/>
        </p:nvSpPr>
        <p:spPr bwMode="auto">
          <a:xfrm>
            <a:off x="228600" y="1428524"/>
            <a:ext cx="7543800" cy="575112"/>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5D5D5"/>
                </a:solidFill>
                <a:effectLst/>
                <a:latin typeface="droid sans mono"/>
              </a:rPr>
              <a:t>Condition ? Expression1 : Expression2;</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457200" y="2286000"/>
            <a:ext cx="8403771"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Nunito Sans"/>
              </a:rPr>
              <a:t>The ternary operator works as follows:</a:t>
            </a:r>
            <a:endParaRPr kumimoji="0" lang="en-US" altLang="en-US" sz="3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Nunito Sans"/>
              </a:rPr>
              <a:t>If the expression stated by </a:t>
            </a:r>
            <a:r>
              <a:rPr kumimoji="0" lang="en-US" altLang="en-US" sz="3200" b="0" i="0" u="none" strike="noStrike" cap="none" normalizeH="0" baseline="0" dirty="0" smtClean="0">
                <a:ln>
                  <a:noFill/>
                </a:ln>
                <a:solidFill>
                  <a:srgbClr val="C00000"/>
                </a:solidFill>
                <a:effectLst/>
                <a:latin typeface="droid sans mono"/>
              </a:rPr>
              <a:t>Condition</a:t>
            </a:r>
            <a:r>
              <a:rPr kumimoji="0" lang="en-US" altLang="en-US" sz="3200" b="0" i="0" u="none" strike="noStrike" cap="none" normalizeH="0" baseline="0" dirty="0" smtClean="0">
                <a:ln>
                  <a:noFill/>
                </a:ln>
                <a:solidFill>
                  <a:schemeClr val="tx1"/>
                </a:solidFill>
                <a:effectLst/>
                <a:latin typeface="Nunito Sans"/>
              </a:rPr>
              <a:t> is </a:t>
            </a:r>
            <a:r>
              <a:rPr kumimoji="0" lang="en-US" altLang="en-US" sz="3200" b="0" i="0" u="none" strike="noStrike" cap="none" normalizeH="0" baseline="0" dirty="0" smtClean="0">
                <a:ln>
                  <a:noFill/>
                </a:ln>
                <a:solidFill>
                  <a:srgbClr val="0070C0"/>
                </a:solidFill>
                <a:effectLst/>
                <a:latin typeface="droid sans mono"/>
              </a:rPr>
              <a:t>true</a:t>
            </a:r>
            <a:r>
              <a:rPr kumimoji="0" lang="en-US" altLang="en-US" sz="3200" b="0" i="0" u="none" strike="noStrike" cap="none" normalizeH="0" baseline="0" dirty="0" smtClean="0">
                <a:ln>
                  <a:noFill/>
                </a:ln>
                <a:solidFill>
                  <a:schemeClr val="tx1"/>
                </a:solidFill>
                <a:effectLst/>
                <a:latin typeface="Nunito Sans"/>
              </a:rPr>
              <a:t>, the result of </a:t>
            </a:r>
            <a:r>
              <a:rPr kumimoji="0" lang="en-US" altLang="en-US" sz="3200" b="0" i="0" u="none" strike="noStrike" cap="none" normalizeH="0" baseline="0" dirty="0" smtClean="0">
                <a:ln>
                  <a:noFill/>
                </a:ln>
                <a:solidFill>
                  <a:srgbClr val="C00000"/>
                </a:solidFill>
                <a:effectLst/>
                <a:latin typeface="droid sans mono"/>
              </a:rPr>
              <a:t>Expression1</a:t>
            </a:r>
            <a:r>
              <a:rPr kumimoji="0" lang="en-US" altLang="en-US" sz="3200" b="0" i="0" u="none" strike="noStrike" cap="none" normalizeH="0" baseline="0" dirty="0" smtClean="0">
                <a:ln>
                  <a:noFill/>
                </a:ln>
                <a:solidFill>
                  <a:schemeClr val="tx1"/>
                </a:solidFill>
                <a:effectLst/>
                <a:latin typeface="Nunito Sans"/>
              </a:rPr>
              <a:t> is returned by the ternary operator.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Nunito Sans"/>
              </a:rPr>
              <a:t>If it is </a:t>
            </a:r>
            <a:r>
              <a:rPr kumimoji="0" lang="en-US" altLang="en-US" sz="3200" b="0" i="0" u="none" strike="noStrike" cap="none" normalizeH="0" baseline="0" dirty="0" smtClean="0">
                <a:ln>
                  <a:noFill/>
                </a:ln>
                <a:solidFill>
                  <a:srgbClr val="C00000"/>
                </a:solidFill>
                <a:effectLst/>
                <a:latin typeface="droid sans mono"/>
              </a:rPr>
              <a:t>false</a:t>
            </a:r>
            <a:r>
              <a:rPr kumimoji="0" lang="en-US" altLang="en-US" sz="3200" b="0" i="0" u="none" strike="noStrike" cap="none" normalizeH="0" baseline="0" dirty="0" smtClean="0">
                <a:ln>
                  <a:noFill/>
                </a:ln>
                <a:solidFill>
                  <a:schemeClr val="tx1"/>
                </a:solidFill>
                <a:effectLst/>
                <a:latin typeface="Nunito Sans"/>
              </a:rPr>
              <a:t>, the result of </a:t>
            </a:r>
            <a:r>
              <a:rPr kumimoji="0" lang="en-US" altLang="en-US" sz="3200" b="0" i="0" u="none" strike="noStrike" cap="none" normalizeH="0" baseline="0" dirty="0" smtClean="0">
                <a:ln>
                  <a:noFill/>
                </a:ln>
                <a:solidFill>
                  <a:srgbClr val="C00000"/>
                </a:solidFill>
                <a:effectLst/>
                <a:latin typeface="droid sans mono"/>
              </a:rPr>
              <a:t>Expression2</a:t>
            </a:r>
            <a:r>
              <a:rPr kumimoji="0" lang="en-US" altLang="en-US" sz="3200" b="0" i="0" u="none" strike="noStrike" cap="none" normalizeH="0" baseline="0" dirty="0" smtClean="0">
                <a:ln>
                  <a:noFill/>
                </a:ln>
                <a:solidFill>
                  <a:schemeClr val="tx1"/>
                </a:solidFill>
                <a:effectLst/>
                <a:latin typeface="Nunito Sans"/>
              </a:rPr>
              <a:t> is returned.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8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vs ternary Operator</a:t>
            </a:r>
            <a:endParaRPr lang="en-US" dirty="0"/>
          </a:p>
        </p:txBody>
      </p:sp>
      <p:sp>
        <p:nvSpPr>
          <p:cNvPr id="3" name="Content Placeholder 2"/>
          <p:cNvSpPr>
            <a:spLocks noGrp="1"/>
          </p:cNvSpPr>
          <p:nvPr>
            <p:ph idx="1"/>
          </p:nvPr>
        </p:nvSpPr>
        <p:spPr>
          <a:xfrm>
            <a:off x="184731" y="1600200"/>
            <a:ext cx="4387269" cy="4530725"/>
          </a:xfrm>
        </p:spPr>
        <p:txBody>
          <a:bodyPr/>
          <a:lstStyle/>
          <a:p>
            <a:pPr marL="0" indent="0">
              <a:buNone/>
            </a:pPr>
            <a:r>
              <a:rPr lang="en-US" altLang="en-US" sz="3200" dirty="0">
                <a:solidFill>
                  <a:srgbClr val="FFC000"/>
                </a:solidFill>
                <a:latin typeface="droid sans mono"/>
              </a:rPr>
              <a:t>if </a:t>
            </a:r>
            <a:r>
              <a:rPr lang="en-US" altLang="en-US" sz="3200" dirty="0">
                <a:solidFill>
                  <a:srgbClr val="D5D5D5"/>
                </a:solidFill>
                <a:latin typeface="droid sans mono"/>
              </a:rPr>
              <a:t>(</a:t>
            </a:r>
            <a:r>
              <a:rPr lang="en-US" altLang="en-US" sz="3200" dirty="0">
                <a:solidFill>
                  <a:srgbClr val="C00000"/>
                </a:solidFill>
                <a:latin typeface="droid sans mono"/>
              </a:rPr>
              <a:t>number % 2 == 0</a:t>
            </a:r>
            <a:r>
              <a:rPr lang="en-US" altLang="en-US" sz="3200" dirty="0" smtClean="0">
                <a:solidFill>
                  <a:srgbClr val="D5D5D5"/>
                </a:solidFill>
                <a:latin typeface="droid sans mono"/>
              </a:rPr>
              <a:t>)</a:t>
            </a:r>
          </a:p>
          <a:p>
            <a:pPr marL="0" indent="0">
              <a:buNone/>
            </a:pPr>
            <a:r>
              <a:rPr lang="en-US" altLang="en-US" sz="3200" dirty="0" smtClean="0">
                <a:solidFill>
                  <a:srgbClr val="FFC000"/>
                </a:solidFill>
                <a:latin typeface="droid sans mono"/>
              </a:rPr>
              <a:t> </a:t>
            </a:r>
            <a:r>
              <a:rPr lang="en-US" altLang="en-US" sz="3200" dirty="0">
                <a:solidFill>
                  <a:srgbClr val="FFC000"/>
                </a:solidFill>
                <a:latin typeface="droid sans mono"/>
              </a:rPr>
              <a:t>{ </a:t>
            </a:r>
            <a:endParaRPr lang="en-US" altLang="en-US" sz="3200" dirty="0" smtClean="0">
              <a:solidFill>
                <a:srgbClr val="FFC000"/>
              </a:solidFill>
              <a:latin typeface="droid sans mono"/>
            </a:endParaRPr>
          </a:p>
          <a:p>
            <a:pPr marL="0" indent="0">
              <a:buNone/>
            </a:pPr>
            <a:r>
              <a:rPr lang="en-US" altLang="en-US" sz="3200" dirty="0" smtClean="0">
                <a:solidFill>
                  <a:srgbClr val="00B0F0"/>
                </a:solidFill>
                <a:latin typeface="droid sans mono"/>
              </a:rPr>
              <a:t>Even </a:t>
            </a:r>
            <a:r>
              <a:rPr lang="en-US" altLang="en-US" sz="3200" dirty="0">
                <a:solidFill>
                  <a:srgbClr val="00B0F0"/>
                </a:solidFill>
                <a:latin typeface="droid sans mono"/>
              </a:rPr>
              <a:t>= true</a:t>
            </a:r>
            <a:r>
              <a:rPr lang="en-US" altLang="en-US" sz="3200" dirty="0" smtClean="0">
                <a:solidFill>
                  <a:srgbClr val="00B0F0"/>
                </a:solidFill>
                <a:latin typeface="droid sans mono"/>
              </a:rPr>
              <a:t>;</a:t>
            </a:r>
          </a:p>
          <a:p>
            <a:pPr marL="0" indent="0">
              <a:buNone/>
            </a:pPr>
            <a:r>
              <a:rPr lang="en-US" altLang="en-US" sz="3200" dirty="0" smtClean="0">
                <a:solidFill>
                  <a:srgbClr val="D5D5D5"/>
                </a:solidFill>
                <a:latin typeface="droid sans mono"/>
              </a:rPr>
              <a:t> </a:t>
            </a:r>
            <a:r>
              <a:rPr lang="en-US" altLang="en-US" sz="3200" dirty="0">
                <a:solidFill>
                  <a:srgbClr val="FFC000"/>
                </a:solidFill>
                <a:latin typeface="droid sans mono"/>
              </a:rPr>
              <a:t>} </a:t>
            </a:r>
            <a:endParaRPr lang="en-US" altLang="en-US" sz="3200" dirty="0" smtClean="0">
              <a:solidFill>
                <a:srgbClr val="FFC000"/>
              </a:solidFill>
              <a:latin typeface="droid sans mono"/>
            </a:endParaRPr>
          </a:p>
          <a:p>
            <a:pPr marL="0" indent="0">
              <a:buNone/>
            </a:pPr>
            <a:r>
              <a:rPr lang="en-US" altLang="en-US" sz="3200" dirty="0" smtClean="0">
                <a:solidFill>
                  <a:srgbClr val="FFC000"/>
                </a:solidFill>
                <a:latin typeface="droid sans mono"/>
              </a:rPr>
              <a:t>else</a:t>
            </a:r>
          </a:p>
          <a:p>
            <a:pPr marL="0" indent="0">
              <a:buNone/>
            </a:pPr>
            <a:r>
              <a:rPr lang="en-US" altLang="en-US" sz="3200" dirty="0" smtClean="0">
                <a:solidFill>
                  <a:srgbClr val="D5D5D5"/>
                </a:solidFill>
                <a:latin typeface="droid sans mono"/>
              </a:rPr>
              <a:t> </a:t>
            </a:r>
            <a:r>
              <a:rPr lang="en-US" altLang="en-US" sz="3200" dirty="0">
                <a:solidFill>
                  <a:srgbClr val="FFC000"/>
                </a:solidFill>
                <a:latin typeface="droid sans mono"/>
              </a:rPr>
              <a:t>{ </a:t>
            </a:r>
            <a:endParaRPr lang="en-US" altLang="en-US" sz="3200" dirty="0" smtClean="0">
              <a:solidFill>
                <a:srgbClr val="FFC000"/>
              </a:solidFill>
              <a:latin typeface="droid sans mono"/>
            </a:endParaRPr>
          </a:p>
          <a:p>
            <a:pPr marL="0" indent="0">
              <a:buNone/>
            </a:pPr>
            <a:r>
              <a:rPr lang="en-US" altLang="en-US" sz="3200" dirty="0" smtClean="0">
                <a:solidFill>
                  <a:srgbClr val="00B0F0"/>
                </a:solidFill>
                <a:latin typeface="droid sans mono"/>
              </a:rPr>
              <a:t>Even </a:t>
            </a:r>
            <a:r>
              <a:rPr lang="en-US" altLang="en-US" sz="3200" dirty="0">
                <a:solidFill>
                  <a:srgbClr val="00B0F0"/>
                </a:solidFill>
                <a:latin typeface="droid sans mono"/>
              </a:rPr>
              <a:t>= false; </a:t>
            </a:r>
            <a:endParaRPr lang="en-US" altLang="en-US" sz="3200" dirty="0" smtClean="0">
              <a:solidFill>
                <a:srgbClr val="00B0F0"/>
              </a:solidFill>
              <a:latin typeface="droid sans mono"/>
            </a:endParaRPr>
          </a:p>
          <a:p>
            <a:pPr marL="0" indent="0">
              <a:buNone/>
            </a:pPr>
            <a:r>
              <a:rPr lang="en-US" altLang="en-US" sz="3200" dirty="0" smtClean="0">
                <a:solidFill>
                  <a:srgbClr val="FFC000"/>
                </a:solidFill>
                <a:latin typeface="droid sans mono"/>
              </a:rPr>
              <a:t>}</a:t>
            </a:r>
            <a:r>
              <a:rPr lang="en-US" altLang="en-US" sz="2400" dirty="0" smtClean="0">
                <a:solidFill>
                  <a:srgbClr val="FFC000"/>
                </a:solidFill>
              </a:rPr>
              <a:t> </a:t>
            </a:r>
            <a:endParaRPr lang="en-US" altLang="en-US" sz="6000" dirty="0">
              <a:solidFill>
                <a:srgbClr val="FFC000"/>
              </a:solidFill>
              <a:latin typeface="Arial" panose="020B0604020202020204" pitchFamily="34" charset="0"/>
            </a:endParaRPr>
          </a:p>
          <a:p>
            <a:pPr marL="0" indent="0">
              <a:buNone/>
            </a:pPr>
            <a:r>
              <a:rPr lang="en-US" altLang="en-US" sz="3200" dirty="0" smtClean="0">
                <a:solidFill>
                  <a:srgbClr val="D5D5D5"/>
                </a:solidFill>
                <a:latin typeface="droid sans mono"/>
              </a:rPr>
              <a:t>;</a:t>
            </a:r>
            <a:r>
              <a:rPr lang="en-US" altLang="en-US" sz="2400" dirty="0" smtClean="0"/>
              <a:t> </a:t>
            </a:r>
            <a:endParaRPr lang="en-US" altLang="en-US" sz="6000" dirty="0">
              <a:latin typeface="Arial" panose="020B0604020202020204" pitchFamily="34" charset="0"/>
            </a:endParaRPr>
          </a:p>
          <a:p>
            <a:pPr marL="0" indent="0">
              <a:buNone/>
            </a:pPr>
            <a:endParaRPr lang="en-US" dirty="0"/>
          </a:p>
        </p:txBody>
      </p:sp>
      <p:sp>
        <p:nvSpPr>
          <p:cNvPr id="4" name="Rectangle 1"/>
          <p:cNvSpPr>
            <a:spLocks noChangeArrowheads="1"/>
          </p:cNvSpPr>
          <p:nvPr/>
        </p:nvSpPr>
        <p:spPr bwMode="auto">
          <a:xfrm>
            <a:off x="0" y="17988"/>
            <a:ext cx="184731" cy="421224"/>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91000" y="3581400"/>
            <a:ext cx="5105400" cy="830997"/>
          </a:xfrm>
          <a:prstGeom prst="rect">
            <a:avLst/>
          </a:prstGeom>
        </p:spPr>
        <p:txBody>
          <a:bodyPr wrap="square">
            <a:spAutoFit/>
          </a:bodyPr>
          <a:lstStyle/>
          <a:p>
            <a:r>
              <a:rPr lang="en-US" altLang="en-US" sz="2400" dirty="0">
                <a:solidFill>
                  <a:srgbClr val="D5D5D5"/>
                </a:solidFill>
                <a:latin typeface="droid sans mono"/>
              </a:rPr>
              <a:t>Even = (</a:t>
            </a:r>
            <a:r>
              <a:rPr lang="en-US" altLang="en-US" sz="2400" dirty="0">
                <a:solidFill>
                  <a:srgbClr val="FFC000"/>
                </a:solidFill>
                <a:latin typeface="droid sans mono"/>
              </a:rPr>
              <a:t>number % 2 == 0</a:t>
            </a:r>
            <a:r>
              <a:rPr lang="en-US" altLang="en-US" sz="2400" dirty="0">
                <a:solidFill>
                  <a:srgbClr val="D5D5D5"/>
                </a:solidFill>
                <a:latin typeface="droid sans mono"/>
              </a:rPr>
              <a:t>) ? </a:t>
            </a:r>
            <a:r>
              <a:rPr lang="en-US" altLang="en-US" sz="2400" dirty="0">
                <a:solidFill>
                  <a:srgbClr val="00B050"/>
                </a:solidFill>
                <a:latin typeface="droid sans mono"/>
              </a:rPr>
              <a:t>true</a:t>
            </a:r>
            <a:r>
              <a:rPr lang="en-US" altLang="en-US" sz="2400" dirty="0">
                <a:solidFill>
                  <a:srgbClr val="C00000"/>
                </a:solidFill>
                <a:latin typeface="droid sans mono"/>
              </a:rPr>
              <a:t> : </a:t>
            </a:r>
            <a:r>
              <a:rPr lang="en-US" altLang="en-US" sz="2400" dirty="0" smtClean="0">
                <a:solidFill>
                  <a:srgbClr val="00B050"/>
                </a:solidFill>
                <a:latin typeface="droid sans mono"/>
              </a:rPr>
              <a:t>false</a:t>
            </a:r>
            <a:r>
              <a:rPr lang="en-US" altLang="en-US" sz="2400" dirty="0" smtClean="0">
                <a:solidFill>
                  <a:srgbClr val="C00000"/>
                </a:solidFill>
                <a:latin typeface="droid sans mono"/>
              </a:rPr>
              <a:t>; </a:t>
            </a:r>
            <a:endParaRPr lang="en-US" sz="2400" dirty="0">
              <a:solidFill>
                <a:srgbClr val="C00000"/>
              </a:solidFill>
            </a:endParaRPr>
          </a:p>
        </p:txBody>
      </p:sp>
    </p:spTree>
    <p:extLst>
      <p:ext uri="{BB962C8B-B14F-4D97-AF65-F5344CB8AC3E}">
        <p14:creationId xmlns:p14="http://schemas.microsoft.com/office/powerpoint/2010/main" val="2969298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Example 1: C++ Program to find the even or odd number using Ternary Operator</a:t>
            </a:r>
            <a:br>
              <a:rPr lang="en-US" sz="3200" b="1" dirty="0"/>
            </a:br>
            <a:endParaRPr lang="en-US" sz="3200" dirty="0"/>
          </a:p>
        </p:txBody>
      </p:sp>
      <p:sp>
        <p:nvSpPr>
          <p:cNvPr id="4" name="Rectangle 1"/>
          <p:cNvSpPr>
            <a:spLocks noGrp="1" noChangeArrowheads="1"/>
          </p:cNvSpPr>
          <p:nvPr>
            <p:ph idx="1"/>
          </p:nvPr>
        </p:nvSpPr>
        <p:spPr bwMode="auto">
          <a:xfrm>
            <a:off x="457200" y="1800021"/>
            <a:ext cx="8458200" cy="4431983"/>
          </a:xfrm>
          <a:prstGeom prst="rect">
            <a:avLst/>
          </a:prstGeom>
          <a:solidFill>
            <a:srgbClr val="383A4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altLang="en-US" sz="2400" dirty="0">
                <a:solidFill>
                  <a:srgbClr val="D3D3D3"/>
                </a:solidFill>
                <a:latin typeface="droid sans mono"/>
              </a:rPr>
              <a:t>/ Lets understand the ternary operator to find the even or odd </a:t>
            </a:r>
            <a:r>
              <a:rPr lang="en-US" altLang="en-US" sz="2400" dirty="0" smtClean="0">
                <a:solidFill>
                  <a:srgbClr val="D3D3D3"/>
                </a:solidFill>
                <a:latin typeface="droid sans mono"/>
              </a:rPr>
              <a:t>number</a:t>
            </a:r>
          </a:p>
          <a:p>
            <a:pPr marL="0" lvl="0" indent="0">
              <a:buClrTx/>
              <a:buSzTx/>
              <a:buNone/>
            </a:pPr>
            <a:r>
              <a:rPr lang="en-US" altLang="en-US" sz="2400" dirty="0" smtClean="0">
                <a:solidFill>
                  <a:srgbClr val="D3D3D3"/>
                </a:solidFill>
                <a:latin typeface="droid sans mono"/>
              </a:rPr>
              <a:t> </a:t>
            </a:r>
            <a:r>
              <a:rPr lang="en-US" altLang="en-US" sz="2400" dirty="0">
                <a:solidFill>
                  <a:srgbClr val="61AEEE"/>
                </a:solidFill>
                <a:latin typeface="droid sans mono"/>
              </a:rPr>
              <a:t>#include </a:t>
            </a:r>
            <a:r>
              <a:rPr lang="en-US" altLang="en-US" sz="2400" dirty="0">
                <a:solidFill>
                  <a:srgbClr val="98C379"/>
                </a:solidFill>
                <a:latin typeface="droid sans mono"/>
              </a:rPr>
              <a:t>&lt;</a:t>
            </a:r>
            <a:r>
              <a:rPr lang="en-US" altLang="en-US" sz="2400" dirty="0" err="1">
                <a:solidFill>
                  <a:srgbClr val="98C379"/>
                </a:solidFill>
                <a:latin typeface="droid sans mono"/>
              </a:rPr>
              <a:t>iostream</a:t>
            </a:r>
            <a:r>
              <a:rPr lang="en-US" altLang="en-US" sz="2400" dirty="0" smtClean="0">
                <a:solidFill>
                  <a:srgbClr val="98C379"/>
                </a:solidFill>
                <a:latin typeface="droid sans mono"/>
              </a:rPr>
              <a:t>&gt;</a:t>
            </a:r>
          </a:p>
          <a:p>
            <a:pPr marL="0" lvl="0" indent="0">
              <a:buClrTx/>
              <a:buSzTx/>
              <a:buNone/>
            </a:pPr>
            <a:r>
              <a:rPr lang="en-US" altLang="en-US" sz="2400" dirty="0" smtClean="0">
                <a:solidFill>
                  <a:srgbClr val="D3D3D3"/>
                </a:solidFill>
                <a:latin typeface="droid sans mono"/>
              </a:rPr>
              <a:t> </a:t>
            </a:r>
            <a:r>
              <a:rPr lang="en-US" altLang="en-US" sz="2400" dirty="0">
                <a:solidFill>
                  <a:srgbClr val="C678DD"/>
                </a:solidFill>
                <a:latin typeface="droid sans mono"/>
              </a:rPr>
              <a:t>using</a:t>
            </a:r>
            <a:r>
              <a:rPr lang="en-US" altLang="en-US" sz="2400" dirty="0">
                <a:solidFill>
                  <a:srgbClr val="D3D3D3"/>
                </a:solidFill>
                <a:latin typeface="droid sans mono"/>
              </a:rPr>
              <a:t> </a:t>
            </a:r>
            <a:r>
              <a:rPr lang="en-US" altLang="en-US" sz="2400" dirty="0">
                <a:solidFill>
                  <a:srgbClr val="C678DD"/>
                </a:solidFill>
                <a:latin typeface="droid sans mono"/>
              </a:rPr>
              <a:t>namespace</a:t>
            </a:r>
            <a:r>
              <a:rPr lang="en-US" altLang="en-US" sz="2400" dirty="0">
                <a:solidFill>
                  <a:srgbClr val="D3D3D3"/>
                </a:solidFill>
                <a:latin typeface="droid sans mono"/>
              </a:rPr>
              <a:t> </a:t>
            </a:r>
            <a:r>
              <a:rPr lang="en-US" altLang="en-US" sz="2400" dirty="0" err="1">
                <a:solidFill>
                  <a:srgbClr val="E6C07B"/>
                </a:solidFill>
                <a:latin typeface="droid sans mono"/>
              </a:rPr>
              <a:t>std</a:t>
            </a:r>
            <a:r>
              <a:rPr lang="en-US" altLang="en-US" sz="2400" dirty="0">
                <a:solidFill>
                  <a:srgbClr val="D3D3D3"/>
                </a:solidFill>
                <a:latin typeface="droid sans mono"/>
              </a:rPr>
              <a:t>; </a:t>
            </a:r>
            <a:endParaRPr lang="en-US" altLang="en-US" sz="2400" dirty="0" smtClean="0">
              <a:solidFill>
                <a:srgbClr val="D3D3D3"/>
              </a:solidFill>
              <a:latin typeface="droid sans mono"/>
            </a:endParaRPr>
          </a:p>
          <a:p>
            <a:pPr marL="0" lvl="0" indent="0">
              <a:buClrTx/>
              <a:buSzTx/>
              <a:buNone/>
            </a:pPr>
            <a:r>
              <a:rPr lang="en-US" altLang="en-US" sz="2400" dirty="0" err="1" smtClean="0">
                <a:solidFill>
                  <a:srgbClr val="C678DD"/>
                </a:solidFill>
                <a:latin typeface="droid sans mono"/>
              </a:rPr>
              <a:t>int</a:t>
            </a:r>
            <a:r>
              <a:rPr lang="en-US" altLang="en-US" sz="2400" dirty="0" smtClean="0">
                <a:solidFill>
                  <a:srgbClr val="D3D3D3"/>
                </a:solidFill>
                <a:latin typeface="droid sans mono"/>
              </a:rPr>
              <a:t> </a:t>
            </a:r>
            <a:r>
              <a:rPr lang="en-US" altLang="en-US" sz="2400" dirty="0">
                <a:solidFill>
                  <a:srgbClr val="61AEEE"/>
                </a:solidFill>
                <a:latin typeface="droid sans mono"/>
              </a:rPr>
              <a:t>main</a:t>
            </a:r>
            <a:r>
              <a:rPr lang="en-US" altLang="en-US" sz="2400" dirty="0" smtClean="0">
                <a:solidFill>
                  <a:srgbClr val="D3D3D3"/>
                </a:solidFill>
                <a:latin typeface="droid sans mono"/>
              </a:rPr>
              <a:t>(){</a:t>
            </a:r>
          </a:p>
          <a:p>
            <a:pPr marL="0" lvl="0" indent="0">
              <a:buClrTx/>
              <a:buSzTx/>
              <a:buNone/>
            </a:pPr>
            <a:r>
              <a:rPr lang="en-US" altLang="en-US" sz="2400" dirty="0" smtClean="0">
                <a:solidFill>
                  <a:srgbClr val="D3D3D3"/>
                </a:solidFill>
                <a:latin typeface="droid sans mono"/>
              </a:rPr>
              <a:t> </a:t>
            </a:r>
            <a:r>
              <a:rPr lang="en-US" altLang="en-US" sz="2400" dirty="0" err="1">
                <a:solidFill>
                  <a:srgbClr val="C678DD"/>
                </a:solidFill>
                <a:latin typeface="droid sans mono"/>
              </a:rPr>
              <a:t>int</a:t>
            </a:r>
            <a:r>
              <a:rPr lang="en-US" altLang="en-US" sz="2400" dirty="0">
                <a:solidFill>
                  <a:srgbClr val="D3D3D3"/>
                </a:solidFill>
                <a:latin typeface="droid sans mono"/>
              </a:rPr>
              <a:t> n; </a:t>
            </a:r>
            <a:endParaRPr lang="en-US" altLang="en-US" sz="2400" dirty="0" smtClean="0">
              <a:solidFill>
                <a:srgbClr val="D3D3D3"/>
              </a:solidFill>
              <a:latin typeface="droid sans mono"/>
            </a:endParaRPr>
          </a:p>
          <a:p>
            <a:pPr marL="0" lvl="0" indent="0">
              <a:buClrTx/>
              <a:buSzTx/>
              <a:buNone/>
            </a:pPr>
            <a:r>
              <a:rPr lang="en-US" altLang="en-US" sz="2400" dirty="0" err="1" smtClean="0">
                <a:solidFill>
                  <a:srgbClr val="E6C07B"/>
                </a:solidFill>
                <a:latin typeface="droid sans mono"/>
              </a:rPr>
              <a:t>cout</a:t>
            </a:r>
            <a:r>
              <a:rPr lang="en-US" altLang="en-US" sz="2400" dirty="0" smtClean="0">
                <a:solidFill>
                  <a:srgbClr val="D3D3D3"/>
                </a:solidFill>
                <a:latin typeface="droid sans mono"/>
              </a:rPr>
              <a:t> </a:t>
            </a:r>
            <a:r>
              <a:rPr lang="en-US" altLang="en-US" sz="2400" dirty="0">
                <a:solidFill>
                  <a:srgbClr val="D3D3D3"/>
                </a:solidFill>
                <a:latin typeface="droid sans mono"/>
              </a:rPr>
              <a:t>&lt;&lt; </a:t>
            </a:r>
            <a:r>
              <a:rPr lang="en-US" altLang="en-US" sz="2400" dirty="0">
                <a:solidFill>
                  <a:srgbClr val="98C379"/>
                </a:solidFill>
                <a:latin typeface="droid sans mono"/>
              </a:rPr>
              <a:t>"Enter an integer: "</a:t>
            </a:r>
            <a:r>
              <a:rPr lang="en-US" altLang="en-US" sz="2400" dirty="0">
                <a:solidFill>
                  <a:srgbClr val="D3D3D3"/>
                </a:solidFill>
                <a:latin typeface="droid sans mono"/>
              </a:rPr>
              <a:t>; </a:t>
            </a:r>
            <a:endParaRPr lang="en-US" altLang="en-US" sz="2400" dirty="0" smtClean="0">
              <a:solidFill>
                <a:srgbClr val="D3D3D3"/>
              </a:solidFill>
              <a:latin typeface="droid sans mono"/>
            </a:endParaRPr>
          </a:p>
          <a:p>
            <a:pPr marL="0" lvl="0" indent="0">
              <a:buClrTx/>
              <a:buSzTx/>
              <a:buNone/>
            </a:pPr>
            <a:r>
              <a:rPr lang="en-US" altLang="en-US" sz="2400" dirty="0" err="1" smtClean="0">
                <a:solidFill>
                  <a:srgbClr val="E6C07B"/>
                </a:solidFill>
                <a:latin typeface="droid sans mono"/>
              </a:rPr>
              <a:t>cin</a:t>
            </a:r>
            <a:r>
              <a:rPr lang="en-US" altLang="en-US" sz="2400" dirty="0" smtClean="0">
                <a:solidFill>
                  <a:srgbClr val="D3D3D3"/>
                </a:solidFill>
                <a:latin typeface="droid sans mono"/>
              </a:rPr>
              <a:t> </a:t>
            </a:r>
            <a:r>
              <a:rPr lang="en-US" altLang="en-US" sz="2400" dirty="0">
                <a:solidFill>
                  <a:srgbClr val="D3D3D3"/>
                </a:solidFill>
                <a:latin typeface="droid sans mono"/>
              </a:rPr>
              <a:t>&gt;&gt; n; </a:t>
            </a:r>
            <a:endParaRPr lang="en-US" altLang="en-US" sz="2400" dirty="0" smtClean="0">
              <a:solidFill>
                <a:srgbClr val="D3D3D3"/>
              </a:solidFill>
              <a:latin typeface="droid sans mono"/>
            </a:endParaRPr>
          </a:p>
          <a:p>
            <a:pPr marL="0" lvl="0" indent="0">
              <a:buClrTx/>
              <a:buSzTx/>
              <a:buNone/>
            </a:pPr>
            <a:r>
              <a:rPr lang="en-US" altLang="en-US" sz="2400" dirty="0" smtClean="0">
                <a:solidFill>
                  <a:srgbClr val="D3D3D3"/>
                </a:solidFill>
                <a:latin typeface="droid sans mono"/>
              </a:rPr>
              <a:t>(</a:t>
            </a:r>
            <a:r>
              <a:rPr lang="en-US" altLang="en-US" sz="2400" dirty="0">
                <a:solidFill>
                  <a:srgbClr val="D3D3D3"/>
                </a:solidFill>
                <a:latin typeface="droid sans mono"/>
              </a:rPr>
              <a:t>n % </a:t>
            </a:r>
            <a:r>
              <a:rPr lang="en-US" altLang="en-US" sz="2400" dirty="0">
                <a:solidFill>
                  <a:srgbClr val="D19A66"/>
                </a:solidFill>
                <a:latin typeface="droid sans mono"/>
              </a:rPr>
              <a:t>2</a:t>
            </a:r>
            <a:r>
              <a:rPr lang="en-US" altLang="en-US" sz="2400" dirty="0">
                <a:solidFill>
                  <a:srgbClr val="D3D3D3"/>
                </a:solidFill>
                <a:latin typeface="droid sans mono"/>
              </a:rPr>
              <a:t> == </a:t>
            </a:r>
            <a:r>
              <a:rPr lang="en-US" altLang="en-US" sz="2400" dirty="0">
                <a:solidFill>
                  <a:srgbClr val="D19A66"/>
                </a:solidFill>
                <a:latin typeface="droid sans mono"/>
              </a:rPr>
              <a:t>0</a:t>
            </a:r>
            <a:r>
              <a:rPr lang="en-US" altLang="en-US" sz="2400" dirty="0">
                <a:solidFill>
                  <a:srgbClr val="D3D3D3"/>
                </a:solidFill>
                <a:latin typeface="droid sans mono"/>
              </a:rPr>
              <a:t>) ? </a:t>
            </a:r>
            <a:r>
              <a:rPr lang="en-US" altLang="en-US" sz="2400" dirty="0" err="1" smtClean="0">
                <a:solidFill>
                  <a:srgbClr val="E6C07B"/>
                </a:solidFill>
                <a:latin typeface="droid sans mono"/>
              </a:rPr>
              <a:t>cout</a:t>
            </a:r>
            <a:r>
              <a:rPr lang="en-US" altLang="en-US" sz="2400" dirty="0" smtClean="0">
                <a:solidFill>
                  <a:srgbClr val="D3D3D3"/>
                </a:solidFill>
                <a:latin typeface="droid sans mono"/>
              </a:rPr>
              <a:t> </a:t>
            </a:r>
            <a:r>
              <a:rPr lang="en-US" altLang="en-US" sz="2400" dirty="0">
                <a:solidFill>
                  <a:srgbClr val="D3D3D3"/>
                </a:solidFill>
                <a:latin typeface="droid sans mono"/>
              </a:rPr>
              <a:t>&lt;&lt; n &lt;&lt; </a:t>
            </a:r>
            <a:r>
              <a:rPr lang="en-US" altLang="en-US" sz="2400" dirty="0">
                <a:solidFill>
                  <a:srgbClr val="98C379"/>
                </a:solidFill>
                <a:latin typeface="droid sans mono"/>
              </a:rPr>
              <a:t>" is even."</a:t>
            </a:r>
            <a:r>
              <a:rPr lang="en-US" altLang="en-US" sz="2400" dirty="0">
                <a:solidFill>
                  <a:srgbClr val="D3D3D3"/>
                </a:solidFill>
                <a:latin typeface="droid sans mono"/>
              </a:rPr>
              <a:t> : </a:t>
            </a:r>
            <a:r>
              <a:rPr lang="en-US" altLang="en-US" sz="2400" dirty="0" err="1">
                <a:solidFill>
                  <a:srgbClr val="E6C07B"/>
                </a:solidFill>
                <a:latin typeface="droid sans mono"/>
              </a:rPr>
              <a:t>cout</a:t>
            </a:r>
            <a:r>
              <a:rPr lang="en-US" altLang="en-US" sz="2400" dirty="0">
                <a:solidFill>
                  <a:srgbClr val="D3D3D3"/>
                </a:solidFill>
                <a:latin typeface="droid sans mono"/>
              </a:rPr>
              <a:t> &lt;&lt; n &lt;&lt; </a:t>
            </a:r>
            <a:r>
              <a:rPr lang="en-US" altLang="en-US" sz="2400" dirty="0">
                <a:solidFill>
                  <a:srgbClr val="98C379"/>
                </a:solidFill>
                <a:latin typeface="droid sans mono"/>
              </a:rPr>
              <a:t>" is odd."</a:t>
            </a:r>
            <a:r>
              <a:rPr lang="en-US" altLang="en-US" sz="2400" dirty="0">
                <a:solidFill>
                  <a:srgbClr val="D3D3D3"/>
                </a:solidFill>
                <a:latin typeface="droid sans mono"/>
              </a:rPr>
              <a:t>; </a:t>
            </a:r>
            <a:endParaRPr lang="en-US" altLang="en-US" sz="2400" dirty="0" smtClean="0">
              <a:solidFill>
                <a:srgbClr val="D3D3D3"/>
              </a:solidFill>
              <a:latin typeface="droid sans mono"/>
            </a:endParaRPr>
          </a:p>
          <a:p>
            <a:pPr marL="0" lvl="0" indent="0">
              <a:buClrTx/>
              <a:buSzTx/>
              <a:buNone/>
            </a:pPr>
            <a:r>
              <a:rPr lang="en-US" altLang="en-US" sz="2400" dirty="0" smtClean="0">
                <a:solidFill>
                  <a:srgbClr val="C678DD"/>
                </a:solidFill>
                <a:latin typeface="droid sans mono"/>
              </a:rPr>
              <a:t>return</a:t>
            </a:r>
            <a:r>
              <a:rPr lang="en-US" altLang="en-US" sz="2400" dirty="0" smtClean="0">
                <a:solidFill>
                  <a:srgbClr val="D3D3D3"/>
                </a:solidFill>
                <a:latin typeface="droid sans mono"/>
              </a:rPr>
              <a:t> </a:t>
            </a:r>
            <a:r>
              <a:rPr lang="en-US" altLang="en-US" sz="2400" dirty="0">
                <a:solidFill>
                  <a:srgbClr val="D19A66"/>
                </a:solidFill>
                <a:latin typeface="droid sans mono"/>
              </a:rPr>
              <a:t>0</a:t>
            </a:r>
            <a:r>
              <a:rPr lang="en-US" altLang="en-US" sz="2400" dirty="0" smtClean="0">
                <a:solidFill>
                  <a:srgbClr val="D3D3D3"/>
                </a:solidFill>
                <a:latin typeface="droid sans mono"/>
              </a:rPr>
              <a:t>;</a:t>
            </a:r>
          </a:p>
          <a:p>
            <a:pPr marL="0" lvl="0" indent="0">
              <a:buClrTx/>
              <a:buSzTx/>
              <a:buNone/>
            </a:pPr>
            <a:r>
              <a:rPr lang="en-US" altLang="en-US" sz="2400" dirty="0" smtClean="0">
                <a:solidFill>
                  <a:srgbClr val="D3D3D3"/>
                </a:solidFill>
                <a:latin typeface="droid sans mono"/>
              </a:rPr>
              <a:t> }</a:t>
            </a:r>
            <a:endParaRPr lang="en-US" altLang="en-US" sz="2400" dirty="0"/>
          </a:p>
        </p:txBody>
      </p:sp>
    </p:spTree>
    <p:extLst>
      <p:ext uri="{BB962C8B-B14F-4D97-AF65-F5344CB8AC3E}">
        <p14:creationId xmlns:p14="http://schemas.microsoft.com/office/powerpoint/2010/main" val="838978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4" name="Rectangle 1"/>
          <p:cNvSpPr>
            <a:spLocks noGrp="1" noChangeArrowheads="1"/>
          </p:cNvSpPr>
          <p:nvPr>
            <p:ph idx="1"/>
          </p:nvPr>
        </p:nvSpPr>
        <p:spPr bwMode="auto">
          <a:xfrm>
            <a:off x="457201" y="1280244"/>
            <a:ext cx="8229600" cy="5170646"/>
          </a:xfrm>
          <a:prstGeom prst="rect">
            <a:avLst/>
          </a:prstGeom>
          <a:solidFill>
            <a:srgbClr val="383A4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3D3D3"/>
                </a:solidFill>
                <a:effectLst/>
                <a:latin typeface="droid sans mono"/>
              </a:rPr>
              <a:t>// Program to find maximum number using ternary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smtClean="0">
                <a:ln>
                  <a:noFill/>
                </a:ln>
                <a:solidFill>
                  <a:srgbClr val="61AEEE"/>
                </a:solidFill>
                <a:effectLst/>
                <a:latin typeface="droid sans mono"/>
              </a:rPr>
              <a:t>#include </a:t>
            </a:r>
            <a:r>
              <a:rPr kumimoji="0" lang="en-US" altLang="en-US" sz="2800" b="0" i="0" u="none" strike="noStrike" cap="none" normalizeH="0" baseline="0" dirty="0" smtClean="0">
                <a:ln>
                  <a:noFill/>
                </a:ln>
                <a:solidFill>
                  <a:srgbClr val="98C379"/>
                </a:solidFill>
                <a:effectLst/>
                <a:latin typeface="droid sans mono"/>
              </a:rPr>
              <a:t>&lt;</a:t>
            </a:r>
            <a:r>
              <a:rPr kumimoji="0" lang="en-US" altLang="en-US" sz="2800" b="0" i="0" u="none" strike="noStrike" cap="none" normalizeH="0" baseline="0" dirty="0" err="1" smtClean="0">
                <a:ln>
                  <a:noFill/>
                </a:ln>
                <a:solidFill>
                  <a:srgbClr val="98C379"/>
                </a:solidFill>
                <a:effectLst/>
                <a:latin typeface="droid sans mono"/>
              </a:rPr>
              <a:t>iostream</a:t>
            </a:r>
            <a:r>
              <a:rPr kumimoji="0" lang="en-US" altLang="en-US" sz="2800" b="0" i="0" u="none" strike="noStrike" cap="none" normalizeH="0" baseline="0" dirty="0" smtClean="0">
                <a:ln>
                  <a:noFill/>
                </a:ln>
                <a:solidFill>
                  <a:srgbClr val="98C379"/>
                </a:solidFill>
                <a:effectLst/>
                <a:latin typeface="droid sans mon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smtClean="0">
                <a:ln>
                  <a:noFill/>
                </a:ln>
                <a:solidFill>
                  <a:srgbClr val="C678DD"/>
                </a:solidFill>
                <a:effectLst/>
                <a:latin typeface="droid sans mono"/>
              </a:rPr>
              <a:t>using</a:t>
            </a: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smtClean="0">
                <a:ln>
                  <a:noFill/>
                </a:ln>
                <a:solidFill>
                  <a:srgbClr val="C678DD"/>
                </a:solidFill>
                <a:effectLst/>
                <a:latin typeface="droid sans mono"/>
              </a:rPr>
              <a:t>namespace</a:t>
            </a: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err="1" smtClean="0">
                <a:ln>
                  <a:noFill/>
                </a:ln>
                <a:solidFill>
                  <a:srgbClr val="E6C07B"/>
                </a:solidFill>
                <a:effectLst/>
                <a:latin typeface="droid sans mono"/>
              </a:rPr>
              <a:t>std</a:t>
            </a:r>
            <a:r>
              <a:rPr kumimoji="0" lang="en-US" altLang="en-US" sz="2800"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C678DD"/>
                </a:solidFill>
                <a:effectLst/>
                <a:latin typeface="droid sans mono"/>
              </a:rPr>
              <a:t>int</a:t>
            </a: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smtClean="0">
                <a:ln>
                  <a:noFill/>
                </a:ln>
                <a:solidFill>
                  <a:srgbClr val="61AEEE"/>
                </a:solidFill>
                <a:effectLst/>
                <a:latin typeface="droid sans mono"/>
              </a:rPr>
              <a:t>main</a:t>
            </a:r>
            <a:r>
              <a:rPr kumimoji="0" lang="en-US" altLang="en-US" sz="2800" b="0" i="0" u="none" strike="noStrike" cap="none" normalizeH="0" baseline="0" dirty="0" smtClean="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err="1" smtClean="0">
                <a:ln>
                  <a:noFill/>
                </a:ln>
                <a:solidFill>
                  <a:srgbClr val="C678DD"/>
                </a:solidFill>
                <a:effectLst/>
                <a:latin typeface="droid sans mono"/>
              </a:rPr>
              <a:t>int</a:t>
            </a:r>
            <a:r>
              <a:rPr kumimoji="0" lang="en-US" altLang="en-US" sz="2800" b="0" i="0" u="none" strike="noStrike" cap="none" normalizeH="0" baseline="0" dirty="0" smtClean="0">
                <a:ln>
                  <a:noFill/>
                </a:ln>
                <a:solidFill>
                  <a:srgbClr val="D3D3D3"/>
                </a:solidFill>
                <a:effectLst/>
                <a:latin typeface="droid sans mono"/>
              </a:rPr>
              <a:t> a = </a:t>
            </a:r>
            <a:r>
              <a:rPr kumimoji="0" lang="en-US" altLang="en-US" sz="2800" b="0" i="0" u="none" strike="noStrike" cap="none" normalizeH="0" baseline="0" dirty="0" smtClean="0">
                <a:ln>
                  <a:noFill/>
                </a:ln>
                <a:solidFill>
                  <a:srgbClr val="D19A66"/>
                </a:solidFill>
                <a:effectLst/>
                <a:latin typeface="droid sans mono"/>
              </a:rPr>
              <a:t>10</a:t>
            </a:r>
            <a:r>
              <a:rPr kumimoji="0" lang="en-US" altLang="en-US" sz="2800"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C678DD"/>
                </a:solidFill>
                <a:effectLst/>
                <a:latin typeface="droid sans mono"/>
              </a:rPr>
              <a:t>int</a:t>
            </a:r>
            <a:r>
              <a:rPr kumimoji="0" lang="en-US" altLang="en-US" sz="2800" b="0" i="0" u="none" strike="noStrike" cap="none" normalizeH="0" baseline="0" dirty="0" smtClean="0">
                <a:ln>
                  <a:noFill/>
                </a:ln>
                <a:solidFill>
                  <a:srgbClr val="D3D3D3"/>
                </a:solidFill>
                <a:effectLst/>
                <a:latin typeface="droid sans mono"/>
              </a:rPr>
              <a:t> b = </a:t>
            </a:r>
            <a:r>
              <a:rPr kumimoji="0" lang="en-US" altLang="en-US" sz="2800" b="0" i="0" u="none" strike="noStrike" cap="none" normalizeH="0" baseline="0" dirty="0" smtClean="0">
                <a:ln>
                  <a:noFill/>
                </a:ln>
                <a:solidFill>
                  <a:srgbClr val="D19A66"/>
                </a:solidFill>
                <a:effectLst/>
                <a:latin typeface="droid sans mono"/>
              </a:rPr>
              <a:t>30</a:t>
            </a:r>
            <a:r>
              <a:rPr kumimoji="0" lang="en-US" altLang="en-US" sz="2800" b="0" i="0" u="none" strike="noStrike" cap="none" normalizeH="0" baseline="0" dirty="0" smtClean="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err="1" smtClean="0">
                <a:ln>
                  <a:noFill/>
                </a:ln>
                <a:solidFill>
                  <a:srgbClr val="C678DD"/>
                </a:solidFill>
                <a:effectLst/>
                <a:latin typeface="droid sans mono"/>
              </a:rPr>
              <a:t>int</a:t>
            </a:r>
            <a:r>
              <a:rPr kumimoji="0" lang="en-US" altLang="en-US" sz="2800" b="0" i="0" u="none" strike="noStrike" cap="none" normalizeH="0" baseline="0" dirty="0" smtClean="0">
                <a:ln>
                  <a:noFill/>
                </a:ln>
                <a:solidFill>
                  <a:srgbClr val="D3D3D3"/>
                </a:solidFill>
                <a:effectLst/>
                <a:latin typeface="droid sans mono"/>
              </a:rPr>
              <a:t> max = </a:t>
            </a:r>
            <a:r>
              <a:rPr kumimoji="0" lang="en-US" altLang="en-US" sz="2800" b="0" i="0" u="none" strike="noStrike" cap="none" normalizeH="0" baseline="0" dirty="0" smtClean="0">
                <a:ln>
                  <a:noFill/>
                </a:ln>
                <a:solidFill>
                  <a:srgbClr val="D19A66"/>
                </a:solidFill>
                <a:effectLst/>
                <a:latin typeface="droid sans mono"/>
              </a:rPr>
              <a:t>a &gt; b ? a : b</a:t>
            </a:r>
            <a:r>
              <a:rPr kumimoji="0" lang="en-US" altLang="en-US" sz="2800"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E6C07B"/>
                </a:solidFill>
                <a:effectLst/>
                <a:latin typeface="droid sans mono"/>
              </a:rPr>
              <a:t>cout</a:t>
            </a:r>
            <a:r>
              <a:rPr kumimoji="0" lang="en-US" altLang="en-US" sz="2800" b="0" i="0" u="none" strike="noStrike" cap="none" normalizeH="0" baseline="0" dirty="0" smtClean="0">
                <a:ln>
                  <a:noFill/>
                </a:ln>
                <a:solidFill>
                  <a:srgbClr val="D3D3D3"/>
                </a:solidFill>
                <a:effectLst/>
                <a:latin typeface="droid sans mono"/>
              </a:rPr>
              <a:t> &lt;&lt; </a:t>
            </a:r>
            <a:r>
              <a:rPr kumimoji="0" lang="en-US" altLang="en-US" sz="2800" b="0" i="0" u="none" strike="noStrike" cap="none" normalizeH="0" baseline="0" dirty="0" smtClean="0">
                <a:ln>
                  <a:noFill/>
                </a:ln>
                <a:solidFill>
                  <a:srgbClr val="98C379"/>
                </a:solidFill>
                <a:effectLst/>
                <a:latin typeface="droid sans mono"/>
              </a:rPr>
              <a:t>"Maximum Value: "</a:t>
            </a:r>
            <a:r>
              <a:rPr kumimoji="0" lang="en-US" altLang="en-US" sz="2800" b="0" i="0" u="none" strike="noStrike" cap="none" normalizeH="0" baseline="0" dirty="0" smtClean="0">
                <a:ln>
                  <a:noFill/>
                </a:ln>
                <a:solidFill>
                  <a:srgbClr val="D3D3D3"/>
                </a:solidFill>
                <a:effectLst/>
                <a:latin typeface="droid sans mono"/>
              </a:rPr>
              <a:t> &lt;&lt; max &lt;&lt; </a:t>
            </a:r>
            <a:r>
              <a:rPr kumimoji="0" lang="en-US" altLang="en-US" sz="2800" b="0" i="0" u="none" strike="noStrike" cap="none" normalizeH="0" baseline="0" dirty="0" smtClean="0">
                <a:ln>
                  <a:noFill/>
                </a:ln>
                <a:solidFill>
                  <a:srgbClr val="E6C07B"/>
                </a:solidFill>
                <a:effectLst/>
                <a:latin typeface="droid sans mono"/>
              </a:rPr>
              <a:t>"\n"</a:t>
            </a:r>
            <a:r>
              <a:rPr kumimoji="0" lang="en-US" altLang="en-US" sz="2800"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C678DD"/>
                </a:solidFill>
                <a:effectLst/>
                <a:latin typeface="droid sans mono"/>
              </a:rPr>
              <a:t>return</a:t>
            </a:r>
            <a:r>
              <a:rPr kumimoji="0" lang="en-US" altLang="en-US" sz="2800" b="0" i="0" u="none" strike="noStrike" cap="none" normalizeH="0" baseline="0" dirty="0" smtClean="0">
                <a:ln>
                  <a:noFill/>
                </a:ln>
                <a:solidFill>
                  <a:srgbClr val="D3D3D3"/>
                </a:solidFill>
                <a:effectLst/>
                <a:latin typeface="droid sans mono"/>
              </a:rPr>
              <a:t> </a:t>
            </a:r>
            <a:r>
              <a:rPr kumimoji="0" lang="en-US" altLang="en-US" sz="2800" b="0" i="0" u="none" strike="noStrike" cap="none" normalizeH="0" baseline="0" dirty="0" smtClean="0">
                <a:ln>
                  <a:noFill/>
                </a:ln>
                <a:solidFill>
                  <a:srgbClr val="D19A66"/>
                </a:solidFill>
                <a:effectLst/>
                <a:latin typeface="droid sans mono"/>
              </a:rPr>
              <a:t>0</a:t>
            </a:r>
            <a:r>
              <a:rPr kumimoji="0" lang="en-US" altLang="en-US" sz="2800" b="0" i="0" u="none" strike="noStrike" cap="none" normalizeH="0" baseline="0" dirty="0" smtClean="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3D3D3"/>
                </a:solidFill>
                <a:effectLst/>
                <a:latin typeface="droid sans mono"/>
              </a:rPr>
              <a:t> }</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164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switch Statement: </a:t>
            </a:r>
            <a:endParaRPr lang="en-US" dirty="0"/>
          </a:p>
        </p:txBody>
      </p:sp>
      <p:sp>
        <p:nvSpPr>
          <p:cNvPr id="3" name="Content Placeholder 2"/>
          <p:cNvSpPr>
            <a:spLocks noGrp="1"/>
          </p:cNvSpPr>
          <p:nvPr>
            <p:ph idx="1"/>
          </p:nvPr>
        </p:nvSpPr>
        <p:spPr>
          <a:xfrm>
            <a:off x="228600" y="847725"/>
            <a:ext cx="8686800" cy="5059363"/>
          </a:xfrm>
        </p:spPr>
        <p:txBody>
          <a:bodyPr>
            <a:noAutofit/>
          </a:bodyPr>
          <a:lstStyle/>
          <a:p>
            <a:pPr algn="just"/>
            <a:r>
              <a:rPr lang="en-US" sz="2800" dirty="0" smtClean="0"/>
              <a:t>Switch </a:t>
            </a:r>
            <a:r>
              <a:rPr lang="en-US" sz="2800" dirty="0"/>
              <a:t>case </a:t>
            </a:r>
            <a:r>
              <a:rPr lang="en-US" sz="2800" dirty="0" smtClean="0"/>
              <a:t>statement is control </a:t>
            </a:r>
            <a:r>
              <a:rPr lang="en-US" sz="2800" dirty="0"/>
              <a:t>statement that is regarded as a substitute for if-else statements. Switch statements are used for long if-else statements that compare a variable to several integral values.</a:t>
            </a:r>
          </a:p>
          <a:p>
            <a:pPr algn="just"/>
            <a:r>
              <a:rPr lang="en-US" sz="2800" dirty="0"/>
              <a:t>The Switch statement is a multiway branch statement. It provides an easy way to dispatch execution to different parts of code based on the value of the expression</a:t>
            </a:r>
            <a:r>
              <a:rPr lang="en-US" sz="2800" dirty="0" smtClean="0"/>
              <a:t>.</a:t>
            </a:r>
          </a:p>
          <a:p>
            <a:pPr algn="just"/>
            <a:r>
              <a:rPr lang="en-US" sz="2800" dirty="0" smtClean="0"/>
              <a:t> </a:t>
            </a:r>
            <a:r>
              <a:rPr lang="en-US" sz="2800" dirty="0"/>
              <a:t>Switch is a control statement that allows a value to change control of execution.</a:t>
            </a:r>
          </a:p>
          <a:p>
            <a:pPr algn="just"/>
            <a:r>
              <a:rPr lang="en-US" sz="2800" dirty="0"/>
              <a:t/>
            </a:r>
            <a:br>
              <a:rPr lang="en-US" sz="2800" dirty="0"/>
            </a:br>
            <a:r>
              <a:rPr lang="en-US" sz="2800" b="1" dirty="0" smtClean="0">
                <a:effectLst>
                  <a:outerShdw blurRad="38100" dist="38100" dir="2700000" algn="tl">
                    <a:srgbClr val="000000">
                      <a:alpha val="43137"/>
                    </a:srgbClr>
                  </a:outerShdw>
                </a:effectLst>
              </a:rPr>
              <a:t> </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70791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Selection (</a:t>
            </a:r>
            <a:r>
              <a:rPr lang="en-US" dirty="0" smtClean="0">
                <a:solidFill>
                  <a:schemeClr val="accent1">
                    <a:lumMod val="75000"/>
                  </a:schemeClr>
                </a:solidFill>
              </a:rPr>
              <a:t>condition</a:t>
            </a:r>
            <a:r>
              <a:rPr lang="en-US" dirty="0" smtClean="0">
                <a:solidFill>
                  <a:srgbClr val="0070C0"/>
                </a:solidFill>
              </a:rPr>
              <a:t>) </a:t>
            </a:r>
            <a:r>
              <a:rPr lang="en-US" dirty="0">
                <a:solidFill>
                  <a:srgbClr val="0070C0"/>
                </a:solidFill>
              </a:rPr>
              <a:t>Statements</a:t>
            </a:r>
            <a:r>
              <a:rPr lang="en-US" dirty="0"/>
              <a:t>: </a:t>
            </a:r>
          </a:p>
        </p:txBody>
      </p:sp>
      <p:sp>
        <p:nvSpPr>
          <p:cNvPr id="3" name="Content Placeholder 2"/>
          <p:cNvSpPr>
            <a:spLocks noGrp="1"/>
          </p:cNvSpPr>
          <p:nvPr>
            <p:ph idx="1"/>
          </p:nvPr>
        </p:nvSpPr>
        <p:spPr>
          <a:xfrm>
            <a:off x="457200" y="1143000"/>
            <a:ext cx="8305800" cy="4987925"/>
          </a:xfrm>
        </p:spPr>
        <p:txBody>
          <a:bodyPr/>
          <a:lstStyle/>
          <a:p>
            <a:pPr algn="just"/>
            <a:r>
              <a:rPr lang="en-US" sz="2800" dirty="0" smtClean="0"/>
              <a:t>This </a:t>
            </a:r>
            <a:r>
              <a:rPr lang="en-US" sz="2800" dirty="0"/>
              <a:t>statement allows us to select a statement or set of statements for execution based on some condition</a:t>
            </a:r>
            <a:r>
              <a:rPr lang="en-US" sz="2800" dirty="0" smtClean="0"/>
              <a:t>.</a:t>
            </a:r>
          </a:p>
          <a:p>
            <a:pPr algn="just"/>
            <a:r>
              <a:rPr lang="en-US" sz="2800" dirty="0" smtClean="0"/>
              <a:t>This </a:t>
            </a:r>
            <a:r>
              <a:rPr lang="en-US" sz="2800" dirty="0"/>
              <a:t>structure helps the programmer to take appropriate </a:t>
            </a:r>
            <a:r>
              <a:rPr lang="en-US" sz="2800" dirty="0" smtClean="0"/>
              <a:t>decision </a:t>
            </a:r>
            <a:r>
              <a:rPr lang="en-US" sz="2800" dirty="0" smtClean="0">
                <a:solidFill>
                  <a:schemeClr val="accent1">
                    <a:lumMod val="75000"/>
                  </a:schemeClr>
                </a:solidFill>
              </a:rPr>
              <a:t>based </a:t>
            </a:r>
            <a:r>
              <a:rPr lang="en-US" sz="2800" dirty="0">
                <a:solidFill>
                  <a:schemeClr val="accent1">
                    <a:lumMod val="75000"/>
                  </a:schemeClr>
                </a:solidFill>
              </a:rPr>
              <a:t>on a given condition</a:t>
            </a:r>
            <a:r>
              <a:rPr lang="en-US" sz="2800" dirty="0" smtClean="0"/>
              <a:t>.</a:t>
            </a:r>
          </a:p>
          <a:p>
            <a:pPr algn="just"/>
            <a:r>
              <a:rPr lang="en-US" sz="2800" dirty="0"/>
              <a:t>Sometimes we need to execute a block of statements only when a particular condition is met or not met. This is known as </a:t>
            </a:r>
            <a:r>
              <a:rPr lang="en-US" sz="2800" b="1" dirty="0"/>
              <a:t>Decision Making</a:t>
            </a:r>
            <a:r>
              <a:rPr lang="en-US" sz="2800" dirty="0"/>
              <a:t>.</a:t>
            </a:r>
          </a:p>
          <a:p>
            <a:pPr algn="just"/>
            <a:r>
              <a:rPr lang="en-US" sz="2800" dirty="0"/>
              <a:t>As we executing a certain program after making a decision in the program logic</a:t>
            </a:r>
          </a:p>
          <a:p>
            <a:pPr algn="just"/>
            <a:r>
              <a:rPr lang="en-US" sz="2800" dirty="0" smtClean="0"/>
              <a:t> </a:t>
            </a:r>
            <a:endParaRPr lang="en-US" sz="2800" dirty="0"/>
          </a:p>
        </p:txBody>
      </p:sp>
    </p:spTree>
    <p:extLst>
      <p:ext uri="{BB962C8B-B14F-4D97-AF65-F5344CB8AC3E}">
        <p14:creationId xmlns:p14="http://schemas.microsoft.com/office/powerpoint/2010/main" val="1809904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smtClean="0"/>
              <a:t>Switch statement</a:t>
            </a:r>
            <a:endParaRPr lang="en-US" dirty="0"/>
          </a:p>
        </p:txBody>
      </p:sp>
      <p:sp>
        <p:nvSpPr>
          <p:cNvPr id="3" name="Content Placeholder 2"/>
          <p:cNvSpPr>
            <a:spLocks noGrp="1"/>
          </p:cNvSpPr>
          <p:nvPr>
            <p:ph idx="1"/>
          </p:nvPr>
        </p:nvSpPr>
        <p:spPr>
          <a:xfrm>
            <a:off x="0" y="1143000"/>
            <a:ext cx="8686800" cy="5064125"/>
          </a:xfrm>
        </p:spPr>
        <p:txBody>
          <a:bodyPr/>
          <a:lstStyle/>
          <a:p>
            <a:pPr algn="just"/>
            <a:r>
              <a:rPr lang="en-US" sz="2800" dirty="0"/>
              <a:t>Switch case statement is used when we have multiple conditions and we need to perform different action based on the condition. When we have multiple conditions and we need to execute a block of statements when a particular condition is satisfied. In such case either we can use lengthy </a:t>
            </a:r>
            <a:r>
              <a:rPr lang="en-US" sz="2800" dirty="0" err="1">
                <a:hlinkClick r:id="rId2"/>
              </a:rPr>
              <a:t>if..else</a:t>
            </a:r>
            <a:r>
              <a:rPr lang="en-US" sz="2800" dirty="0">
                <a:hlinkClick r:id="rId2"/>
              </a:rPr>
              <a:t>-if statement</a:t>
            </a:r>
            <a:r>
              <a:rPr lang="en-US" sz="2800" dirty="0"/>
              <a:t> or switch case</a:t>
            </a:r>
            <a:r>
              <a:rPr lang="en-US" sz="2800" dirty="0" smtClean="0"/>
              <a:t>.</a:t>
            </a:r>
          </a:p>
          <a:p>
            <a:pPr algn="just"/>
            <a:r>
              <a:rPr lang="en-US" sz="2800" dirty="0" smtClean="0"/>
              <a:t>The </a:t>
            </a:r>
            <a:r>
              <a:rPr lang="en-US" sz="2800" dirty="0"/>
              <a:t>problem with lengthy </a:t>
            </a:r>
            <a:r>
              <a:rPr lang="en-US" sz="2800" dirty="0" err="1"/>
              <a:t>if..else</a:t>
            </a:r>
            <a:r>
              <a:rPr lang="en-US" sz="2800" dirty="0"/>
              <a:t>-if is that it becomes complex when we have several conditions. The switch case is a clean and efficient method of handling such scenarios.</a:t>
            </a:r>
          </a:p>
          <a:p>
            <a:pPr algn="just"/>
            <a:endParaRPr lang="en-US" sz="2800" dirty="0"/>
          </a:p>
        </p:txBody>
      </p:sp>
    </p:spTree>
    <p:extLst>
      <p:ext uri="{BB962C8B-B14F-4D97-AF65-F5344CB8AC3E}">
        <p14:creationId xmlns:p14="http://schemas.microsoft.com/office/powerpoint/2010/main" val="315151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The syntax of the switch statement </a:t>
            </a:r>
            <a:br>
              <a:rPr lang="en-US" b="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429986" y="1066800"/>
            <a:ext cx="8229600" cy="5595097"/>
          </a:xfrm>
        </p:spPr>
        <p:txBody>
          <a:bodyPr>
            <a:normAutofit lnSpcReduction="10000"/>
          </a:bodyPr>
          <a:lstStyle/>
          <a:p>
            <a:pPr marL="0" indent="0">
              <a:buNone/>
            </a:pPr>
            <a:r>
              <a:rPr lang="en-US" altLang="en-US" sz="2400" dirty="0">
                <a:latin typeface="Nunito Sans"/>
              </a:rPr>
              <a:t>The </a:t>
            </a:r>
            <a:r>
              <a:rPr lang="en-US" altLang="en-US" sz="2400" dirty="0">
                <a:latin typeface="droid sans mono"/>
              </a:rPr>
              <a:t>switch</a:t>
            </a:r>
            <a:r>
              <a:rPr lang="en-US" altLang="en-US" sz="2400" dirty="0">
                <a:latin typeface="Nunito Sans"/>
              </a:rPr>
              <a:t> statement allows us to execute a block of code among many alternatives</a:t>
            </a:r>
            <a:r>
              <a:rPr lang="en-US" altLang="en-US" sz="2400" dirty="0"/>
              <a:t> </a:t>
            </a:r>
            <a:endParaRPr lang="en-US" altLang="en-US" sz="2400" dirty="0">
              <a:latin typeface="Arial" panose="020B0604020202020204" pitchFamily="34" charset="0"/>
            </a:endParaRPr>
          </a:p>
          <a:p>
            <a:pPr marL="0" indent="0">
              <a:buNone/>
            </a:pPr>
            <a:r>
              <a:rPr lang="en-US" altLang="en-US" sz="2400" dirty="0" smtClean="0">
                <a:solidFill>
                  <a:srgbClr val="C678DD"/>
                </a:solidFill>
                <a:latin typeface="droid sans mono"/>
              </a:rPr>
              <a:t>switch</a:t>
            </a:r>
            <a:r>
              <a:rPr lang="en-US" altLang="en-US" sz="2400" dirty="0" smtClean="0">
                <a:solidFill>
                  <a:srgbClr val="D3D3D3"/>
                </a:solidFill>
                <a:latin typeface="droid sans mono"/>
              </a:rPr>
              <a:t> </a:t>
            </a:r>
            <a:r>
              <a:rPr lang="en-US" altLang="en-US" sz="2400" dirty="0">
                <a:solidFill>
                  <a:srgbClr val="D3D3D3"/>
                </a:solidFill>
                <a:latin typeface="droid sans mono"/>
              </a:rPr>
              <a:t>(</a:t>
            </a:r>
            <a:r>
              <a:rPr lang="en-US" altLang="en-US" sz="2400" dirty="0">
                <a:solidFill>
                  <a:srgbClr val="C00000"/>
                </a:solidFill>
                <a:latin typeface="droid sans mono"/>
              </a:rPr>
              <a:t>expression</a:t>
            </a:r>
            <a:r>
              <a:rPr lang="en-US" altLang="en-US" sz="2400" dirty="0">
                <a:solidFill>
                  <a:srgbClr val="D3D3D3"/>
                </a:solidFill>
                <a:latin typeface="droid sans mono"/>
              </a:rPr>
              <a:t>) </a:t>
            </a:r>
            <a:endParaRPr lang="en-US" altLang="en-US" sz="2400" dirty="0" smtClean="0">
              <a:solidFill>
                <a:srgbClr val="D3D3D3"/>
              </a:solidFill>
              <a:latin typeface="droid sans mono"/>
            </a:endParaRPr>
          </a:p>
          <a:p>
            <a:pPr marL="0" indent="0">
              <a:buNone/>
            </a:pPr>
            <a:r>
              <a:rPr lang="en-US" altLang="en-US" sz="2400" dirty="0" smtClean="0">
                <a:solidFill>
                  <a:srgbClr val="FFC000"/>
                </a:solidFill>
                <a:latin typeface="droid sans mono"/>
              </a:rPr>
              <a:t>{ </a:t>
            </a:r>
          </a:p>
          <a:p>
            <a:pPr marL="0" indent="0">
              <a:buNone/>
            </a:pPr>
            <a:r>
              <a:rPr lang="en-US" altLang="en-US" sz="2400" dirty="0" smtClean="0">
                <a:solidFill>
                  <a:srgbClr val="C678DD"/>
                </a:solidFill>
                <a:latin typeface="droid sans mono"/>
              </a:rPr>
              <a:t>case</a:t>
            </a:r>
            <a:r>
              <a:rPr lang="en-US" altLang="en-US" sz="2400" dirty="0" smtClean="0">
                <a:solidFill>
                  <a:srgbClr val="D3D3D3"/>
                </a:solidFill>
                <a:latin typeface="droid sans mono"/>
              </a:rPr>
              <a:t> </a:t>
            </a:r>
            <a:r>
              <a:rPr lang="en-US" altLang="en-US" sz="2400" dirty="0">
                <a:solidFill>
                  <a:srgbClr val="C00000"/>
                </a:solidFill>
                <a:latin typeface="droid sans mono"/>
              </a:rPr>
              <a:t>1: </a:t>
            </a:r>
            <a:r>
              <a:rPr lang="en-US" altLang="en-US" sz="2400" i="1" dirty="0">
                <a:solidFill>
                  <a:srgbClr val="00B0F0"/>
                </a:solidFill>
                <a:latin typeface="droid sans mono"/>
              </a:rPr>
              <a:t>// code to be executed if the expression is equal to case 1 // break statement execute </a:t>
            </a:r>
            <a:endParaRPr lang="en-US" altLang="en-US" sz="2400" i="1" dirty="0" smtClean="0">
              <a:solidFill>
                <a:srgbClr val="00B0F0"/>
              </a:solidFill>
              <a:latin typeface="droid sans mono"/>
            </a:endParaRPr>
          </a:p>
          <a:p>
            <a:pPr marL="0" indent="0">
              <a:buNone/>
            </a:pPr>
            <a:r>
              <a:rPr lang="en-US" altLang="en-US" sz="2400" dirty="0" smtClean="0">
                <a:solidFill>
                  <a:srgbClr val="C678DD"/>
                </a:solidFill>
                <a:latin typeface="droid sans mono"/>
              </a:rPr>
              <a:t>break</a:t>
            </a:r>
            <a:r>
              <a:rPr lang="en-US" altLang="en-US" sz="2400" dirty="0">
                <a:solidFill>
                  <a:srgbClr val="C00000"/>
                </a:solidFill>
                <a:latin typeface="droid sans mono"/>
              </a:rPr>
              <a:t>;</a:t>
            </a:r>
            <a:r>
              <a:rPr lang="en-US" altLang="en-US" sz="2400" dirty="0">
                <a:solidFill>
                  <a:srgbClr val="D3D3D3"/>
                </a:solidFill>
                <a:latin typeface="droid sans mono"/>
              </a:rPr>
              <a:t> </a:t>
            </a:r>
            <a:endParaRPr lang="en-US" altLang="en-US" sz="2400" dirty="0" smtClean="0">
              <a:solidFill>
                <a:srgbClr val="D3D3D3"/>
              </a:solidFill>
              <a:latin typeface="droid sans mono"/>
            </a:endParaRPr>
          </a:p>
          <a:p>
            <a:pPr marL="0" indent="0">
              <a:buNone/>
            </a:pPr>
            <a:r>
              <a:rPr lang="en-US" altLang="en-US" sz="2400" dirty="0" smtClean="0">
                <a:solidFill>
                  <a:srgbClr val="C678DD"/>
                </a:solidFill>
                <a:latin typeface="droid sans mono"/>
              </a:rPr>
              <a:t>case</a:t>
            </a:r>
            <a:r>
              <a:rPr lang="en-US" altLang="en-US" sz="2400" dirty="0" smtClean="0">
                <a:solidFill>
                  <a:srgbClr val="D3D3D3"/>
                </a:solidFill>
                <a:latin typeface="droid sans mono"/>
              </a:rPr>
              <a:t> </a:t>
            </a:r>
            <a:r>
              <a:rPr lang="en-US" altLang="en-US" sz="2400" dirty="0">
                <a:solidFill>
                  <a:srgbClr val="C00000"/>
                </a:solidFill>
                <a:latin typeface="droid sans mono"/>
              </a:rPr>
              <a:t>2: </a:t>
            </a:r>
            <a:endParaRPr lang="en-US" altLang="en-US" sz="2400" dirty="0" smtClean="0">
              <a:solidFill>
                <a:srgbClr val="C00000"/>
              </a:solidFill>
              <a:latin typeface="droid sans mono"/>
            </a:endParaRPr>
          </a:p>
          <a:p>
            <a:pPr marL="0" indent="0">
              <a:buNone/>
            </a:pPr>
            <a:r>
              <a:rPr lang="en-US" altLang="en-US" sz="2400" i="1" dirty="0" smtClean="0">
                <a:solidFill>
                  <a:srgbClr val="00B0F0"/>
                </a:solidFill>
                <a:latin typeface="droid sans mono"/>
              </a:rPr>
              <a:t>// </a:t>
            </a:r>
            <a:r>
              <a:rPr lang="en-US" altLang="en-US" sz="2400" i="1" dirty="0">
                <a:solidFill>
                  <a:srgbClr val="00B0F0"/>
                </a:solidFill>
                <a:latin typeface="droid sans mono"/>
              </a:rPr>
              <a:t>code to be executed if the expression is equal to case 2 // break statement </a:t>
            </a:r>
            <a:r>
              <a:rPr lang="en-US" altLang="en-US" sz="2400" i="1" dirty="0">
                <a:solidFill>
                  <a:srgbClr val="00B0F0"/>
                </a:solidFill>
                <a:latin typeface="droid sans mono"/>
              </a:rPr>
              <a:t>execute</a:t>
            </a:r>
          </a:p>
          <a:p>
            <a:pPr marL="0" indent="0">
              <a:buNone/>
            </a:pPr>
            <a:r>
              <a:rPr lang="en-US" altLang="en-US" sz="2400" dirty="0" smtClean="0">
                <a:solidFill>
                  <a:srgbClr val="D3D3D3"/>
                </a:solidFill>
                <a:latin typeface="droid sans mono"/>
              </a:rPr>
              <a:t> </a:t>
            </a:r>
            <a:r>
              <a:rPr lang="en-US" altLang="en-US" sz="2400" dirty="0">
                <a:solidFill>
                  <a:srgbClr val="C678DD"/>
                </a:solidFill>
                <a:latin typeface="droid sans mono"/>
              </a:rPr>
              <a:t>break</a:t>
            </a:r>
            <a:r>
              <a:rPr lang="en-US" altLang="en-US" sz="2400" dirty="0">
                <a:solidFill>
                  <a:srgbClr val="C00000"/>
                </a:solidFill>
                <a:latin typeface="droid sans mono"/>
              </a:rPr>
              <a:t>;</a:t>
            </a:r>
            <a:r>
              <a:rPr lang="en-US" altLang="en-US" sz="2400" dirty="0">
                <a:solidFill>
                  <a:srgbClr val="D3D3D3"/>
                </a:solidFill>
                <a:latin typeface="droid sans mono"/>
              </a:rPr>
              <a:t> . </a:t>
            </a:r>
            <a:endParaRPr lang="en-US" altLang="en-US" sz="2400" dirty="0" smtClean="0">
              <a:solidFill>
                <a:srgbClr val="D3D3D3"/>
              </a:solidFill>
              <a:latin typeface="droid sans mono"/>
            </a:endParaRPr>
          </a:p>
          <a:p>
            <a:pPr marL="0" indent="0">
              <a:buNone/>
            </a:pPr>
            <a:r>
              <a:rPr lang="en-US" altLang="en-US" sz="2400" dirty="0">
                <a:solidFill>
                  <a:srgbClr val="D3D3D3"/>
                </a:solidFill>
                <a:latin typeface="droid sans mono"/>
              </a:rPr>
              <a:t> </a:t>
            </a:r>
            <a:r>
              <a:rPr lang="en-US" altLang="en-US" sz="2400" dirty="0" smtClean="0">
                <a:solidFill>
                  <a:srgbClr val="C678DD"/>
                </a:solidFill>
                <a:latin typeface="droid sans mono"/>
              </a:rPr>
              <a:t>default</a:t>
            </a:r>
            <a:r>
              <a:rPr lang="en-US" altLang="en-US" sz="2400" dirty="0">
                <a:solidFill>
                  <a:srgbClr val="C00000"/>
                </a:solidFill>
                <a:latin typeface="droid sans mono"/>
              </a:rPr>
              <a:t>: </a:t>
            </a:r>
            <a:r>
              <a:rPr lang="en-US" altLang="en-US" sz="2400" i="1" dirty="0">
                <a:solidFill>
                  <a:srgbClr val="00B0F0"/>
                </a:solidFill>
                <a:latin typeface="droid sans mono"/>
              </a:rPr>
              <a:t>// code to be executed if the expression doesn't match any </a:t>
            </a:r>
            <a:r>
              <a:rPr lang="en-US" altLang="en-US" sz="2400" i="1" dirty="0" smtClean="0">
                <a:solidFill>
                  <a:srgbClr val="00B0F0"/>
                </a:solidFill>
                <a:latin typeface="droid sans mono"/>
              </a:rPr>
              <a:t>case</a:t>
            </a:r>
          </a:p>
          <a:p>
            <a:pPr marL="0" indent="0">
              <a:buNone/>
            </a:pPr>
            <a:r>
              <a:rPr lang="en-US" altLang="en-US" sz="2400" i="1" dirty="0" smtClean="0">
                <a:solidFill>
                  <a:srgbClr val="00B0F0"/>
                </a:solidFill>
                <a:latin typeface="droid sans mono"/>
              </a:rPr>
              <a:t> </a:t>
            </a:r>
            <a:r>
              <a:rPr lang="en-US" altLang="en-US" sz="2400" dirty="0">
                <a:solidFill>
                  <a:srgbClr val="FFC000"/>
                </a:solidFill>
                <a:latin typeface="droid sans mono"/>
              </a:rPr>
              <a:t>}</a:t>
            </a:r>
            <a:r>
              <a:rPr lang="en-US" altLang="en-US" sz="2400" dirty="0">
                <a:solidFill>
                  <a:srgbClr val="FFC000"/>
                </a:solidFill>
              </a:rPr>
              <a:t> </a:t>
            </a:r>
            <a:endParaRPr lang="en-US" altLang="en-US" sz="2400" dirty="0">
              <a:solidFill>
                <a:srgbClr val="FFC000"/>
              </a:solidFill>
              <a:latin typeface="Arial" panose="020B0604020202020204" pitchFamily="34" charset="0"/>
            </a:endParaRPr>
          </a:p>
          <a:p>
            <a:pPr marL="0" indent="0">
              <a:buNone/>
            </a:pPr>
            <a:endParaRPr lang="en-US" sz="2400" dirty="0"/>
          </a:p>
        </p:txBody>
      </p:sp>
      <p:sp>
        <p:nvSpPr>
          <p:cNvPr id="4" name="Rectangle 1"/>
          <p:cNvSpPr>
            <a:spLocks noChangeArrowheads="1"/>
          </p:cNvSpPr>
          <p:nvPr/>
        </p:nvSpPr>
        <p:spPr bwMode="auto">
          <a:xfrm>
            <a:off x="0" y="-236470"/>
            <a:ext cx="2570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09600" y="1673971"/>
            <a:ext cx="65" cy="276999"/>
          </a:xfrm>
          <a:prstGeom prst="rect">
            <a:avLst/>
          </a:prstGeom>
          <a:solidFill>
            <a:srgbClr val="383A4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5644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7813"/>
            <a:ext cx="8229600" cy="788987"/>
          </a:xfrm>
        </p:spPr>
        <p:txBody>
          <a:bodyPr/>
          <a:lstStyle/>
          <a:p>
            <a:r>
              <a:rPr lang="en-US" sz="2400" b="1" dirty="0"/>
              <a:t>You need to keep things in mind when using a Switch Statement:</a:t>
            </a:r>
            <a:br>
              <a:rPr lang="en-US" sz="2400" b="1" dirty="0"/>
            </a:br>
            <a:endParaRPr lang="en-US" sz="2400" dirty="0"/>
          </a:p>
        </p:txBody>
      </p:sp>
      <p:sp>
        <p:nvSpPr>
          <p:cNvPr id="6" name="Content Placeholder 5"/>
          <p:cNvSpPr>
            <a:spLocks noGrp="1"/>
          </p:cNvSpPr>
          <p:nvPr>
            <p:ph idx="1"/>
          </p:nvPr>
        </p:nvSpPr>
        <p:spPr>
          <a:xfrm>
            <a:off x="446314" y="1066800"/>
            <a:ext cx="8545286" cy="5105400"/>
          </a:xfrm>
        </p:spPr>
        <p:txBody>
          <a:bodyPr/>
          <a:lstStyle/>
          <a:p>
            <a:pPr marL="0" lvl="0" indent="0" algn="just">
              <a:spcBef>
                <a:spcPct val="0"/>
              </a:spcBef>
              <a:buClrTx/>
              <a:buSzTx/>
              <a:buFontTx/>
              <a:buAutoNum type="arabicPeriod"/>
            </a:pPr>
            <a:r>
              <a:rPr lang="en-US" altLang="en-US" sz="2000" dirty="0" smtClean="0">
                <a:latin typeface="Nunito Sans"/>
              </a:rPr>
              <a:t>The </a:t>
            </a:r>
            <a:r>
              <a:rPr lang="en-US" altLang="en-US" sz="2000" dirty="0">
                <a:latin typeface="Nunito Sans"/>
              </a:rPr>
              <a:t>expression provided in the switch must be a </a:t>
            </a:r>
            <a:r>
              <a:rPr lang="en-US" altLang="en-US" sz="2000" b="1" dirty="0">
                <a:latin typeface="Nunito Sans"/>
              </a:rPr>
              <a:t>constant</a:t>
            </a:r>
            <a:r>
              <a:rPr lang="en-US" altLang="en-US" sz="2000" dirty="0">
                <a:latin typeface="Nunito Sans"/>
              </a:rPr>
              <a:t> value otherwise it is invalid.</a:t>
            </a:r>
          </a:p>
          <a:p>
            <a:pPr marL="0" lvl="0" indent="0" algn="just">
              <a:spcBef>
                <a:spcPct val="0"/>
              </a:spcBef>
              <a:buClrTx/>
              <a:buSzTx/>
              <a:buFontTx/>
              <a:buAutoNum type="arabicPeriod" startAt="2"/>
            </a:pPr>
            <a:r>
              <a:rPr lang="en-US" altLang="en-US" sz="2000" dirty="0">
                <a:latin typeface="Nunito Sans"/>
              </a:rPr>
              <a:t>Duplicate case values are not allowed.</a:t>
            </a:r>
          </a:p>
          <a:p>
            <a:pPr marL="0" lvl="0" indent="0" algn="just">
              <a:spcBef>
                <a:spcPct val="0"/>
              </a:spcBef>
              <a:buClrTx/>
              <a:buSzTx/>
              <a:buFontTx/>
              <a:buAutoNum type="arabicPeriod" startAt="3"/>
            </a:pPr>
            <a:r>
              <a:rPr lang="en-US" altLang="en-US" sz="2000" dirty="0">
                <a:latin typeface="Nunito Sans"/>
              </a:rPr>
              <a:t>The default statement is optional. Even if the switch case statement do not have a default statement, it would work without any problem.</a:t>
            </a:r>
          </a:p>
          <a:p>
            <a:pPr marL="0" lvl="0" indent="0" algn="just">
              <a:spcBef>
                <a:spcPct val="0"/>
              </a:spcBef>
              <a:buClrTx/>
              <a:buSzTx/>
              <a:buFontTx/>
              <a:buAutoNum type="arabicPeriod" startAt="4"/>
            </a:pPr>
            <a:r>
              <a:rPr lang="en-US" altLang="en-US" sz="2000" dirty="0">
                <a:latin typeface="Nunito Sans"/>
              </a:rPr>
              <a:t>The </a:t>
            </a:r>
            <a:r>
              <a:rPr lang="en-US" altLang="en-US" sz="2000" dirty="0">
                <a:latin typeface="droid sans mono"/>
              </a:rPr>
              <a:t>break</a:t>
            </a:r>
            <a:r>
              <a:rPr lang="en-US" altLang="en-US" sz="2000" dirty="0">
                <a:latin typeface="Nunito Sans"/>
              </a:rPr>
              <a:t> statement is used to take control out of the loop otherwise all the cases before a break would be executed.</a:t>
            </a:r>
          </a:p>
          <a:p>
            <a:pPr marL="0" lvl="0" indent="0" algn="just">
              <a:spcBef>
                <a:spcPct val="0"/>
              </a:spcBef>
              <a:buClrTx/>
              <a:buSzTx/>
              <a:buFontTx/>
              <a:buAutoNum type="arabicPeriod" startAt="5"/>
            </a:pPr>
            <a:r>
              <a:rPr lang="en-US" altLang="en-US" sz="2000" dirty="0">
                <a:latin typeface="Nunito Sans"/>
              </a:rPr>
              <a:t>break statement is used inside the switch to terminate a statement sequence. When a break statement is reached , the switch terminates, and the flow of control jumps to next line following the switch statement.</a:t>
            </a:r>
          </a:p>
          <a:p>
            <a:pPr marL="0" lvl="0" indent="0" algn="just">
              <a:spcBef>
                <a:spcPct val="0"/>
              </a:spcBef>
              <a:buClrTx/>
              <a:buSzTx/>
              <a:buFontTx/>
              <a:buAutoNum type="arabicPeriod" startAt="6"/>
            </a:pPr>
            <a:r>
              <a:rPr lang="en-US" altLang="en-US" sz="2000" dirty="0">
                <a:latin typeface="Nunito Sans"/>
              </a:rPr>
              <a:t>The break statement is optional. If omitted, execution will continue on into the next case. The flow of control will fall though to subsequent cases until a break is reached.</a:t>
            </a:r>
          </a:p>
          <a:p>
            <a:pPr marL="0" lvl="0" indent="0" algn="just">
              <a:spcBef>
                <a:spcPct val="0"/>
              </a:spcBef>
              <a:buClrTx/>
              <a:buSzTx/>
              <a:buFontTx/>
              <a:buAutoNum type="arabicPeriod" startAt="7"/>
            </a:pPr>
            <a:r>
              <a:rPr lang="en-US" altLang="en-US" sz="2000" dirty="0">
                <a:latin typeface="Nunito Sans"/>
              </a:rPr>
              <a:t>The switch statement can also be nested, which means you have switch statements inside another switch.</a:t>
            </a:r>
          </a:p>
          <a:p>
            <a:pPr marL="0" lvl="0" indent="0" algn="just">
              <a:spcBef>
                <a:spcPct val="0"/>
              </a:spcBef>
              <a:buClrTx/>
              <a:buSzTx/>
              <a:buNone/>
            </a:pPr>
            <a:endParaRPr lang="en-US" altLang="en-US" sz="2000" dirty="0">
              <a:latin typeface="Arial" panose="020B0604020202020204" pitchFamily="34" charset="0"/>
            </a:endParaRPr>
          </a:p>
          <a:p>
            <a:pPr algn="just"/>
            <a:endParaRPr lang="en-US" sz="2000" dirty="0"/>
          </a:p>
        </p:txBody>
      </p:sp>
    </p:spTree>
    <p:extLst>
      <p:ext uri="{BB962C8B-B14F-4D97-AF65-F5344CB8AC3E}">
        <p14:creationId xmlns:p14="http://schemas.microsoft.com/office/powerpoint/2010/main" val="17980386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609601"/>
            <a:ext cx="6858000" cy="6096000"/>
          </a:xfrm>
          <a:prstGeom prst="rect">
            <a:avLst/>
          </a:prstGeom>
        </p:spPr>
      </p:pic>
      <p:sp>
        <p:nvSpPr>
          <p:cNvPr id="2" name="Title 1"/>
          <p:cNvSpPr>
            <a:spLocks noGrp="1"/>
          </p:cNvSpPr>
          <p:nvPr>
            <p:ph type="title"/>
          </p:nvPr>
        </p:nvSpPr>
        <p:spPr>
          <a:xfrm>
            <a:off x="457200" y="-26986"/>
            <a:ext cx="8229600" cy="636587"/>
          </a:xfrm>
        </p:spPr>
        <p:txBody>
          <a:bodyPr/>
          <a:lstStyle/>
          <a:p>
            <a:r>
              <a:rPr lang="en-US" dirty="0" smtClean="0"/>
              <a:t>Flow Chart of Switch statement</a:t>
            </a:r>
            <a:endParaRPr lang="en-US" dirty="0"/>
          </a:p>
        </p:txBody>
      </p:sp>
    </p:spTree>
    <p:extLst>
      <p:ext uri="{BB962C8B-B14F-4D97-AF65-F5344CB8AC3E}">
        <p14:creationId xmlns:p14="http://schemas.microsoft.com/office/powerpoint/2010/main" val="2987043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200" b="1" dirty="0">
                <a:latin typeface="Nunito Sans"/>
              </a:rPr>
              <a:t>How does the switch statement work?</a:t>
            </a:r>
            <a:r>
              <a:rPr lang="en-US" altLang="en-US" sz="3200" dirty="0"/>
              <a:t/>
            </a:r>
            <a:br>
              <a:rPr lang="en-US" altLang="en-US" sz="3200" dirty="0"/>
            </a:br>
            <a:endParaRPr lang="en-US" sz="3200" dirty="0"/>
          </a:p>
        </p:txBody>
      </p:sp>
      <p:sp>
        <p:nvSpPr>
          <p:cNvPr id="6" name="Content Placeholder 5"/>
          <p:cNvSpPr>
            <a:spLocks noGrp="1"/>
          </p:cNvSpPr>
          <p:nvPr>
            <p:ph idx="1"/>
          </p:nvPr>
        </p:nvSpPr>
        <p:spPr>
          <a:xfrm>
            <a:off x="304800" y="838200"/>
            <a:ext cx="8382000" cy="5292725"/>
          </a:xfrm>
        </p:spPr>
        <p:txBody>
          <a:bodyPr/>
          <a:lstStyle/>
          <a:p>
            <a:pPr marL="0" lvl="0" indent="0" algn="just">
              <a:spcBef>
                <a:spcPct val="0"/>
              </a:spcBef>
              <a:buClrTx/>
              <a:buSzTx/>
              <a:buNone/>
            </a:pPr>
            <a:r>
              <a:rPr lang="en-US" altLang="en-US" sz="2400" dirty="0" smtClean="0">
                <a:latin typeface="Nunito Sans"/>
              </a:rPr>
              <a:t>The</a:t>
            </a:r>
            <a:r>
              <a:rPr lang="en-US" altLang="en-US" sz="2400" dirty="0">
                <a:latin typeface="Nunito Sans"/>
              </a:rPr>
              <a:t> </a:t>
            </a:r>
            <a:r>
              <a:rPr lang="en-US" altLang="en-US" sz="2400" dirty="0">
                <a:latin typeface="droid sans mono"/>
              </a:rPr>
              <a:t>expression</a:t>
            </a:r>
            <a:r>
              <a:rPr lang="en-US" altLang="en-US" sz="2400" dirty="0">
                <a:latin typeface="Nunito Sans"/>
              </a:rPr>
              <a:t> is evaluated once and compared with the values of each </a:t>
            </a:r>
            <a:r>
              <a:rPr lang="en-US" altLang="en-US" sz="2400" dirty="0">
                <a:latin typeface="droid sans mono"/>
              </a:rPr>
              <a:t>case</a:t>
            </a:r>
            <a:r>
              <a:rPr lang="en-US" altLang="en-US" sz="2400" dirty="0">
                <a:latin typeface="Nunito Sans"/>
              </a:rPr>
              <a:t> label.</a:t>
            </a:r>
            <a:endParaRPr lang="en-US" altLang="en-US" sz="2400" dirty="0"/>
          </a:p>
          <a:p>
            <a:pPr marL="0" lvl="0" indent="0" algn="just">
              <a:spcBef>
                <a:spcPct val="0"/>
              </a:spcBef>
              <a:buClrTx/>
              <a:buSzTx/>
              <a:buFontTx/>
              <a:buChar char="•"/>
            </a:pPr>
            <a:r>
              <a:rPr lang="en-US" altLang="en-US" sz="2400" dirty="0">
                <a:latin typeface="Nunito Sans"/>
              </a:rPr>
              <a:t>The value of this expression is then compared with the first case. if the first case matches then the block of code associated with the first case is executed.</a:t>
            </a:r>
          </a:p>
          <a:p>
            <a:pPr marL="0" lvl="0" indent="0" algn="just">
              <a:spcBef>
                <a:spcPct val="0"/>
              </a:spcBef>
              <a:buClrTx/>
              <a:buSzTx/>
              <a:buFontTx/>
              <a:buChar char="•"/>
            </a:pPr>
            <a:r>
              <a:rPr lang="en-US" altLang="en-US" sz="2400" dirty="0">
                <a:latin typeface="Nunito Sans"/>
              </a:rPr>
              <a:t>Once the break is encountered, the execution stops and the switch statement terminates.</a:t>
            </a:r>
          </a:p>
          <a:p>
            <a:pPr marL="0" lvl="0" indent="0" algn="just">
              <a:spcBef>
                <a:spcPct val="0"/>
              </a:spcBef>
              <a:buClrTx/>
              <a:buSzTx/>
              <a:buFontTx/>
              <a:buChar char="•"/>
            </a:pPr>
            <a:r>
              <a:rPr lang="en-US" altLang="en-US" sz="2400" dirty="0">
                <a:latin typeface="Nunito Sans"/>
              </a:rPr>
              <a:t>However, if the case does not match, the execution flows to the next case.</a:t>
            </a:r>
          </a:p>
          <a:p>
            <a:pPr marL="0" lvl="0" indent="0" algn="just">
              <a:spcBef>
                <a:spcPct val="0"/>
              </a:spcBef>
              <a:buClrTx/>
              <a:buSzTx/>
              <a:buFontTx/>
              <a:buChar char="•"/>
            </a:pPr>
            <a:r>
              <a:rPr lang="en-US" altLang="en-US" sz="2400" dirty="0">
                <a:latin typeface="Nunito Sans"/>
              </a:rPr>
              <a:t>If this case matches, then the second code block executes otherwise, the flow checks the next case.</a:t>
            </a:r>
          </a:p>
          <a:p>
            <a:pPr marL="0" lvl="0" indent="0" algn="just">
              <a:spcBef>
                <a:spcPct val="0"/>
              </a:spcBef>
              <a:buClrTx/>
              <a:buSzTx/>
              <a:buFontTx/>
              <a:buChar char="•"/>
            </a:pPr>
            <a:r>
              <a:rPr lang="en-US" altLang="en-US" sz="2400" dirty="0">
                <a:latin typeface="Nunito Sans"/>
              </a:rPr>
              <a:t>In case the value is not equal, the code after </a:t>
            </a:r>
            <a:r>
              <a:rPr lang="en-US" altLang="en-US" sz="2400" dirty="0">
                <a:latin typeface="droid sans mono"/>
              </a:rPr>
              <a:t>default:</a:t>
            </a:r>
            <a:r>
              <a:rPr lang="en-US" altLang="en-US" sz="2400" dirty="0">
                <a:latin typeface="Nunito Sans"/>
              </a:rPr>
              <a:t> is executed.</a:t>
            </a:r>
          </a:p>
          <a:p>
            <a:pPr algn="just"/>
            <a:endParaRPr lang="en-US" sz="2400" dirty="0"/>
          </a:p>
        </p:txBody>
      </p:sp>
      <p:sp>
        <p:nvSpPr>
          <p:cNvPr id="7" name="Rectangle 2"/>
          <p:cNvSpPr>
            <a:spLocks noChangeArrowheads="1"/>
          </p:cNvSpPr>
          <p:nvPr/>
        </p:nvSpPr>
        <p:spPr bwMode="auto">
          <a:xfrm>
            <a:off x="304800" y="5905340"/>
            <a:ext cx="8153400" cy="492443"/>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smtClean="0">
                <a:ln>
                  <a:noFill/>
                </a:ln>
                <a:solidFill>
                  <a:srgbClr val="002060"/>
                </a:solidFill>
                <a:effectLst/>
                <a:latin typeface="Nunito Sans"/>
              </a:rPr>
              <a:t>Note: We can do the same thing with the </a:t>
            </a:r>
            <a:r>
              <a:rPr kumimoji="0" lang="en-US" altLang="en-US" sz="1600" i="0" u="none" strike="noStrike" cap="none" normalizeH="0" baseline="0" smtClean="0">
                <a:ln>
                  <a:noFill/>
                </a:ln>
                <a:solidFill>
                  <a:srgbClr val="002060"/>
                </a:solidFill>
                <a:effectLst/>
                <a:latin typeface="droid sans mono"/>
              </a:rPr>
              <a:t>if...else..if</a:t>
            </a:r>
            <a:r>
              <a:rPr kumimoji="0" lang="en-US" altLang="en-US" sz="1600" i="0" u="none" strike="noStrike" cap="none" normalizeH="0" baseline="0" smtClean="0">
                <a:ln>
                  <a:noFill/>
                </a:ln>
                <a:solidFill>
                  <a:srgbClr val="002060"/>
                </a:solidFill>
                <a:effectLst/>
                <a:latin typeface="Nunito Sans"/>
              </a:rPr>
              <a:t> ladder. However, the syntax of the </a:t>
            </a:r>
            <a:r>
              <a:rPr kumimoji="0" lang="en-US" altLang="en-US" sz="1600" i="0" u="none" strike="noStrike" cap="none" normalizeH="0" baseline="0" smtClean="0">
                <a:ln>
                  <a:noFill/>
                </a:ln>
                <a:solidFill>
                  <a:srgbClr val="002060"/>
                </a:solidFill>
                <a:effectLst/>
                <a:latin typeface="droid sans mono"/>
              </a:rPr>
              <a:t>switch</a:t>
            </a:r>
            <a:r>
              <a:rPr kumimoji="0" lang="en-US" altLang="en-US" sz="1600" i="0" u="none" strike="noStrike" cap="none" normalizeH="0" baseline="0" smtClean="0">
                <a:ln>
                  <a:noFill/>
                </a:ln>
                <a:solidFill>
                  <a:srgbClr val="002060"/>
                </a:solidFill>
                <a:effectLst/>
                <a:latin typeface="Nunito Sans"/>
              </a:rPr>
              <a:t> statement is cleaner and much easier to read and write.</a:t>
            </a:r>
            <a:r>
              <a:rPr kumimoji="0" lang="en-US" altLang="en-US" sz="1600" i="0" u="none" strike="noStrike" cap="none" normalizeH="0" baseline="0" smtClean="0">
                <a:ln>
                  <a:noFill/>
                </a:ln>
                <a:solidFill>
                  <a:srgbClr val="002060"/>
                </a:solidFill>
                <a:effectLst/>
              </a:rPr>
              <a:t> </a:t>
            </a:r>
          </a:p>
        </p:txBody>
      </p:sp>
    </p:spTree>
    <p:extLst>
      <p:ext uri="{BB962C8B-B14F-4D97-AF65-F5344CB8AC3E}">
        <p14:creationId xmlns:p14="http://schemas.microsoft.com/office/powerpoint/2010/main" val="1323227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8" y="228600"/>
            <a:ext cx="8479972" cy="788987"/>
          </a:xfrm>
        </p:spPr>
        <p:txBody>
          <a:bodyPr/>
          <a:lstStyle/>
          <a:p>
            <a:r>
              <a:rPr lang="en-US" sz="2800" b="1" dirty="0"/>
              <a:t>Example 1: C++ Program to understand the switch Statement</a:t>
            </a:r>
            <a:br>
              <a:rPr lang="en-US" sz="2800" b="1" dirty="0"/>
            </a:br>
            <a:endParaRPr lang="en-US" sz="2800" dirty="0"/>
          </a:p>
        </p:txBody>
      </p:sp>
      <p:sp>
        <p:nvSpPr>
          <p:cNvPr id="5" name="Content Placeholder 4"/>
          <p:cNvSpPr>
            <a:spLocks noGrp="1"/>
          </p:cNvSpPr>
          <p:nvPr>
            <p:ph idx="1"/>
          </p:nvPr>
        </p:nvSpPr>
        <p:spPr>
          <a:xfrm>
            <a:off x="435428" y="1219200"/>
            <a:ext cx="8708571" cy="5410200"/>
          </a:xfrm>
          <a:solidFill>
            <a:schemeClr val="accent4">
              <a:lumMod val="75000"/>
              <a:lumOff val="25000"/>
            </a:schemeClr>
          </a:solidFill>
        </p:spPr>
        <p:txBody>
          <a:bodyPr/>
          <a:lstStyle/>
          <a:p>
            <a:r>
              <a:rPr lang="en-US" altLang="en-US" sz="1800" dirty="0">
                <a:solidFill>
                  <a:srgbClr val="D3D3D3"/>
                </a:solidFill>
                <a:latin typeface="droid sans mono"/>
              </a:rPr>
              <a:t>// a simple program to understand switch Statement </a:t>
            </a:r>
            <a:r>
              <a:rPr lang="en-US" altLang="en-US" sz="1800" dirty="0">
                <a:solidFill>
                  <a:srgbClr val="61AEEE"/>
                </a:solidFill>
                <a:latin typeface="droid sans mono"/>
              </a:rPr>
              <a:t>#include </a:t>
            </a:r>
            <a:r>
              <a:rPr lang="en-US" altLang="en-US" sz="1800" dirty="0">
                <a:solidFill>
                  <a:srgbClr val="98C379"/>
                </a:solidFill>
                <a:latin typeface="droid sans mono"/>
              </a:rPr>
              <a:t>&lt;</a:t>
            </a:r>
            <a:r>
              <a:rPr lang="en-US" altLang="en-US" sz="1800" dirty="0" err="1">
                <a:solidFill>
                  <a:srgbClr val="98C379"/>
                </a:solidFill>
                <a:latin typeface="droid sans mono"/>
              </a:rPr>
              <a:t>iostream</a:t>
            </a:r>
            <a:r>
              <a:rPr lang="en-US" altLang="en-US" sz="1800" dirty="0" smtClean="0">
                <a:solidFill>
                  <a:srgbClr val="98C379"/>
                </a:solidFill>
                <a:latin typeface="droid sans mono"/>
              </a:rPr>
              <a:t>&gt;</a:t>
            </a:r>
          </a:p>
          <a:p>
            <a:r>
              <a:rPr lang="en-US" altLang="en-US" sz="1800" dirty="0" smtClean="0">
                <a:solidFill>
                  <a:srgbClr val="D3D3D3"/>
                </a:solidFill>
                <a:latin typeface="droid sans mono"/>
              </a:rPr>
              <a:t> </a:t>
            </a:r>
            <a:r>
              <a:rPr lang="en-US" altLang="en-US" sz="1800" dirty="0">
                <a:solidFill>
                  <a:srgbClr val="C678DD"/>
                </a:solidFill>
                <a:latin typeface="droid sans mono"/>
              </a:rPr>
              <a:t>using</a:t>
            </a:r>
            <a:r>
              <a:rPr lang="en-US" altLang="en-US" sz="1800" dirty="0">
                <a:solidFill>
                  <a:srgbClr val="D3D3D3"/>
                </a:solidFill>
                <a:latin typeface="droid sans mono"/>
              </a:rPr>
              <a:t> </a:t>
            </a:r>
            <a:r>
              <a:rPr lang="en-US" altLang="en-US" sz="1800" dirty="0">
                <a:solidFill>
                  <a:srgbClr val="C678DD"/>
                </a:solidFill>
                <a:latin typeface="droid sans mono"/>
              </a:rPr>
              <a:t>namespace</a:t>
            </a:r>
            <a:r>
              <a:rPr lang="en-US" altLang="en-US" sz="1800" dirty="0">
                <a:solidFill>
                  <a:srgbClr val="D3D3D3"/>
                </a:solidFill>
                <a:latin typeface="droid sans mono"/>
              </a:rPr>
              <a:t> </a:t>
            </a:r>
            <a:r>
              <a:rPr lang="en-US" altLang="en-US" sz="1800" dirty="0" err="1">
                <a:solidFill>
                  <a:srgbClr val="E6C07B"/>
                </a:solidFill>
                <a:latin typeface="droid sans mono"/>
              </a:rPr>
              <a:t>std</a:t>
            </a:r>
            <a:r>
              <a:rPr lang="en-US" altLang="en-US" sz="1800" dirty="0" smtClean="0">
                <a:solidFill>
                  <a:srgbClr val="D3D3D3"/>
                </a:solidFill>
                <a:latin typeface="droid sans mono"/>
              </a:rPr>
              <a:t>;</a:t>
            </a:r>
          </a:p>
          <a:p>
            <a:r>
              <a:rPr lang="en-US" altLang="en-US" sz="1800" dirty="0" smtClean="0">
                <a:solidFill>
                  <a:srgbClr val="D3D3D3"/>
                </a:solidFill>
                <a:latin typeface="droid sans mono"/>
              </a:rPr>
              <a:t> </a:t>
            </a:r>
            <a:r>
              <a:rPr lang="en-US" altLang="en-US" sz="1800" dirty="0" err="1">
                <a:solidFill>
                  <a:srgbClr val="C678DD"/>
                </a:solidFill>
                <a:latin typeface="droid sans mono"/>
              </a:rPr>
              <a:t>int</a:t>
            </a:r>
            <a:r>
              <a:rPr lang="en-US" altLang="en-US" sz="1800" dirty="0">
                <a:solidFill>
                  <a:srgbClr val="D3D3D3"/>
                </a:solidFill>
                <a:latin typeface="droid sans mono"/>
              </a:rPr>
              <a:t> </a:t>
            </a:r>
            <a:r>
              <a:rPr lang="en-US" altLang="en-US" sz="1800" dirty="0">
                <a:solidFill>
                  <a:srgbClr val="61AEEE"/>
                </a:solidFill>
                <a:latin typeface="droid sans mono"/>
              </a:rPr>
              <a:t>main</a:t>
            </a:r>
            <a:r>
              <a:rPr lang="en-US" altLang="en-US" sz="1800" dirty="0" smtClean="0">
                <a:solidFill>
                  <a:srgbClr val="D3D3D3"/>
                </a:solidFill>
                <a:latin typeface="droid sans mono"/>
              </a:rPr>
              <a:t>()</a:t>
            </a:r>
          </a:p>
          <a:p>
            <a:r>
              <a:rPr lang="en-US" altLang="en-US" sz="1800" dirty="0" smtClean="0">
                <a:solidFill>
                  <a:srgbClr val="D3D3D3"/>
                </a:solidFill>
                <a:latin typeface="droid sans mono"/>
              </a:rPr>
              <a:t> {</a:t>
            </a:r>
          </a:p>
          <a:p>
            <a:r>
              <a:rPr lang="en-US" altLang="en-US" sz="1800" dirty="0" smtClean="0">
                <a:solidFill>
                  <a:srgbClr val="D3D3D3"/>
                </a:solidFill>
                <a:latin typeface="droid sans mono"/>
              </a:rPr>
              <a:t> </a:t>
            </a:r>
            <a:r>
              <a:rPr lang="en-US" altLang="en-US" sz="1800" dirty="0" err="1">
                <a:solidFill>
                  <a:srgbClr val="C678DD"/>
                </a:solidFill>
                <a:latin typeface="droid sans mono"/>
              </a:rPr>
              <a:t>int</a:t>
            </a:r>
            <a:r>
              <a:rPr lang="en-US" altLang="en-US" sz="1800" dirty="0">
                <a:solidFill>
                  <a:srgbClr val="D3D3D3"/>
                </a:solidFill>
                <a:latin typeface="droid sans mono"/>
              </a:rPr>
              <a:t> a = </a:t>
            </a:r>
            <a:r>
              <a:rPr lang="en-US" altLang="en-US" sz="1800" dirty="0">
                <a:solidFill>
                  <a:srgbClr val="D19A66"/>
                </a:solidFill>
                <a:latin typeface="droid sans mono"/>
              </a:rPr>
              <a:t>1</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smtClean="0">
                <a:solidFill>
                  <a:srgbClr val="C678DD"/>
                </a:solidFill>
                <a:latin typeface="droid sans mono"/>
              </a:rPr>
              <a:t>switch</a:t>
            </a:r>
            <a:r>
              <a:rPr lang="en-US" altLang="en-US" sz="1800" dirty="0" smtClean="0">
                <a:solidFill>
                  <a:srgbClr val="D3D3D3"/>
                </a:solidFill>
                <a:latin typeface="droid sans mono"/>
              </a:rPr>
              <a:t> </a:t>
            </a:r>
            <a:r>
              <a:rPr lang="en-US" altLang="en-US" sz="1800" dirty="0">
                <a:solidFill>
                  <a:srgbClr val="D3D3D3"/>
                </a:solidFill>
                <a:latin typeface="droid sans mono"/>
              </a:rPr>
              <a:t>(a) </a:t>
            </a:r>
            <a:endParaRPr lang="en-US" altLang="en-US" sz="1800" dirty="0" smtClean="0">
              <a:solidFill>
                <a:srgbClr val="D3D3D3"/>
              </a:solidFill>
              <a:latin typeface="droid sans mono"/>
            </a:endParaRPr>
          </a:p>
          <a:p>
            <a:r>
              <a:rPr lang="en-US" altLang="en-US" sz="1800" dirty="0" smtClean="0">
                <a:solidFill>
                  <a:srgbClr val="D3D3D3"/>
                </a:solidFill>
                <a:latin typeface="droid sans mono"/>
              </a:rPr>
              <a:t>{ </a:t>
            </a:r>
            <a:r>
              <a:rPr lang="en-US" altLang="en-US" sz="1800" dirty="0">
                <a:solidFill>
                  <a:srgbClr val="C678DD"/>
                </a:solidFill>
                <a:latin typeface="droid sans mono"/>
              </a:rPr>
              <a:t>case</a:t>
            </a:r>
            <a:r>
              <a:rPr lang="en-US" altLang="en-US" sz="1800" dirty="0">
                <a:solidFill>
                  <a:srgbClr val="D3D3D3"/>
                </a:solidFill>
                <a:latin typeface="droid sans mono"/>
              </a:rPr>
              <a:t> </a:t>
            </a:r>
            <a:r>
              <a:rPr lang="en-US" altLang="en-US" sz="1800" dirty="0">
                <a:solidFill>
                  <a:srgbClr val="D19A66"/>
                </a:solidFill>
                <a:latin typeface="droid sans mono"/>
              </a:rPr>
              <a:t>1</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err="1" smtClean="0">
                <a:solidFill>
                  <a:srgbClr val="E6C07B"/>
                </a:solidFill>
                <a:latin typeface="droid sans mono"/>
              </a:rPr>
              <a:t>cout</a:t>
            </a:r>
            <a:r>
              <a:rPr lang="en-US" altLang="en-US" sz="1800" dirty="0" smtClean="0">
                <a:solidFill>
                  <a:srgbClr val="D3D3D3"/>
                </a:solidFill>
                <a:latin typeface="droid sans mono"/>
              </a:rPr>
              <a:t> </a:t>
            </a:r>
            <a:r>
              <a:rPr lang="en-US" altLang="en-US" sz="1800" dirty="0">
                <a:solidFill>
                  <a:srgbClr val="D3D3D3"/>
                </a:solidFill>
                <a:latin typeface="droid sans mono"/>
              </a:rPr>
              <a:t>&lt;&lt; n1 &lt;&lt; </a:t>
            </a:r>
            <a:r>
              <a:rPr lang="en-US" altLang="en-US" sz="1800" dirty="0">
                <a:solidFill>
                  <a:srgbClr val="98C379"/>
                </a:solidFill>
                <a:latin typeface="droid sans mono"/>
              </a:rPr>
              <a:t>"My Choice is 1"</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smtClean="0">
                <a:solidFill>
                  <a:srgbClr val="C678DD"/>
                </a:solidFill>
                <a:latin typeface="droid sans mono"/>
              </a:rPr>
              <a:t>break</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smtClean="0">
                <a:solidFill>
                  <a:srgbClr val="C678DD"/>
                </a:solidFill>
                <a:latin typeface="droid sans mono"/>
              </a:rPr>
              <a:t>case</a:t>
            </a:r>
            <a:r>
              <a:rPr lang="en-US" altLang="en-US" sz="1800" dirty="0" smtClean="0">
                <a:solidFill>
                  <a:srgbClr val="D3D3D3"/>
                </a:solidFill>
                <a:latin typeface="droid sans mono"/>
              </a:rPr>
              <a:t> </a:t>
            </a:r>
            <a:r>
              <a:rPr lang="en-US" altLang="en-US" sz="1800" dirty="0">
                <a:solidFill>
                  <a:srgbClr val="D19A66"/>
                </a:solidFill>
                <a:latin typeface="droid sans mono"/>
              </a:rPr>
              <a:t>2</a:t>
            </a:r>
            <a:r>
              <a:rPr lang="en-US" altLang="en-US" sz="1800" dirty="0">
                <a:solidFill>
                  <a:srgbClr val="D3D3D3"/>
                </a:solidFill>
                <a:latin typeface="droid sans mono"/>
              </a:rPr>
              <a:t>: </a:t>
            </a:r>
            <a:r>
              <a:rPr lang="en-US" altLang="en-US" sz="1800" dirty="0" err="1">
                <a:solidFill>
                  <a:srgbClr val="E6C07B"/>
                </a:solidFill>
                <a:latin typeface="droid sans mono"/>
              </a:rPr>
              <a:t>cout</a:t>
            </a:r>
            <a:r>
              <a:rPr lang="en-US" altLang="en-US" sz="1800" dirty="0">
                <a:solidFill>
                  <a:srgbClr val="D3D3D3"/>
                </a:solidFill>
                <a:latin typeface="droid sans mono"/>
              </a:rPr>
              <a:t> &lt;&lt; n1 &lt;&lt; </a:t>
            </a:r>
            <a:r>
              <a:rPr lang="en-US" altLang="en-US" sz="1800" dirty="0">
                <a:solidFill>
                  <a:srgbClr val="98C379"/>
                </a:solidFill>
                <a:latin typeface="droid sans mono"/>
              </a:rPr>
              <a:t>"My Choice is 2"</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smtClean="0">
                <a:solidFill>
                  <a:srgbClr val="C678DD"/>
                </a:solidFill>
                <a:latin typeface="droid sans mono"/>
              </a:rPr>
              <a:t>break</a:t>
            </a:r>
            <a:r>
              <a:rPr lang="en-US" altLang="en-US" sz="1800" dirty="0">
                <a:solidFill>
                  <a:srgbClr val="D3D3D3"/>
                </a:solidFill>
                <a:latin typeface="droid sans mono"/>
              </a:rPr>
              <a:t>; </a:t>
            </a:r>
            <a:r>
              <a:rPr lang="en-US" altLang="en-US" sz="1800" dirty="0">
                <a:solidFill>
                  <a:srgbClr val="C678DD"/>
                </a:solidFill>
                <a:latin typeface="droid sans mono"/>
              </a:rPr>
              <a:t>case</a:t>
            </a:r>
            <a:r>
              <a:rPr lang="en-US" altLang="en-US" sz="1800" dirty="0">
                <a:solidFill>
                  <a:srgbClr val="D3D3D3"/>
                </a:solidFill>
                <a:latin typeface="droid sans mono"/>
              </a:rPr>
              <a:t> </a:t>
            </a:r>
            <a:r>
              <a:rPr lang="en-US" altLang="en-US" sz="1800" dirty="0">
                <a:solidFill>
                  <a:srgbClr val="D19A66"/>
                </a:solidFill>
                <a:latin typeface="droid sans mono"/>
              </a:rPr>
              <a:t>3</a:t>
            </a:r>
            <a:r>
              <a:rPr lang="en-US" altLang="en-US" sz="1800" dirty="0">
                <a:solidFill>
                  <a:srgbClr val="D3D3D3"/>
                </a:solidFill>
                <a:latin typeface="droid sans mono"/>
              </a:rPr>
              <a:t>: </a:t>
            </a:r>
            <a:r>
              <a:rPr lang="en-US" altLang="en-US" sz="1800" dirty="0" err="1">
                <a:solidFill>
                  <a:srgbClr val="E6C07B"/>
                </a:solidFill>
                <a:latin typeface="droid sans mono"/>
              </a:rPr>
              <a:t>cout</a:t>
            </a:r>
            <a:r>
              <a:rPr lang="en-US" altLang="en-US" sz="1800" dirty="0">
                <a:solidFill>
                  <a:srgbClr val="D3D3D3"/>
                </a:solidFill>
                <a:latin typeface="droid sans mono"/>
              </a:rPr>
              <a:t> &lt;&lt; n1 &lt;&lt; </a:t>
            </a:r>
            <a:r>
              <a:rPr lang="en-US" altLang="en-US" sz="1800" dirty="0">
                <a:solidFill>
                  <a:srgbClr val="98C379"/>
                </a:solidFill>
                <a:latin typeface="droid sans mono"/>
              </a:rPr>
              <a:t>"My Choice is 3"</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smtClean="0">
                <a:solidFill>
                  <a:srgbClr val="C678DD"/>
                </a:solidFill>
                <a:latin typeface="droid sans mono"/>
              </a:rPr>
              <a:t>break</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smtClean="0">
                <a:solidFill>
                  <a:srgbClr val="C678DD"/>
                </a:solidFill>
                <a:latin typeface="droid sans mono"/>
              </a:rPr>
              <a:t>default</a:t>
            </a:r>
            <a:r>
              <a:rPr lang="en-US" altLang="en-US" sz="1800" dirty="0">
                <a:solidFill>
                  <a:srgbClr val="D3D3D3"/>
                </a:solidFill>
                <a:latin typeface="droid sans mono"/>
              </a:rPr>
              <a:t>: // Variable "a" doesn't match any </a:t>
            </a:r>
            <a:r>
              <a:rPr lang="en-US" altLang="en-US" sz="1800" dirty="0" smtClean="0">
                <a:solidFill>
                  <a:srgbClr val="D3D3D3"/>
                </a:solidFill>
                <a:latin typeface="droid sans mono"/>
              </a:rPr>
              <a:t>case</a:t>
            </a:r>
          </a:p>
          <a:p>
            <a:r>
              <a:rPr lang="en-US" altLang="en-US" sz="1800" dirty="0" smtClean="0">
                <a:solidFill>
                  <a:srgbClr val="D3D3D3"/>
                </a:solidFill>
                <a:latin typeface="droid sans mono"/>
              </a:rPr>
              <a:t> </a:t>
            </a:r>
            <a:r>
              <a:rPr lang="en-US" altLang="en-US" sz="1800" dirty="0" err="1">
                <a:solidFill>
                  <a:srgbClr val="E6C07B"/>
                </a:solidFill>
                <a:latin typeface="droid sans mono"/>
              </a:rPr>
              <a:t>cout</a:t>
            </a:r>
            <a:r>
              <a:rPr lang="en-US" altLang="en-US" sz="1800" dirty="0">
                <a:solidFill>
                  <a:srgbClr val="D3D3D3"/>
                </a:solidFill>
                <a:latin typeface="droid sans mono"/>
              </a:rPr>
              <a:t> &lt;&lt; </a:t>
            </a:r>
            <a:r>
              <a:rPr lang="en-US" altLang="en-US" sz="1800" dirty="0">
                <a:solidFill>
                  <a:srgbClr val="98C379"/>
                </a:solidFill>
                <a:latin typeface="droid sans mono"/>
              </a:rPr>
              <a:t>"Invalid! The Choice is not correct</a:t>
            </a:r>
            <a:r>
              <a:rPr lang="en-US" altLang="en-US" sz="1800" dirty="0" smtClean="0">
                <a:solidFill>
                  <a:srgbClr val="98C379"/>
                </a:solidFill>
                <a:latin typeface="droid sans mono"/>
              </a:rPr>
              <a:t>"</a:t>
            </a:r>
            <a:r>
              <a:rPr lang="en-US" altLang="en-US" sz="1800" dirty="0" smtClean="0">
                <a:solidFill>
                  <a:srgbClr val="D3D3D3"/>
                </a:solidFill>
                <a:latin typeface="droid sans mono"/>
              </a:rPr>
              <a:t>;</a:t>
            </a:r>
          </a:p>
          <a:p>
            <a:r>
              <a:rPr lang="en-US" altLang="en-US" sz="1800" dirty="0" smtClean="0">
                <a:solidFill>
                  <a:srgbClr val="D3D3D3"/>
                </a:solidFill>
                <a:latin typeface="droid sans mono"/>
              </a:rPr>
              <a:t> </a:t>
            </a:r>
            <a:r>
              <a:rPr lang="en-US" altLang="en-US" sz="1800" dirty="0">
                <a:solidFill>
                  <a:srgbClr val="C678DD"/>
                </a:solidFill>
                <a:latin typeface="droid sans mono"/>
              </a:rPr>
              <a:t>break</a:t>
            </a:r>
            <a:r>
              <a:rPr lang="en-US" altLang="en-US" sz="1800" dirty="0">
                <a:solidFill>
                  <a:srgbClr val="D3D3D3"/>
                </a:solidFill>
                <a:latin typeface="droid sans mono"/>
              </a:rPr>
              <a:t>; </a:t>
            </a:r>
            <a:endParaRPr lang="en-US" altLang="en-US" sz="1800" dirty="0" smtClean="0">
              <a:solidFill>
                <a:srgbClr val="D3D3D3"/>
              </a:solidFill>
              <a:latin typeface="droid sans mono"/>
            </a:endParaRPr>
          </a:p>
          <a:p>
            <a:r>
              <a:rPr lang="en-US" altLang="en-US" sz="1800" dirty="0" smtClean="0">
                <a:solidFill>
                  <a:srgbClr val="D3D3D3"/>
                </a:solidFill>
                <a:latin typeface="droid sans mono"/>
              </a:rPr>
              <a:t>} </a:t>
            </a:r>
            <a:r>
              <a:rPr lang="en-US" altLang="en-US" sz="1800" dirty="0">
                <a:solidFill>
                  <a:srgbClr val="C678DD"/>
                </a:solidFill>
                <a:latin typeface="droid sans mono"/>
              </a:rPr>
              <a:t>return</a:t>
            </a:r>
            <a:r>
              <a:rPr lang="en-US" altLang="en-US" sz="1800" dirty="0">
                <a:solidFill>
                  <a:srgbClr val="D3D3D3"/>
                </a:solidFill>
                <a:latin typeface="droid sans mono"/>
              </a:rPr>
              <a:t> </a:t>
            </a:r>
            <a:r>
              <a:rPr lang="en-US" altLang="en-US" sz="1800" dirty="0" smtClean="0">
                <a:solidFill>
                  <a:srgbClr val="D19A66"/>
                </a:solidFill>
                <a:latin typeface="droid sans mono"/>
              </a:rPr>
              <a:t>0</a:t>
            </a:r>
            <a:r>
              <a:rPr lang="en-US" altLang="en-US" sz="1800" dirty="0">
                <a:solidFill>
                  <a:srgbClr val="D3D3D3"/>
                </a:solidFill>
                <a:latin typeface="droid sans mono"/>
              </a:rPr>
              <a:t>; }</a:t>
            </a:r>
            <a:r>
              <a:rPr lang="en-US" altLang="en-US" sz="1800" dirty="0"/>
              <a:t> </a:t>
            </a:r>
            <a:endParaRPr lang="en-US" altLang="en-US" sz="1800" dirty="0">
              <a:latin typeface="Arial" panose="020B0604020202020204" pitchFamily="34" charset="0"/>
            </a:endParaRPr>
          </a:p>
          <a:p>
            <a:endParaRPr lang="en-US" sz="1800" dirty="0"/>
          </a:p>
        </p:txBody>
      </p:sp>
    </p:spTree>
    <p:extLst>
      <p:ext uri="{BB962C8B-B14F-4D97-AF65-F5344CB8AC3E}">
        <p14:creationId xmlns:p14="http://schemas.microsoft.com/office/powerpoint/2010/main" val="2690450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9100" y="277813"/>
            <a:ext cx="8229600" cy="636587"/>
          </a:xfrm>
        </p:spPr>
        <p:txBody>
          <a:bodyPr>
            <a:noAutofit/>
          </a:bodyPr>
          <a:lstStyle/>
          <a:p>
            <a:r>
              <a:rPr lang="en-US" sz="3200" dirty="0" smtClean="0"/>
              <a:t>Example2 Switch statement with </a:t>
            </a:r>
            <a:r>
              <a:rPr lang="en-US" sz="3200" dirty="0"/>
              <a:t>break statement.</a:t>
            </a:r>
          </a:p>
        </p:txBody>
      </p:sp>
      <p:pic>
        <p:nvPicPr>
          <p:cNvPr id="4" name="Content Placeholder 3"/>
          <p:cNvPicPr>
            <a:picLocks noGrp="1" noChangeAspect="1"/>
          </p:cNvPicPr>
          <p:nvPr>
            <p:ph idx="1"/>
          </p:nvPr>
        </p:nvPicPr>
        <p:blipFill>
          <a:blip r:embed="rId4"/>
          <a:stretch>
            <a:fillRect/>
          </a:stretch>
        </p:blipFill>
        <p:spPr>
          <a:xfrm>
            <a:off x="457200" y="914400"/>
            <a:ext cx="5257800" cy="5195116"/>
          </a:xfrm>
          <a:prstGeom prst="rect">
            <a:avLst/>
          </a:prstGeom>
        </p:spPr>
      </p:pic>
      <p:sp>
        <p:nvSpPr>
          <p:cNvPr id="3" name="TextBox 2"/>
          <p:cNvSpPr txBox="1"/>
          <p:nvPr/>
        </p:nvSpPr>
        <p:spPr>
          <a:xfrm rot="19445141">
            <a:off x="5799364" y="2100167"/>
            <a:ext cx="2819400" cy="646331"/>
          </a:xfrm>
          <a:prstGeom prst="rect">
            <a:avLst/>
          </a:prstGeom>
          <a:noFill/>
        </p:spPr>
        <p:txBody>
          <a:bodyPr wrap="square" rtlCol="0">
            <a:spAutoFit/>
          </a:bodyPr>
          <a:lstStyle/>
          <a:p>
            <a:r>
              <a:rPr lang="en-US" b="1" dirty="0" smtClean="0">
                <a:ln w="10160">
                  <a:solidFill>
                    <a:schemeClr val="accent5"/>
                  </a:solidFill>
                  <a:prstDash val="solid"/>
                </a:ln>
                <a:solidFill>
                  <a:srgbClr val="C00000"/>
                </a:solidFill>
                <a:effectLst>
                  <a:outerShdw blurRad="38100" dist="22860" dir="5400000" algn="tl" rotWithShape="0">
                    <a:srgbClr val="000000">
                      <a:alpha val="30000"/>
                    </a:srgbClr>
                  </a:outerShdw>
                </a:effectLst>
              </a:rPr>
              <a:t>TRY THE SAME CODE WITH OUT BREAK </a:t>
            </a:r>
            <a:endParaRPr lang="en-US" b="1" dirty="0">
              <a:ln w="10160">
                <a:solidFill>
                  <a:schemeClr val="accent5"/>
                </a:solidFill>
                <a:prstDash val="solid"/>
              </a:ln>
              <a:solidFill>
                <a:srgbClr val="C0000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526159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573442"/>
          </a:xfrm>
        </p:spPr>
        <p:txBody>
          <a:bodyPr>
            <a:normAutofit fontScale="90000"/>
          </a:bodyPr>
          <a:lstStyle/>
          <a:p>
            <a:r>
              <a:rPr lang="en-US" dirty="0" smtClean="0"/>
              <a:t>Example 3 use characters </a:t>
            </a:r>
            <a:r>
              <a:rPr lang="en-US" dirty="0"/>
              <a:t>in switch case. </a:t>
            </a: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4"/>
          <a:stretch>
            <a:fillRect/>
          </a:stretch>
        </p:blipFill>
        <p:spPr>
          <a:xfrm>
            <a:off x="4191000" y="1136763"/>
            <a:ext cx="3962400" cy="4550035"/>
          </a:xfrm>
          <a:prstGeom prst="rect">
            <a:avLst/>
          </a:prstGeom>
        </p:spPr>
      </p:pic>
      <p:sp>
        <p:nvSpPr>
          <p:cNvPr id="5" name="Rectangle 4"/>
          <p:cNvSpPr/>
          <p:nvPr/>
        </p:nvSpPr>
        <p:spPr>
          <a:xfrm>
            <a:off x="442685" y="5679541"/>
            <a:ext cx="6582229" cy="1200329"/>
          </a:xfrm>
          <a:prstGeom prst="rect">
            <a:avLst/>
          </a:prstGeom>
        </p:spPr>
        <p:txBody>
          <a:bodyPr wrap="square">
            <a:spAutoFit/>
          </a:bodyPr>
          <a:lstStyle/>
          <a:p>
            <a:pPr algn="just"/>
            <a:r>
              <a:rPr lang="en-US" dirty="0"/>
              <a:t>Nesting of switch statements are allowed, which means you can have switch statements inside another switch. However nested switch statements should be avoided as it makes program more complex and less readable</a:t>
            </a:r>
          </a:p>
        </p:txBody>
      </p:sp>
    </p:spTree>
    <p:extLst>
      <p:ext uri="{BB962C8B-B14F-4D97-AF65-F5344CB8AC3E}">
        <p14:creationId xmlns:p14="http://schemas.microsoft.com/office/powerpoint/2010/main" val="3068089740"/>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To understand the concept of switch statement, consider this code segment. </a:t>
            </a:r>
          </a:p>
          <a:p>
            <a:pPr marL="0" indent="0">
              <a:buNone/>
            </a:pPr>
            <a:r>
              <a:rPr lang="en-US" dirty="0" smtClean="0"/>
              <a:t>Example </a:t>
            </a:r>
            <a:r>
              <a:rPr lang="en-US" dirty="0"/>
              <a:t>: A code segme!1t to demonstrate the use of switch statement </a:t>
            </a:r>
          </a:p>
          <a:p>
            <a:pPr marL="0" indent="0">
              <a:buNone/>
            </a:pPr>
            <a:r>
              <a:rPr lang="en-US" dirty="0" err="1" smtClean="0"/>
              <a:t>int</a:t>
            </a:r>
            <a:r>
              <a:rPr lang="en-US" dirty="0" smtClean="0"/>
              <a:t> </a:t>
            </a:r>
            <a:r>
              <a:rPr lang="en-US" dirty="0"/>
              <a:t>x</a:t>
            </a:r>
            <a:r>
              <a:rPr lang="en-US" dirty="0" smtClean="0"/>
              <a:t>;</a:t>
            </a:r>
          </a:p>
          <a:p>
            <a:pPr marL="0" indent="0">
              <a:buNone/>
            </a:pPr>
            <a:r>
              <a:rPr lang="en-US" dirty="0" err="1" smtClean="0"/>
              <a:t>cin</a:t>
            </a:r>
            <a:r>
              <a:rPr lang="en-US" dirty="0"/>
              <a:t>&gt;&gt;x; </a:t>
            </a:r>
          </a:p>
          <a:p>
            <a:pPr marL="0" indent="0">
              <a:buNone/>
            </a:pPr>
            <a:r>
              <a:rPr lang="en-US" dirty="0" smtClean="0"/>
              <a:t>switch(x</a:t>
            </a:r>
            <a:r>
              <a:rPr lang="en-US" dirty="0"/>
              <a:t>) </a:t>
            </a:r>
          </a:p>
          <a:p>
            <a:pPr marL="0" indent="0">
              <a:buNone/>
            </a:pPr>
            <a:r>
              <a:rPr lang="en-US" dirty="0"/>
              <a:t>{ </a:t>
            </a:r>
          </a:p>
          <a:p>
            <a:pPr marL="0" indent="0">
              <a:buNone/>
            </a:pPr>
            <a:r>
              <a:rPr lang="en-US" dirty="0"/>
              <a:t>case l: </a:t>
            </a:r>
            <a:r>
              <a:rPr lang="en-US" dirty="0" err="1"/>
              <a:t>cout</a:t>
            </a:r>
            <a:r>
              <a:rPr lang="en-US" dirty="0"/>
              <a:t>&lt;&lt;"Option1 is selected"; </a:t>
            </a:r>
          </a:p>
          <a:p>
            <a:pPr marL="0" indent="0">
              <a:buNone/>
            </a:pPr>
            <a:r>
              <a:rPr lang="en-US" dirty="0"/>
              <a:t>break; </a:t>
            </a:r>
          </a:p>
          <a:p>
            <a:pPr marL="0" indent="0">
              <a:buNone/>
            </a:pPr>
            <a:r>
              <a:rPr lang="en-US" dirty="0"/>
              <a:t>case 2: </a:t>
            </a:r>
            <a:r>
              <a:rPr lang="en-US" dirty="0" err="1"/>
              <a:t>cout</a:t>
            </a:r>
            <a:r>
              <a:rPr lang="en-US" dirty="0"/>
              <a:t>&lt;&lt;"Option2 is selected"; </a:t>
            </a:r>
          </a:p>
          <a:p>
            <a:pPr marL="0" indent="0">
              <a:buNone/>
            </a:pPr>
            <a:r>
              <a:rPr lang="en-US" dirty="0"/>
              <a:t>break; </a:t>
            </a:r>
          </a:p>
          <a:p>
            <a:pPr marL="0" indent="0">
              <a:buNone/>
            </a:pPr>
            <a:r>
              <a:rPr lang="en-US" dirty="0"/>
              <a:t>case 3: </a:t>
            </a:r>
            <a:r>
              <a:rPr lang="en-US" dirty="0" err="1"/>
              <a:t>cout</a:t>
            </a:r>
            <a:r>
              <a:rPr lang="en-US" dirty="0"/>
              <a:t>&lt;&lt;"Option3 is selected"; </a:t>
            </a:r>
          </a:p>
          <a:p>
            <a:pPr marL="0" indent="0">
              <a:buNone/>
            </a:pPr>
            <a:r>
              <a:rPr lang="en-US" dirty="0"/>
              <a:t>break; </a:t>
            </a:r>
          </a:p>
          <a:p>
            <a:pPr marL="0" indent="0">
              <a:buNone/>
            </a:pPr>
            <a:r>
              <a:rPr lang="en-US" dirty="0"/>
              <a:t>case 4: </a:t>
            </a:r>
            <a:r>
              <a:rPr lang="en-US" dirty="0" err="1"/>
              <a:t>cout</a:t>
            </a:r>
            <a:r>
              <a:rPr lang="en-US" dirty="0"/>
              <a:t>&lt;&lt;"Option4 is selected; </a:t>
            </a:r>
          </a:p>
          <a:p>
            <a:pPr marL="0" indent="0">
              <a:buNone/>
            </a:pPr>
            <a:r>
              <a:rPr lang="en-US" dirty="0"/>
              <a:t>break; </a:t>
            </a:r>
          </a:p>
          <a:p>
            <a:pPr marL="0" indent="0">
              <a:buNone/>
            </a:pPr>
            <a:r>
              <a:rPr lang="en-US" dirty="0"/>
              <a:t>default: </a:t>
            </a:r>
            <a:r>
              <a:rPr lang="en-US" dirty="0" err="1"/>
              <a:t>cout</a:t>
            </a:r>
            <a:r>
              <a:rPr lang="en-US" dirty="0"/>
              <a:t>&lt;&lt;"Invalid option!"; </a:t>
            </a:r>
          </a:p>
          <a:p>
            <a:pPr marL="0" indent="0">
              <a:buNone/>
            </a:pPr>
            <a:r>
              <a:rPr lang="en-US" dirty="0"/>
              <a:t>} </a:t>
            </a:r>
          </a:p>
          <a:p>
            <a:endParaRPr lang="en-US" dirty="0"/>
          </a:p>
        </p:txBody>
      </p:sp>
    </p:spTree>
    <p:extLst>
      <p:ext uri="{BB962C8B-B14F-4D97-AF65-F5344CB8AC3E}">
        <p14:creationId xmlns:p14="http://schemas.microsoft.com/office/powerpoint/2010/main" val="22072858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In this example, depending upon the input, an appropriate message is displayed</a:t>
            </a:r>
            <a:r>
              <a:rPr lang="en-US" sz="2400" dirty="0" smtClean="0"/>
              <a:t>.</a:t>
            </a:r>
          </a:p>
          <a:p>
            <a:pPr algn="just"/>
            <a:r>
              <a:rPr lang="en-US" sz="2400" dirty="0" smtClean="0"/>
              <a:t>That </a:t>
            </a:r>
            <a:r>
              <a:rPr lang="en-US" sz="2400" dirty="0"/>
              <a:t>is, if 2 </a:t>
            </a:r>
            <a:r>
              <a:rPr lang="en-US" sz="2400" dirty="0" smtClean="0"/>
              <a:t>is </a:t>
            </a:r>
            <a:r>
              <a:rPr lang="en-US" sz="2400" dirty="0"/>
              <a:t>entered, then the message Option 2 is selected is displayed</a:t>
            </a:r>
            <a:r>
              <a:rPr lang="en-US" sz="2400" dirty="0" smtClean="0"/>
              <a:t>.</a:t>
            </a:r>
          </a:p>
          <a:p>
            <a:pPr algn="just"/>
            <a:r>
              <a:rPr lang="en-US" sz="2400" dirty="0" smtClean="0"/>
              <a:t>In </a:t>
            </a:r>
            <a:r>
              <a:rPr lang="en-US" sz="2400" dirty="0"/>
              <a:t>case, 5 is entered, then the message Invalid option! is displayed. </a:t>
            </a:r>
          </a:p>
          <a:p>
            <a:pPr algn="just"/>
            <a:r>
              <a:rPr lang="en-US" sz="2400" dirty="0"/>
              <a:t>Similar to if and if-else statements, switch statements can also be nested within one another</a:t>
            </a:r>
            <a:r>
              <a:rPr lang="en-US" sz="2400" dirty="0" smtClean="0"/>
              <a:t>.</a:t>
            </a:r>
          </a:p>
          <a:p>
            <a:pPr algn="just"/>
            <a:r>
              <a:rPr lang="en-US" sz="2400" dirty="0" smtClean="0"/>
              <a:t>A </a:t>
            </a:r>
            <a:r>
              <a:rPr lang="en-US" sz="2400" dirty="0"/>
              <a:t>nested switch statement contains one or more switch statements within its case label or default label (if any).</a:t>
            </a:r>
          </a:p>
          <a:p>
            <a:pPr algn="just"/>
            <a:endParaRPr lang="en-US" sz="2400" dirty="0"/>
          </a:p>
        </p:txBody>
      </p:sp>
    </p:spTree>
    <p:extLst>
      <p:ext uri="{BB962C8B-B14F-4D97-AF65-F5344CB8AC3E}">
        <p14:creationId xmlns:p14="http://schemas.microsoft.com/office/powerpoint/2010/main" val="25709532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b="1" dirty="0"/>
              <a:t>Conditional statements</a:t>
            </a:r>
            <a:endParaRPr lang="en-US" dirty="0"/>
          </a:p>
        </p:txBody>
      </p:sp>
      <p:sp>
        <p:nvSpPr>
          <p:cNvPr id="3" name="Content Placeholder 2"/>
          <p:cNvSpPr>
            <a:spLocks noGrp="1"/>
          </p:cNvSpPr>
          <p:nvPr>
            <p:ph idx="1"/>
          </p:nvPr>
        </p:nvSpPr>
        <p:spPr>
          <a:xfrm>
            <a:off x="457200" y="1371600"/>
            <a:ext cx="8229600" cy="5105400"/>
          </a:xfrm>
        </p:spPr>
        <p:txBody>
          <a:bodyPr/>
          <a:lstStyle/>
          <a:p>
            <a:pPr algn="just"/>
            <a:r>
              <a:rPr lang="en-US" dirty="0" smtClean="0"/>
              <a:t>If </a:t>
            </a:r>
            <a:r>
              <a:rPr lang="en-US" dirty="0"/>
              <a:t>the condition evaluates to True, a set of statements is executed, otherwise another set of statements is </a:t>
            </a:r>
            <a:r>
              <a:rPr lang="en-US" dirty="0" smtClean="0"/>
              <a:t>executed</a:t>
            </a:r>
          </a:p>
          <a:p>
            <a:pPr algn="just"/>
            <a:r>
              <a:rPr lang="en-US" dirty="0"/>
              <a:t>A conditional</a:t>
            </a:r>
            <a:r>
              <a:rPr lang="en-US" dirty="0">
                <a:solidFill>
                  <a:srgbClr val="0099FF"/>
                </a:solidFill>
              </a:rPr>
              <a:t> </a:t>
            </a:r>
            <a:r>
              <a:rPr lang="en-US" dirty="0"/>
              <a:t>statement allows us to control whether a program segment is executed or not</a:t>
            </a:r>
          </a:p>
        </p:txBody>
      </p:sp>
    </p:spTree>
    <p:extLst>
      <p:ext uri="{BB962C8B-B14F-4D97-AF65-F5344CB8AC3E}">
        <p14:creationId xmlns:p14="http://schemas.microsoft.com/office/powerpoint/2010/main" val="8508301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br>
              <a:rPr lang="en-US" dirty="0"/>
            </a:br>
            <a:endParaRPr lang="en-US" dirty="0"/>
          </a:p>
        </p:txBody>
      </p:sp>
      <p:sp>
        <p:nvSpPr>
          <p:cNvPr id="4" name="Text Box 6"/>
          <p:cNvSpPr txBox="1">
            <a:spLocks noGrp="1" noChangeArrowheads="1"/>
          </p:cNvSpPr>
          <p:nvPr>
            <p:ph idx="1"/>
          </p:nvPr>
        </p:nvSpPr>
        <p:spPr bwMode="auto">
          <a:xfrm>
            <a:off x="457200" y="959077"/>
            <a:ext cx="8229600" cy="596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numCol="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err="1" smtClean="0"/>
              <a:t>int</a:t>
            </a:r>
            <a:r>
              <a:rPr lang="en-US" sz="1800" dirty="0" smtClean="0"/>
              <a:t>  </a:t>
            </a:r>
            <a:r>
              <a:rPr lang="en-US" sz="1800" dirty="0" err="1"/>
              <a:t>mortgageTerm</a:t>
            </a:r>
            <a:r>
              <a:rPr lang="en-US" sz="1800" dirty="0"/>
              <a:t>;</a:t>
            </a:r>
          </a:p>
          <a:p>
            <a:pPr eaLnBrk="1" hangingPunct="1"/>
            <a:r>
              <a:rPr lang="en-US" sz="1800" dirty="0"/>
              <a:t>float  </a:t>
            </a:r>
            <a:r>
              <a:rPr lang="en-US" sz="1800" dirty="0" err="1"/>
              <a:t>interestRate</a:t>
            </a:r>
            <a:r>
              <a:rPr lang="en-US" sz="1800" dirty="0"/>
              <a:t>;</a:t>
            </a:r>
          </a:p>
          <a:p>
            <a:pPr eaLnBrk="1" hangingPunct="1"/>
            <a:r>
              <a:rPr lang="en-US" sz="1800" dirty="0" err="1"/>
              <a:t>cin</a:t>
            </a:r>
            <a:r>
              <a:rPr lang="en-US" sz="1800" dirty="0"/>
              <a:t>&gt;&gt; </a:t>
            </a:r>
            <a:r>
              <a:rPr lang="en-US" sz="1800" dirty="0" err="1"/>
              <a:t>mortgageTerm</a:t>
            </a:r>
            <a:r>
              <a:rPr lang="en-US" sz="1800" dirty="0"/>
              <a:t>;</a:t>
            </a:r>
          </a:p>
          <a:p>
            <a:pPr eaLnBrk="1" hangingPunct="1"/>
            <a:r>
              <a:rPr lang="en-US" sz="1800" dirty="0" smtClean="0"/>
              <a:t>Switch </a:t>
            </a:r>
            <a:r>
              <a:rPr lang="en-US" sz="1800" dirty="0"/>
              <a:t>(</a:t>
            </a:r>
            <a:r>
              <a:rPr lang="en-US" sz="1800" dirty="0" err="1"/>
              <a:t>mortgageTerm</a:t>
            </a:r>
            <a:r>
              <a:rPr lang="en-US" sz="1800" dirty="0"/>
              <a:t>) {</a:t>
            </a:r>
          </a:p>
          <a:p>
            <a:pPr eaLnBrk="1" hangingPunct="1"/>
            <a:r>
              <a:rPr lang="en-US" sz="1800" dirty="0" smtClean="0"/>
              <a:t>case  </a:t>
            </a:r>
            <a:r>
              <a:rPr lang="en-US" sz="1800" dirty="0"/>
              <a:t>10:</a:t>
            </a:r>
          </a:p>
          <a:p>
            <a:pPr eaLnBrk="1" hangingPunct="1"/>
            <a:r>
              <a:rPr lang="en-US" sz="1800" dirty="0"/>
              <a:t>        </a:t>
            </a:r>
            <a:r>
              <a:rPr lang="en-US" sz="1800" dirty="0" err="1"/>
              <a:t>interestRate</a:t>
            </a:r>
            <a:r>
              <a:rPr lang="en-US" sz="1800" dirty="0"/>
              <a:t>= 3.0;</a:t>
            </a:r>
          </a:p>
          <a:p>
            <a:pPr eaLnBrk="1" hangingPunct="1"/>
            <a:r>
              <a:rPr lang="en-US" sz="1800" dirty="0"/>
              <a:t>        break;</a:t>
            </a:r>
          </a:p>
          <a:p>
            <a:pPr eaLnBrk="1" hangingPunct="1"/>
            <a:r>
              <a:rPr lang="en-US" sz="1800" dirty="0"/>
              <a:t>case 15:</a:t>
            </a:r>
          </a:p>
          <a:p>
            <a:pPr eaLnBrk="1" hangingPunct="1"/>
            <a:r>
              <a:rPr lang="en-US" sz="1800" dirty="0"/>
              <a:t>        </a:t>
            </a:r>
            <a:r>
              <a:rPr lang="en-US" sz="1800" dirty="0" err="1"/>
              <a:t>interestRate</a:t>
            </a:r>
            <a:r>
              <a:rPr lang="en-US" sz="1800" dirty="0"/>
              <a:t>=3.5;</a:t>
            </a:r>
          </a:p>
          <a:p>
            <a:pPr eaLnBrk="1" hangingPunct="1"/>
            <a:r>
              <a:rPr lang="en-US" sz="1800" dirty="0"/>
              <a:t>         break;</a:t>
            </a:r>
          </a:p>
          <a:p>
            <a:pPr eaLnBrk="1" hangingPunct="1"/>
            <a:r>
              <a:rPr lang="en-US" sz="1800" dirty="0"/>
              <a:t>case 30:</a:t>
            </a:r>
          </a:p>
          <a:p>
            <a:pPr eaLnBrk="1" hangingPunct="1"/>
            <a:r>
              <a:rPr lang="en-US" sz="1800" dirty="0"/>
              <a:t>        </a:t>
            </a:r>
            <a:r>
              <a:rPr lang="en-US" sz="1800" dirty="0" err="1"/>
              <a:t>interestRate</a:t>
            </a:r>
            <a:r>
              <a:rPr lang="en-US" sz="1800" dirty="0"/>
              <a:t>=4.0;</a:t>
            </a:r>
          </a:p>
          <a:p>
            <a:pPr eaLnBrk="1" hangingPunct="1"/>
            <a:r>
              <a:rPr lang="en-US" sz="1800" dirty="0"/>
              <a:t>         break;</a:t>
            </a:r>
          </a:p>
          <a:p>
            <a:pPr eaLnBrk="1" hangingPunct="1"/>
            <a:r>
              <a:rPr lang="en-US" sz="1800" dirty="0"/>
              <a:t>default:</a:t>
            </a:r>
          </a:p>
          <a:p>
            <a:pPr eaLnBrk="1" hangingPunct="1"/>
            <a:r>
              <a:rPr lang="en-US" sz="1800" dirty="0"/>
              <a:t>         </a:t>
            </a:r>
            <a:r>
              <a:rPr lang="en-US" sz="1800" dirty="0" err="1"/>
              <a:t>cout</a:t>
            </a:r>
            <a:r>
              <a:rPr lang="en-US" sz="1800" dirty="0"/>
              <a:t>&lt;&lt;“please enter a valid loan term”;</a:t>
            </a:r>
          </a:p>
          <a:p>
            <a:pPr eaLnBrk="1" hangingPunct="1"/>
            <a:r>
              <a:rPr lang="en-US" sz="1800" dirty="0"/>
              <a:t>}</a:t>
            </a:r>
          </a:p>
          <a:p>
            <a:pPr eaLnBrk="1" hangingPunct="1"/>
            <a:endParaRPr lang="en-US" sz="1800" dirty="0"/>
          </a:p>
        </p:txBody>
      </p:sp>
    </p:spTree>
    <p:extLst>
      <p:ext uri="{BB962C8B-B14F-4D97-AF65-F5344CB8AC3E}">
        <p14:creationId xmlns:p14="http://schemas.microsoft.com/office/powerpoint/2010/main" val="2996656894"/>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 Example2</a:t>
            </a:r>
            <a:endParaRPr lang="en-US" dirty="0"/>
          </a:p>
        </p:txBody>
      </p:sp>
      <p:sp>
        <p:nvSpPr>
          <p:cNvPr id="4" name="Text Box 6"/>
          <p:cNvSpPr txBox="1">
            <a:spLocks noGrp="1" noChangeArrowheads="1"/>
          </p:cNvSpPr>
          <p:nvPr>
            <p:ph idx="1"/>
          </p:nvPr>
        </p:nvSpPr>
        <p:spPr bwMode="auto">
          <a:xfrm>
            <a:off x="468086" y="1066800"/>
            <a:ext cx="844731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None/>
            </a:pPr>
            <a:r>
              <a:rPr lang="en-US" sz="1800" b="1" dirty="0" smtClean="0"/>
              <a:t>char </a:t>
            </a:r>
            <a:r>
              <a:rPr lang="en-US" sz="1800" b="1" dirty="0"/>
              <a:t>grade;</a:t>
            </a:r>
          </a:p>
          <a:p>
            <a:pPr marL="0" indent="0" eaLnBrk="1" hangingPunct="1">
              <a:buNone/>
            </a:pPr>
            <a:r>
              <a:rPr lang="en-US" sz="1800" b="1" dirty="0" err="1"/>
              <a:t>cin</a:t>
            </a:r>
            <a:r>
              <a:rPr lang="en-US" sz="1800" b="1" dirty="0"/>
              <a:t> &gt;&gt; grade;</a:t>
            </a:r>
          </a:p>
          <a:p>
            <a:pPr marL="0" indent="0" eaLnBrk="1" hangingPunct="1">
              <a:buNone/>
            </a:pPr>
            <a:r>
              <a:rPr lang="en-US" sz="1800" b="1" dirty="0" smtClean="0"/>
              <a:t>switch </a:t>
            </a:r>
            <a:r>
              <a:rPr lang="en-US" sz="1800" b="1" dirty="0"/>
              <a:t>(grade) {</a:t>
            </a:r>
          </a:p>
          <a:p>
            <a:pPr marL="0" indent="0" eaLnBrk="1" hangingPunct="1">
              <a:buNone/>
            </a:pPr>
            <a:r>
              <a:rPr lang="en-US" sz="1800" b="1" dirty="0"/>
              <a:t>        case 'A':  </a:t>
            </a:r>
            <a:r>
              <a:rPr lang="en-US" sz="1800" b="1" dirty="0" err="1"/>
              <a:t>cout</a:t>
            </a:r>
            <a:r>
              <a:rPr lang="en-US" sz="1800" b="1" dirty="0"/>
              <a:t> &lt;&lt; "Great job!!";</a:t>
            </a:r>
          </a:p>
          <a:p>
            <a:pPr marL="0" indent="0" eaLnBrk="1" hangingPunct="1">
              <a:buNone/>
            </a:pPr>
            <a:r>
              <a:rPr lang="en-US" sz="1800" b="1" dirty="0"/>
              <a:t>                       break;</a:t>
            </a:r>
          </a:p>
          <a:p>
            <a:pPr marL="0" indent="0" eaLnBrk="1" hangingPunct="1">
              <a:buNone/>
            </a:pPr>
            <a:r>
              <a:rPr lang="en-US" sz="1800" b="1" dirty="0"/>
              <a:t>        case 'B':  </a:t>
            </a:r>
            <a:r>
              <a:rPr lang="en-US" sz="1800" b="1" dirty="0" err="1"/>
              <a:t>cout</a:t>
            </a:r>
            <a:r>
              <a:rPr lang="en-US" sz="1800" b="1" dirty="0"/>
              <a:t> &lt;&lt; "Good job";</a:t>
            </a:r>
          </a:p>
          <a:p>
            <a:pPr marL="0" indent="0" eaLnBrk="1" hangingPunct="1">
              <a:buNone/>
            </a:pPr>
            <a:r>
              <a:rPr lang="en-US" sz="1800" b="1" dirty="0"/>
              <a:t>                       break;</a:t>
            </a:r>
          </a:p>
          <a:p>
            <a:pPr marL="0" indent="0" eaLnBrk="1" hangingPunct="1">
              <a:buNone/>
            </a:pPr>
            <a:r>
              <a:rPr lang="en-US" sz="1800" b="1" dirty="0"/>
              <a:t>        case 'C':  </a:t>
            </a:r>
            <a:r>
              <a:rPr lang="en-US" sz="1800" b="1" dirty="0" err="1"/>
              <a:t>cout</a:t>
            </a:r>
            <a:r>
              <a:rPr lang="en-US" sz="1800" b="1" dirty="0"/>
              <a:t> &lt;&lt; "Satisfactory job";</a:t>
            </a:r>
          </a:p>
          <a:p>
            <a:pPr marL="0" indent="0" eaLnBrk="1" hangingPunct="1">
              <a:buNone/>
            </a:pPr>
            <a:r>
              <a:rPr lang="en-US" sz="1800" b="1" dirty="0"/>
              <a:t>                       break;</a:t>
            </a:r>
          </a:p>
          <a:p>
            <a:pPr marL="0" indent="0" eaLnBrk="1" hangingPunct="1">
              <a:buNone/>
            </a:pPr>
            <a:r>
              <a:rPr lang="en-US" sz="1800" b="1" dirty="0"/>
              <a:t>        case 'D':  </a:t>
            </a:r>
            <a:r>
              <a:rPr lang="en-US" sz="1800" b="1" dirty="0" err="1"/>
              <a:t>cout</a:t>
            </a:r>
            <a:r>
              <a:rPr lang="en-US" sz="1800" b="1" dirty="0"/>
              <a:t> &lt;&lt; "Hmmm ... need to work a little harder";</a:t>
            </a:r>
          </a:p>
          <a:p>
            <a:pPr marL="0" indent="0" eaLnBrk="1" hangingPunct="1">
              <a:buNone/>
            </a:pPr>
            <a:r>
              <a:rPr lang="en-US" sz="1800" b="1" dirty="0"/>
              <a:t>                       break;</a:t>
            </a:r>
          </a:p>
          <a:p>
            <a:pPr marL="0" indent="0" eaLnBrk="1" hangingPunct="1">
              <a:buNone/>
            </a:pPr>
            <a:r>
              <a:rPr lang="en-US" sz="1800" b="1" dirty="0"/>
              <a:t>        case 'F':  </a:t>
            </a:r>
            <a:r>
              <a:rPr lang="en-US" sz="1800" b="1" dirty="0" err="1"/>
              <a:t>cout</a:t>
            </a:r>
            <a:r>
              <a:rPr lang="en-US" sz="1800" b="1" dirty="0"/>
              <a:t> &lt;&lt; "Sorry, you failed the class";</a:t>
            </a:r>
          </a:p>
          <a:p>
            <a:pPr marL="0" indent="0" eaLnBrk="1" hangingPunct="1">
              <a:buNone/>
            </a:pPr>
            <a:r>
              <a:rPr lang="en-US" sz="1800" b="1" dirty="0"/>
              <a:t>                       break;</a:t>
            </a:r>
          </a:p>
          <a:p>
            <a:pPr marL="0" indent="0" eaLnBrk="1" hangingPunct="1">
              <a:buNone/>
            </a:pPr>
            <a:r>
              <a:rPr lang="en-US" sz="1800" b="1" dirty="0"/>
              <a:t>        default:  </a:t>
            </a:r>
            <a:r>
              <a:rPr lang="en-US" sz="1800" b="1" dirty="0" err="1"/>
              <a:t>cout</a:t>
            </a:r>
            <a:r>
              <a:rPr lang="en-US" sz="1800" b="1" dirty="0"/>
              <a:t> &lt;&lt; "The letter you typed " &lt;&lt; grade &lt;&lt; " is not a valid grade";</a:t>
            </a:r>
          </a:p>
          <a:p>
            <a:pPr marL="0" indent="0" eaLnBrk="1" hangingPunct="1">
              <a:buNone/>
            </a:pPr>
            <a:r>
              <a:rPr lang="en-US" sz="1800" b="1" dirty="0"/>
              <a:t>                      </a:t>
            </a:r>
          </a:p>
          <a:p>
            <a:pPr marL="0" indent="0" eaLnBrk="1" hangingPunct="1">
              <a:buNone/>
            </a:pPr>
            <a:r>
              <a:rPr lang="en-US" sz="1800" b="1" dirty="0"/>
              <a:t>}</a:t>
            </a:r>
          </a:p>
        </p:txBody>
      </p:sp>
    </p:spTree>
    <p:extLst>
      <p:ext uri="{BB962C8B-B14F-4D97-AF65-F5344CB8AC3E}">
        <p14:creationId xmlns:p14="http://schemas.microsoft.com/office/powerpoint/2010/main" val="1659154440"/>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668" y="762000"/>
            <a:ext cx="4621161" cy="5715000"/>
          </a:xfrm>
        </p:spPr>
        <p:txBody>
          <a:bodyPr>
            <a:normAutofit fontScale="85000" lnSpcReduction="20000"/>
          </a:bodyPr>
          <a:lstStyle/>
          <a:p>
            <a:pPr>
              <a:buFont typeface="Wingdings 2" pitchFamily="18" charset="2"/>
              <a:buNone/>
            </a:pPr>
            <a:r>
              <a:rPr lang="en-US" dirty="0" err="1"/>
              <a:t>int</a:t>
            </a:r>
            <a:r>
              <a:rPr lang="en-US" dirty="0"/>
              <a:t> x, y;</a:t>
            </a:r>
          </a:p>
          <a:p>
            <a:pPr>
              <a:buFont typeface="Wingdings 2" pitchFamily="18" charset="2"/>
              <a:buNone/>
            </a:pPr>
            <a:r>
              <a:rPr lang="en-US" dirty="0" err="1"/>
              <a:t>cin</a:t>
            </a:r>
            <a:r>
              <a:rPr lang="en-US" dirty="0"/>
              <a:t>&gt;&gt;x&gt;&gt;y;</a:t>
            </a:r>
          </a:p>
          <a:p>
            <a:pPr>
              <a:buFont typeface="Wingdings 2" pitchFamily="18" charset="2"/>
              <a:buNone/>
            </a:pPr>
            <a:r>
              <a:rPr lang="en-US" dirty="0"/>
              <a:t> </a:t>
            </a:r>
          </a:p>
          <a:p>
            <a:pPr>
              <a:buFont typeface="Wingdings 2" pitchFamily="18" charset="2"/>
              <a:buNone/>
            </a:pPr>
            <a:r>
              <a:rPr lang="en-US" dirty="0"/>
              <a:t>switch (x&gt;y) {</a:t>
            </a:r>
          </a:p>
          <a:p>
            <a:pPr>
              <a:buFont typeface="Wingdings 2" pitchFamily="18" charset="2"/>
              <a:buNone/>
            </a:pPr>
            <a:r>
              <a:rPr lang="en-US" dirty="0"/>
              <a:t>   case 0: </a:t>
            </a:r>
          </a:p>
          <a:p>
            <a:pPr>
              <a:buFont typeface="Wingdings 2" pitchFamily="18" charset="2"/>
              <a:buNone/>
            </a:pPr>
            <a:r>
              <a:rPr lang="en-US" dirty="0"/>
              <a:t>         </a:t>
            </a:r>
            <a:r>
              <a:rPr lang="en-US" dirty="0" err="1" smtClean="0"/>
              <a:t>cout</a:t>
            </a:r>
            <a:r>
              <a:rPr lang="en-US" dirty="0"/>
              <a:t>&lt;&lt;“x is no greater than y”;   </a:t>
            </a:r>
          </a:p>
          <a:p>
            <a:pPr>
              <a:buFont typeface="Wingdings 2" pitchFamily="18" charset="2"/>
              <a:buNone/>
            </a:pPr>
            <a:r>
              <a:rPr lang="en-US" dirty="0"/>
              <a:t>            break;</a:t>
            </a:r>
          </a:p>
          <a:p>
            <a:pPr>
              <a:buFont typeface="Wingdings 2" pitchFamily="18" charset="2"/>
              <a:buNone/>
            </a:pPr>
            <a:r>
              <a:rPr lang="en-US" dirty="0"/>
              <a:t>   case 1:</a:t>
            </a:r>
          </a:p>
          <a:p>
            <a:pPr>
              <a:buFont typeface="Wingdings 2" pitchFamily="18" charset="2"/>
              <a:buNone/>
            </a:pPr>
            <a:r>
              <a:rPr lang="en-US" dirty="0"/>
              <a:t>            </a:t>
            </a:r>
            <a:r>
              <a:rPr lang="en-US" dirty="0" err="1"/>
              <a:t>cout</a:t>
            </a:r>
            <a:r>
              <a:rPr lang="en-US" dirty="0"/>
              <a:t>&lt;&lt;“ x is greater than y”;</a:t>
            </a:r>
          </a:p>
          <a:p>
            <a:pPr>
              <a:buFont typeface="Wingdings 2" pitchFamily="18" charset="2"/>
              <a:buNone/>
            </a:pPr>
            <a:r>
              <a:rPr lang="en-US" dirty="0"/>
              <a:t>            break;</a:t>
            </a:r>
          </a:p>
          <a:p>
            <a:pPr>
              <a:buFont typeface="Wingdings 2" pitchFamily="18" charset="2"/>
              <a:buNone/>
            </a:pPr>
            <a:r>
              <a:rPr lang="en-US" dirty="0"/>
              <a:t>   default:</a:t>
            </a:r>
          </a:p>
          <a:p>
            <a:pPr>
              <a:buFont typeface="Wingdings 2" pitchFamily="18" charset="2"/>
              <a:buNone/>
            </a:pPr>
            <a:r>
              <a:rPr lang="en-US" dirty="0"/>
              <a:t>}</a:t>
            </a:r>
          </a:p>
          <a:p>
            <a:endParaRPr lang="en-US" dirty="0"/>
          </a:p>
        </p:txBody>
      </p:sp>
      <p:sp>
        <p:nvSpPr>
          <p:cNvPr id="10" name="TextBox 9"/>
          <p:cNvSpPr txBox="1"/>
          <p:nvPr/>
        </p:nvSpPr>
        <p:spPr>
          <a:xfrm>
            <a:off x="5192486" y="914400"/>
            <a:ext cx="3962400" cy="4632037"/>
          </a:xfrm>
          <a:prstGeom prst="rect">
            <a:avLst/>
          </a:prstGeom>
          <a:noFill/>
        </p:spPr>
        <p:txBody>
          <a:bodyPr wrap="square" rtlCol="0">
            <a:spAutoFit/>
          </a:bodyPr>
          <a:lstStyle/>
          <a:p>
            <a:pPr>
              <a:spcBef>
                <a:spcPts val="575"/>
              </a:spcBef>
              <a:buClr>
                <a:schemeClr val="accent1"/>
              </a:buClr>
              <a:buSzPct val="85000"/>
              <a:buFont typeface="Wingdings 2" pitchFamily="18" charset="2"/>
              <a:buNone/>
            </a:pPr>
            <a:r>
              <a:rPr lang="en-US" b="1" dirty="0" err="1">
                <a:latin typeface="Perpetua" pitchFamily="18" charset="0"/>
              </a:rPr>
              <a:t>int</a:t>
            </a:r>
            <a:r>
              <a:rPr lang="en-US" b="1" dirty="0">
                <a:latin typeface="Perpetua" pitchFamily="18" charset="0"/>
              </a:rPr>
              <a:t> x, y;</a:t>
            </a:r>
          </a:p>
          <a:p>
            <a:pPr>
              <a:spcBef>
                <a:spcPts val="575"/>
              </a:spcBef>
              <a:buClr>
                <a:schemeClr val="accent1"/>
              </a:buClr>
              <a:buSzPct val="85000"/>
              <a:buFont typeface="Wingdings 2" pitchFamily="18" charset="2"/>
              <a:buNone/>
            </a:pPr>
            <a:r>
              <a:rPr lang="en-US" b="1" dirty="0" err="1">
                <a:latin typeface="Perpetua" pitchFamily="18" charset="0"/>
              </a:rPr>
              <a:t>cin</a:t>
            </a:r>
            <a:r>
              <a:rPr lang="en-US" b="1" dirty="0">
                <a:latin typeface="Perpetua" pitchFamily="18" charset="0"/>
              </a:rPr>
              <a:t>&gt;&gt;x&gt;&gt;y;</a:t>
            </a:r>
          </a:p>
          <a:p>
            <a:pPr>
              <a:spcBef>
                <a:spcPts val="575"/>
              </a:spcBef>
              <a:buClr>
                <a:schemeClr val="accent1"/>
              </a:buClr>
              <a:buSzPct val="85000"/>
              <a:buFont typeface="Wingdings 2" pitchFamily="18" charset="2"/>
              <a:buNone/>
            </a:pPr>
            <a:r>
              <a:rPr lang="en-US" b="1" dirty="0">
                <a:latin typeface="Perpetua" pitchFamily="18" charset="0"/>
              </a:rPr>
              <a:t> </a:t>
            </a:r>
          </a:p>
          <a:p>
            <a:pPr>
              <a:spcBef>
                <a:spcPts val="575"/>
              </a:spcBef>
              <a:buClr>
                <a:schemeClr val="accent1"/>
              </a:buClr>
              <a:buSzPct val="85000"/>
              <a:buFont typeface="Wingdings 2" pitchFamily="18" charset="2"/>
              <a:buNone/>
            </a:pPr>
            <a:r>
              <a:rPr lang="en-US" b="1" dirty="0">
                <a:latin typeface="Perpetua" pitchFamily="18" charset="0"/>
              </a:rPr>
              <a:t>switch (x&gt;y) {</a:t>
            </a:r>
          </a:p>
          <a:p>
            <a:pPr>
              <a:spcBef>
                <a:spcPts val="575"/>
              </a:spcBef>
              <a:buClr>
                <a:schemeClr val="accent1"/>
              </a:buClr>
              <a:buSzPct val="85000"/>
              <a:buFont typeface="Wingdings 2" pitchFamily="18" charset="2"/>
              <a:buNone/>
            </a:pPr>
            <a:r>
              <a:rPr lang="en-US" b="1" dirty="0">
                <a:latin typeface="Perpetua" pitchFamily="18" charset="0"/>
              </a:rPr>
              <a:t>   case </a:t>
            </a:r>
            <a:r>
              <a:rPr lang="en-US" b="1" dirty="0">
                <a:solidFill>
                  <a:srgbClr val="FF0000"/>
                </a:solidFill>
                <a:latin typeface="Perpetua" pitchFamily="18" charset="0"/>
              </a:rPr>
              <a:t>false</a:t>
            </a:r>
            <a:r>
              <a:rPr lang="en-US" b="1" dirty="0">
                <a:latin typeface="Perpetua" pitchFamily="18" charset="0"/>
              </a:rPr>
              <a:t>: </a:t>
            </a:r>
          </a:p>
          <a:p>
            <a:pPr>
              <a:spcBef>
                <a:spcPts val="575"/>
              </a:spcBef>
              <a:buClr>
                <a:schemeClr val="accent1"/>
              </a:buClr>
              <a:buSzPct val="85000"/>
              <a:buFont typeface="Wingdings 2" pitchFamily="18" charset="2"/>
              <a:buNone/>
            </a:pPr>
            <a:r>
              <a:rPr lang="en-US" b="1" dirty="0">
                <a:latin typeface="Perpetua" pitchFamily="18" charset="0"/>
              </a:rPr>
              <a:t>           </a:t>
            </a:r>
            <a:r>
              <a:rPr lang="en-US" b="1" dirty="0" err="1">
                <a:latin typeface="Perpetua" pitchFamily="18" charset="0"/>
              </a:rPr>
              <a:t>cout</a:t>
            </a:r>
            <a:r>
              <a:rPr lang="en-US" b="1" dirty="0">
                <a:latin typeface="Perpetua" pitchFamily="18" charset="0"/>
              </a:rPr>
              <a:t>&lt;&lt;“x is no greater than y”;   </a:t>
            </a:r>
          </a:p>
          <a:p>
            <a:pPr>
              <a:spcBef>
                <a:spcPts val="575"/>
              </a:spcBef>
              <a:buClr>
                <a:schemeClr val="accent1"/>
              </a:buClr>
              <a:buSzPct val="85000"/>
              <a:buFont typeface="Wingdings 2" pitchFamily="18" charset="2"/>
              <a:buNone/>
            </a:pPr>
            <a:r>
              <a:rPr lang="en-US" b="1" dirty="0">
                <a:latin typeface="Perpetua" pitchFamily="18" charset="0"/>
              </a:rPr>
              <a:t>            break;</a:t>
            </a:r>
          </a:p>
          <a:p>
            <a:pPr>
              <a:spcBef>
                <a:spcPts val="575"/>
              </a:spcBef>
              <a:buClr>
                <a:schemeClr val="accent1"/>
              </a:buClr>
              <a:buSzPct val="85000"/>
              <a:buFont typeface="Wingdings 2" pitchFamily="18" charset="2"/>
              <a:buNone/>
            </a:pPr>
            <a:r>
              <a:rPr lang="en-US" b="1" dirty="0">
                <a:latin typeface="Perpetua" pitchFamily="18" charset="0"/>
              </a:rPr>
              <a:t>   case </a:t>
            </a:r>
            <a:r>
              <a:rPr lang="en-US" b="1" dirty="0">
                <a:solidFill>
                  <a:srgbClr val="FF0000"/>
                </a:solidFill>
                <a:latin typeface="Perpetua" pitchFamily="18" charset="0"/>
              </a:rPr>
              <a:t>true</a:t>
            </a:r>
            <a:r>
              <a:rPr lang="en-US" b="1" dirty="0">
                <a:latin typeface="Perpetua" pitchFamily="18" charset="0"/>
              </a:rPr>
              <a:t>:</a:t>
            </a:r>
          </a:p>
          <a:p>
            <a:pPr>
              <a:spcBef>
                <a:spcPts val="575"/>
              </a:spcBef>
              <a:buClr>
                <a:schemeClr val="accent1"/>
              </a:buClr>
              <a:buSzPct val="85000"/>
              <a:buFont typeface="Wingdings 2" pitchFamily="18" charset="2"/>
              <a:buNone/>
            </a:pPr>
            <a:r>
              <a:rPr lang="en-US" b="1" dirty="0">
                <a:latin typeface="Perpetua" pitchFamily="18" charset="0"/>
              </a:rPr>
              <a:t>            </a:t>
            </a:r>
            <a:r>
              <a:rPr lang="en-US" b="1" dirty="0" err="1">
                <a:latin typeface="Perpetua" pitchFamily="18" charset="0"/>
              </a:rPr>
              <a:t>cout</a:t>
            </a:r>
            <a:r>
              <a:rPr lang="en-US" b="1" dirty="0">
                <a:latin typeface="Perpetua" pitchFamily="18" charset="0"/>
              </a:rPr>
              <a:t>&lt;&lt;“ x is greater than y”;</a:t>
            </a:r>
          </a:p>
          <a:p>
            <a:pPr>
              <a:spcBef>
                <a:spcPts val="575"/>
              </a:spcBef>
              <a:buClr>
                <a:schemeClr val="accent1"/>
              </a:buClr>
              <a:buSzPct val="85000"/>
              <a:buFont typeface="Wingdings 2" pitchFamily="18" charset="2"/>
              <a:buNone/>
            </a:pPr>
            <a:r>
              <a:rPr lang="en-US" b="1" dirty="0">
                <a:latin typeface="Perpetua" pitchFamily="18" charset="0"/>
              </a:rPr>
              <a:t>            break;</a:t>
            </a:r>
          </a:p>
          <a:p>
            <a:pPr>
              <a:spcBef>
                <a:spcPts val="575"/>
              </a:spcBef>
              <a:buClr>
                <a:schemeClr val="accent1"/>
              </a:buClr>
              <a:buSzPct val="85000"/>
              <a:buFont typeface="Wingdings 2" pitchFamily="18" charset="2"/>
              <a:buNone/>
            </a:pPr>
            <a:r>
              <a:rPr lang="en-US" b="1" dirty="0">
                <a:latin typeface="Perpetua" pitchFamily="18" charset="0"/>
              </a:rPr>
              <a:t>   default:</a:t>
            </a:r>
          </a:p>
          <a:p>
            <a:pPr>
              <a:spcBef>
                <a:spcPts val="575"/>
              </a:spcBef>
              <a:buClr>
                <a:schemeClr val="accent1"/>
              </a:buClr>
              <a:buSzPct val="85000"/>
              <a:buFont typeface="Wingdings 2" pitchFamily="18" charset="2"/>
              <a:buNone/>
            </a:pPr>
            <a:r>
              <a:rPr lang="en-US" b="1" dirty="0" smtClean="0">
                <a:latin typeface="Perpetua" pitchFamily="18" charset="0"/>
              </a:rPr>
              <a:t>}</a:t>
            </a:r>
            <a:r>
              <a:rPr lang="en-US" sz="2400" dirty="0" smtClean="0">
                <a:latin typeface="Perpetua" pitchFamily="18" charset="0"/>
              </a:rPr>
              <a:t>          </a:t>
            </a:r>
            <a:endParaRPr lang="en-US" sz="2400" dirty="0">
              <a:latin typeface="Perpetua" pitchFamily="18" charset="0"/>
            </a:endParaRPr>
          </a:p>
          <a:p>
            <a:endParaRPr lang="en-US" dirty="0"/>
          </a:p>
        </p:txBody>
      </p:sp>
    </p:spTree>
    <p:extLst>
      <p:ext uri="{BB962C8B-B14F-4D97-AF65-F5344CB8AC3E}">
        <p14:creationId xmlns:p14="http://schemas.microsoft.com/office/powerpoint/2010/main" val="37807129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Selection Statements</a:t>
            </a:r>
            <a:endParaRPr lang="en-US" dirty="0"/>
          </a:p>
        </p:txBody>
      </p:sp>
      <p:sp>
        <p:nvSpPr>
          <p:cNvPr id="3" name="Content Placeholder 2"/>
          <p:cNvSpPr>
            <a:spLocks noGrp="1"/>
          </p:cNvSpPr>
          <p:nvPr>
            <p:ph idx="1"/>
          </p:nvPr>
        </p:nvSpPr>
        <p:spPr/>
        <p:txBody>
          <a:bodyPr/>
          <a:lstStyle/>
          <a:p>
            <a:pPr marL="0" indent="0">
              <a:buNone/>
            </a:pPr>
            <a:r>
              <a:rPr lang="en-US" sz="2800" dirty="0"/>
              <a:t>For decision making in C++, </a:t>
            </a:r>
            <a:r>
              <a:rPr lang="en-US" sz="2800" dirty="0" smtClean="0"/>
              <a:t>T</a:t>
            </a:r>
            <a:r>
              <a:rPr lang="en-US" altLang="en-US" sz="2800" dirty="0" smtClean="0">
                <a:latin typeface="Nunito Sans"/>
              </a:rPr>
              <a:t>here </a:t>
            </a:r>
            <a:r>
              <a:rPr lang="en-US" altLang="en-US" sz="2800" dirty="0">
                <a:latin typeface="Nunito Sans"/>
              </a:rPr>
              <a:t>are four forms of </a:t>
            </a:r>
            <a:r>
              <a:rPr lang="en-US" altLang="en-US" sz="2800" dirty="0">
                <a:latin typeface="droid sans mono"/>
              </a:rPr>
              <a:t>Decision Making</a:t>
            </a:r>
            <a:r>
              <a:rPr lang="en-US" altLang="en-US" sz="2800" dirty="0">
                <a:latin typeface="Nunito Sans"/>
              </a:rPr>
              <a:t> statements in C++.</a:t>
            </a:r>
            <a:r>
              <a:rPr lang="en-US" altLang="en-US" sz="2800" dirty="0"/>
              <a:t> </a:t>
            </a:r>
            <a:endParaRPr lang="en-US" sz="2800" dirty="0"/>
          </a:p>
          <a:p>
            <a:pPr marL="571500" indent="-571500">
              <a:buClr>
                <a:srgbClr val="002060"/>
              </a:buClr>
              <a:buSzPct val="71000"/>
              <a:buFont typeface="+mj-lt"/>
              <a:buAutoNum type="romanLcPeriod"/>
            </a:pPr>
            <a:r>
              <a:rPr lang="en-US" sz="2800" b="1" dirty="0" smtClean="0">
                <a:solidFill>
                  <a:srgbClr val="7030A0"/>
                </a:solidFill>
              </a:rPr>
              <a:t>if ……</a:t>
            </a:r>
            <a:r>
              <a:rPr lang="en-US" sz="2800" dirty="0" smtClean="0"/>
              <a:t>statement</a:t>
            </a:r>
          </a:p>
          <a:p>
            <a:pPr marL="571500" indent="-571500">
              <a:buClr>
                <a:srgbClr val="002060"/>
              </a:buClr>
              <a:buSzPct val="71000"/>
              <a:buFont typeface="+mj-lt"/>
              <a:buAutoNum type="romanLcPeriod"/>
            </a:pPr>
            <a:r>
              <a:rPr lang="en-US" sz="2800" dirty="0" smtClean="0">
                <a:solidFill>
                  <a:srgbClr val="7030A0"/>
                </a:solidFill>
              </a:rPr>
              <a:t>if……else  </a:t>
            </a:r>
            <a:r>
              <a:rPr lang="en-US" sz="2800" dirty="0" smtClean="0"/>
              <a:t>statement</a:t>
            </a:r>
          </a:p>
          <a:p>
            <a:pPr marL="571500" indent="-571500">
              <a:buClr>
                <a:srgbClr val="002060"/>
              </a:buClr>
              <a:buSzPct val="71000"/>
              <a:buFont typeface="+mj-lt"/>
              <a:buAutoNum type="romanLcPeriod"/>
            </a:pPr>
            <a:r>
              <a:rPr lang="en-US" sz="2800" dirty="0" smtClean="0">
                <a:solidFill>
                  <a:srgbClr val="7030A0"/>
                </a:solidFill>
              </a:rPr>
              <a:t>if….else-if….else  </a:t>
            </a:r>
            <a:r>
              <a:rPr lang="en-US" sz="2800" dirty="0" smtClean="0"/>
              <a:t>statement</a:t>
            </a:r>
          </a:p>
          <a:p>
            <a:pPr marL="571500" indent="-571500">
              <a:buClr>
                <a:srgbClr val="002060"/>
              </a:buClr>
              <a:buSzPct val="71000"/>
              <a:buFont typeface="+mj-lt"/>
              <a:buAutoNum type="romanLcPeriod"/>
            </a:pPr>
            <a:r>
              <a:rPr lang="en-US" sz="2800" dirty="0" smtClean="0">
                <a:solidFill>
                  <a:srgbClr val="7030A0"/>
                </a:solidFill>
              </a:rPr>
              <a:t>nested if   </a:t>
            </a:r>
            <a:r>
              <a:rPr lang="en-US" sz="2800" dirty="0" smtClean="0"/>
              <a:t> statement</a:t>
            </a:r>
          </a:p>
          <a:p>
            <a:pPr marL="571500" indent="-571500">
              <a:buClr>
                <a:srgbClr val="002060"/>
              </a:buClr>
              <a:buSzPct val="71000"/>
              <a:buFont typeface="+mj-lt"/>
              <a:buAutoNum type="romanLcPeriod"/>
            </a:pPr>
            <a:r>
              <a:rPr lang="en-US" sz="2800" dirty="0" smtClean="0">
                <a:solidFill>
                  <a:srgbClr val="7030A0"/>
                </a:solidFill>
              </a:rPr>
              <a:t>switch </a:t>
            </a:r>
            <a:r>
              <a:rPr lang="en-US" sz="2800" dirty="0" smtClean="0"/>
              <a:t>    statement</a:t>
            </a:r>
          </a:p>
          <a:p>
            <a:endParaRPr lang="en-US" sz="2800" dirty="0"/>
          </a:p>
        </p:txBody>
      </p:sp>
      <p:sp>
        <p:nvSpPr>
          <p:cNvPr id="4" name="Rectangle 1"/>
          <p:cNvSpPr>
            <a:spLocks noChangeArrowheads="1"/>
          </p:cNvSpPr>
          <p:nvPr/>
        </p:nvSpPr>
        <p:spPr bwMode="auto">
          <a:xfrm>
            <a:off x="0" y="-138499"/>
            <a:ext cx="2570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7143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if Statement: </a:t>
            </a:r>
            <a:endParaRPr lang="en-US" dirty="0"/>
          </a:p>
        </p:txBody>
      </p:sp>
      <p:sp>
        <p:nvSpPr>
          <p:cNvPr id="3" name="Content Placeholder 2"/>
          <p:cNvSpPr>
            <a:spLocks noGrp="1"/>
          </p:cNvSpPr>
          <p:nvPr>
            <p:ph idx="1"/>
          </p:nvPr>
        </p:nvSpPr>
        <p:spPr>
          <a:xfrm>
            <a:off x="457200" y="1066800"/>
            <a:ext cx="8229600" cy="4602163"/>
          </a:xfrm>
        </p:spPr>
        <p:txBody>
          <a:bodyPr>
            <a:noAutofit/>
          </a:bodyPr>
          <a:lstStyle/>
          <a:p>
            <a:pPr lvl="0" algn="just"/>
            <a:r>
              <a:rPr lang="en-US" sz="2400" dirty="0" smtClean="0"/>
              <a:t>This is the </a:t>
            </a:r>
            <a:r>
              <a:rPr lang="en-US" sz="2400" dirty="0"/>
              <a:t>simplest form of if statement. </a:t>
            </a:r>
            <a:r>
              <a:rPr lang="en-US" sz="2400" dirty="0" smtClean="0"/>
              <a:t>This </a:t>
            </a:r>
            <a:r>
              <a:rPr lang="en-US" sz="2400" dirty="0"/>
              <a:t>statement is also called as one-way </a:t>
            </a:r>
            <a:r>
              <a:rPr lang="en-US" sz="2400" dirty="0" smtClean="0"/>
              <a:t>branching.</a:t>
            </a:r>
          </a:p>
          <a:p>
            <a:pPr lvl="0" algn="just"/>
            <a:r>
              <a:rPr lang="en-US" sz="2400" dirty="0" smtClean="0"/>
              <a:t>This </a:t>
            </a:r>
            <a:r>
              <a:rPr lang="en-US" sz="2400" dirty="0"/>
              <a:t>statement is used to decide whether a statement or set of statements should be executed or not</a:t>
            </a:r>
            <a:r>
              <a:rPr lang="en-US" sz="2400" dirty="0" smtClean="0"/>
              <a:t>.</a:t>
            </a:r>
          </a:p>
          <a:p>
            <a:pPr lvl="0" algn="just"/>
            <a:r>
              <a:rPr lang="en-US" sz="2400" dirty="0" smtClean="0"/>
              <a:t> </a:t>
            </a:r>
            <a:r>
              <a:rPr lang="en-US" sz="2400" dirty="0"/>
              <a:t>The decision is based on a condition which can be evaluated to TRUE or FALSE</a:t>
            </a:r>
            <a:r>
              <a:rPr lang="en-US" sz="2400" dirty="0" smtClean="0"/>
              <a:t>.</a:t>
            </a:r>
          </a:p>
          <a:p>
            <a:pPr marL="0" lvl="0" indent="0" algn="just">
              <a:buNone/>
            </a:pPr>
            <a:r>
              <a:rPr lang="en-US" sz="2400" dirty="0" smtClean="0"/>
              <a:t>.</a:t>
            </a:r>
            <a:endParaRPr lang="en-US" sz="2400" dirty="0" smtClean="0"/>
          </a:p>
          <a:p>
            <a:pPr marL="0" indent="0" algn="just">
              <a:buNone/>
            </a:pPr>
            <a:r>
              <a:rPr lang="en-US" sz="2400" b="1" i="1" dirty="0" smtClean="0"/>
              <a:t>     </a:t>
            </a:r>
            <a:endParaRPr lang="en-US" sz="2400" dirty="0"/>
          </a:p>
        </p:txBody>
      </p:sp>
    </p:spTree>
    <p:extLst>
      <p:ext uri="{BB962C8B-B14F-4D97-AF65-F5344CB8AC3E}">
        <p14:creationId xmlns:p14="http://schemas.microsoft.com/office/powerpoint/2010/main" val="9028357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syntax of the </a:t>
            </a:r>
            <a:r>
              <a:rPr lang="en-US" sz="4000" b="1" dirty="0" smtClean="0">
                <a:solidFill>
                  <a:srgbClr val="7030A0"/>
                </a:solidFill>
              </a:rPr>
              <a:t>if… </a:t>
            </a:r>
            <a:r>
              <a:rPr lang="en-US" sz="4000" b="1" dirty="0"/>
              <a:t>statement is </a:t>
            </a:r>
            <a:br>
              <a:rPr lang="en-US" sz="4000" b="1" dirty="0"/>
            </a:br>
            <a:endParaRPr lang="en-US" sz="4000" dirty="0"/>
          </a:p>
        </p:txBody>
      </p:sp>
      <p:sp>
        <p:nvSpPr>
          <p:cNvPr id="3" name="Content Placeholder 2"/>
          <p:cNvSpPr>
            <a:spLocks noGrp="1"/>
          </p:cNvSpPr>
          <p:nvPr>
            <p:ph idx="1"/>
          </p:nvPr>
        </p:nvSpPr>
        <p:spPr>
          <a:xfrm>
            <a:off x="152400" y="1295400"/>
            <a:ext cx="8229600" cy="4530725"/>
          </a:xfrm>
        </p:spPr>
        <p:txBody>
          <a:bodyPr numCol="2"/>
          <a:lstStyle/>
          <a:p>
            <a:pPr marL="228600" indent="-228600">
              <a:buNone/>
            </a:pPr>
            <a:r>
              <a:rPr lang="en-US" sz="2800" dirty="0" smtClean="0"/>
              <a:t>if(</a:t>
            </a:r>
            <a:r>
              <a:rPr lang="en-US" sz="2800" dirty="0" smtClean="0">
                <a:solidFill>
                  <a:srgbClr val="C00000"/>
                </a:solidFill>
              </a:rPr>
              <a:t>condition/expression</a:t>
            </a:r>
            <a:r>
              <a:rPr lang="en-US" sz="2800" dirty="0" smtClean="0"/>
              <a:t>)</a:t>
            </a:r>
          </a:p>
          <a:p>
            <a:pPr marL="228600" indent="-228600">
              <a:buNone/>
            </a:pPr>
            <a:r>
              <a:rPr lang="en-US" sz="2800" dirty="0" smtClean="0"/>
              <a:t>{</a:t>
            </a:r>
            <a:endParaRPr lang="en-US" sz="2800" dirty="0"/>
          </a:p>
          <a:p>
            <a:pPr marL="228600" indent="-228600">
              <a:buNone/>
            </a:pPr>
            <a:r>
              <a:rPr lang="en-US" sz="2800" dirty="0" smtClean="0">
                <a:solidFill>
                  <a:srgbClr val="0070C0"/>
                </a:solidFill>
              </a:rPr>
              <a:t>//body of if statements</a:t>
            </a:r>
          </a:p>
          <a:p>
            <a:pPr marL="228600" indent="-228600">
              <a:buNone/>
            </a:pPr>
            <a:r>
              <a:rPr lang="en-US" sz="2800" dirty="0" smtClean="0"/>
              <a:t>}</a:t>
            </a:r>
          </a:p>
          <a:p>
            <a:pPr marL="1090613" indent="-117475">
              <a:buNone/>
            </a:pPr>
            <a:endParaRPr lang="en-US" sz="2800" dirty="0" smtClean="0"/>
          </a:p>
          <a:p>
            <a:pPr marL="1090613" indent="-117475">
              <a:buNone/>
            </a:pPr>
            <a:endParaRPr lang="en-US" sz="2800" dirty="0"/>
          </a:p>
          <a:p>
            <a:pPr marL="1090613" indent="-117475">
              <a:buNone/>
            </a:pPr>
            <a:endParaRPr lang="en-US" sz="2800" dirty="0" smtClean="0"/>
          </a:p>
          <a:p>
            <a:pPr marL="1090613" indent="-117475">
              <a:buNone/>
            </a:pPr>
            <a:endParaRPr lang="en-US" sz="2800" dirty="0" smtClean="0"/>
          </a:p>
          <a:p>
            <a:pPr marL="1090613" indent="-117475">
              <a:buNone/>
            </a:pPr>
            <a:endParaRPr lang="en-US" sz="2800" dirty="0"/>
          </a:p>
          <a:p>
            <a:pPr marL="1090613" indent="-117475">
              <a:buNone/>
            </a:pPr>
            <a:r>
              <a:rPr lang="en-US" sz="2800" dirty="0" smtClean="0"/>
              <a:t>if </a:t>
            </a:r>
            <a:r>
              <a:rPr lang="en-US" sz="2800" dirty="0"/>
              <a:t>(</a:t>
            </a:r>
            <a:r>
              <a:rPr lang="en-US" sz="2800" dirty="0">
                <a:solidFill>
                  <a:srgbClr val="C00000"/>
                </a:solidFill>
              </a:rPr>
              <a:t>condition</a:t>
            </a:r>
            <a:r>
              <a:rPr lang="en-US" sz="2800" dirty="0"/>
              <a:t>) </a:t>
            </a:r>
          </a:p>
          <a:p>
            <a:pPr marL="1090613" indent="-117475">
              <a:buNone/>
            </a:pPr>
            <a:r>
              <a:rPr lang="en-US" sz="2800" dirty="0"/>
              <a:t>{ </a:t>
            </a:r>
          </a:p>
          <a:p>
            <a:pPr marL="1090613" indent="-117475">
              <a:buNone/>
            </a:pPr>
            <a:r>
              <a:rPr lang="en-US" sz="2800" dirty="0">
                <a:solidFill>
                  <a:srgbClr val="0070C0"/>
                </a:solidFill>
              </a:rPr>
              <a:t>statement 1; </a:t>
            </a:r>
          </a:p>
          <a:p>
            <a:pPr marL="1090613" indent="-117475">
              <a:buNone/>
            </a:pPr>
            <a:r>
              <a:rPr lang="en-US" sz="2800" dirty="0">
                <a:solidFill>
                  <a:srgbClr val="0070C0"/>
                </a:solidFill>
              </a:rPr>
              <a:t>statement 2; </a:t>
            </a:r>
          </a:p>
          <a:p>
            <a:pPr marL="1090613" indent="-117475">
              <a:buNone/>
            </a:pPr>
            <a:r>
              <a:rPr lang="en-US" sz="2800" dirty="0">
                <a:solidFill>
                  <a:srgbClr val="0070C0"/>
                </a:solidFill>
              </a:rPr>
              <a:t>statement 3</a:t>
            </a:r>
            <a:r>
              <a:rPr lang="en-US" sz="2800" dirty="0"/>
              <a:t>; </a:t>
            </a:r>
          </a:p>
          <a:p>
            <a:pPr marL="1090613" indent="-117475">
              <a:buNone/>
            </a:pPr>
            <a:r>
              <a:rPr lang="en-US" sz="2800" dirty="0"/>
              <a:t>} </a:t>
            </a:r>
          </a:p>
          <a:p>
            <a:endParaRPr lang="en-US" sz="2800" dirty="0"/>
          </a:p>
          <a:p>
            <a:endParaRPr lang="en-US" sz="2800" dirty="0"/>
          </a:p>
        </p:txBody>
      </p:sp>
    </p:spTree>
    <p:extLst>
      <p:ext uri="{BB962C8B-B14F-4D97-AF65-F5344CB8AC3E}">
        <p14:creationId xmlns:p14="http://schemas.microsoft.com/office/powerpoint/2010/main" val="4010952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if…statement </a:t>
            </a:r>
            <a:endParaRPr lang="en-US" dirty="0"/>
          </a:p>
        </p:txBody>
      </p:sp>
      <p:sp>
        <p:nvSpPr>
          <p:cNvPr id="3" name="Content Placeholder 2"/>
          <p:cNvSpPr>
            <a:spLocks noGrp="1"/>
          </p:cNvSpPr>
          <p:nvPr>
            <p:ph idx="1"/>
          </p:nvPr>
        </p:nvSpPr>
        <p:spPr>
          <a:xfrm>
            <a:off x="457200" y="990600"/>
            <a:ext cx="8229600" cy="5140325"/>
          </a:xfrm>
        </p:spPr>
        <p:txBody>
          <a:bodyPr/>
          <a:lstStyle/>
          <a:p>
            <a:pPr marL="0" lvl="0" indent="0" algn="just">
              <a:buNone/>
            </a:pPr>
            <a:r>
              <a:rPr lang="en-US" altLang="en-US" sz="2400" dirty="0"/>
              <a:t>The </a:t>
            </a:r>
            <a:r>
              <a:rPr lang="en-US" altLang="en-US" sz="2400" dirty="0">
                <a:solidFill>
                  <a:srgbClr val="0070C0"/>
                </a:solidFill>
              </a:rPr>
              <a:t>if</a:t>
            </a:r>
            <a:r>
              <a:rPr lang="en-US" altLang="en-US" sz="2400" dirty="0"/>
              <a:t> statement evaluates the </a:t>
            </a:r>
            <a:r>
              <a:rPr lang="en-US" altLang="en-US" sz="2400" dirty="0" smtClean="0">
                <a:solidFill>
                  <a:srgbClr val="C00000"/>
                </a:solidFill>
              </a:rPr>
              <a:t>condition/expression </a:t>
            </a:r>
            <a:r>
              <a:rPr lang="en-US" altLang="en-US" sz="2400" dirty="0"/>
              <a:t>inside </a:t>
            </a:r>
            <a:r>
              <a:rPr lang="en-US" altLang="en-US" sz="2400" dirty="0" smtClean="0"/>
              <a:t>parenthesis (  ).</a:t>
            </a:r>
            <a:endParaRPr lang="en-US" altLang="en-US" sz="2400" dirty="0"/>
          </a:p>
          <a:p>
            <a:pPr algn="just">
              <a:buClr>
                <a:srgbClr val="7030A0"/>
              </a:buClr>
              <a:buFont typeface="Wingdings" panose="05000000000000000000" pitchFamily="2" charset="2"/>
              <a:buChar char="Ø"/>
            </a:pPr>
            <a:r>
              <a:rPr lang="en-US" sz="2400" dirty="0"/>
              <a:t>If the </a:t>
            </a:r>
            <a:r>
              <a:rPr lang="en-US" sz="2400" dirty="0">
                <a:solidFill>
                  <a:srgbClr val="C00000"/>
                </a:solidFill>
              </a:rPr>
              <a:t>condition </a:t>
            </a:r>
            <a:r>
              <a:rPr lang="en-US" sz="2400" dirty="0" smtClean="0">
                <a:solidFill>
                  <a:srgbClr val="C00000"/>
                </a:solidFill>
              </a:rPr>
              <a:t>(</a:t>
            </a:r>
            <a:r>
              <a:rPr lang="en-US" altLang="en-US" sz="2400" dirty="0" smtClean="0">
                <a:solidFill>
                  <a:srgbClr val="C00000"/>
                </a:solidFill>
              </a:rPr>
              <a:t>expression</a:t>
            </a:r>
            <a:r>
              <a:rPr lang="en-US" altLang="en-US" sz="2400" dirty="0"/>
              <a:t>) </a:t>
            </a:r>
            <a:r>
              <a:rPr lang="en-US" sz="2400" dirty="0"/>
              <a:t>evaluates to </a:t>
            </a:r>
            <a:r>
              <a:rPr lang="en-US" sz="2400" b="1" dirty="0" smtClean="0">
                <a:solidFill>
                  <a:srgbClr val="002060"/>
                </a:solidFill>
              </a:rPr>
              <a:t>true,</a:t>
            </a:r>
            <a:r>
              <a:rPr lang="en-US" sz="2400" dirty="0" smtClean="0"/>
              <a:t> </a:t>
            </a:r>
            <a:r>
              <a:rPr lang="en-US" sz="2400" dirty="0"/>
              <a:t>then a </a:t>
            </a:r>
            <a:r>
              <a:rPr lang="en-US" sz="2400" dirty="0" smtClean="0"/>
              <a:t>code or set </a:t>
            </a:r>
            <a:r>
              <a:rPr lang="en-US" sz="2400" dirty="0"/>
              <a:t>of statement(s) </a:t>
            </a:r>
            <a:r>
              <a:rPr lang="en-US" altLang="en-US" sz="2400" dirty="0"/>
              <a:t>inside the body of </a:t>
            </a:r>
            <a:r>
              <a:rPr lang="en-US" altLang="en-US" sz="2400" dirty="0" smtClean="0">
                <a:solidFill>
                  <a:srgbClr val="0070C0"/>
                </a:solidFill>
              </a:rPr>
              <a:t>if</a:t>
            </a:r>
            <a:r>
              <a:rPr lang="en-US" altLang="en-US" sz="2400" dirty="0" smtClean="0"/>
              <a:t> </a:t>
            </a:r>
            <a:r>
              <a:rPr lang="en-US" sz="2400" dirty="0"/>
              <a:t>is executed. </a:t>
            </a:r>
            <a:endParaRPr lang="en-US" sz="2400" dirty="0" smtClean="0"/>
          </a:p>
          <a:p>
            <a:pPr algn="just">
              <a:buClr>
                <a:srgbClr val="7030A0"/>
              </a:buClr>
              <a:buFont typeface="Wingdings" panose="05000000000000000000" pitchFamily="2" charset="2"/>
              <a:buChar char="Ø"/>
            </a:pPr>
            <a:r>
              <a:rPr lang="en-US" altLang="en-US" sz="2400" dirty="0" smtClean="0">
                <a:latin typeface="Nunito Sans"/>
              </a:rPr>
              <a:t>If </a:t>
            </a:r>
            <a:r>
              <a:rPr lang="en-US" altLang="en-US" sz="2400" dirty="0">
                <a:latin typeface="Nunito Sans"/>
              </a:rPr>
              <a:t>the </a:t>
            </a:r>
            <a:r>
              <a:rPr lang="en-US" altLang="en-US" sz="2400" dirty="0">
                <a:solidFill>
                  <a:srgbClr val="C00000"/>
                </a:solidFill>
              </a:rPr>
              <a:t>condition</a:t>
            </a:r>
            <a:r>
              <a:rPr lang="en-US" altLang="en-US" sz="2400" dirty="0">
                <a:latin typeface="Nunito Sans"/>
              </a:rPr>
              <a:t> evaluates to </a:t>
            </a:r>
            <a:r>
              <a:rPr lang="en-US" altLang="en-US" sz="2400" b="1" dirty="0">
                <a:solidFill>
                  <a:srgbClr val="002060"/>
                </a:solidFill>
              </a:rPr>
              <a:t>false</a:t>
            </a:r>
            <a:r>
              <a:rPr lang="en-US" altLang="en-US" sz="2400" dirty="0">
                <a:latin typeface="Nunito Sans"/>
              </a:rPr>
              <a:t>, the code inside the body of </a:t>
            </a:r>
            <a:r>
              <a:rPr lang="en-US" altLang="en-US" sz="2400" dirty="0">
                <a:latin typeface="droid sans mono"/>
              </a:rPr>
              <a:t>if</a:t>
            </a:r>
            <a:r>
              <a:rPr lang="en-US" altLang="en-US" sz="2400" dirty="0">
                <a:latin typeface="Nunito Sans"/>
              </a:rPr>
              <a:t> is </a:t>
            </a:r>
            <a:r>
              <a:rPr lang="en-US" altLang="en-US" sz="2400" dirty="0" smtClean="0">
                <a:latin typeface="Nunito Sans"/>
              </a:rPr>
              <a:t>skipped</a:t>
            </a:r>
          </a:p>
          <a:p>
            <a:pPr algn="just">
              <a:buClr>
                <a:srgbClr val="7030A0"/>
              </a:buClr>
              <a:buFont typeface="Wingdings" panose="05000000000000000000" pitchFamily="2" charset="2"/>
              <a:buChar char="Ø"/>
            </a:pPr>
            <a:r>
              <a:rPr lang="en-US" sz="2400" dirty="0" smtClean="0"/>
              <a:t>and </a:t>
            </a:r>
            <a:r>
              <a:rPr lang="en-US" sz="2400" dirty="0"/>
              <a:t>the program control passes to the statement following the if statement</a:t>
            </a:r>
          </a:p>
        </p:txBody>
      </p:sp>
      <p:sp>
        <p:nvSpPr>
          <p:cNvPr id="4" name="Rectangle 1"/>
          <p:cNvSpPr>
            <a:spLocks noChangeArrowheads="1"/>
          </p:cNvSpPr>
          <p:nvPr/>
        </p:nvSpPr>
        <p:spPr bwMode="auto">
          <a:xfrm>
            <a:off x="0" y="-230832"/>
            <a:ext cx="6892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Nunito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185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0.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6.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7.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8.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9.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0.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6.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7.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8.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9.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docProps/app.xml><?xml version="1.0" encoding="utf-8"?>
<Properties xmlns="http://schemas.openxmlformats.org/officeDocument/2006/extended-properties" xmlns:vt="http://schemas.openxmlformats.org/officeDocument/2006/docPropsVTypes">
  <Template/>
  <TotalTime>3957</TotalTime>
  <Words>3994</Words>
  <Application>Microsoft Office PowerPoint</Application>
  <PresentationFormat>On-screen Show (4:3)</PresentationFormat>
  <Paragraphs>450</Paragraphs>
  <Slides>52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Arial Unicode MS</vt:lpstr>
      <vt:lpstr>Arial</vt:lpstr>
      <vt:lpstr>Courier</vt:lpstr>
      <vt:lpstr>Courier New</vt:lpstr>
      <vt:lpstr>droid sans mono</vt:lpstr>
      <vt:lpstr>Garamond</vt:lpstr>
      <vt:lpstr>Monotype Sorts</vt:lpstr>
      <vt:lpstr>Nunito Sans</vt:lpstr>
      <vt:lpstr>Perpetua</vt:lpstr>
      <vt:lpstr>Wingdings</vt:lpstr>
      <vt:lpstr>Wingdings 2</vt:lpstr>
      <vt:lpstr>Edge</vt:lpstr>
      <vt:lpstr>Sub Module:4  Control Statements</vt:lpstr>
      <vt:lpstr>Control Statements</vt:lpstr>
      <vt:lpstr>Types of control statements: </vt:lpstr>
      <vt:lpstr>Selection (condition) Statements: </vt:lpstr>
      <vt:lpstr>Conditional statements</vt:lpstr>
      <vt:lpstr>Types of Selection Statements</vt:lpstr>
      <vt:lpstr>The if Statement: </vt:lpstr>
      <vt:lpstr>The syntax of the if… statement is  </vt:lpstr>
      <vt:lpstr>if…statement </vt:lpstr>
      <vt:lpstr>How   if statement works</vt:lpstr>
      <vt:lpstr>PowerPoint Presentation</vt:lpstr>
      <vt:lpstr>PowerPoint Presentation</vt:lpstr>
      <vt:lpstr>Example 1: C++ if Statement </vt:lpstr>
      <vt:lpstr>The if-else Statement: </vt:lpstr>
      <vt:lpstr>The syntax of the if….else statements is  </vt:lpstr>
      <vt:lpstr>PowerPoint Presentation</vt:lpstr>
      <vt:lpstr>Flow Chart of if—else statement</vt:lpstr>
      <vt:lpstr>How if…else statement works?</vt:lpstr>
      <vt:lpstr>PowerPoint Presentation</vt:lpstr>
      <vt:lpstr>PowerPoint Presentation</vt:lpstr>
      <vt:lpstr>// Program to check whether an integer is positive or negative //    This program considers 0 as positive number </vt:lpstr>
      <vt:lpstr>C++ if-else ladder statement </vt:lpstr>
      <vt:lpstr>C++ if-else ladder statement </vt:lpstr>
      <vt:lpstr>Here, </vt:lpstr>
      <vt:lpstr>How if...else-if...else Statement Works</vt:lpstr>
      <vt:lpstr>PowerPoint Presentation</vt:lpstr>
      <vt:lpstr>Nested if-else Statement: </vt:lpstr>
      <vt:lpstr>The syntax of Nested if is:</vt:lpstr>
      <vt:lpstr>The if-else statement is nested within the else part.  The syntax is  </vt:lpstr>
      <vt:lpstr>Notes: </vt:lpstr>
      <vt:lpstr>Example nested If</vt:lpstr>
      <vt:lpstr>To understand the concept of nested if-else, consider this example.  </vt:lpstr>
      <vt:lpstr>Conditional Operator as an Alternative</vt:lpstr>
      <vt:lpstr>C++ Ternary Operator </vt:lpstr>
      <vt:lpstr>Syntax of Ternary Operator </vt:lpstr>
      <vt:lpstr>If…. else vs ternary Operator</vt:lpstr>
      <vt:lpstr>Example 1: C++ Program to find the even or odd number using Ternary Operator </vt:lpstr>
      <vt:lpstr>Example 2</vt:lpstr>
      <vt:lpstr>The switch Statement: </vt:lpstr>
      <vt:lpstr>Switch statement</vt:lpstr>
      <vt:lpstr>The syntax of the switch statement  </vt:lpstr>
      <vt:lpstr>You need to keep things in mind when using a Switch Statement: </vt:lpstr>
      <vt:lpstr>Flow Chart of Switch statement</vt:lpstr>
      <vt:lpstr>How does the switch statement work? </vt:lpstr>
      <vt:lpstr>Example 1: C++ Program to understand the switch Statement </vt:lpstr>
      <vt:lpstr>Example2 Switch statement with break statement.</vt:lpstr>
      <vt:lpstr>Example 3 use characters in switch case. </vt:lpstr>
      <vt:lpstr>Example 4</vt:lpstr>
      <vt:lpstr>PowerPoint Presentation</vt:lpstr>
      <vt:lpstr>Example:  </vt:lpstr>
      <vt:lpstr>Switch statement Example2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Andrewk</cp:lastModifiedBy>
  <cp:revision>59</cp:revision>
  <dcterms:created xsi:type="dcterms:W3CDTF">2006-08-16T00:00:00Z</dcterms:created>
  <dcterms:modified xsi:type="dcterms:W3CDTF">2022-09-17T22:02:41Z</dcterms:modified>
</cp:coreProperties>
</file>