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ppt/tags/tag18.xml" ContentType="application/vnd.openxmlformats-officedocument.presentationml.tags+xml"/>
  <Override PartName="/ppt/notesSlides/notesSlide26.xml" ContentType="application/vnd.openxmlformats-officedocument.presentationml.notesSlide+xml"/>
  <Override PartName="/ppt/theme/themeOverride26.xml" ContentType="application/vnd.openxmlformats-officedocument.themeOverride+xml"/>
  <Override PartName="/ppt/tags/tag19.xml" ContentType="application/vnd.openxmlformats-officedocument.presentationml.tags+xml"/>
  <Override PartName="/ppt/notesSlides/notesSlide27.xml" ContentType="application/vnd.openxmlformats-officedocument.presentationml.notesSlide+xml"/>
  <Override PartName="/ppt/theme/themeOverride27.xml" ContentType="application/vnd.openxmlformats-officedocument.themeOverride+xml"/>
  <Override PartName="/ppt/tags/tag20.xml" ContentType="application/vnd.openxmlformats-officedocument.presentationml.tags+xml"/>
  <Override PartName="/ppt/notesSlides/notesSlide28.xml" ContentType="application/vnd.openxmlformats-officedocument.presentationml.notesSlide+xml"/>
  <Override PartName="/ppt/theme/themeOverride28.xml" ContentType="application/vnd.openxmlformats-officedocument.themeOverride+xml"/>
  <Override PartName="/ppt/tags/tag21.xml" ContentType="application/vnd.openxmlformats-officedocument.presentationml.tags+xml"/>
  <Override PartName="/ppt/notesSlides/notesSlide29.xml" ContentType="application/vnd.openxmlformats-officedocument.presentationml.notesSlide+xml"/>
  <Override PartName="/ppt/theme/themeOverride29.xml" ContentType="application/vnd.openxmlformats-officedocument.themeOverride+xml"/>
  <Override PartName="/ppt/tags/tag22.xml" ContentType="application/vnd.openxmlformats-officedocument.presentationml.tags+xml"/>
  <Override PartName="/ppt/notesSlides/notesSlide30.xml" ContentType="application/vnd.openxmlformats-officedocument.presentationml.notesSlide+xml"/>
  <Override PartName="/ppt/theme/themeOverride30.xml" ContentType="application/vnd.openxmlformats-officedocument.themeOverride+xml"/>
  <Override PartName="/ppt/tags/tag23.xml" ContentType="application/vnd.openxmlformats-officedocument.presentationml.tags+xml"/>
  <Override PartName="/ppt/notesSlides/notesSlide31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1.xml" ContentType="application/vnd.openxmlformats-officedocument.presentationml.notesSlide+xml"/>
  <Override PartName="/ppt/tags/tag24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4" r:id="rId2"/>
  </p:sldMasterIdLst>
  <p:notesMasterIdLst>
    <p:notesMasterId r:id="rId46"/>
  </p:notesMasterIdLst>
  <p:handoutMasterIdLst>
    <p:handoutMasterId r:id="rId47"/>
  </p:handoutMasterIdLst>
  <p:sldIdLst>
    <p:sldId id="296" r:id="rId3"/>
    <p:sldId id="261" r:id="rId4"/>
    <p:sldId id="260" r:id="rId5"/>
    <p:sldId id="301" r:id="rId6"/>
    <p:sldId id="302" r:id="rId7"/>
    <p:sldId id="303" r:id="rId8"/>
    <p:sldId id="304" r:id="rId9"/>
    <p:sldId id="305" r:id="rId10"/>
    <p:sldId id="306" r:id="rId11"/>
    <p:sldId id="300" r:id="rId12"/>
    <p:sldId id="307" r:id="rId13"/>
    <p:sldId id="308" r:id="rId14"/>
    <p:sldId id="309" r:id="rId15"/>
    <p:sldId id="293" r:id="rId16"/>
    <p:sldId id="263" r:id="rId17"/>
    <p:sldId id="311" r:id="rId18"/>
    <p:sldId id="275" r:id="rId19"/>
    <p:sldId id="313" r:id="rId20"/>
    <p:sldId id="314" r:id="rId21"/>
    <p:sldId id="315" r:id="rId22"/>
    <p:sldId id="316" r:id="rId23"/>
    <p:sldId id="312" r:id="rId24"/>
    <p:sldId id="317" r:id="rId25"/>
    <p:sldId id="319" r:id="rId26"/>
    <p:sldId id="320" r:id="rId27"/>
    <p:sldId id="270" r:id="rId28"/>
    <p:sldId id="318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297" r:id="rId45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5BA"/>
    <a:srgbClr val="0F4010"/>
    <a:srgbClr val="F6FFFE"/>
    <a:srgbClr val="0A5E75"/>
    <a:srgbClr val="048535"/>
    <a:srgbClr val="06AE49"/>
    <a:srgbClr val="BBDCD5"/>
    <a:srgbClr val="899516"/>
    <a:srgbClr val="89B2AA"/>
    <a:srgbClr val="92B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1379" autoAdjust="0"/>
  </p:normalViewPr>
  <p:slideViewPr>
    <p:cSldViewPr snapToGrid="0">
      <p:cViewPr varScale="1">
        <p:scale>
          <a:sx n="80" d="100"/>
          <a:sy n="80" d="100"/>
        </p:scale>
        <p:origin x="86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A62AB-C10E-4A99-99A5-9EE1606CF412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DEB3B-B050-4A06-99C6-0C37BEE14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92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7F25A8C7-CC1A-4A08-9B4B-31F43B054C7F}" type="datetimeFigureOut">
              <a:rPr lang="zh-CN" altLang="en-US" smtClean="0"/>
              <a:pPr/>
              <a:t>2021/9/26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F9E1B693-632D-4080-9CF6-EA28B66DC8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26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17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08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6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1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361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80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9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924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368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655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52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6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012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134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48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374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67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97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020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715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假設最簡單的情況，只有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個權重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198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假設最簡單的情況，只有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個權重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80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48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31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566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假設最簡單的情況，只有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個權重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789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8EC5BA"/>
                </a:solidFill>
              </a:rPr>
              <a:t>要想這頁要怎麼說 </a:t>
            </a:r>
            <a:r>
              <a:rPr lang="en-US" altLang="zh-TW" dirty="0" smtClean="0">
                <a:solidFill>
                  <a:srgbClr val="8EC5BA"/>
                </a:solidFill>
              </a:rPr>
              <a:t>!!!!!!!!!</a:t>
            </a:r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864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39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5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309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558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99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497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0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50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58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24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43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05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93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93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5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5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8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52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2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3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3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72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5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5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31379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41583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2021/9/26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包图简圆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52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12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14.JP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22.xml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23.JPG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26.xml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27.xml"/><Relationship Id="rId5" Type="http://schemas.openxmlformats.org/officeDocument/2006/relationships/image" Target="../media/image24.JPG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29.xml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30.xml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2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3.xml"/><Relationship Id="rId4" Type="http://schemas.openxmlformats.org/officeDocument/2006/relationships/hyperlink" Target="https://www.tensorflow.org/images/tensors_flowing.gi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8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7812" y="1759888"/>
            <a:ext cx="1162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TensorFlow+Keras</a:t>
            </a:r>
            <a:r>
              <a:rPr lang="zh-TW" alt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深度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學習人工智慧</a:t>
            </a:r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40704" y="3733728"/>
            <a:ext cx="563308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基本概念介紹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07315" y="5245903"/>
            <a:ext cx="3066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主講者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王彤云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2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265424" y="2648791"/>
            <a:ext cx="260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監督式學習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131064" y="4388021"/>
            <a:ext cx="328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是非題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選擇題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計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算題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27565" y="2668682"/>
            <a:ext cx="305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非監督式學習</a:t>
            </a:r>
            <a:endParaRPr lang="zh-TW" altLang="en-US" sz="3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955909" y="2654432"/>
            <a:ext cx="2914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強化學習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149566" y="4674254"/>
            <a:ext cx="2708559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TW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cluster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集群演算法</a:t>
            </a:r>
            <a:endParaRPr lang="en-US" altLang="zh-TW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486775" y="4693032"/>
            <a:ext cx="35070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Q-learning</a:t>
            </a:r>
            <a:r>
              <a:rPr lang="zh-TW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TD</a:t>
            </a:r>
            <a:r>
              <a:rPr lang="zh-TW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Sarsa</a:t>
            </a:r>
            <a:endParaRPr lang="zh-TW" altLang="en-US" sz="2400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9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886691" y="847867"/>
            <a:ext cx="10492509" cy="708025"/>
            <a:chOff x="6292" y="319"/>
            <a:chExt cx="6295" cy="1115"/>
          </a:xfrm>
        </p:grpSpPr>
        <p:sp>
          <p:nvSpPr>
            <p:cNvPr id="20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8160" y="319"/>
              <a:ext cx="2824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機器學習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分類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71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1025237" y="741004"/>
            <a:ext cx="10363200" cy="708330"/>
            <a:chOff x="6292" y="234"/>
            <a:chExt cx="6295" cy="507"/>
          </a:xfrm>
        </p:grpSpPr>
        <p:sp>
          <p:nvSpPr>
            <p:cNvPr id="15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8077" y="234"/>
              <a:ext cx="2591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機器學習分類整理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1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495102"/>
              </p:ext>
            </p:extLst>
          </p:nvPr>
        </p:nvGraphicFramePr>
        <p:xfrm>
          <a:off x="1025237" y="1449334"/>
          <a:ext cx="10363200" cy="4793429"/>
        </p:xfrm>
        <a:graphic>
          <a:graphicData uri="http://schemas.openxmlformats.org/drawingml/2006/table">
            <a:tbl>
              <a:tblPr firstRow="1" bandRow="1"/>
              <a:tblGrid>
                <a:gridCol w="2017120">
                  <a:extLst>
                    <a:ext uri="{9D8B030D-6E8A-4147-A177-3AD203B41FA5}">
                      <a16:colId xmlns:a16="http://schemas.microsoft.com/office/drawing/2014/main" val="2067156862"/>
                    </a:ext>
                  </a:extLst>
                </a:gridCol>
                <a:gridCol w="2148479">
                  <a:extLst>
                    <a:ext uri="{9D8B030D-6E8A-4147-A177-3AD203B41FA5}">
                      <a16:colId xmlns:a16="http://schemas.microsoft.com/office/drawing/2014/main" val="3684926758"/>
                    </a:ext>
                  </a:extLst>
                </a:gridCol>
                <a:gridCol w="2815995">
                  <a:extLst>
                    <a:ext uri="{9D8B030D-6E8A-4147-A177-3AD203B41FA5}">
                      <a16:colId xmlns:a16="http://schemas.microsoft.com/office/drawing/2014/main" val="3417123225"/>
                    </a:ext>
                  </a:extLst>
                </a:gridCol>
                <a:gridCol w="3381606">
                  <a:extLst>
                    <a:ext uri="{9D8B030D-6E8A-4147-A177-3AD203B41FA5}">
                      <a16:colId xmlns:a16="http://schemas.microsoft.com/office/drawing/2014/main" val="964421172"/>
                    </a:ext>
                  </a:extLst>
                </a:gridCol>
              </a:tblGrid>
              <a:tr h="369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分類</a:t>
                      </a:r>
                      <a:endParaRPr lang="en-US" altLang="zh-TW" sz="2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254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細分類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254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Features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特徵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254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預測目標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254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592147"/>
                  </a:ext>
                </a:extLst>
              </a:tr>
              <a:tr h="6458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監督式學習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254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Classification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二元分類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254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濕度、風向、風速、季節、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氣壓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………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254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只有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選項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是非題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0: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不會下雨、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1: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會下雨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254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46636"/>
                  </a:ext>
                </a:extLst>
              </a:tr>
              <a:tr h="922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20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監督式學習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Multi-Class Classification</a:t>
                      </a:r>
                    </a:p>
                    <a:p>
                      <a:pPr marL="0" algn="l" defTabSz="914400" rtl="0" eaLnBrk="1" latinLnBrk="0" hangingPunct="1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多元分類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濕度、風向、風速、季節、氣壓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………</a:t>
                      </a:r>
                      <a:endPara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有多個選項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選擇題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1: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晴 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2: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雨 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3: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陰 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4: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雪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249852"/>
                  </a:ext>
                </a:extLst>
              </a:tr>
              <a:tr h="922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20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監督式學習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Regression</a:t>
                      </a:r>
                    </a:p>
                    <a:p>
                      <a:pPr marL="0" algn="l" defTabSz="914400" rtl="0" eaLnBrk="1" latinLnBrk="0" hangingPunct="1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回歸分析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濕度、風向、風速、季節、氣壓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………</a:t>
                      </a:r>
                      <a:endPara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值是數值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計算題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溫度可能是 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-50~50 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度的範圍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21843"/>
                  </a:ext>
                </a:extLst>
              </a:tr>
              <a:tr h="922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20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非監督式學習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Clustering</a:t>
                      </a:r>
                    </a:p>
                    <a:p>
                      <a:pPr marL="0" algn="l" defTabSz="914400" rtl="0" eaLnBrk="1" latinLnBrk="0" hangingPunct="1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群集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濕度、風向、風速、季節、氣壓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………</a:t>
                      </a:r>
                      <a:endPara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。目的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將資料依照特徵，分成幾個相異性最大的群組，而群組內的相似程度最高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986258"/>
                  </a:ext>
                </a:extLst>
              </a:tr>
              <a:tr h="922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20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強化學習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Q-learning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TD (Temporal Difference)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濕度、風向、風速、季節、氣壓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………</a:t>
                      </a:r>
                      <a:endPara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不段訓練機器循序漸進，學會執行某項任務的演算法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687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812800" y="555321"/>
            <a:ext cx="10686473" cy="707839"/>
            <a:chOff x="6292" y="214"/>
            <a:chExt cx="6295" cy="698"/>
          </a:xfrm>
        </p:grpSpPr>
        <p:sp>
          <p:nvSpPr>
            <p:cNvPr id="15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8149" y="214"/>
              <a:ext cx="2570" cy="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機器學習分類整理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514764" y="1274618"/>
            <a:ext cx="9217891" cy="5116944"/>
            <a:chOff x="1366982" y="1525947"/>
            <a:chExt cx="9301018" cy="5207361"/>
          </a:xfrm>
        </p:grpSpPr>
        <p:sp>
          <p:nvSpPr>
            <p:cNvPr id="19" name="圓角矩形 18"/>
            <p:cNvSpPr/>
            <p:nvPr/>
          </p:nvSpPr>
          <p:spPr>
            <a:xfrm>
              <a:off x="1366982" y="1525947"/>
              <a:ext cx="9301018" cy="520736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609266" y="1598049"/>
              <a:ext cx="7499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機器學習</a:t>
              </a:r>
              <a:r>
                <a:rPr kumimoji="0" lang="en-US" altLang="zh-TW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Machine Learning</a:t>
              </a:r>
              <a:endParaRPr kumimoji="0" lang="zh-TW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1551709" y="2484582"/>
              <a:ext cx="4054764" cy="4128654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764146" y="2647835"/>
              <a:ext cx="3863108" cy="4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監督式學習 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Supervised Learning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1914236" y="3125673"/>
              <a:ext cx="3435927" cy="2641600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165928" y="3293206"/>
              <a:ext cx="2826328" cy="4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分類</a:t>
              </a: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 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Classification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2195939" y="3810038"/>
              <a:ext cx="2796317" cy="713644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2195939" y="4697174"/>
              <a:ext cx="2740892" cy="731610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444415" y="3814806"/>
              <a:ext cx="2461489" cy="72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   二元</a:t>
              </a: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分類</a:t>
              </a:r>
              <a:endPara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Binary Classification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186700" y="4744479"/>
              <a:ext cx="2978730" cy="68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     多元</a:t>
              </a: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分類</a:t>
              </a:r>
              <a:endPara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Multi Class Classification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2255131" y="5845157"/>
              <a:ext cx="2617054" cy="629536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306024" y="5940764"/>
              <a:ext cx="2653438" cy="4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2000" kern="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回歸</a:t>
              </a:r>
              <a:r>
                <a:rPr lang="zh-TW" altLang="en-US" sz="20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分析 </a:t>
              </a:r>
              <a:r>
                <a:rPr lang="en-US" altLang="zh-TW" sz="2000" kern="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egression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圓角矩形 37"/>
            <p:cNvSpPr/>
            <p:nvPr/>
          </p:nvSpPr>
          <p:spPr>
            <a:xfrm>
              <a:off x="6040582" y="2570597"/>
              <a:ext cx="4068611" cy="1933156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6061364" y="4669650"/>
              <a:ext cx="4047829" cy="1805043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061363" y="2738974"/>
              <a:ext cx="4218708" cy="4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非監督式學習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Unsupervised Learning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6991928" y="3353736"/>
              <a:ext cx="1448383" cy="997067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132375" y="3472370"/>
              <a:ext cx="1360052" cy="72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分群 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Clustering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288511" y="4811906"/>
              <a:ext cx="3882338" cy="4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強化學習 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Reinforcement Learning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7102764" y="5494699"/>
              <a:ext cx="1539375" cy="853244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7224406" y="5580913"/>
              <a:ext cx="1370813" cy="713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Q-learning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TD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6" name="流程圖: 接點 45"/>
            <p:cNvSpPr/>
            <p:nvPr/>
          </p:nvSpPr>
          <p:spPr>
            <a:xfrm>
              <a:off x="3734439" y="2705483"/>
              <a:ext cx="4045527" cy="3588908"/>
            </a:xfrm>
            <a:prstGeom prst="flowChartConnector">
              <a:avLst/>
            </a:prstGeom>
            <a:solidFill>
              <a:srgbClr val="FFC000">
                <a:alpha val="2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879110" y="3434523"/>
              <a:ext cx="212898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深度學習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5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949220" y="700386"/>
            <a:ext cx="10520218" cy="708031"/>
            <a:chOff x="6292" y="193"/>
            <a:chExt cx="6295" cy="712"/>
          </a:xfrm>
        </p:grpSpPr>
        <p:sp>
          <p:nvSpPr>
            <p:cNvPr id="15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8435" y="193"/>
              <a:ext cx="2002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深度學習簡介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752725" y="1847273"/>
            <a:ext cx="7019925" cy="4098074"/>
            <a:chOff x="2724328" y="1847273"/>
            <a:chExt cx="7048988" cy="4098074"/>
          </a:xfrm>
        </p:grpSpPr>
        <p:grpSp>
          <p:nvGrpSpPr>
            <p:cNvPr id="18" name="群組 17"/>
            <p:cNvGrpSpPr/>
            <p:nvPr/>
          </p:nvGrpSpPr>
          <p:grpSpPr>
            <a:xfrm>
              <a:off x="2724328" y="1847273"/>
              <a:ext cx="6590313" cy="3368472"/>
              <a:chOff x="2660222" y="2651125"/>
              <a:chExt cx="5838142" cy="3158547"/>
            </a:xfrm>
          </p:grpSpPr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213" y="2651125"/>
                <a:ext cx="5512151" cy="2705965"/>
              </a:xfrm>
              <a:prstGeom prst="rect">
                <a:avLst/>
              </a:prstGeom>
            </p:spPr>
          </p:pic>
          <p:sp>
            <p:nvSpPr>
              <p:cNvPr id="20" name="左大括弧 19"/>
              <p:cNvSpPr/>
              <p:nvPr/>
            </p:nvSpPr>
            <p:spPr>
              <a:xfrm rot="16200000">
                <a:off x="5484140" y="4149391"/>
                <a:ext cx="452582" cy="2867980"/>
              </a:xfrm>
              <a:prstGeom prst="leftBrace">
                <a:avLst>
                  <a:gd name="adj1" fmla="val 8333"/>
                  <a:gd name="adj2" fmla="val 49578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2660222" y="5044726"/>
                <a:ext cx="1616216" cy="432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一個輸入層</a:t>
                </a:r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7926910" y="3982485"/>
              <a:ext cx="1846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一個輸出層</a:t>
              </a:r>
              <a:endPara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434193" y="5483682"/>
              <a:ext cx="5809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隱藏層可以非常多層，所以稱為深度學習</a:t>
              </a:r>
              <a:endPara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83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44785" y="3118254"/>
            <a:ext cx="5279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二、深度學習原理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862164" y="642984"/>
            <a:ext cx="10584872" cy="585395"/>
            <a:chOff x="6292" y="188"/>
            <a:chExt cx="6295" cy="449"/>
          </a:xfrm>
        </p:grpSpPr>
        <p:sp>
          <p:nvSpPr>
            <p:cNvPr id="15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7634" y="188"/>
              <a:ext cx="3477" cy="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862165" y="1522640"/>
            <a:ext cx="9804898" cy="4796009"/>
            <a:chOff x="972349" y="1426616"/>
            <a:chExt cx="9408386" cy="4796009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326" y="1426616"/>
              <a:ext cx="6699409" cy="4170739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3804443" y="4450083"/>
              <a:ext cx="703840" cy="36945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02611" y="5159141"/>
              <a:ext cx="748146" cy="4064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124647" y="2353428"/>
              <a:ext cx="655783" cy="40798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972349" y="4942661"/>
              <a:ext cx="4330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輸入與輸出的神經元傳遞的機制</a:t>
              </a: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896586" y="5760960"/>
              <a:ext cx="1993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負責接收訊息</a:t>
              </a: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631151" y="1757899"/>
              <a:ext cx="1441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傳送訊息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4060223" y="596927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神經傳導原理介紹</a:t>
            </a:r>
            <a:endParaRPr kumimoji="0" lang="zh-TW" altLang="en-US" sz="4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942110" y="693427"/>
            <a:ext cx="10520218" cy="707636"/>
            <a:chOff x="6292" y="70"/>
            <a:chExt cx="6295" cy="760"/>
          </a:xfrm>
        </p:grpSpPr>
        <p:sp>
          <p:nvSpPr>
            <p:cNvPr id="15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7897" y="70"/>
              <a:ext cx="3207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以數學公式模擬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神經元</a:t>
              </a:r>
              <a:endPara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189358" y="2549237"/>
            <a:ext cx="9741527" cy="3112654"/>
            <a:chOff x="360510" y="2072644"/>
            <a:chExt cx="10628495" cy="3144970"/>
          </a:xfrm>
        </p:grpSpPr>
        <p:sp>
          <p:nvSpPr>
            <p:cNvPr id="19" name="矩形 18"/>
            <p:cNvSpPr/>
            <p:nvPr/>
          </p:nvSpPr>
          <p:spPr>
            <a:xfrm>
              <a:off x="4239493" y="2415417"/>
              <a:ext cx="3676071" cy="2624357"/>
            </a:xfrm>
            <a:prstGeom prst="rect">
              <a:avLst/>
            </a:prstGeom>
            <a:noFill/>
            <a:ln w="762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流程圖: 接點 19"/>
            <p:cNvSpPr/>
            <p:nvPr/>
          </p:nvSpPr>
          <p:spPr>
            <a:xfrm>
              <a:off x="2445063" y="2072644"/>
              <a:ext cx="631849" cy="688898"/>
            </a:xfrm>
            <a:prstGeom prst="flowChartConnector">
              <a:avLst/>
            </a:prstGeom>
            <a:solidFill>
              <a:srgbClr val="00B0F0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流程圖: 接點 20"/>
            <p:cNvSpPr/>
            <p:nvPr/>
          </p:nvSpPr>
          <p:spPr>
            <a:xfrm>
              <a:off x="2445063" y="3273984"/>
              <a:ext cx="600364" cy="600363"/>
            </a:xfrm>
            <a:prstGeom prst="flowChartConnector">
              <a:avLst/>
            </a:prstGeom>
            <a:solidFill>
              <a:srgbClr val="00B0F0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流程圖: 接點 21"/>
            <p:cNvSpPr/>
            <p:nvPr/>
          </p:nvSpPr>
          <p:spPr>
            <a:xfrm>
              <a:off x="2445064" y="4533674"/>
              <a:ext cx="660676" cy="683940"/>
            </a:xfrm>
            <a:prstGeom prst="flowChartConnector">
              <a:avLst/>
            </a:prstGeom>
            <a:solidFill>
              <a:srgbClr val="00B0F0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547754" y="3325595"/>
              <a:ext cx="513773" cy="553678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685808" y="3375309"/>
              <a:ext cx="794327" cy="45732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7" name="流程圖: 接點 26"/>
            <p:cNvSpPr/>
            <p:nvPr/>
          </p:nvSpPr>
          <p:spPr>
            <a:xfrm>
              <a:off x="7048502" y="3309304"/>
              <a:ext cx="554183" cy="596718"/>
            </a:xfrm>
            <a:prstGeom prst="flowChartConnector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流程圖: 接點 27"/>
            <p:cNvSpPr/>
            <p:nvPr/>
          </p:nvSpPr>
          <p:spPr>
            <a:xfrm>
              <a:off x="8174183" y="3356130"/>
              <a:ext cx="591127" cy="618836"/>
            </a:xfrm>
            <a:prstGeom prst="flowChartConnector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29" name="直線單箭頭接點 28"/>
            <p:cNvCxnSpPr/>
            <p:nvPr/>
          </p:nvCxnSpPr>
          <p:spPr>
            <a:xfrm flipV="1">
              <a:off x="5058511" y="3620258"/>
              <a:ext cx="646547" cy="2"/>
            </a:xfrm>
            <a:prstGeom prst="straightConnector1">
              <a:avLst/>
            </a:prstGeom>
            <a:noFill/>
            <a:ln w="57150" cap="flat" cmpd="sng" algn="ctr">
              <a:solidFill>
                <a:srgbClr val="407CB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直線單箭頭接點 29"/>
            <p:cNvCxnSpPr/>
            <p:nvPr/>
          </p:nvCxnSpPr>
          <p:spPr>
            <a:xfrm>
              <a:off x="6474692" y="3616551"/>
              <a:ext cx="600363" cy="7414"/>
            </a:xfrm>
            <a:prstGeom prst="straightConnector1">
              <a:avLst/>
            </a:prstGeom>
            <a:noFill/>
            <a:ln w="57150" cap="flat" cmpd="sng" algn="ctr">
              <a:solidFill>
                <a:srgbClr val="407CB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直線單箭頭接點 30"/>
            <p:cNvCxnSpPr>
              <a:stCxn id="27" idx="6"/>
            </p:cNvCxnSpPr>
            <p:nvPr/>
          </p:nvCxnSpPr>
          <p:spPr>
            <a:xfrm>
              <a:off x="7602685" y="3607663"/>
              <a:ext cx="581889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407CB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直線單箭頭接點 36"/>
            <p:cNvCxnSpPr/>
            <p:nvPr/>
          </p:nvCxnSpPr>
          <p:spPr>
            <a:xfrm>
              <a:off x="3072847" y="2551054"/>
              <a:ext cx="1497450" cy="841459"/>
            </a:xfrm>
            <a:prstGeom prst="straightConnector1">
              <a:avLst/>
            </a:prstGeom>
            <a:noFill/>
            <a:ln w="571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直線單箭頭接點 37"/>
            <p:cNvCxnSpPr/>
            <p:nvPr/>
          </p:nvCxnSpPr>
          <p:spPr>
            <a:xfrm flipV="1">
              <a:off x="3045427" y="3611328"/>
              <a:ext cx="1489628" cy="8930"/>
            </a:xfrm>
            <a:prstGeom prst="straightConnector1">
              <a:avLst/>
            </a:prstGeom>
            <a:noFill/>
            <a:ln w="571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直線單箭頭接點 38"/>
            <p:cNvCxnSpPr/>
            <p:nvPr/>
          </p:nvCxnSpPr>
          <p:spPr>
            <a:xfrm flipV="1">
              <a:off x="3017038" y="3821155"/>
              <a:ext cx="1504607" cy="849288"/>
            </a:xfrm>
            <a:prstGeom prst="straightConnector1">
              <a:avLst/>
            </a:prstGeom>
            <a:noFill/>
            <a:ln w="571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0" name="文字方塊 39"/>
            <p:cNvSpPr txBox="1"/>
            <p:nvPr/>
          </p:nvSpPr>
          <p:spPr>
            <a:xfrm>
              <a:off x="2553144" y="2216928"/>
              <a:ext cx="51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507988" y="3396644"/>
              <a:ext cx="533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X2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553143" y="4670443"/>
              <a:ext cx="518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X3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3380509" y="2415417"/>
              <a:ext cx="738909" cy="37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W1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3327937" y="3210060"/>
              <a:ext cx="661018" cy="37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W2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375673" y="3914919"/>
              <a:ext cx="598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W3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360510" y="3389499"/>
              <a:ext cx="1881740" cy="46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輸入神經元</a:t>
              </a: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9062030" y="3455975"/>
              <a:ext cx="1926975" cy="46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接收神經元</a:t>
              </a:r>
              <a:endPara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711397" y="4226295"/>
              <a:ext cx="2891287" cy="46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Activation function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8303587" y="3421044"/>
              <a:ext cx="381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y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4493244" y="3399751"/>
              <a:ext cx="593777" cy="37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+b1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87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960583" y="657875"/>
            <a:ext cx="10437091" cy="707802"/>
            <a:chOff x="6292" y="197"/>
            <a:chExt cx="6295" cy="720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2219CC8-424B-4343-88E2-9D7F4D7CB9CE}"/>
                </a:ext>
              </a:extLst>
            </p:cNvPr>
            <p:cNvSpPr txBox="1"/>
            <p:nvPr/>
          </p:nvSpPr>
          <p:spPr>
            <a:xfrm>
              <a:off x="7965" y="197"/>
              <a:ext cx="2953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 function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28783" y="4041372"/>
            <a:ext cx="264687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通常為非線性函數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28590" y="2283944"/>
            <a:ext cx="357020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模擬神經傳導的運作方式</a:t>
            </a:r>
            <a:endParaRPr lang="en-US" sz="2400" dirty="0">
              <a:solidFill>
                <a:srgbClr val="523A2C"/>
              </a:solidFill>
              <a:cs typeface="+mn-ea"/>
              <a:sym typeface="+mn-lt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083296" y="2245342"/>
            <a:ext cx="561144" cy="561144"/>
            <a:chOff x="6664713" y="3204757"/>
            <a:chExt cx="561144" cy="561144"/>
          </a:xfrm>
        </p:grpSpPr>
        <p:sp>
          <p:nvSpPr>
            <p:cNvPr id="30" name="Oval 29"/>
            <p:cNvSpPr/>
            <p:nvPr/>
          </p:nvSpPr>
          <p:spPr>
            <a:xfrm>
              <a:off x="6664713" y="3204757"/>
              <a:ext cx="561144" cy="56114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reflection stA="40000" endPos="3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1" name="Shape 2629"/>
            <p:cNvSpPr/>
            <p:nvPr/>
          </p:nvSpPr>
          <p:spPr>
            <a:xfrm>
              <a:off x="6810371" y="3356946"/>
              <a:ext cx="279405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41" y="20618"/>
                  </a:moveTo>
                  <a:cubicBezTo>
                    <a:pt x="15826" y="20618"/>
                    <a:pt x="15226" y="20482"/>
                    <a:pt x="14660" y="20214"/>
                  </a:cubicBezTo>
                  <a:cubicBezTo>
                    <a:pt x="14607" y="20189"/>
                    <a:pt x="14552" y="20170"/>
                    <a:pt x="14497" y="20155"/>
                  </a:cubicBezTo>
                  <a:cubicBezTo>
                    <a:pt x="8918" y="17308"/>
                    <a:pt x="4295" y="12685"/>
                    <a:pt x="1448" y="7105"/>
                  </a:cubicBezTo>
                  <a:cubicBezTo>
                    <a:pt x="1432" y="7048"/>
                    <a:pt x="1412" y="6991"/>
                    <a:pt x="1386" y="6936"/>
                  </a:cubicBezTo>
                  <a:cubicBezTo>
                    <a:pt x="1117" y="6369"/>
                    <a:pt x="982" y="5770"/>
                    <a:pt x="982" y="5155"/>
                  </a:cubicBezTo>
                  <a:cubicBezTo>
                    <a:pt x="982" y="2774"/>
                    <a:pt x="3066" y="982"/>
                    <a:pt x="4417" y="982"/>
                  </a:cubicBezTo>
                  <a:cubicBezTo>
                    <a:pt x="4594" y="982"/>
                    <a:pt x="4711" y="1072"/>
                    <a:pt x="4764" y="1126"/>
                  </a:cubicBezTo>
                  <a:cubicBezTo>
                    <a:pt x="4776" y="1139"/>
                    <a:pt x="4798" y="1164"/>
                    <a:pt x="4831" y="1216"/>
                  </a:cubicBezTo>
                  <a:cubicBezTo>
                    <a:pt x="4848" y="1244"/>
                    <a:pt x="4867" y="1271"/>
                    <a:pt x="4887" y="1297"/>
                  </a:cubicBezTo>
                  <a:lnTo>
                    <a:pt x="8118" y="5453"/>
                  </a:lnTo>
                  <a:cubicBezTo>
                    <a:pt x="8143" y="5485"/>
                    <a:pt x="8170" y="5515"/>
                    <a:pt x="8199" y="5544"/>
                  </a:cubicBezTo>
                  <a:cubicBezTo>
                    <a:pt x="8253" y="5598"/>
                    <a:pt x="8343" y="5715"/>
                    <a:pt x="8343" y="5891"/>
                  </a:cubicBezTo>
                  <a:cubicBezTo>
                    <a:pt x="8343" y="5978"/>
                    <a:pt x="8319" y="6060"/>
                    <a:pt x="8272" y="6135"/>
                  </a:cubicBezTo>
                  <a:lnTo>
                    <a:pt x="7178" y="7221"/>
                  </a:lnTo>
                  <a:cubicBezTo>
                    <a:pt x="7173" y="7226"/>
                    <a:pt x="7168" y="7231"/>
                    <a:pt x="7163" y="7236"/>
                  </a:cubicBezTo>
                  <a:cubicBezTo>
                    <a:pt x="6767" y="7609"/>
                    <a:pt x="6541" y="8126"/>
                    <a:pt x="6541" y="8668"/>
                  </a:cubicBezTo>
                  <a:cubicBezTo>
                    <a:pt x="6541" y="9175"/>
                    <a:pt x="6738" y="9658"/>
                    <a:pt x="7080" y="10020"/>
                  </a:cubicBezTo>
                  <a:cubicBezTo>
                    <a:pt x="7092" y="10040"/>
                    <a:pt x="7105" y="10059"/>
                    <a:pt x="7119" y="10078"/>
                  </a:cubicBezTo>
                  <a:cubicBezTo>
                    <a:pt x="8325" y="11745"/>
                    <a:pt x="9807" y="13222"/>
                    <a:pt x="11525" y="14469"/>
                  </a:cubicBezTo>
                  <a:cubicBezTo>
                    <a:pt x="11538" y="14478"/>
                    <a:pt x="11551" y="14487"/>
                    <a:pt x="11565" y="14496"/>
                  </a:cubicBezTo>
                  <a:cubicBezTo>
                    <a:pt x="11928" y="14844"/>
                    <a:pt x="12414" y="15045"/>
                    <a:pt x="12924" y="15045"/>
                  </a:cubicBezTo>
                  <a:cubicBezTo>
                    <a:pt x="13436" y="15045"/>
                    <a:pt x="13930" y="14840"/>
                    <a:pt x="14297" y="14479"/>
                  </a:cubicBezTo>
                  <a:cubicBezTo>
                    <a:pt x="14316" y="14463"/>
                    <a:pt x="14335" y="14446"/>
                    <a:pt x="14352" y="14427"/>
                  </a:cubicBezTo>
                  <a:lnTo>
                    <a:pt x="15451" y="13320"/>
                  </a:lnTo>
                  <a:cubicBezTo>
                    <a:pt x="15529" y="13271"/>
                    <a:pt x="15611" y="13247"/>
                    <a:pt x="15697" y="13247"/>
                  </a:cubicBezTo>
                  <a:cubicBezTo>
                    <a:pt x="15874" y="13247"/>
                    <a:pt x="15990" y="13337"/>
                    <a:pt x="16044" y="13391"/>
                  </a:cubicBezTo>
                  <a:cubicBezTo>
                    <a:pt x="16073" y="13420"/>
                    <a:pt x="16103" y="13447"/>
                    <a:pt x="16135" y="13472"/>
                  </a:cubicBezTo>
                  <a:lnTo>
                    <a:pt x="20291" y="16704"/>
                  </a:lnTo>
                  <a:cubicBezTo>
                    <a:pt x="20317" y="16725"/>
                    <a:pt x="20345" y="16744"/>
                    <a:pt x="20374" y="16762"/>
                  </a:cubicBezTo>
                  <a:cubicBezTo>
                    <a:pt x="20426" y="16795"/>
                    <a:pt x="20449" y="16816"/>
                    <a:pt x="20461" y="16827"/>
                  </a:cubicBezTo>
                  <a:cubicBezTo>
                    <a:pt x="20515" y="16881"/>
                    <a:pt x="20605" y="16997"/>
                    <a:pt x="20605" y="17174"/>
                  </a:cubicBezTo>
                  <a:cubicBezTo>
                    <a:pt x="20605" y="17207"/>
                    <a:pt x="20606" y="17240"/>
                    <a:pt x="20610" y="17273"/>
                  </a:cubicBezTo>
                  <a:cubicBezTo>
                    <a:pt x="20533" y="18625"/>
                    <a:pt x="18769" y="20618"/>
                    <a:pt x="16441" y="20618"/>
                  </a:cubicBezTo>
                  <a:moveTo>
                    <a:pt x="21586" y="17174"/>
                  </a:moveTo>
                  <a:cubicBezTo>
                    <a:pt x="21586" y="16768"/>
                    <a:pt x="21421" y="16399"/>
                    <a:pt x="21155" y="16133"/>
                  </a:cubicBezTo>
                  <a:cubicBezTo>
                    <a:pt x="21077" y="16054"/>
                    <a:pt x="20988" y="15988"/>
                    <a:pt x="20893" y="15929"/>
                  </a:cubicBezTo>
                  <a:lnTo>
                    <a:pt x="16738" y="12697"/>
                  </a:lnTo>
                  <a:cubicBezTo>
                    <a:pt x="16471" y="12430"/>
                    <a:pt x="16104" y="12265"/>
                    <a:pt x="15697" y="12265"/>
                  </a:cubicBezTo>
                  <a:cubicBezTo>
                    <a:pt x="15364" y="12265"/>
                    <a:pt x="15060" y="12380"/>
                    <a:pt x="14815" y="12567"/>
                  </a:cubicBezTo>
                  <a:lnTo>
                    <a:pt x="13655" y="13736"/>
                  </a:lnTo>
                  <a:lnTo>
                    <a:pt x="13652" y="13733"/>
                  </a:lnTo>
                  <a:cubicBezTo>
                    <a:pt x="13473" y="13934"/>
                    <a:pt x="13214" y="14063"/>
                    <a:pt x="12924" y="14063"/>
                  </a:cubicBezTo>
                  <a:cubicBezTo>
                    <a:pt x="12592" y="14063"/>
                    <a:pt x="12300" y="13897"/>
                    <a:pt x="12122" y="13645"/>
                  </a:cubicBezTo>
                  <a:cubicBezTo>
                    <a:pt x="12116" y="13654"/>
                    <a:pt x="12107" y="13663"/>
                    <a:pt x="12101" y="13674"/>
                  </a:cubicBezTo>
                  <a:cubicBezTo>
                    <a:pt x="10497" y="12510"/>
                    <a:pt x="9076" y="11108"/>
                    <a:pt x="7914" y="9502"/>
                  </a:cubicBezTo>
                  <a:cubicBezTo>
                    <a:pt x="7925" y="9495"/>
                    <a:pt x="7935" y="9486"/>
                    <a:pt x="7947" y="9479"/>
                  </a:cubicBezTo>
                  <a:cubicBezTo>
                    <a:pt x="7691" y="9299"/>
                    <a:pt x="7523" y="9004"/>
                    <a:pt x="7523" y="8668"/>
                  </a:cubicBezTo>
                  <a:cubicBezTo>
                    <a:pt x="7523" y="8367"/>
                    <a:pt x="7659" y="8101"/>
                    <a:pt x="7871" y="7920"/>
                  </a:cubicBezTo>
                  <a:lnTo>
                    <a:pt x="7870" y="7918"/>
                  </a:lnTo>
                  <a:lnTo>
                    <a:pt x="9023" y="6773"/>
                  </a:lnTo>
                  <a:cubicBezTo>
                    <a:pt x="9211" y="6528"/>
                    <a:pt x="9325" y="6224"/>
                    <a:pt x="9325" y="5891"/>
                  </a:cubicBezTo>
                  <a:cubicBezTo>
                    <a:pt x="9325" y="5485"/>
                    <a:pt x="9160" y="5116"/>
                    <a:pt x="8893" y="4850"/>
                  </a:cubicBezTo>
                  <a:lnTo>
                    <a:pt x="5662" y="693"/>
                  </a:lnTo>
                  <a:cubicBezTo>
                    <a:pt x="5603" y="599"/>
                    <a:pt x="5537" y="510"/>
                    <a:pt x="5458" y="432"/>
                  </a:cubicBezTo>
                  <a:cubicBezTo>
                    <a:pt x="5191" y="165"/>
                    <a:pt x="4823" y="0"/>
                    <a:pt x="4417" y="0"/>
                  </a:cubicBezTo>
                  <a:cubicBezTo>
                    <a:pt x="2454" y="0"/>
                    <a:pt x="0" y="2308"/>
                    <a:pt x="0" y="5155"/>
                  </a:cubicBezTo>
                  <a:cubicBezTo>
                    <a:pt x="0" y="5943"/>
                    <a:pt x="183" y="6688"/>
                    <a:pt x="499" y="7356"/>
                  </a:cubicBezTo>
                  <a:lnTo>
                    <a:pt x="482" y="7373"/>
                  </a:lnTo>
                  <a:cubicBezTo>
                    <a:pt x="3435" y="13255"/>
                    <a:pt x="8343" y="18164"/>
                    <a:pt x="14224" y="21117"/>
                  </a:cubicBezTo>
                  <a:lnTo>
                    <a:pt x="14240" y="21101"/>
                  </a:lnTo>
                  <a:cubicBezTo>
                    <a:pt x="14908" y="21418"/>
                    <a:pt x="15652" y="21600"/>
                    <a:pt x="16441" y="21600"/>
                  </a:cubicBezTo>
                  <a:cubicBezTo>
                    <a:pt x="19287" y="21600"/>
                    <a:pt x="21594" y="19145"/>
                    <a:pt x="21594" y="17182"/>
                  </a:cubicBezTo>
                  <a:cubicBezTo>
                    <a:pt x="21594" y="17179"/>
                    <a:pt x="21594" y="17177"/>
                    <a:pt x="21594" y="17174"/>
                  </a:cubicBezTo>
                  <a:cubicBezTo>
                    <a:pt x="21594" y="17174"/>
                    <a:pt x="21586" y="17174"/>
                    <a:pt x="21586" y="17174"/>
                  </a:cubicBezTo>
                  <a:close/>
                  <a:moveTo>
                    <a:pt x="11785" y="10800"/>
                  </a:moveTo>
                  <a:cubicBezTo>
                    <a:pt x="12326" y="10800"/>
                    <a:pt x="12766" y="10360"/>
                    <a:pt x="12766" y="9819"/>
                  </a:cubicBezTo>
                  <a:cubicBezTo>
                    <a:pt x="12766" y="9276"/>
                    <a:pt x="12326" y="8836"/>
                    <a:pt x="11785" y="8836"/>
                  </a:cubicBezTo>
                  <a:cubicBezTo>
                    <a:pt x="11242" y="8836"/>
                    <a:pt x="10803" y="9276"/>
                    <a:pt x="10803" y="9819"/>
                  </a:cubicBezTo>
                  <a:cubicBezTo>
                    <a:pt x="10803" y="10360"/>
                    <a:pt x="11242" y="10800"/>
                    <a:pt x="11785" y="10800"/>
                  </a:cubicBezTo>
                  <a:moveTo>
                    <a:pt x="11785" y="5891"/>
                  </a:moveTo>
                  <a:cubicBezTo>
                    <a:pt x="13953" y="5891"/>
                    <a:pt x="15711" y="7649"/>
                    <a:pt x="15711" y="9819"/>
                  </a:cubicBezTo>
                  <a:cubicBezTo>
                    <a:pt x="15711" y="10090"/>
                    <a:pt x="15930" y="10309"/>
                    <a:pt x="16201" y="10309"/>
                  </a:cubicBezTo>
                  <a:cubicBezTo>
                    <a:pt x="16472" y="10309"/>
                    <a:pt x="16692" y="10090"/>
                    <a:pt x="16692" y="9819"/>
                  </a:cubicBezTo>
                  <a:cubicBezTo>
                    <a:pt x="16692" y="7107"/>
                    <a:pt x="14495" y="4909"/>
                    <a:pt x="11785" y="4909"/>
                  </a:cubicBezTo>
                  <a:cubicBezTo>
                    <a:pt x="11513" y="4909"/>
                    <a:pt x="11294" y="5129"/>
                    <a:pt x="11294" y="5400"/>
                  </a:cubicBezTo>
                  <a:cubicBezTo>
                    <a:pt x="11294" y="5672"/>
                    <a:pt x="11513" y="5891"/>
                    <a:pt x="11785" y="5891"/>
                  </a:cubicBezTo>
                  <a:moveTo>
                    <a:pt x="11785" y="982"/>
                  </a:moveTo>
                  <a:cubicBezTo>
                    <a:pt x="16663" y="982"/>
                    <a:pt x="20618" y="4939"/>
                    <a:pt x="20618" y="9819"/>
                  </a:cubicBezTo>
                  <a:cubicBezTo>
                    <a:pt x="20618" y="10090"/>
                    <a:pt x="20838" y="10309"/>
                    <a:pt x="21109" y="10309"/>
                  </a:cubicBezTo>
                  <a:cubicBezTo>
                    <a:pt x="21380" y="10309"/>
                    <a:pt x="21600" y="10090"/>
                    <a:pt x="21600" y="9819"/>
                  </a:cubicBezTo>
                  <a:cubicBezTo>
                    <a:pt x="21600" y="4396"/>
                    <a:pt x="17206" y="0"/>
                    <a:pt x="11785" y="0"/>
                  </a:cubicBezTo>
                  <a:cubicBezTo>
                    <a:pt x="11513" y="0"/>
                    <a:pt x="11294" y="220"/>
                    <a:pt x="11294" y="491"/>
                  </a:cubicBezTo>
                  <a:cubicBezTo>
                    <a:pt x="11294" y="762"/>
                    <a:pt x="11513" y="982"/>
                    <a:pt x="11785" y="9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cs typeface="+mn-ea"/>
                <a:sym typeface="+mn-lt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083296" y="3854070"/>
            <a:ext cx="561144" cy="561144"/>
            <a:chOff x="6664713" y="4608583"/>
            <a:chExt cx="561144" cy="561144"/>
          </a:xfrm>
        </p:grpSpPr>
        <p:sp>
          <p:nvSpPr>
            <p:cNvPr id="27" name="Oval 26"/>
            <p:cNvSpPr/>
            <p:nvPr/>
          </p:nvSpPr>
          <p:spPr>
            <a:xfrm>
              <a:off x="6664713" y="4608583"/>
              <a:ext cx="561144" cy="56114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reflection stA="40000" endPos="3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2" name="Shape 2840"/>
            <p:cNvSpPr/>
            <p:nvPr/>
          </p:nvSpPr>
          <p:spPr>
            <a:xfrm>
              <a:off x="6805621" y="4762188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520"/>
                  </a:moveTo>
                  <a:lnTo>
                    <a:pt x="982" y="20520"/>
                  </a:lnTo>
                  <a:lnTo>
                    <a:pt x="982" y="14040"/>
                  </a:lnTo>
                  <a:lnTo>
                    <a:pt x="6907" y="14040"/>
                  </a:lnTo>
                  <a:cubicBezTo>
                    <a:pt x="7149" y="16170"/>
                    <a:pt x="8798" y="17820"/>
                    <a:pt x="10800" y="17820"/>
                  </a:cubicBezTo>
                  <a:cubicBezTo>
                    <a:pt x="12802" y="17820"/>
                    <a:pt x="14451" y="16170"/>
                    <a:pt x="14693" y="14040"/>
                  </a:cubicBezTo>
                  <a:lnTo>
                    <a:pt x="20618" y="14040"/>
                  </a:lnTo>
                  <a:cubicBezTo>
                    <a:pt x="20618" y="14040"/>
                    <a:pt x="20618" y="20520"/>
                    <a:pt x="20618" y="20520"/>
                  </a:cubicBezTo>
                  <a:close/>
                  <a:moveTo>
                    <a:pt x="21544" y="13261"/>
                  </a:moveTo>
                  <a:lnTo>
                    <a:pt x="21548" y="13259"/>
                  </a:lnTo>
                  <a:lnTo>
                    <a:pt x="16639" y="2459"/>
                  </a:lnTo>
                  <a:lnTo>
                    <a:pt x="16635" y="2461"/>
                  </a:lnTo>
                  <a:cubicBezTo>
                    <a:pt x="16554" y="2284"/>
                    <a:pt x="16392" y="2160"/>
                    <a:pt x="16200" y="2160"/>
                  </a:cubicBezTo>
                  <a:lnTo>
                    <a:pt x="15709" y="2160"/>
                  </a:lnTo>
                  <a:cubicBezTo>
                    <a:pt x="15438" y="2160"/>
                    <a:pt x="15218" y="2402"/>
                    <a:pt x="15218" y="2700"/>
                  </a:cubicBezTo>
                  <a:cubicBezTo>
                    <a:pt x="15218" y="2999"/>
                    <a:pt x="15438" y="3240"/>
                    <a:pt x="15709" y="3240"/>
                  </a:cubicBezTo>
                  <a:lnTo>
                    <a:pt x="15897" y="3240"/>
                  </a:lnTo>
                  <a:lnTo>
                    <a:pt x="20315" y="12960"/>
                  </a:lnTo>
                  <a:lnTo>
                    <a:pt x="14236" y="12960"/>
                  </a:lnTo>
                  <a:cubicBezTo>
                    <a:pt x="13965" y="12960"/>
                    <a:pt x="13745" y="13202"/>
                    <a:pt x="13745" y="13500"/>
                  </a:cubicBezTo>
                  <a:cubicBezTo>
                    <a:pt x="13745" y="15290"/>
                    <a:pt x="12426" y="16740"/>
                    <a:pt x="10800" y="16740"/>
                  </a:cubicBezTo>
                  <a:cubicBezTo>
                    <a:pt x="9173" y="16740"/>
                    <a:pt x="7855" y="15290"/>
                    <a:pt x="7855" y="13500"/>
                  </a:cubicBezTo>
                  <a:cubicBezTo>
                    <a:pt x="7855" y="13202"/>
                    <a:pt x="7635" y="12960"/>
                    <a:pt x="7364" y="12960"/>
                  </a:cubicBezTo>
                  <a:lnTo>
                    <a:pt x="1285" y="12960"/>
                  </a:lnTo>
                  <a:lnTo>
                    <a:pt x="5703" y="3240"/>
                  </a:lnTo>
                  <a:lnTo>
                    <a:pt x="5891" y="3240"/>
                  </a:lnTo>
                  <a:cubicBezTo>
                    <a:pt x="6162" y="3240"/>
                    <a:pt x="6382" y="2999"/>
                    <a:pt x="6382" y="2700"/>
                  </a:cubicBezTo>
                  <a:cubicBezTo>
                    <a:pt x="6382" y="2402"/>
                    <a:pt x="6162" y="2160"/>
                    <a:pt x="5891" y="2160"/>
                  </a:cubicBezTo>
                  <a:lnTo>
                    <a:pt x="5400" y="2160"/>
                  </a:lnTo>
                  <a:cubicBezTo>
                    <a:pt x="5208" y="2160"/>
                    <a:pt x="5046" y="2284"/>
                    <a:pt x="4966" y="2461"/>
                  </a:cubicBezTo>
                  <a:lnTo>
                    <a:pt x="4961" y="2459"/>
                  </a:lnTo>
                  <a:lnTo>
                    <a:pt x="52" y="13259"/>
                  </a:lnTo>
                  <a:lnTo>
                    <a:pt x="57" y="13261"/>
                  </a:lnTo>
                  <a:cubicBezTo>
                    <a:pt x="23" y="13334"/>
                    <a:pt x="0" y="13413"/>
                    <a:pt x="0" y="13500"/>
                  </a:cubicBezTo>
                  <a:lnTo>
                    <a:pt x="0" y="21060"/>
                  </a:lnTo>
                  <a:cubicBezTo>
                    <a:pt x="0" y="21359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59"/>
                    <a:pt x="21600" y="21060"/>
                  </a:cubicBezTo>
                  <a:lnTo>
                    <a:pt x="21600" y="13500"/>
                  </a:lnTo>
                  <a:cubicBezTo>
                    <a:pt x="21600" y="13413"/>
                    <a:pt x="21577" y="13334"/>
                    <a:pt x="21544" y="13261"/>
                  </a:cubicBezTo>
                  <a:moveTo>
                    <a:pt x="7855" y="4320"/>
                  </a:moveTo>
                  <a:cubicBezTo>
                    <a:pt x="7990" y="4320"/>
                    <a:pt x="8113" y="4260"/>
                    <a:pt x="8202" y="4162"/>
                  </a:cubicBezTo>
                  <a:lnTo>
                    <a:pt x="10309" y="1844"/>
                  </a:lnTo>
                  <a:lnTo>
                    <a:pt x="10309" y="12420"/>
                  </a:lnTo>
                  <a:cubicBezTo>
                    <a:pt x="10309" y="12719"/>
                    <a:pt x="10529" y="12960"/>
                    <a:pt x="10800" y="12960"/>
                  </a:cubicBezTo>
                  <a:cubicBezTo>
                    <a:pt x="11071" y="12960"/>
                    <a:pt x="11291" y="12719"/>
                    <a:pt x="11291" y="12420"/>
                  </a:cubicBezTo>
                  <a:lnTo>
                    <a:pt x="11291" y="1844"/>
                  </a:lnTo>
                  <a:lnTo>
                    <a:pt x="13398" y="4162"/>
                  </a:lnTo>
                  <a:cubicBezTo>
                    <a:pt x="13487" y="4260"/>
                    <a:pt x="13610" y="4320"/>
                    <a:pt x="13745" y="4320"/>
                  </a:cubicBezTo>
                  <a:cubicBezTo>
                    <a:pt x="14017" y="4320"/>
                    <a:pt x="14236" y="4079"/>
                    <a:pt x="14236" y="3780"/>
                  </a:cubicBezTo>
                  <a:cubicBezTo>
                    <a:pt x="14236" y="3631"/>
                    <a:pt x="14181" y="3497"/>
                    <a:pt x="14093" y="3398"/>
                  </a:cubicBezTo>
                  <a:lnTo>
                    <a:pt x="11147" y="158"/>
                  </a:lnTo>
                  <a:cubicBezTo>
                    <a:pt x="11058" y="61"/>
                    <a:pt x="10936" y="0"/>
                    <a:pt x="10800" y="0"/>
                  </a:cubicBezTo>
                  <a:cubicBezTo>
                    <a:pt x="10664" y="0"/>
                    <a:pt x="10542" y="61"/>
                    <a:pt x="10453" y="158"/>
                  </a:cubicBezTo>
                  <a:lnTo>
                    <a:pt x="7507" y="3398"/>
                  </a:lnTo>
                  <a:cubicBezTo>
                    <a:pt x="7419" y="3497"/>
                    <a:pt x="7364" y="3631"/>
                    <a:pt x="7364" y="3780"/>
                  </a:cubicBezTo>
                  <a:cubicBezTo>
                    <a:pt x="7364" y="4079"/>
                    <a:pt x="7583" y="4320"/>
                    <a:pt x="7855" y="432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cs typeface="+mn-ea"/>
                <a:sym typeface="+mn-lt"/>
              </a:endParaRPr>
            </a:p>
          </p:txBody>
        </p:sp>
      </p:grpSp>
      <p:pic>
        <p:nvPicPr>
          <p:cNvPr id="70" name="圖片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37" y="2872654"/>
            <a:ext cx="4418671" cy="2935949"/>
          </a:xfrm>
          <a:prstGeom prst="rect">
            <a:avLst/>
          </a:prstGeom>
        </p:spPr>
      </p:pic>
      <p:sp>
        <p:nvSpPr>
          <p:cNvPr id="71" name="文字方塊 70"/>
          <p:cNvSpPr txBox="1"/>
          <p:nvPr/>
        </p:nvSpPr>
        <p:spPr>
          <a:xfrm>
            <a:off x="5387857" y="5844243"/>
            <a:ext cx="352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非線性函數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617" y="1192246"/>
            <a:ext cx="2209417" cy="2391464"/>
          </a:xfrm>
          <a:prstGeom prst="rect">
            <a:avLst/>
          </a:prstGeom>
        </p:spPr>
      </p:pic>
      <p:sp>
        <p:nvSpPr>
          <p:cNvPr id="73" name="文字方塊 72"/>
          <p:cNvSpPr txBox="1"/>
          <p:nvPr/>
        </p:nvSpPr>
        <p:spPr>
          <a:xfrm>
            <a:off x="9086708" y="3810539"/>
            <a:ext cx="270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線性函數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979054" y="664532"/>
            <a:ext cx="10483273" cy="707522"/>
            <a:chOff x="6292" y="187"/>
            <a:chExt cx="6295" cy="450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2219CC8-424B-4343-88E2-9D7F4D7CB9CE}"/>
                </a:ext>
              </a:extLst>
            </p:cNvPr>
            <p:cNvSpPr txBox="1"/>
            <p:nvPr/>
          </p:nvSpPr>
          <p:spPr>
            <a:xfrm>
              <a:off x="8017" y="187"/>
              <a:ext cx="2490" cy="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Sigmoid</a:t>
              </a:r>
              <a:r>
                <a:rPr lang="en-US" altLang="zh-TW" dirty="0"/>
                <a:t> 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激活函數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Shape 2629"/>
          <p:cNvSpPr/>
          <p:nvPr/>
        </p:nvSpPr>
        <p:spPr>
          <a:xfrm>
            <a:off x="6810371" y="3356946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32" name="Shape 2840"/>
          <p:cNvSpPr/>
          <p:nvPr/>
        </p:nvSpPr>
        <p:spPr>
          <a:xfrm>
            <a:off x="6805621" y="476218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pic>
        <p:nvPicPr>
          <p:cNvPr id="53" name="內容版面配置區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82" y="1554188"/>
            <a:ext cx="6465456" cy="4076575"/>
          </a:xfrm>
          <a:prstGeom prst="rect">
            <a:avLst/>
          </a:prstGeom>
        </p:spPr>
      </p:pic>
      <p:cxnSp>
        <p:nvCxnSpPr>
          <p:cNvPr id="70" name="直線接點 69"/>
          <p:cNvCxnSpPr/>
          <p:nvPr/>
        </p:nvCxnSpPr>
        <p:spPr>
          <a:xfrm>
            <a:off x="4831276" y="1719946"/>
            <a:ext cx="27051" cy="416153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71" name="直線接點 70"/>
          <p:cNvCxnSpPr/>
          <p:nvPr/>
        </p:nvCxnSpPr>
        <p:spPr>
          <a:xfrm>
            <a:off x="7369040" y="1773382"/>
            <a:ext cx="29287" cy="410809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72" name="文字方塊 71"/>
          <p:cNvSpPr txBox="1"/>
          <p:nvPr/>
        </p:nvSpPr>
        <p:spPr>
          <a:xfrm>
            <a:off x="2204649" y="5558313"/>
            <a:ext cx="2484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當神經刺激小於臨界值會忽略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105528" y="5404424"/>
            <a:ext cx="2253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當神經刺激大於臨界值，開始對神經刺激有反應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775498" y="5558312"/>
            <a:ext cx="2835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當神經刺激達到一定程度，感覺會開始鈍化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3368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1025236" y="610221"/>
            <a:ext cx="10474037" cy="686755"/>
            <a:chOff x="6292" y="317"/>
            <a:chExt cx="6295" cy="1115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2219CC8-424B-4343-88E2-9D7F4D7CB9CE}"/>
                </a:ext>
              </a:extLst>
            </p:cNvPr>
            <p:cNvSpPr txBox="1"/>
            <p:nvPr/>
          </p:nvSpPr>
          <p:spPr>
            <a:xfrm>
              <a:off x="8470" y="317"/>
              <a:ext cx="152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Relu</a:t>
              </a:r>
              <a:r>
                <a:rPr lang="en-US" altLang="zh-TW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函數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31" name="Shape 2629"/>
          <p:cNvSpPr/>
          <p:nvPr/>
        </p:nvSpPr>
        <p:spPr>
          <a:xfrm>
            <a:off x="6810371" y="3356946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32" name="Shape 2840"/>
          <p:cNvSpPr/>
          <p:nvPr/>
        </p:nvSpPr>
        <p:spPr>
          <a:xfrm>
            <a:off x="6805621" y="476218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pic>
        <p:nvPicPr>
          <p:cNvPr id="53" name="內容版面配置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27" y="1606722"/>
            <a:ext cx="5755581" cy="4176357"/>
          </a:xfrm>
          <a:prstGeom prst="rect">
            <a:avLst/>
          </a:prstGeom>
        </p:spPr>
      </p:pic>
      <p:cxnSp>
        <p:nvCxnSpPr>
          <p:cNvPr id="70" name="直線接點 69"/>
          <p:cNvCxnSpPr/>
          <p:nvPr/>
        </p:nvCxnSpPr>
        <p:spPr>
          <a:xfrm>
            <a:off x="6090717" y="1344921"/>
            <a:ext cx="0" cy="4838268"/>
          </a:xfrm>
          <a:prstGeom prst="line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2397129" y="5783079"/>
            <a:ext cx="4157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當神經刺激小於臨界值會忽略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192908" y="5766447"/>
            <a:ext cx="55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當神經刺激大於臨界值，開始對神經刺激有反應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415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053717" y="684073"/>
            <a:ext cx="2823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課程綱要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9356" y="1711057"/>
            <a:ext cx="8516251" cy="1400174"/>
            <a:chOff x="1641" y="2575"/>
            <a:chExt cx="7157" cy="217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641" y="2575"/>
              <a:ext cx="7157" cy="2178"/>
            </a:xfrm>
            <a:prstGeom prst="rect">
              <a:avLst/>
            </a:prstGeom>
            <a:grpFill/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273" y="3265"/>
              <a:ext cx="5164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450975" y="3320415"/>
            <a:ext cx="8536326" cy="1220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23900" dist="38100" dir="2700000" sx="104000" sy="104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50975" y="4799965"/>
            <a:ext cx="8516250" cy="13514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23900" dist="38100" dir="2700000" sx="104000" sy="104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9356" y="1635356"/>
            <a:ext cx="84946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一、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人工智慧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、機器學習、深度學習介紹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29356" y="3270416"/>
            <a:ext cx="6123709" cy="1033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二、深度學習原理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50974" y="4875526"/>
            <a:ext cx="697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Keras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914400" y="630746"/>
            <a:ext cx="10492509" cy="708025"/>
            <a:chOff x="6292" y="131"/>
            <a:chExt cx="6295" cy="1115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2219CC8-424B-4343-88E2-9D7F4D7CB9CE}"/>
                </a:ext>
              </a:extLst>
            </p:cNvPr>
            <p:cNvSpPr txBox="1"/>
            <p:nvPr/>
          </p:nvSpPr>
          <p:spPr>
            <a:xfrm>
              <a:off x="7698" y="131"/>
              <a:ext cx="3486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以矩陣運算模擬神經網路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Shape 2629"/>
          <p:cNvSpPr/>
          <p:nvPr/>
        </p:nvSpPr>
        <p:spPr>
          <a:xfrm>
            <a:off x="6810371" y="3356946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32" name="Shape 2840"/>
          <p:cNvSpPr/>
          <p:nvPr/>
        </p:nvSpPr>
        <p:spPr>
          <a:xfrm>
            <a:off x="6805621" y="476218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2030179" y="1755987"/>
            <a:ext cx="8622761" cy="3183728"/>
            <a:chOff x="1730537" y="1885974"/>
            <a:chExt cx="8415558" cy="3448294"/>
          </a:xfrm>
        </p:grpSpPr>
        <p:sp>
          <p:nvSpPr>
            <p:cNvPr id="70" name="流程圖: 接點 69"/>
            <p:cNvSpPr/>
            <p:nvPr/>
          </p:nvSpPr>
          <p:spPr>
            <a:xfrm>
              <a:off x="1730537" y="1968521"/>
              <a:ext cx="720436" cy="701963"/>
            </a:xfrm>
            <a:prstGeom prst="flowChartConnector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1" name="流程圖: 接點 70"/>
            <p:cNvSpPr/>
            <p:nvPr/>
          </p:nvSpPr>
          <p:spPr>
            <a:xfrm>
              <a:off x="1756655" y="3343124"/>
              <a:ext cx="720437" cy="686160"/>
            </a:xfrm>
            <a:prstGeom prst="flowChartConnector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2" name="流程圖: 接點 71"/>
            <p:cNvSpPr/>
            <p:nvPr/>
          </p:nvSpPr>
          <p:spPr>
            <a:xfrm>
              <a:off x="1753042" y="4567650"/>
              <a:ext cx="701963" cy="766618"/>
            </a:xfrm>
            <a:prstGeom prst="flowChartConnector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685863" y="2170546"/>
              <a:ext cx="895927" cy="526473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659146" y="3432628"/>
              <a:ext cx="935781" cy="584698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473490" y="2155575"/>
              <a:ext cx="858982" cy="541444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473490" y="3402954"/>
              <a:ext cx="858982" cy="644045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3" name="流程圖: 接點 82"/>
            <p:cNvSpPr/>
            <p:nvPr/>
          </p:nvSpPr>
          <p:spPr>
            <a:xfrm>
              <a:off x="8046489" y="2066294"/>
              <a:ext cx="717229" cy="712674"/>
            </a:xfrm>
            <a:prstGeom prst="flowChartConnector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4" name="流程圖: 接點 83"/>
            <p:cNvSpPr/>
            <p:nvPr/>
          </p:nvSpPr>
          <p:spPr>
            <a:xfrm>
              <a:off x="8026008" y="3364059"/>
              <a:ext cx="711200" cy="721834"/>
            </a:xfrm>
            <a:prstGeom prst="flowChartConnector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5" name="流程圖: 接點 84"/>
            <p:cNvSpPr/>
            <p:nvPr/>
          </p:nvSpPr>
          <p:spPr>
            <a:xfrm>
              <a:off x="9452216" y="2084768"/>
              <a:ext cx="693879" cy="698460"/>
            </a:xfrm>
            <a:prstGeom prst="flowChartConnector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6" name="流程圖: 接點 85"/>
            <p:cNvSpPr/>
            <p:nvPr/>
          </p:nvSpPr>
          <p:spPr>
            <a:xfrm>
              <a:off x="9430744" y="3381896"/>
              <a:ext cx="671942" cy="686160"/>
            </a:xfrm>
            <a:prstGeom prst="flowChartConnector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87" name="直線單箭頭接點 86"/>
            <p:cNvCxnSpPr/>
            <p:nvPr/>
          </p:nvCxnSpPr>
          <p:spPr>
            <a:xfrm flipV="1">
              <a:off x="2540000" y="2326107"/>
              <a:ext cx="2119744" cy="10988"/>
            </a:xfrm>
            <a:prstGeom prst="straightConnector1">
              <a:avLst/>
            </a:prstGeom>
            <a:noFill/>
            <a:ln w="5715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8" name="直線單箭頭接點 87"/>
            <p:cNvCxnSpPr/>
            <p:nvPr/>
          </p:nvCxnSpPr>
          <p:spPr>
            <a:xfrm>
              <a:off x="2540000" y="2363558"/>
              <a:ext cx="2119744" cy="1217912"/>
            </a:xfrm>
            <a:prstGeom prst="straightConnector1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9" name="直線單箭頭接點 88"/>
            <p:cNvCxnSpPr/>
            <p:nvPr/>
          </p:nvCxnSpPr>
          <p:spPr>
            <a:xfrm flipV="1">
              <a:off x="2553703" y="2413438"/>
              <a:ext cx="2106640" cy="1315181"/>
            </a:xfrm>
            <a:prstGeom prst="straightConnector1">
              <a:avLst/>
            </a:prstGeom>
            <a:noFill/>
            <a:ln w="5715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0" name="直線單箭頭接點 89"/>
            <p:cNvCxnSpPr/>
            <p:nvPr/>
          </p:nvCxnSpPr>
          <p:spPr>
            <a:xfrm>
              <a:off x="2540000" y="3728619"/>
              <a:ext cx="2119744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1" name="直線單箭頭接點 90"/>
            <p:cNvCxnSpPr/>
            <p:nvPr/>
          </p:nvCxnSpPr>
          <p:spPr>
            <a:xfrm flipV="1">
              <a:off x="2566119" y="2614929"/>
              <a:ext cx="2078572" cy="2280714"/>
            </a:xfrm>
            <a:prstGeom prst="straightConnector1">
              <a:avLst/>
            </a:prstGeom>
            <a:noFill/>
            <a:ln w="5715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2" name="直線單箭頭接點 91"/>
            <p:cNvCxnSpPr/>
            <p:nvPr/>
          </p:nvCxnSpPr>
          <p:spPr>
            <a:xfrm flipV="1">
              <a:off x="2553703" y="3875769"/>
              <a:ext cx="2105443" cy="1019874"/>
            </a:xfrm>
            <a:prstGeom prst="straightConnector1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3" name="直線單箭頭接點 92"/>
            <p:cNvCxnSpPr>
              <a:stCxn id="73" idx="3"/>
              <a:endCxn id="75" idx="1"/>
            </p:cNvCxnSpPr>
            <p:nvPr/>
          </p:nvCxnSpPr>
          <p:spPr>
            <a:xfrm flipV="1">
              <a:off x="5581790" y="2426297"/>
              <a:ext cx="891700" cy="7486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4" name="直線單箭頭接點 93"/>
            <p:cNvCxnSpPr>
              <a:stCxn id="75" idx="3"/>
              <a:endCxn id="83" idx="2"/>
            </p:cNvCxnSpPr>
            <p:nvPr/>
          </p:nvCxnSpPr>
          <p:spPr>
            <a:xfrm flipV="1">
              <a:off x="7332471" y="2422631"/>
              <a:ext cx="714018" cy="3665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5" name="直線單箭頭接點 94"/>
            <p:cNvCxnSpPr>
              <a:endCxn id="85" idx="2"/>
            </p:cNvCxnSpPr>
            <p:nvPr/>
          </p:nvCxnSpPr>
          <p:spPr>
            <a:xfrm>
              <a:off x="8741016" y="2424761"/>
              <a:ext cx="711200" cy="9237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6" name="直線單箭頭接點 95"/>
            <p:cNvCxnSpPr>
              <a:stCxn id="74" idx="3"/>
              <a:endCxn id="82" idx="1"/>
            </p:cNvCxnSpPr>
            <p:nvPr/>
          </p:nvCxnSpPr>
          <p:spPr>
            <a:xfrm>
              <a:off x="5594927" y="3724977"/>
              <a:ext cx="878563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7" name="直線單箭頭接點 96"/>
            <p:cNvCxnSpPr>
              <a:stCxn id="82" idx="3"/>
              <a:endCxn id="84" idx="2"/>
            </p:cNvCxnSpPr>
            <p:nvPr/>
          </p:nvCxnSpPr>
          <p:spPr>
            <a:xfrm flipV="1">
              <a:off x="7332472" y="3724976"/>
              <a:ext cx="693536" cy="1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8" name="直線單箭頭接點 97"/>
            <p:cNvCxnSpPr>
              <a:stCxn id="84" idx="6"/>
              <a:endCxn id="86" idx="2"/>
            </p:cNvCxnSpPr>
            <p:nvPr/>
          </p:nvCxnSpPr>
          <p:spPr>
            <a:xfrm>
              <a:off x="8737208" y="3724976"/>
              <a:ext cx="693536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9" name="文字方塊 98"/>
            <p:cNvSpPr txBox="1"/>
            <p:nvPr/>
          </p:nvSpPr>
          <p:spPr>
            <a:xfrm>
              <a:off x="7398328" y="4490523"/>
              <a:ext cx="2231022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Activation function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1863046" y="2134836"/>
              <a:ext cx="446735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x1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1892183" y="3506437"/>
              <a:ext cx="478872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x2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1906119" y="4707202"/>
              <a:ext cx="518401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x3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4800272" y="2236656"/>
              <a:ext cx="751172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+b1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9584301" y="2255305"/>
              <a:ext cx="498379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y1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4800272" y="3531543"/>
              <a:ext cx="703401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+b2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9581553" y="3557314"/>
              <a:ext cx="498379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y2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3376619" y="1885974"/>
              <a:ext cx="620745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w11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2570504" y="2523679"/>
              <a:ext cx="716546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w12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2717611" y="3037753"/>
              <a:ext cx="671225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w21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2816831" y="3641671"/>
              <a:ext cx="756129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w22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2424520" y="4216886"/>
              <a:ext cx="716547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w31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3147275" y="4568886"/>
              <a:ext cx="720437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w32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4581365" y="5141448"/>
            <a:ext cx="70867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y1=activation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 (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 * w11 + x2 * w21 + x3 * w31+ b1)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00600" y="5807020"/>
            <a:ext cx="6667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y2=activation function (x1 * w12 + x2 * w22 + x3 * w32 + b2)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" name="群組 112"/>
          <p:cNvGrpSpPr/>
          <p:nvPr/>
        </p:nvGrpSpPr>
        <p:grpSpPr>
          <a:xfrm>
            <a:off x="4169780" y="5208081"/>
            <a:ext cx="381092" cy="339210"/>
            <a:chOff x="6664713" y="3204757"/>
            <a:chExt cx="561144" cy="561144"/>
          </a:xfrm>
        </p:grpSpPr>
        <p:sp>
          <p:nvSpPr>
            <p:cNvPr id="114" name="Oval 29"/>
            <p:cNvSpPr/>
            <p:nvPr/>
          </p:nvSpPr>
          <p:spPr>
            <a:xfrm>
              <a:off x="6664713" y="3204757"/>
              <a:ext cx="561144" cy="56114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reflection stA="40000" endPos="3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5" name="Shape 2629"/>
            <p:cNvSpPr/>
            <p:nvPr/>
          </p:nvSpPr>
          <p:spPr>
            <a:xfrm>
              <a:off x="6810371" y="3356946"/>
              <a:ext cx="279405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41" y="20618"/>
                  </a:moveTo>
                  <a:cubicBezTo>
                    <a:pt x="15826" y="20618"/>
                    <a:pt x="15226" y="20482"/>
                    <a:pt x="14660" y="20214"/>
                  </a:cubicBezTo>
                  <a:cubicBezTo>
                    <a:pt x="14607" y="20189"/>
                    <a:pt x="14552" y="20170"/>
                    <a:pt x="14497" y="20155"/>
                  </a:cubicBezTo>
                  <a:cubicBezTo>
                    <a:pt x="8918" y="17308"/>
                    <a:pt x="4295" y="12685"/>
                    <a:pt x="1448" y="7105"/>
                  </a:cubicBezTo>
                  <a:cubicBezTo>
                    <a:pt x="1432" y="7048"/>
                    <a:pt x="1412" y="6991"/>
                    <a:pt x="1386" y="6936"/>
                  </a:cubicBezTo>
                  <a:cubicBezTo>
                    <a:pt x="1117" y="6369"/>
                    <a:pt x="982" y="5770"/>
                    <a:pt x="982" y="5155"/>
                  </a:cubicBezTo>
                  <a:cubicBezTo>
                    <a:pt x="982" y="2774"/>
                    <a:pt x="3066" y="982"/>
                    <a:pt x="4417" y="982"/>
                  </a:cubicBezTo>
                  <a:cubicBezTo>
                    <a:pt x="4594" y="982"/>
                    <a:pt x="4711" y="1072"/>
                    <a:pt x="4764" y="1126"/>
                  </a:cubicBezTo>
                  <a:cubicBezTo>
                    <a:pt x="4776" y="1139"/>
                    <a:pt x="4798" y="1164"/>
                    <a:pt x="4831" y="1216"/>
                  </a:cubicBezTo>
                  <a:cubicBezTo>
                    <a:pt x="4848" y="1244"/>
                    <a:pt x="4867" y="1271"/>
                    <a:pt x="4887" y="1297"/>
                  </a:cubicBezTo>
                  <a:lnTo>
                    <a:pt x="8118" y="5453"/>
                  </a:lnTo>
                  <a:cubicBezTo>
                    <a:pt x="8143" y="5485"/>
                    <a:pt x="8170" y="5515"/>
                    <a:pt x="8199" y="5544"/>
                  </a:cubicBezTo>
                  <a:cubicBezTo>
                    <a:pt x="8253" y="5598"/>
                    <a:pt x="8343" y="5715"/>
                    <a:pt x="8343" y="5891"/>
                  </a:cubicBezTo>
                  <a:cubicBezTo>
                    <a:pt x="8343" y="5978"/>
                    <a:pt x="8319" y="6060"/>
                    <a:pt x="8272" y="6135"/>
                  </a:cubicBezTo>
                  <a:lnTo>
                    <a:pt x="7178" y="7221"/>
                  </a:lnTo>
                  <a:cubicBezTo>
                    <a:pt x="7173" y="7226"/>
                    <a:pt x="7168" y="7231"/>
                    <a:pt x="7163" y="7236"/>
                  </a:cubicBezTo>
                  <a:cubicBezTo>
                    <a:pt x="6767" y="7609"/>
                    <a:pt x="6541" y="8126"/>
                    <a:pt x="6541" y="8668"/>
                  </a:cubicBezTo>
                  <a:cubicBezTo>
                    <a:pt x="6541" y="9175"/>
                    <a:pt x="6738" y="9658"/>
                    <a:pt x="7080" y="10020"/>
                  </a:cubicBezTo>
                  <a:cubicBezTo>
                    <a:pt x="7092" y="10040"/>
                    <a:pt x="7105" y="10059"/>
                    <a:pt x="7119" y="10078"/>
                  </a:cubicBezTo>
                  <a:cubicBezTo>
                    <a:pt x="8325" y="11745"/>
                    <a:pt x="9807" y="13222"/>
                    <a:pt x="11525" y="14469"/>
                  </a:cubicBezTo>
                  <a:cubicBezTo>
                    <a:pt x="11538" y="14478"/>
                    <a:pt x="11551" y="14487"/>
                    <a:pt x="11565" y="14496"/>
                  </a:cubicBezTo>
                  <a:cubicBezTo>
                    <a:pt x="11928" y="14844"/>
                    <a:pt x="12414" y="15045"/>
                    <a:pt x="12924" y="15045"/>
                  </a:cubicBezTo>
                  <a:cubicBezTo>
                    <a:pt x="13436" y="15045"/>
                    <a:pt x="13930" y="14840"/>
                    <a:pt x="14297" y="14479"/>
                  </a:cubicBezTo>
                  <a:cubicBezTo>
                    <a:pt x="14316" y="14463"/>
                    <a:pt x="14335" y="14446"/>
                    <a:pt x="14352" y="14427"/>
                  </a:cubicBezTo>
                  <a:lnTo>
                    <a:pt x="15451" y="13320"/>
                  </a:lnTo>
                  <a:cubicBezTo>
                    <a:pt x="15529" y="13271"/>
                    <a:pt x="15611" y="13247"/>
                    <a:pt x="15697" y="13247"/>
                  </a:cubicBezTo>
                  <a:cubicBezTo>
                    <a:pt x="15874" y="13247"/>
                    <a:pt x="15990" y="13337"/>
                    <a:pt x="16044" y="13391"/>
                  </a:cubicBezTo>
                  <a:cubicBezTo>
                    <a:pt x="16073" y="13420"/>
                    <a:pt x="16103" y="13447"/>
                    <a:pt x="16135" y="13472"/>
                  </a:cubicBezTo>
                  <a:lnTo>
                    <a:pt x="20291" y="16704"/>
                  </a:lnTo>
                  <a:cubicBezTo>
                    <a:pt x="20317" y="16725"/>
                    <a:pt x="20345" y="16744"/>
                    <a:pt x="20374" y="16762"/>
                  </a:cubicBezTo>
                  <a:cubicBezTo>
                    <a:pt x="20426" y="16795"/>
                    <a:pt x="20449" y="16816"/>
                    <a:pt x="20461" y="16827"/>
                  </a:cubicBezTo>
                  <a:cubicBezTo>
                    <a:pt x="20515" y="16881"/>
                    <a:pt x="20605" y="16997"/>
                    <a:pt x="20605" y="17174"/>
                  </a:cubicBezTo>
                  <a:cubicBezTo>
                    <a:pt x="20605" y="17207"/>
                    <a:pt x="20606" y="17240"/>
                    <a:pt x="20610" y="17273"/>
                  </a:cubicBezTo>
                  <a:cubicBezTo>
                    <a:pt x="20533" y="18625"/>
                    <a:pt x="18769" y="20618"/>
                    <a:pt x="16441" y="20618"/>
                  </a:cubicBezTo>
                  <a:moveTo>
                    <a:pt x="21586" y="17174"/>
                  </a:moveTo>
                  <a:cubicBezTo>
                    <a:pt x="21586" y="16768"/>
                    <a:pt x="21421" y="16399"/>
                    <a:pt x="21155" y="16133"/>
                  </a:cubicBezTo>
                  <a:cubicBezTo>
                    <a:pt x="21077" y="16054"/>
                    <a:pt x="20988" y="15988"/>
                    <a:pt x="20893" y="15929"/>
                  </a:cubicBezTo>
                  <a:lnTo>
                    <a:pt x="16738" y="12697"/>
                  </a:lnTo>
                  <a:cubicBezTo>
                    <a:pt x="16471" y="12430"/>
                    <a:pt x="16104" y="12265"/>
                    <a:pt x="15697" y="12265"/>
                  </a:cubicBezTo>
                  <a:cubicBezTo>
                    <a:pt x="15364" y="12265"/>
                    <a:pt x="15060" y="12380"/>
                    <a:pt x="14815" y="12567"/>
                  </a:cubicBezTo>
                  <a:lnTo>
                    <a:pt x="13655" y="13736"/>
                  </a:lnTo>
                  <a:lnTo>
                    <a:pt x="13652" y="13733"/>
                  </a:lnTo>
                  <a:cubicBezTo>
                    <a:pt x="13473" y="13934"/>
                    <a:pt x="13214" y="14063"/>
                    <a:pt x="12924" y="14063"/>
                  </a:cubicBezTo>
                  <a:cubicBezTo>
                    <a:pt x="12592" y="14063"/>
                    <a:pt x="12300" y="13897"/>
                    <a:pt x="12122" y="13645"/>
                  </a:cubicBezTo>
                  <a:cubicBezTo>
                    <a:pt x="12116" y="13654"/>
                    <a:pt x="12107" y="13663"/>
                    <a:pt x="12101" y="13674"/>
                  </a:cubicBezTo>
                  <a:cubicBezTo>
                    <a:pt x="10497" y="12510"/>
                    <a:pt x="9076" y="11108"/>
                    <a:pt x="7914" y="9502"/>
                  </a:cubicBezTo>
                  <a:cubicBezTo>
                    <a:pt x="7925" y="9495"/>
                    <a:pt x="7935" y="9486"/>
                    <a:pt x="7947" y="9479"/>
                  </a:cubicBezTo>
                  <a:cubicBezTo>
                    <a:pt x="7691" y="9299"/>
                    <a:pt x="7523" y="9004"/>
                    <a:pt x="7523" y="8668"/>
                  </a:cubicBezTo>
                  <a:cubicBezTo>
                    <a:pt x="7523" y="8367"/>
                    <a:pt x="7659" y="8101"/>
                    <a:pt x="7871" y="7920"/>
                  </a:cubicBezTo>
                  <a:lnTo>
                    <a:pt x="7870" y="7918"/>
                  </a:lnTo>
                  <a:lnTo>
                    <a:pt x="9023" y="6773"/>
                  </a:lnTo>
                  <a:cubicBezTo>
                    <a:pt x="9211" y="6528"/>
                    <a:pt x="9325" y="6224"/>
                    <a:pt x="9325" y="5891"/>
                  </a:cubicBezTo>
                  <a:cubicBezTo>
                    <a:pt x="9325" y="5485"/>
                    <a:pt x="9160" y="5116"/>
                    <a:pt x="8893" y="4850"/>
                  </a:cubicBezTo>
                  <a:lnTo>
                    <a:pt x="5662" y="693"/>
                  </a:lnTo>
                  <a:cubicBezTo>
                    <a:pt x="5603" y="599"/>
                    <a:pt x="5537" y="510"/>
                    <a:pt x="5458" y="432"/>
                  </a:cubicBezTo>
                  <a:cubicBezTo>
                    <a:pt x="5191" y="165"/>
                    <a:pt x="4823" y="0"/>
                    <a:pt x="4417" y="0"/>
                  </a:cubicBezTo>
                  <a:cubicBezTo>
                    <a:pt x="2454" y="0"/>
                    <a:pt x="0" y="2308"/>
                    <a:pt x="0" y="5155"/>
                  </a:cubicBezTo>
                  <a:cubicBezTo>
                    <a:pt x="0" y="5943"/>
                    <a:pt x="183" y="6688"/>
                    <a:pt x="499" y="7356"/>
                  </a:cubicBezTo>
                  <a:lnTo>
                    <a:pt x="482" y="7373"/>
                  </a:lnTo>
                  <a:cubicBezTo>
                    <a:pt x="3435" y="13255"/>
                    <a:pt x="8343" y="18164"/>
                    <a:pt x="14224" y="21117"/>
                  </a:cubicBezTo>
                  <a:lnTo>
                    <a:pt x="14240" y="21101"/>
                  </a:lnTo>
                  <a:cubicBezTo>
                    <a:pt x="14908" y="21418"/>
                    <a:pt x="15652" y="21600"/>
                    <a:pt x="16441" y="21600"/>
                  </a:cubicBezTo>
                  <a:cubicBezTo>
                    <a:pt x="19287" y="21600"/>
                    <a:pt x="21594" y="19145"/>
                    <a:pt x="21594" y="17182"/>
                  </a:cubicBezTo>
                  <a:cubicBezTo>
                    <a:pt x="21594" y="17179"/>
                    <a:pt x="21594" y="17177"/>
                    <a:pt x="21594" y="17174"/>
                  </a:cubicBezTo>
                  <a:cubicBezTo>
                    <a:pt x="21594" y="17174"/>
                    <a:pt x="21586" y="17174"/>
                    <a:pt x="21586" y="17174"/>
                  </a:cubicBezTo>
                  <a:close/>
                  <a:moveTo>
                    <a:pt x="11785" y="10800"/>
                  </a:moveTo>
                  <a:cubicBezTo>
                    <a:pt x="12326" y="10800"/>
                    <a:pt x="12766" y="10360"/>
                    <a:pt x="12766" y="9819"/>
                  </a:cubicBezTo>
                  <a:cubicBezTo>
                    <a:pt x="12766" y="9276"/>
                    <a:pt x="12326" y="8836"/>
                    <a:pt x="11785" y="8836"/>
                  </a:cubicBezTo>
                  <a:cubicBezTo>
                    <a:pt x="11242" y="8836"/>
                    <a:pt x="10803" y="9276"/>
                    <a:pt x="10803" y="9819"/>
                  </a:cubicBezTo>
                  <a:cubicBezTo>
                    <a:pt x="10803" y="10360"/>
                    <a:pt x="11242" y="10800"/>
                    <a:pt x="11785" y="10800"/>
                  </a:cubicBezTo>
                  <a:moveTo>
                    <a:pt x="11785" y="5891"/>
                  </a:moveTo>
                  <a:cubicBezTo>
                    <a:pt x="13953" y="5891"/>
                    <a:pt x="15711" y="7649"/>
                    <a:pt x="15711" y="9819"/>
                  </a:cubicBezTo>
                  <a:cubicBezTo>
                    <a:pt x="15711" y="10090"/>
                    <a:pt x="15930" y="10309"/>
                    <a:pt x="16201" y="10309"/>
                  </a:cubicBezTo>
                  <a:cubicBezTo>
                    <a:pt x="16472" y="10309"/>
                    <a:pt x="16692" y="10090"/>
                    <a:pt x="16692" y="9819"/>
                  </a:cubicBezTo>
                  <a:cubicBezTo>
                    <a:pt x="16692" y="7107"/>
                    <a:pt x="14495" y="4909"/>
                    <a:pt x="11785" y="4909"/>
                  </a:cubicBezTo>
                  <a:cubicBezTo>
                    <a:pt x="11513" y="4909"/>
                    <a:pt x="11294" y="5129"/>
                    <a:pt x="11294" y="5400"/>
                  </a:cubicBezTo>
                  <a:cubicBezTo>
                    <a:pt x="11294" y="5672"/>
                    <a:pt x="11513" y="5891"/>
                    <a:pt x="11785" y="5891"/>
                  </a:cubicBezTo>
                  <a:moveTo>
                    <a:pt x="11785" y="982"/>
                  </a:moveTo>
                  <a:cubicBezTo>
                    <a:pt x="16663" y="982"/>
                    <a:pt x="20618" y="4939"/>
                    <a:pt x="20618" y="9819"/>
                  </a:cubicBezTo>
                  <a:cubicBezTo>
                    <a:pt x="20618" y="10090"/>
                    <a:pt x="20838" y="10309"/>
                    <a:pt x="21109" y="10309"/>
                  </a:cubicBezTo>
                  <a:cubicBezTo>
                    <a:pt x="21380" y="10309"/>
                    <a:pt x="21600" y="10090"/>
                    <a:pt x="21600" y="9819"/>
                  </a:cubicBezTo>
                  <a:cubicBezTo>
                    <a:pt x="21600" y="4396"/>
                    <a:pt x="17206" y="0"/>
                    <a:pt x="11785" y="0"/>
                  </a:cubicBezTo>
                  <a:cubicBezTo>
                    <a:pt x="11513" y="0"/>
                    <a:pt x="11294" y="220"/>
                    <a:pt x="11294" y="491"/>
                  </a:cubicBezTo>
                  <a:cubicBezTo>
                    <a:pt x="11294" y="762"/>
                    <a:pt x="11513" y="982"/>
                    <a:pt x="11785" y="9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cs typeface="+mn-ea"/>
                <a:sym typeface="+mn-lt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780" y="5807020"/>
            <a:ext cx="399954" cy="79990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78" y="2012811"/>
            <a:ext cx="599812" cy="4603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2676" y="3214045"/>
            <a:ext cx="643373" cy="49557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0378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822037" y="528955"/>
            <a:ext cx="10658764" cy="1042808"/>
            <a:chOff x="6292" y="188"/>
            <a:chExt cx="6295" cy="1115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2219CC8-424B-4343-88E2-9D7F4D7CB9CE}"/>
                </a:ext>
              </a:extLst>
            </p:cNvPr>
            <p:cNvSpPr txBox="1"/>
            <p:nvPr/>
          </p:nvSpPr>
          <p:spPr>
            <a:xfrm>
              <a:off x="7634" y="188"/>
              <a:ext cx="3813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以矩陣運算模擬神經網路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1456945" y="2290357"/>
            <a:ext cx="561144" cy="561144"/>
            <a:chOff x="6664713" y="3204757"/>
            <a:chExt cx="561144" cy="561144"/>
          </a:xfrm>
        </p:grpSpPr>
        <p:sp>
          <p:nvSpPr>
            <p:cNvPr id="30" name="Oval 29"/>
            <p:cNvSpPr/>
            <p:nvPr/>
          </p:nvSpPr>
          <p:spPr>
            <a:xfrm>
              <a:off x="6664713" y="3204757"/>
              <a:ext cx="561144" cy="56114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reflection stA="40000" endPos="3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1" name="Shape 2629"/>
            <p:cNvSpPr/>
            <p:nvPr/>
          </p:nvSpPr>
          <p:spPr>
            <a:xfrm>
              <a:off x="6810371" y="3356946"/>
              <a:ext cx="279405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41" y="20618"/>
                  </a:moveTo>
                  <a:cubicBezTo>
                    <a:pt x="15826" y="20618"/>
                    <a:pt x="15226" y="20482"/>
                    <a:pt x="14660" y="20214"/>
                  </a:cubicBezTo>
                  <a:cubicBezTo>
                    <a:pt x="14607" y="20189"/>
                    <a:pt x="14552" y="20170"/>
                    <a:pt x="14497" y="20155"/>
                  </a:cubicBezTo>
                  <a:cubicBezTo>
                    <a:pt x="8918" y="17308"/>
                    <a:pt x="4295" y="12685"/>
                    <a:pt x="1448" y="7105"/>
                  </a:cubicBezTo>
                  <a:cubicBezTo>
                    <a:pt x="1432" y="7048"/>
                    <a:pt x="1412" y="6991"/>
                    <a:pt x="1386" y="6936"/>
                  </a:cubicBezTo>
                  <a:cubicBezTo>
                    <a:pt x="1117" y="6369"/>
                    <a:pt x="982" y="5770"/>
                    <a:pt x="982" y="5155"/>
                  </a:cubicBezTo>
                  <a:cubicBezTo>
                    <a:pt x="982" y="2774"/>
                    <a:pt x="3066" y="982"/>
                    <a:pt x="4417" y="982"/>
                  </a:cubicBezTo>
                  <a:cubicBezTo>
                    <a:pt x="4594" y="982"/>
                    <a:pt x="4711" y="1072"/>
                    <a:pt x="4764" y="1126"/>
                  </a:cubicBezTo>
                  <a:cubicBezTo>
                    <a:pt x="4776" y="1139"/>
                    <a:pt x="4798" y="1164"/>
                    <a:pt x="4831" y="1216"/>
                  </a:cubicBezTo>
                  <a:cubicBezTo>
                    <a:pt x="4848" y="1244"/>
                    <a:pt x="4867" y="1271"/>
                    <a:pt x="4887" y="1297"/>
                  </a:cubicBezTo>
                  <a:lnTo>
                    <a:pt x="8118" y="5453"/>
                  </a:lnTo>
                  <a:cubicBezTo>
                    <a:pt x="8143" y="5485"/>
                    <a:pt x="8170" y="5515"/>
                    <a:pt x="8199" y="5544"/>
                  </a:cubicBezTo>
                  <a:cubicBezTo>
                    <a:pt x="8253" y="5598"/>
                    <a:pt x="8343" y="5715"/>
                    <a:pt x="8343" y="5891"/>
                  </a:cubicBezTo>
                  <a:cubicBezTo>
                    <a:pt x="8343" y="5978"/>
                    <a:pt x="8319" y="6060"/>
                    <a:pt x="8272" y="6135"/>
                  </a:cubicBezTo>
                  <a:lnTo>
                    <a:pt x="7178" y="7221"/>
                  </a:lnTo>
                  <a:cubicBezTo>
                    <a:pt x="7173" y="7226"/>
                    <a:pt x="7168" y="7231"/>
                    <a:pt x="7163" y="7236"/>
                  </a:cubicBezTo>
                  <a:cubicBezTo>
                    <a:pt x="6767" y="7609"/>
                    <a:pt x="6541" y="8126"/>
                    <a:pt x="6541" y="8668"/>
                  </a:cubicBezTo>
                  <a:cubicBezTo>
                    <a:pt x="6541" y="9175"/>
                    <a:pt x="6738" y="9658"/>
                    <a:pt x="7080" y="10020"/>
                  </a:cubicBezTo>
                  <a:cubicBezTo>
                    <a:pt x="7092" y="10040"/>
                    <a:pt x="7105" y="10059"/>
                    <a:pt x="7119" y="10078"/>
                  </a:cubicBezTo>
                  <a:cubicBezTo>
                    <a:pt x="8325" y="11745"/>
                    <a:pt x="9807" y="13222"/>
                    <a:pt x="11525" y="14469"/>
                  </a:cubicBezTo>
                  <a:cubicBezTo>
                    <a:pt x="11538" y="14478"/>
                    <a:pt x="11551" y="14487"/>
                    <a:pt x="11565" y="14496"/>
                  </a:cubicBezTo>
                  <a:cubicBezTo>
                    <a:pt x="11928" y="14844"/>
                    <a:pt x="12414" y="15045"/>
                    <a:pt x="12924" y="15045"/>
                  </a:cubicBezTo>
                  <a:cubicBezTo>
                    <a:pt x="13436" y="15045"/>
                    <a:pt x="13930" y="14840"/>
                    <a:pt x="14297" y="14479"/>
                  </a:cubicBezTo>
                  <a:cubicBezTo>
                    <a:pt x="14316" y="14463"/>
                    <a:pt x="14335" y="14446"/>
                    <a:pt x="14352" y="14427"/>
                  </a:cubicBezTo>
                  <a:lnTo>
                    <a:pt x="15451" y="13320"/>
                  </a:lnTo>
                  <a:cubicBezTo>
                    <a:pt x="15529" y="13271"/>
                    <a:pt x="15611" y="13247"/>
                    <a:pt x="15697" y="13247"/>
                  </a:cubicBezTo>
                  <a:cubicBezTo>
                    <a:pt x="15874" y="13247"/>
                    <a:pt x="15990" y="13337"/>
                    <a:pt x="16044" y="13391"/>
                  </a:cubicBezTo>
                  <a:cubicBezTo>
                    <a:pt x="16073" y="13420"/>
                    <a:pt x="16103" y="13447"/>
                    <a:pt x="16135" y="13472"/>
                  </a:cubicBezTo>
                  <a:lnTo>
                    <a:pt x="20291" y="16704"/>
                  </a:lnTo>
                  <a:cubicBezTo>
                    <a:pt x="20317" y="16725"/>
                    <a:pt x="20345" y="16744"/>
                    <a:pt x="20374" y="16762"/>
                  </a:cubicBezTo>
                  <a:cubicBezTo>
                    <a:pt x="20426" y="16795"/>
                    <a:pt x="20449" y="16816"/>
                    <a:pt x="20461" y="16827"/>
                  </a:cubicBezTo>
                  <a:cubicBezTo>
                    <a:pt x="20515" y="16881"/>
                    <a:pt x="20605" y="16997"/>
                    <a:pt x="20605" y="17174"/>
                  </a:cubicBezTo>
                  <a:cubicBezTo>
                    <a:pt x="20605" y="17207"/>
                    <a:pt x="20606" y="17240"/>
                    <a:pt x="20610" y="17273"/>
                  </a:cubicBezTo>
                  <a:cubicBezTo>
                    <a:pt x="20533" y="18625"/>
                    <a:pt x="18769" y="20618"/>
                    <a:pt x="16441" y="20618"/>
                  </a:cubicBezTo>
                  <a:moveTo>
                    <a:pt x="21586" y="17174"/>
                  </a:moveTo>
                  <a:cubicBezTo>
                    <a:pt x="21586" y="16768"/>
                    <a:pt x="21421" y="16399"/>
                    <a:pt x="21155" y="16133"/>
                  </a:cubicBezTo>
                  <a:cubicBezTo>
                    <a:pt x="21077" y="16054"/>
                    <a:pt x="20988" y="15988"/>
                    <a:pt x="20893" y="15929"/>
                  </a:cubicBezTo>
                  <a:lnTo>
                    <a:pt x="16738" y="12697"/>
                  </a:lnTo>
                  <a:cubicBezTo>
                    <a:pt x="16471" y="12430"/>
                    <a:pt x="16104" y="12265"/>
                    <a:pt x="15697" y="12265"/>
                  </a:cubicBezTo>
                  <a:cubicBezTo>
                    <a:pt x="15364" y="12265"/>
                    <a:pt x="15060" y="12380"/>
                    <a:pt x="14815" y="12567"/>
                  </a:cubicBezTo>
                  <a:lnTo>
                    <a:pt x="13655" y="13736"/>
                  </a:lnTo>
                  <a:lnTo>
                    <a:pt x="13652" y="13733"/>
                  </a:lnTo>
                  <a:cubicBezTo>
                    <a:pt x="13473" y="13934"/>
                    <a:pt x="13214" y="14063"/>
                    <a:pt x="12924" y="14063"/>
                  </a:cubicBezTo>
                  <a:cubicBezTo>
                    <a:pt x="12592" y="14063"/>
                    <a:pt x="12300" y="13897"/>
                    <a:pt x="12122" y="13645"/>
                  </a:cubicBezTo>
                  <a:cubicBezTo>
                    <a:pt x="12116" y="13654"/>
                    <a:pt x="12107" y="13663"/>
                    <a:pt x="12101" y="13674"/>
                  </a:cubicBezTo>
                  <a:cubicBezTo>
                    <a:pt x="10497" y="12510"/>
                    <a:pt x="9076" y="11108"/>
                    <a:pt x="7914" y="9502"/>
                  </a:cubicBezTo>
                  <a:cubicBezTo>
                    <a:pt x="7925" y="9495"/>
                    <a:pt x="7935" y="9486"/>
                    <a:pt x="7947" y="9479"/>
                  </a:cubicBezTo>
                  <a:cubicBezTo>
                    <a:pt x="7691" y="9299"/>
                    <a:pt x="7523" y="9004"/>
                    <a:pt x="7523" y="8668"/>
                  </a:cubicBezTo>
                  <a:cubicBezTo>
                    <a:pt x="7523" y="8367"/>
                    <a:pt x="7659" y="8101"/>
                    <a:pt x="7871" y="7920"/>
                  </a:cubicBezTo>
                  <a:lnTo>
                    <a:pt x="7870" y="7918"/>
                  </a:lnTo>
                  <a:lnTo>
                    <a:pt x="9023" y="6773"/>
                  </a:lnTo>
                  <a:cubicBezTo>
                    <a:pt x="9211" y="6528"/>
                    <a:pt x="9325" y="6224"/>
                    <a:pt x="9325" y="5891"/>
                  </a:cubicBezTo>
                  <a:cubicBezTo>
                    <a:pt x="9325" y="5485"/>
                    <a:pt x="9160" y="5116"/>
                    <a:pt x="8893" y="4850"/>
                  </a:cubicBezTo>
                  <a:lnTo>
                    <a:pt x="5662" y="693"/>
                  </a:lnTo>
                  <a:cubicBezTo>
                    <a:pt x="5603" y="599"/>
                    <a:pt x="5537" y="510"/>
                    <a:pt x="5458" y="432"/>
                  </a:cubicBezTo>
                  <a:cubicBezTo>
                    <a:pt x="5191" y="165"/>
                    <a:pt x="4823" y="0"/>
                    <a:pt x="4417" y="0"/>
                  </a:cubicBezTo>
                  <a:cubicBezTo>
                    <a:pt x="2454" y="0"/>
                    <a:pt x="0" y="2308"/>
                    <a:pt x="0" y="5155"/>
                  </a:cubicBezTo>
                  <a:cubicBezTo>
                    <a:pt x="0" y="5943"/>
                    <a:pt x="183" y="6688"/>
                    <a:pt x="499" y="7356"/>
                  </a:cubicBezTo>
                  <a:lnTo>
                    <a:pt x="482" y="7373"/>
                  </a:lnTo>
                  <a:cubicBezTo>
                    <a:pt x="3435" y="13255"/>
                    <a:pt x="8343" y="18164"/>
                    <a:pt x="14224" y="21117"/>
                  </a:cubicBezTo>
                  <a:lnTo>
                    <a:pt x="14240" y="21101"/>
                  </a:lnTo>
                  <a:cubicBezTo>
                    <a:pt x="14908" y="21418"/>
                    <a:pt x="15652" y="21600"/>
                    <a:pt x="16441" y="21600"/>
                  </a:cubicBezTo>
                  <a:cubicBezTo>
                    <a:pt x="19287" y="21600"/>
                    <a:pt x="21594" y="19145"/>
                    <a:pt x="21594" y="17182"/>
                  </a:cubicBezTo>
                  <a:cubicBezTo>
                    <a:pt x="21594" y="17179"/>
                    <a:pt x="21594" y="17177"/>
                    <a:pt x="21594" y="17174"/>
                  </a:cubicBezTo>
                  <a:cubicBezTo>
                    <a:pt x="21594" y="17174"/>
                    <a:pt x="21586" y="17174"/>
                    <a:pt x="21586" y="17174"/>
                  </a:cubicBezTo>
                  <a:close/>
                  <a:moveTo>
                    <a:pt x="11785" y="10800"/>
                  </a:moveTo>
                  <a:cubicBezTo>
                    <a:pt x="12326" y="10800"/>
                    <a:pt x="12766" y="10360"/>
                    <a:pt x="12766" y="9819"/>
                  </a:cubicBezTo>
                  <a:cubicBezTo>
                    <a:pt x="12766" y="9276"/>
                    <a:pt x="12326" y="8836"/>
                    <a:pt x="11785" y="8836"/>
                  </a:cubicBezTo>
                  <a:cubicBezTo>
                    <a:pt x="11242" y="8836"/>
                    <a:pt x="10803" y="9276"/>
                    <a:pt x="10803" y="9819"/>
                  </a:cubicBezTo>
                  <a:cubicBezTo>
                    <a:pt x="10803" y="10360"/>
                    <a:pt x="11242" y="10800"/>
                    <a:pt x="11785" y="10800"/>
                  </a:cubicBezTo>
                  <a:moveTo>
                    <a:pt x="11785" y="5891"/>
                  </a:moveTo>
                  <a:cubicBezTo>
                    <a:pt x="13953" y="5891"/>
                    <a:pt x="15711" y="7649"/>
                    <a:pt x="15711" y="9819"/>
                  </a:cubicBezTo>
                  <a:cubicBezTo>
                    <a:pt x="15711" y="10090"/>
                    <a:pt x="15930" y="10309"/>
                    <a:pt x="16201" y="10309"/>
                  </a:cubicBezTo>
                  <a:cubicBezTo>
                    <a:pt x="16472" y="10309"/>
                    <a:pt x="16692" y="10090"/>
                    <a:pt x="16692" y="9819"/>
                  </a:cubicBezTo>
                  <a:cubicBezTo>
                    <a:pt x="16692" y="7107"/>
                    <a:pt x="14495" y="4909"/>
                    <a:pt x="11785" y="4909"/>
                  </a:cubicBezTo>
                  <a:cubicBezTo>
                    <a:pt x="11513" y="4909"/>
                    <a:pt x="11294" y="5129"/>
                    <a:pt x="11294" y="5400"/>
                  </a:cubicBezTo>
                  <a:cubicBezTo>
                    <a:pt x="11294" y="5672"/>
                    <a:pt x="11513" y="5891"/>
                    <a:pt x="11785" y="5891"/>
                  </a:cubicBezTo>
                  <a:moveTo>
                    <a:pt x="11785" y="982"/>
                  </a:moveTo>
                  <a:cubicBezTo>
                    <a:pt x="16663" y="982"/>
                    <a:pt x="20618" y="4939"/>
                    <a:pt x="20618" y="9819"/>
                  </a:cubicBezTo>
                  <a:cubicBezTo>
                    <a:pt x="20618" y="10090"/>
                    <a:pt x="20838" y="10309"/>
                    <a:pt x="21109" y="10309"/>
                  </a:cubicBezTo>
                  <a:cubicBezTo>
                    <a:pt x="21380" y="10309"/>
                    <a:pt x="21600" y="10090"/>
                    <a:pt x="21600" y="9819"/>
                  </a:cubicBezTo>
                  <a:cubicBezTo>
                    <a:pt x="21600" y="4396"/>
                    <a:pt x="17206" y="0"/>
                    <a:pt x="11785" y="0"/>
                  </a:cubicBezTo>
                  <a:cubicBezTo>
                    <a:pt x="11513" y="0"/>
                    <a:pt x="11294" y="220"/>
                    <a:pt x="11294" y="491"/>
                  </a:cubicBezTo>
                  <a:cubicBezTo>
                    <a:pt x="11294" y="762"/>
                    <a:pt x="11513" y="982"/>
                    <a:pt x="11785" y="9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cs typeface="+mn-ea"/>
                <a:sym typeface="+mn-lt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489139" y="3518782"/>
            <a:ext cx="561144" cy="561144"/>
            <a:chOff x="6664713" y="4608583"/>
            <a:chExt cx="561144" cy="561144"/>
          </a:xfrm>
        </p:grpSpPr>
        <p:sp>
          <p:nvSpPr>
            <p:cNvPr id="27" name="Oval 26"/>
            <p:cNvSpPr/>
            <p:nvPr/>
          </p:nvSpPr>
          <p:spPr>
            <a:xfrm>
              <a:off x="6664713" y="4608583"/>
              <a:ext cx="561144" cy="56114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reflection stA="40000" endPos="3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2" name="Shape 2840"/>
            <p:cNvSpPr/>
            <p:nvPr/>
          </p:nvSpPr>
          <p:spPr>
            <a:xfrm>
              <a:off x="6805621" y="4762188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520"/>
                  </a:moveTo>
                  <a:lnTo>
                    <a:pt x="982" y="20520"/>
                  </a:lnTo>
                  <a:lnTo>
                    <a:pt x="982" y="14040"/>
                  </a:lnTo>
                  <a:lnTo>
                    <a:pt x="6907" y="14040"/>
                  </a:lnTo>
                  <a:cubicBezTo>
                    <a:pt x="7149" y="16170"/>
                    <a:pt x="8798" y="17820"/>
                    <a:pt x="10800" y="17820"/>
                  </a:cubicBezTo>
                  <a:cubicBezTo>
                    <a:pt x="12802" y="17820"/>
                    <a:pt x="14451" y="16170"/>
                    <a:pt x="14693" y="14040"/>
                  </a:cubicBezTo>
                  <a:lnTo>
                    <a:pt x="20618" y="14040"/>
                  </a:lnTo>
                  <a:cubicBezTo>
                    <a:pt x="20618" y="14040"/>
                    <a:pt x="20618" y="20520"/>
                    <a:pt x="20618" y="20520"/>
                  </a:cubicBezTo>
                  <a:close/>
                  <a:moveTo>
                    <a:pt x="21544" y="13261"/>
                  </a:moveTo>
                  <a:lnTo>
                    <a:pt x="21548" y="13259"/>
                  </a:lnTo>
                  <a:lnTo>
                    <a:pt x="16639" y="2459"/>
                  </a:lnTo>
                  <a:lnTo>
                    <a:pt x="16635" y="2461"/>
                  </a:lnTo>
                  <a:cubicBezTo>
                    <a:pt x="16554" y="2284"/>
                    <a:pt x="16392" y="2160"/>
                    <a:pt x="16200" y="2160"/>
                  </a:cubicBezTo>
                  <a:lnTo>
                    <a:pt x="15709" y="2160"/>
                  </a:lnTo>
                  <a:cubicBezTo>
                    <a:pt x="15438" y="2160"/>
                    <a:pt x="15218" y="2402"/>
                    <a:pt x="15218" y="2700"/>
                  </a:cubicBezTo>
                  <a:cubicBezTo>
                    <a:pt x="15218" y="2999"/>
                    <a:pt x="15438" y="3240"/>
                    <a:pt x="15709" y="3240"/>
                  </a:cubicBezTo>
                  <a:lnTo>
                    <a:pt x="15897" y="3240"/>
                  </a:lnTo>
                  <a:lnTo>
                    <a:pt x="20315" y="12960"/>
                  </a:lnTo>
                  <a:lnTo>
                    <a:pt x="14236" y="12960"/>
                  </a:lnTo>
                  <a:cubicBezTo>
                    <a:pt x="13965" y="12960"/>
                    <a:pt x="13745" y="13202"/>
                    <a:pt x="13745" y="13500"/>
                  </a:cubicBezTo>
                  <a:cubicBezTo>
                    <a:pt x="13745" y="15290"/>
                    <a:pt x="12426" y="16740"/>
                    <a:pt x="10800" y="16740"/>
                  </a:cubicBezTo>
                  <a:cubicBezTo>
                    <a:pt x="9173" y="16740"/>
                    <a:pt x="7855" y="15290"/>
                    <a:pt x="7855" y="13500"/>
                  </a:cubicBezTo>
                  <a:cubicBezTo>
                    <a:pt x="7855" y="13202"/>
                    <a:pt x="7635" y="12960"/>
                    <a:pt x="7364" y="12960"/>
                  </a:cubicBezTo>
                  <a:lnTo>
                    <a:pt x="1285" y="12960"/>
                  </a:lnTo>
                  <a:lnTo>
                    <a:pt x="5703" y="3240"/>
                  </a:lnTo>
                  <a:lnTo>
                    <a:pt x="5891" y="3240"/>
                  </a:lnTo>
                  <a:cubicBezTo>
                    <a:pt x="6162" y="3240"/>
                    <a:pt x="6382" y="2999"/>
                    <a:pt x="6382" y="2700"/>
                  </a:cubicBezTo>
                  <a:cubicBezTo>
                    <a:pt x="6382" y="2402"/>
                    <a:pt x="6162" y="2160"/>
                    <a:pt x="5891" y="2160"/>
                  </a:cubicBezTo>
                  <a:lnTo>
                    <a:pt x="5400" y="2160"/>
                  </a:lnTo>
                  <a:cubicBezTo>
                    <a:pt x="5208" y="2160"/>
                    <a:pt x="5046" y="2284"/>
                    <a:pt x="4966" y="2461"/>
                  </a:cubicBezTo>
                  <a:lnTo>
                    <a:pt x="4961" y="2459"/>
                  </a:lnTo>
                  <a:lnTo>
                    <a:pt x="52" y="13259"/>
                  </a:lnTo>
                  <a:lnTo>
                    <a:pt x="57" y="13261"/>
                  </a:lnTo>
                  <a:cubicBezTo>
                    <a:pt x="23" y="13334"/>
                    <a:pt x="0" y="13413"/>
                    <a:pt x="0" y="13500"/>
                  </a:cubicBezTo>
                  <a:lnTo>
                    <a:pt x="0" y="21060"/>
                  </a:lnTo>
                  <a:cubicBezTo>
                    <a:pt x="0" y="21359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59"/>
                    <a:pt x="21600" y="21060"/>
                  </a:cubicBezTo>
                  <a:lnTo>
                    <a:pt x="21600" y="13500"/>
                  </a:lnTo>
                  <a:cubicBezTo>
                    <a:pt x="21600" y="13413"/>
                    <a:pt x="21577" y="13334"/>
                    <a:pt x="21544" y="13261"/>
                  </a:cubicBezTo>
                  <a:moveTo>
                    <a:pt x="7855" y="4320"/>
                  </a:moveTo>
                  <a:cubicBezTo>
                    <a:pt x="7990" y="4320"/>
                    <a:pt x="8113" y="4260"/>
                    <a:pt x="8202" y="4162"/>
                  </a:cubicBezTo>
                  <a:lnTo>
                    <a:pt x="10309" y="1844"/>
                  </a:lnTo>
                  <a:lnTo>
                    <a:pt x="10309" y="12420"/>
                  </a:lnTo>
                  <a:cubicBezTo>
                    <a:pt x="10309" y="12719"/>
                    <a:pt x="10529" y="12960"/>
                    <a:pt x="10800" y="12960"/>
                  </a:cubicBezTo>
                  <a:cubicBezTo>
                    <a:pt x="11071" y="12960"/>
                    <a:pt x="11291" y="12719"/>
                    <a:pt x="11291" y="12420"/>
                  </a:cubicBezTo>
                  <a:lnTo>
                    <a:pt x="11291" y="1844"/>
                  </a:lnTo>
                  <a:lnTo>
                    <a:pt x="13398" y="4162"/>
                  </a:lnTo>
                  <a:cubicBezTo>
                    <a:pt x="13487" y="4260"/>
                    <a:pt x="13610" y="4320"/>
                    <a:pt x="13745" y="4320"/>
                  </a:cubicBezTo>
                  <a:cubicBezTo>
                    <a:pt x="14017" y="4320"/>
                    <a:pt x="14236" y="4079"/>
                    <a:pt x="14236" y="3780"/>
                  </a:cubicBezTo>
                  <a:cubicBezTo>
                    <a:pt x="14236" y="3631"/>
                    <a:pt x="14181" y="3497"/>
                    <a:pt x="14093" y="3398"/>
                  </a:cubicBezTo>
                  <a:lnTo>
                    <a:pt x="11147" y="158"/>
                  </a:lnTo>
                  <a:cubicBezTo>
                    <a:pt x="11058" y="61"/>
                    <a:pt x="10936" y="0"/>
                    <a:pt x="10800" y="0"/>
                  </a:cubicBezTo>
                  <a:cubicBezTo>
                    <a:pt x="10664" y="0"/>
                    <a:pt x="10542" y="61"/>
                    <a:pt x="10453" y="158"/>
                  </a:cubicBezTo>
                  <a:lnTo>
                    <a:pt x="7507" y="3398"/>
                  </a:lnTo>
                  <a:cubicBezTo>
                    <a:pt x="7419" y="3497"/>
                    <a:pt x="7364" y="3631"/>
                    <a:pt x="7364" y="3780"/>
                  </a:cubicBezTo>
                  <a:cubicBezTo>
                    <a:pt x="7364" y="4079"/>
                    <a:pt x="7583" y="4320"/>
                    <a:pt x="7855" y="432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cs typeface="+mn-ea"/>
                <a:sym typeface="+mn-lt"/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2220011" y="2349051"/>
            <a:ext cx="92607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y1=activation function ( x1 * w11 + x2 * w21 + x3 * w31+ b1)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20011" y="3518782"/>
            <a:ext cx="93623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y2=activation function (x1 * w12 + x2 * w22 + x3 * w32 + b2)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208" y="4621814"/>
            <a:ext cx="560881" cy="112176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220011" y="4621814"/>
            <a:ext cx="784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合併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y1 + y2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，整合成一個矩陣運算公式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460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960581" y="633954"/>
            <a:ext cx="10492509" cy="708025"/>
            <a:chOff x="6292" y="35"/>
            <a:chExt cx="6295" cy="1115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2219CC8-424B-4343-88E2-9D7F4D7CB9CE}"/>
                </a:ext>
              </a:extLst>
            </p:cNvPr>
            <p:cNvSpPr txBox="1"/>
            <p:nvPr/>
          </p:nvSpPr>
          <p:spPr>
            <a:xfrm>
              <a:off x="8259" y="35"/>
              <a:ext cx="233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多層感知器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模型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527481" y="4128868"/>
            <a:ext cx="403187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lvl="0"/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隱藏層 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模擬內部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神經元，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共有 </a:t>
            </a: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256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隱藏神經元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29812" y="3058700"/>
            <a:ext cx="3647152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輸入層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 784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個輸入神經元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接收外界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訊號</a:t>
            </a:r>
          </a:p>
        </p:txBody>
      </p:sp>
      <p:sp>
        <p:nvSpPr>
          <p:cNvPr id="31" name="Shape 2629"/>
          <p:cNvSpPr/>
          <p:nvPr/>
        </p:nvSpPr>
        <p:spPr>
          <a:xfrm>
            <a:off x="6810371" y="3356946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32" name="Shape 2840"/>
          <p:cNvSpPr/>
          <p:nvPr/>
        </p:nvSpPr>
        <p:spPr>
          <a:xfrm>
            <a:off x="6805621" y="476218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1923" y="1967204"/>
            <a:ext cx="6061741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以多層感知器模型辨識 </a:t>
            </a:r>
            <a:r>
              <a:rPr lang="en-US" altLang="zh-TW" sz="2400" b="1" dirty="0" err="1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Minst</a:t>
            </a:r>
            <a:r>
              <a:rPr lang="zh-TW" altLang="en-US" sz="24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手寫數字影像</a:t>
            </a:r>
          </a:p>
        </p:txBody>
      </p:sp>
      <p:pic>
        <p:nvPicPr>
          <p:cNvPr id="53" name="內容版面配置區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61" y="2876101"/>
            <a:ext cx="6229188" cy="2981166"/>
          </a:xfrm>
          <a:prstGeom prst="rect">
            <a:avLst/>
          </a:prstGeom>
        </p:spPr>
      </p:pic>
      <p:cxnSp>
        <p:nvCxnSpPr>
          <p:cNvPr id="70" name="直線單箭頭接點 69"/>
          <p:cNvCxnSpPr/>
          <p:nvPr/>
        </p:nvCxnSpPr>
        <p:spPr>
          <a:xfrm flipV="1">
            <a:off x="6623965" y="3240375"/>
            <a:ext cx="821719" cy="4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1" name="直線單箭頭接點 70"/>
          <p:cNvCxnSpPr/>
          <p:nvPr/>
        </p:nvCxnSpPr>
        <p:spPr>
          <a:xfrm>
            <a:off x="6668110" y="4366684"/>
            <a:ext cx="82171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>
            <a:off x="6668110" y="5410073"/>
            <a:ext cx="82171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" name="矩形 1"/>
          <p:cNvSpPr/>
          <p:nvPr/>
        </p:nvSpPr>
        <p:spPr>
          <a:xfrm>
            <a:off x="7527481" y="5147342"/>
            <a:ext cx="41941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輸出層 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10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個輸出神經元，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就是</a:t>
            </a: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預測結果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。對應到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我們</a:t>
            </a: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希望預測的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 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0-9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共有</a:t>
            </a: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個結果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6661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1" grpId="0" animBg="1"/>
      <p:bldP spid="32" grpId="0" animBg="1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840509" y="620838"/>
            <a:ext cx="10704946" cy="861656"/>
            <a:chOff x="6292" y="62"/>
            <a:chExt cx="6295" cy="1115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2219CC8-424B-4343-88E2-9D7F4D7CB9CE}"/>
                </a:ext>
              </a:extLst>
            </p:cNvPr>
            <p:cNvSpPr txBox="1"/>
            <p:nvPr/>
          </p:nvSpPr>
          <p:spPr>
            <a:xfrm>
              <a:off x="7740" y="62"/>
              <a:ext cx="3477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多層感知器模型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6664713" y="4608583"/>
            <a:ext cx="561144" cy="56114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664713" y="3204757"/>
            <a:ext cx="561144" cy="56114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1" name="Shape 2629"/>
          <p:cNvSpPr/>
          <p:nvPr/>
        </p:nvSpPr>
        <p:spPr>
          <a:xfrm>
            <a:off x="6810371" y="3356946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32" name="Shape 2840"/>
          <p:cNvSpPr/>
          <p:nvPr/>
        </p:nvSpPr>
        <p:spPr>
          <a:xfrm>
            <a:off x="6805621" y="476218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081030" y="2086912"/>
            <a:ext cx="5365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24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矩陣公式模擬多層感知器模型運作</a:t>
            </a:r>
            <a:endParaRPr lang="zh-TW" altLang="en-US" sz="24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0" name="內容版面配置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030" y="2907856"/>
            <a:ext cx="6224555" cy="2981202"/>
          </a:xfrm>
          <a:prstGeom prst="rect">
            <a:avLst/>
          </a:prstGeom>
        </p:spPr>
      </p:pic>
      <p:sp>
        <p:nvSpPr>
          <p:cNvPr id="71" name="文字方塊 70"/>
          <p:cNvSpPr txBox="1"/>
          <p:nvPr/>
        </p:nvSpPr>
        <p:spPr>
          <a:xfrm>
            <a:off x="1311563" y="3418867"/>
            <a:ext cx="1801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權重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b1 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偏差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連結輸入層與隱藏層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311563" y="4554458"/>
            <a:ext cx="157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w2(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權重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b2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偏差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連結隱藏層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與輸出層</a:t>
            </a:r>
          </a:p>
        </p:txBody>
      </p:sp>
      <p:sp>
        <p:nvSpPr>
          <p:cNvPr id="73" name="右大括弧 72"/>
          <p:cNvSpPr/>
          <p:nvPr/>
        </p:nvSpPr>
        <p:spPr>
          <a:xfrm>
            <a:off x="6908610" y="3171539"/>
            <a:ext cx="489528" cy="1198780"/>
          </a:xfrm>
          <a:prstGeom prst="rightBrace">
            <a:avLst>
              <a:gd name="adj1" fmla="val 8333"/>
              <a:gd name="adj2" fmla="val 4934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" name="右大括弧 73"/>
          <p:cNvSpPr/>
          <p:nvPr/>
        </p:nvSpPr>
        <p:spPr>
          <a:xfrm>
            <a:off x="6908610" y="4435402"/>
            <a:ext cx="489528" cy="118903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798322" y="3442735"/>
            <a:ext cx="3580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建立輸入層與隱藏層，</a:t>
            </a: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公式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 = </a:t>
            </a:r>
            <a:r>
              <a:rPr lang="en-US" altLang="zh-TW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zh-TW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(x *</a:t>
            </a:r>
            <a:r>
              <a:rPr lang="zh-TW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w1</a:t>
            </a:r>
            <a:r>
              <a:rPr lang="zh-TW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b1)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762718" y="4762188"/>
            <a:ext cx="3913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建立隱藏層與輸出層，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公式 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 = </a:t>
            </a:r>
            <a:r>
              <a:rPr lang="en-US" altLang="zh-TW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(h1 *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w2</a:t>
            </a:r>
            <a:r>
              <a:rPr lang="zh-TW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b2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565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683101" y="528955"/>
            <a:ext cx="10806935" cy="561452"/>
            <a:chOff x="6292" y="188"/>
            <a:chExt cx="6295" cy="580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2219CC8-424B-4343-88E2-9D7F4D7CB9CE}"/>
                </a:ext>
              </a:extLst>
            </p:cNvPr>
            <p:cNvSpPr txBox="1"/>
            <p:nvPr/>
          </p:nvSpPr>
          <p:spPr>
            <a:xfrm>
              <a:off x="7634" y="188"/>
              <a:ext cx="3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Shape 2629"/>
          <p:cNvSpPr/>
          <p:nvPr/>
        </p:nvSpPr>
        <p:spPr>
          <a:xfrm>
            <a:off x="6810371" y="3356946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32" name="Shape 2840"/>
          <p:cNvSpPr/>
          <p:nvPr/>
        </p:nvSpPr>
        <p:spPr>
          <a:xfrm>
            <a:off x="6805621" y="476218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90560" y="538055"/>
            <a:ext cx="83020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 Propagation </a:t>
            </a:r>
            <a:r>
              <a:rPr kumimoji="0" lang="zh-TW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反向傳播演算法</a:t>
            </a:r>
            <a:endParaRPr kumimoji="0" lang="zh-TW" altLang="en-US" sz="4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38601" y="1840435"/>
            <a:ext cx="10178472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訓練人工神經網路的常見方法，並且與最優化方法 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梯度下降法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結合使用</a:t>
            </a:r>
            <a:endParaRPr lang="en-US" altLang="zh-TW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1418" y="3223093"/>
            <a:ext cx="1041861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監督學習方法，必須輸入 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特徵值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，與 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真實的值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71418" y="4189929"/>
            <a:ext cx="957751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簡單說就是從錯誤中學習</a:t>
            </a:r>
            <a:endParaRPr lang="en-US" altLang="zh-TW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954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/>
          <p:cNvSpPr txBox="1"/>
          <p:nvPr/>
        </p:nvSpPr>
        <p:spPr>
          <a:xfrm>
            <a:off x="6820243" y="5775704"/>
            <a:ext cx="4552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1.</a:t>
            </a:r>
            <a:r>
              <a:rPr lang="zh-TW" altLang="en-US" sz="20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資料預處理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labels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數字影像真實的值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8" name="群組 77"/>
          <p:cNvGrpSpPr/>
          <p:nvPr/>
        </p:nvGrpSpPr>
        <p:grpSpPr>
          <a:xfrm>
            <a:off x="1744231" y="518570"/>
            <a:ext cx="8923769" cy="5712894"/>
            <a:chOff x="2392219" y="563418"/>
            <a:chExt cx="8923769" cy="5712894"/>
          </a:xfrm>
        </p:grpSpPr>
        <p:grpSp>
          <p:nvGrpSpPr>
            <p:cNvPr id="35" name="群組 34"/>
            <p:cNvGrpSpPr/>
            <p:nvPr/>
          </p:nvGrpSpPr>
          <p:grpSpPr>
            <a:xfrm>
              <a:off x="4453181" y="1529793"/>
              <a:ext cx="1337769" cy="503934"/>
              <a:chOff x="4740581" y="1323058"/>
              <a:chExt cx="1422400" cy="554182"/>
            </a:xfrm>
          </p:grpSpPr>
          <p:sp>
            <p:nvSpPr>
              <p:cNvPr id="60" name="橢圓 59"/>
              <p:cNvSpPr/>
              <p:nvPr/>
            </p:nvSpPr>
            <p:spPr>
              <a:xfrm>
                <a:off x="4740581" y="1323058"/>
                <a:ext cx="1422400" cy="554182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5004230" y="1383821"/>
                <a:ext cx="1062183" cy="40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預處理</a:t>
                </a:r>
              </a:p>
            </p:txBody>
          </p:sp>
        </p:grpSp>
        <p:cxnSp>
          <p:nvCxnSpPr>
            <p:cNvPr id="36" name="直線單箭頭接點 35"/>
            <p:cNvCxnSpPr/>
            <p:nvPr/>
          </p:nvCxnSpPr>
          <p:spPr>
            <a:xfrm flipH="1">
              <a:off x="5122065" y="986272"/>
              <a:ext cx="4343" cy="55782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37" name="群組 36"/>
            <p:cNvGrpSpPr/>
            <p:nvPr/>
          </p:nvGrpSpPr>
          <p:grpSpPr>
            <a:xfrm>
              <a:off x="3554096" y="2500951"/>
              <a:ext cx="3199189" cy="553257"/>
              <a:chOff x="3784617" y="2391052"/>
              <a:chExt cx="3401579" cy="608423"/>
            </a:xfrm>
          </p:grpSpPr>
          <p:sp>
            <p:nvSpPr>
              <p:cNvPr id="58" name="圓角矩形 57"/>
              <p:cNvSpPr/>
              <p:nvPr/>
            </p:nvSpPr>
            <p:spPr>
              <a:xfrm>
                <a:off x="3784617" y="2391052"/>
                <a:ext cx="3401579" cy="608423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3900484" y="2454614"/>
                <a:ext cx="3269673" cy="406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</a:t>
                </a:r>
                <a:r>
                  <a:rPr kumimoji="0" lang="en-US" altLang="zh-TW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eatures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數字影像的特徵值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8" name="直線單箭頭接點 37"/>
            <p:cNvCxnSpPr/>
            <p:nvPr/>
          </p:nvCxnSpPr>
          <p:spPr>
            <a:xfrm>
              <a:off x="5122065" y="2033727"/>
              <a:ext cx="0" cy="504585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1865" y="3390086"/>
              <a:ext cx="4150677" cy="2086852"/>
            </a:xfrm>
            <a:prstGeom prst="rect">
              <a:avLst/>
            </a:prstGeom>
          </p:spPr>
        </p:pic>
        <p:grpSp>
          <p:nvGrpSpPr>
            <p:cNvPr id="46" name="群組 45"/>
            <p:cNvGrpSpPr/>
            <p:nvPr/>
          </p:nvGrpSpPr>
          <p:grpSpPr>
            <a:xfrm>
              <a:off x="3554096" y="5807037"/>
              <a:ext cx="3333578" cy="469275"/>
              <a:chOff x="3784617" y="6026791"/>
              <a:chExt cx="3544471" cy="516067"/>
            </a:xfrm>
          </p:grpSpPr>
          <p:sp>
            <p:nvSpPr>
              <p:cNvPr id="56" name="圓角矩形 55"/>
              <p:cNvSpPr/>
              <p:nvPr/>
            </p:nvSpPr>
            <p:spPr>
              <a:xfrm>
                <a:off x="3784617" y="6026791"/>
                <a:ext cx="3544471" cy="51606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4111069" y="6075981"/>
                <a:ext cx="3075129" cy="406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Labels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 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數字影像真實的值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) </a:t>
                </a: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47" name="肘形接點 46"/>
            <p:cNvCxnSpPr>
              <a:stCxn id="60" idx="2"/>
            </p:cNvCxnSpPr>
            <p:nvPr/>
          </p:nvCxnSpPr>
          <p:spPr>
            <a:xfrm rot="10800000" flipV="1">
              <a:off x="2402009" y="1781759"/>
              <a:ext cx="2051172" cy="4243650"/>
            </a:xfrm>
            <a:prstGeom prst="bentConnector2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48" name="直線單箭頭接點 47"/>
            <p:cNvCxnSpPr>
              <a:endCxn id="56" idx="1"/>
            </p:cNvCxnSpPr>
            <p:nvPr/>
          </p:nvCxnSpPr>
          <p:spPr>
            <a:xfrm>
              <a:off x="2392219" y="6025410"/>
              <a:ext cx="1161877" cy="16267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0" name="矩形 49"/>
            <p:cNvSpPr/>
            <p:nvPr/>
          </p:nvSpPr>
          <p:spPr>
            <a:xfrm>
              <a:off x="3355366" y="4524379"/>
              <a:ext cx="12258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w2(</a:t>
              </a: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權重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) b2 (</a:t>
              </a: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偏差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cxnSp>
          <p:nvCxnSpPr>
            <p:cNvPr id="51" name="直線接點 50"/>
            <p:cNvCxnSpPr/>
            <p:nvPr/>
          </p:nvCxnSpPr>
          <p:spPr>
            <a:xfrm flipV="1">
              <a:off x="5122065" y="2241647"/>
              <a:ext cx="1439822" cy="8399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52" name="文字方塊 51"/>
            <p:cNvSpPr txBox="1"/>
            <p:nvPr/>
          </p:nvSpPr>
          <p:spPr>
            <a:xfrm>
              <a:off x="6561888" y="2033727"/>
              <a:ext cx="4754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1.</a:t>
              </a: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 </a:t>
              </a: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資料預處理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features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數字影像的特徵值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8238836" y="4040300"/>
              <a:ext cx="1676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2.</a:t>
              </a: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建立模型</a:t>
              </a:r>
            </a:p>
          </p:txBody>
        </p:sp>
        <p:cxnSp>
          <p:nvCxnSpPr>
            <p:cNvPr id="55" name="直線接點 54"/>
            <p:cNvCxnSpPr/>
            <p:nvPr/>
          </p:nvCxnSpPr>
          <p:spPr>
            <a:xfrm>
              <a:off x="6887674" y="6075859"/>
              <a:ext cx="580557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74" name="直線接點 73"/>
            <p:cNvCxnSpPr/>
            <p:nvPr/>
          </p:nvCxnSpPr>
          <p:spPr>
            <a:xfrm>
              <a:off x="7382542" y="4226358"/>
              <a:ext cx="85629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群組 76"/>
            <p:cNvGrpSpPr/>
            <p:nvPr/>
          </p:nvGrpSpPr>
          <p:grpSpPr>
            <a:xfrm>
              <a:off x="4375859" y="563418"/>
              <a:ext cx="1560946" cy="445141"/>
              <a:chOff x="4375859" y="563418"/>
              <a:chExt cx="1560946" cy="445141"/>
            </a:xfrm>
          </p:grpSpPr>
          <p:sp>
            <p:nvSpPr>
              <p:cNvPr id="62" name="圓角矩形 61"/>
              <p:cNvSpPr/>
              <p:nvPr/>
            </p:nvSpPr>
            <p:spPr>
              <a:xfrm>
                <a:off x="4375859" y="563418"/>
                <a:ext cx="1456557" cy="445141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4375859" y="608264"/>
                <a:ext cx="1560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Mnist</a:t>
                </a:r>
                <a:r>
                  <a:rPr lang="en-US" altLang="zh-TW" dirty="0" smtClean="0"/>
                  <a:t> 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資料集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3360329" y="3752065"/>
              <a:ext cx="13408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w1(</a:t>
              </a:r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權重</a:t>
              </a:r>
              <a:r>
                <a:rPr lang="en-US" altLang="zh-TW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 b1 (</a:t>
              </a:r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偏差</a:t>
              </a:r>
              <a:r>
                <a:rPr lang="en-US" altLang="zh-TW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41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字方塊 72"/>
          <p:cNvSpPr txBox="1"/>
          <p:nvPr/>
        </p:nvSpPr>
        <p:spPr>
          <a:xfrm>
            <a:off x="6513843" y="5989662"/>
            <a:ext cx="444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損失函數 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</a:t>
            </a: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計算誤差</a:t>
            </a:r>
          </a:p>
        </p:txBody>
      </p:sp>
      <p:grpSp>
        <p:nvGrpSpPr>
          <p:cNvPr id="80" name="群組 79"/>
          <p:cNvGrpSpPr/>
          <p:nvPr/>
        </p:nvGrpSpPr>
        <p:grpSpPr>
          <a:xfrm>
            <a:off x="1176064" y="279793"/>
            <a:ext cx="9160230" cy="6100697"/>
            <a:chOff x="1973085" y="416432"/>
            <a:chExt cx="8953535" cy="600884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2559" y="416432"/>
              <a:ext cx="1615580" cy="518205"/>
            </a:xfrm>
            <a:prstGeom prst="rect">
              <a:avLst/>
            </a:prstGeom>
          </p:spPr>
        </p:pic>
        <p:grpSp>
          <p:nvGrpSpPr>
            <p:cNvPr id="79" name="群組 78"/>
            <p:cNvGrpSpPr/>
            <p:nvPr/>
          </p:nvGrpSpPr>
          <p:grpSpPr>
            <a:xfrm>
              <a:off x="1973085" y="855638"/>
              <a:ext cx="8953535" cy="5388490"/>
              <a:chOff x="1973085" y="855638"/>
              <a:chExt cx="8953535" cy="5388490"/>
            </a:xfrm>
          </p:grpSpPr>
          <p:pic>
            <p:nvPicPr>
              <p:cNvPr id="41" name="圖片 4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5896" y="2837473"/>
                <a:ext cx="4233073" cy="2112861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3056006" y="3247271"/>
                <a:ext cx="11870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w1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權重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) b1 (</a:t>
                </a: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偏差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pic>
            <p:nvPicPr>
              <p:cNvPr id="43" name="圖片 4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91828" y="4005667"/>
                <a:ext cx="1298309" cy="687402"/>
              </a:xfrm>
              <a:prstGeom prst="rect">
                <a:avLst/>
              </a:prstGeom>
            </p:spPr>
          </p:pic>
          <p:cxnSp>
            <p:nvCxnSpPr>
              <p:cNvPr id="50" name="直線單箭頭接點 49"/>
              <p:cNvCxnSpPr/>
              <p:nvPr/>
            </p:nvCxnSpPr>
            <p:spPr>
              <a:xfrm flipH="1">
                <a:off x="4926979" y="1688202"/>
                <a:ext cx="1" cy="38427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pic>
            <p:nvPicPr>
              <p:cNvPr id="51" name="圖片 5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8283" y="5294896"/>
                <a:ext cx="2629399" cy="460177"/>
              </a:xfrm>
              <a:prstGeom prst="rect">
                <a:avLst/>
              </a:prstGeom>
            </p:spPr>
          </p:pic>
          <p:sp>
            <p:nvSpPr>
              <p:cNvPr id="52" name="文字方塊 51"/>
              <p:cNvSpPr txBox="1"/>
              <p:nvPr/>
            </p:nvSpPr>
            <p:spPr>
              <a:xfrm>
                <a:off x="3887071" y="5343151"/>
                <a:ext cx="2411823" cy="333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模型輸出 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預測結果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53" name="直線單箭頭接點 52"/>
              <p:cNvCxnSpPr/>
              <p:nvPr/>
            </p:nvCxnSpPr>
            <p:spPr>
              <a:xfrm>
                <a:off x="4926979" y="855638"/>
                <a:ext cx="1" cy="33213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54" name="肘形接點 53"/>
              <p:cNvCxnSpPr>
                <a:stCxn id="33" idx="1"/>
              </p:cNvCxnSpPr>
              <p:nvPr/>
            </p:nvCxnSpPr>
            <p:spPr>
              <a:xfrm rot="10800000" flipV="1">
                <a:off x="1973087" y="1456148"/>
                <a:ext cx="2298413" cy="4787980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直線單箭頭接點 54"/>
              <p:cNvCxnSpPr/>
              <p:nvPr/>
            </p:nvCxnSpPr>
            <p:spPr>
              <a:xfrm flipV="1">
                <a:off x="1973085" y="6237371"/>
                <a:ext cx="1805196" cy="675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6" name="橢圓 55"/>
              <p:cNvSpPr/>
              <p:nvPr/>
            </p:nvSpPr>
            <p:spPr>
              <a:xfrm>
                <a:off x="8054824" y="5280099"/>
                <a:ext cx="1821544" cy="848093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57" name="直線單箭頭接點 56"/>
              <p:cNvCxnSpPr/>
              <p:nvPr/>
            </p:nvCxnSpPr>
            <p:spPr>
              <a:xfrm flipV="1">
                <a:off x="6384966" y="5801605"/>
                <a:ext cx="1697139" cy="326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58" name="直線單箭頭接點 57"/>
              <p:cNvCxnSpPr/>
              <p:nvPr/>
            </p:nvCxnSpPr>
            <p:spPr>
              <a:xfrm>
                <a:off x="6403250" y="5523062"/>
                <a:ext cx="1660572" cy="23669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9" name="文字方塊 58"/>
              <p:cNvSpPr txBox="1"/>
              <p:nvPr/>
            </p:nvSpPr>
            <p:spPr>
              <a:xfrm>
                <a:off x="8312025" y="5509724"/>
                <a:ext cx="1533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loss function</a:t>
                </a: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圓角矩形 59"/>
              <p:cNvSpPr/>
              <p:nvPr/>
            </p:nvSpPr>
            <p:spPr>
              <a:xfrm>
                <a:off x="8410111" y="4576219"/>
                <a:ext cx="1110970" cy="47026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8623966" y="4616243"/>
                <a:ext cx="737611" cy="360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誤差</a:t>
                </a:r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8082106" y="3597613"/>
                <a:ext cx="1602712" cy="693284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8341636" y="3760463"/>
                <a:ext cx="1083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optimizer</a:t>
                </a: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直線單箭頭接點 63"/>
              <p:cNvCxnSpPr>
                <a:stCxn id="56" idx="0"/>
              </p:cNvCxnSpPr>
              <p:nvPr/>
            </p:nvCxnSpPr>
            <p:spPr>
              <a:xfrm flipH="1" flipV="1">
                <a:off x="8965596" y="5046483"/>
                <a:ext cx="1" cy="23361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5" name="直線單箭頭接點 64"/>
              <p:cNvCxnSpPr/>
              <p:nvPr/>
            </p:nvCxnSpPr>
            <p:spPr>
              <a:xfrm flipV="1">
                <a:off x="8965596" y="4256459"/>
                <a:ext cx="0" cy="33252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6" name="直線單箭頭接點 65"/>
              <p:cNvCxnSpPr>
                <a:stCxn id="62" idx="2"/>
              </p:cNvCxnSpPr>
              <p:nvPr/>
            </p:nvCxnSpPr>
            <p:spPr>
              <a:xfrm flipH="1">
                <a:off x="7128969" y="3944255"/>
                <a:ext cx="953137" cy="46301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07CB2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7" name="直線單箭頭接點 66"/>
              <p:cNvCxnSpPr>
                <a:stCxn id="62" idx="2"/>
              </p:cNvCxnSpPr>
              <p:nvPr/>
            </p:nvCxnSpPr>
            <p:spPr>
              <a:xfrm flipH="1" flipV="1">
                <a:off x="7128969" y="3375912"/>
                <a:ext cx="953137" cy="568343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07CB2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68" name="文字方塊 67"/>
              <p:cNvSpPr txBox="1"/>
              <p:nvPr/>
            </p:nvSpPr>
            <p:spPr>
              <a:xfrm>
                <a:off x="5536405" y="1608373"/>
                <a:ext cx="2545701" cy="394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1. </a:t>
                </a:r>
                <a:r>
                  <a:rPr kumimoji="0" lang="zh-TW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模型輸入特徵值</a:t>
                </a:r>
              </a:p>
            </p:txBody>
          </p:sp>
          <p:cxnSp>
            <p:nvCxnSpPr>
              <p:cNvPr id="69" name="直線單箭頭接點 68"/>
              <p:cNvCxnSpPr/>
              <p:nvPr/>
            </p:nvCxnSpPr>
            <p:spPr>
              <a:xfrm>
                <a:off x="4990349" y="4928289"/>
                <a:ext cx="0" cy="34872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07CB2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70" name="文字方塊 69"/>
              <p:cNvSpPr txBox="1"/>
              <p:nvPr/>
            </p:nvSpPr>
            <p:spPr>
              <a:xfrm>
                <a:off x="5235316" y="4958893"/>
                <a:ext cx="2660004" cy="394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kumimoji="0" lang="zh-TW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 模型輸出計算結果</a:t>
                </a:r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7861310" y="2912893"/>
                <a:ext cx="3065310" cy="6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4.</a:t>
                </a:r>
                <a:r>
                  <a:rPr kumimoji="0" lang="zh-TW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 最優化方法 </a:t>
                </a:r>
                <a:r>
                  <a:rPr kumimoji="0" lang="en-US" altLang="zh-TW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(Optimizer</a:t>
                </a:r>
                <a:r>
                  <a:rPr kumimoji="0" lang="en-US" altLang="zh-TW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2000" kern="0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 </a:t>
                </a:r>
                <a:r>
                  <a:rPr kumimoji="0" lang="zh-TW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更新</a:t>
                </a:r>
                <a:r>
                  <a:rPr kumimoji="0" lang="zh-TW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權重與偏差</a:t>
                </a:r>
              </a:p>
            </p:txBody>
          </p:sp>
          <p:pic>
            <p:nvPicPr>
              <p:cNvPr id="33" name="圖片 3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71499" y="1193997"/>
                <a:ext cx="1335140" cy="524301"/>
              </a:xfrm>
              <a:prstGeom prst="rect">
                <a:avLst/>
              </a:prstGeom>
            </p:spPr>
          </p:pic>
          <p:pic>
            <p:nvPicPr>
              <p:cNvPr id="35" name="圖片 3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35453" y="2073660"/>
                <a:ext cx="3231160" cy="530398"/>
              </a:xfrm>
              <a:prstGeom prst="rect">
                <a:avLst/>
              </a:prstGeom>
            </p:spPr>
          </p:pic>
        </p:grp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78281" y="5919260"/>
              <a:ext cx="2736116" cy="50601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764020" y="648739"/>
            <a:ext cx="10695709" cy="290074"/>
            <a:chOff x="6292" y="319"/>
            <a:chExt cx="6295" cy="318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55125" y="478583"/>
            <a:ext cx="903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600" kern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3600" kern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 Propagation </a:t>
            </a:r>
            <a:r>
              <a:rPr lang="zh-TW" altLang="en-US" sz="3600" kern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反向傳播</a:t>
            </a:r>
            <a:r>
              <a:rPr lang="zh-TW" altLang="en-US" sz="36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演算法</a:t>
            </a:r>
            <a:endParaRPr lang="en-US" altLang="zh-TW" sz="3600" kern="0" dirty="0" smtClean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TW" altLang="en-US" sz="36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zh-TW" altLang="en-US" sz="3600" kern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</a:p>
        </p:txBody>
      </p:sp>
      <p:sp>
        <p:nvSpPr>
          <p:cNvPr id="3" name="矩形 2"/>
          <p:cNvSpPr/>
          <p:nvPr/>
        </p:nvSpPr>
        <p:spPr>
          <a:xfrm>
            <a:off x="1245492" y="1802022"/>
            <a:ext cx="382668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損失函數 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計算誤差</a:t>
            </a:r>
            <a:endParaRPr lang="en-US" altLang="zh-TW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45492" y="2683992"/>
            <a:ext cx="9422508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Cross Entropy 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是深度學習常用的損失函數 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70" y="3317083"/>
            <a:ext cx="6211475" cy="306211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7489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782447" y="578312"/>
            <a:ext cx="10790428" cy="355137"/>
            <a:chOff x="6292" y="319"/>
            <a:chExt cx="6295" cy="318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380013" y="399809"/>
            <a:ext cx="8118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kern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3600" kern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 Propagation </a:t>
            </a:r>
            <a:r>
              <a:rPr lang="zh-TW" altLang="en-US" sz="3600" kern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反向傳播演算法進行訓練</a:t>
            </a:r>
          </a:p>
        </p:txBody>
      </p:sp>
      <p:sp>
        <p:nvSpPr>
          <p:cNvPr id="3" name="矩形 2"/>
          <p:cNvSpPr/>
          <p:nvPr/>
        </p:nvSpPr>
        <p:spPr>
          <a:xfrm>
            <a:off x="985304" y="1802021"/>
            <a:ext cx="10289996" cy="2028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最佳化方法 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: 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使用某種數值方法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，在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不斷的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批次</a:t>
            </a:r>
            <a:endParaRPr lang="en-US" altLang="zh-TW" sz="28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中，不斷更新權重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weight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與偏差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bias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，使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損失函數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28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誤差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值最小化。最終找出誤差值最小的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權重與偏差的組合」</a:t>
            </a:r>
            <a:endParaRPr lang="en-US" altLang="zh-TW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9897" y="3669289"/>
            <a:ext cx="963122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隨機梯度下降法 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Stochastic gradient descent , SGD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1119897" y="4632316"/>
            <a:ext cx="10277776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想成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在所有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權重與偏差的組合」所組成的高維度空間中，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每個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訓練批次，沿著每個維度下降的方向走一小步，經過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多次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步驟，就可以找到最佳化的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權重與偏差的組合」</a:t>
            </a:r>
            <a:endParaRPr lang="en-US" altLang="zh-TW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9862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802120" y="662182"/>
            <a:ext cx="10770755" cy="347467"/>
            <a:chOff x="6292" y="319"/>
            <a:chExt cx="6295" cy="318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376752" y="490077"/>
            <a:ext cx="8118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使用</a:t>
            </a: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 Propagation </a:t>
            </a:r>
            <a:r>
              <a:rPr kumimoji="0" lang="zh-TW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反向傳播演算法進行訓練</a:t>
            </a:r>
            <a:endParaRPr kumimoji="0" lang="zh-TW" altLang="en-US" sz="3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9898" y="1828108"/>
            <a:ext cx="364715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二維權重與損失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19898" y="2592988"/>
            <a:ext cx="10632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●</a:t>
            </a:r>
            <a:r>
              <a:rPr lang="zh-TW" altLang="en-US" dirty="0" smtClean="0"/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真實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深度學習中權重與偏差數量很多，會形成非常多維度的空間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09" y="3197823"/>
            <a:ext cx="5210984" cy="3138322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4138864" y="5324012"/>
            <a:ext cx="350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顏色越深代表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loss 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數值越小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4100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3652" y="3052640"/>
            <a:ext cx="1121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人工智慧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、機器學習、深度學習介紹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760081" y="618099"/>
            <a:ext cx="10695709" cy="290074"/>
            <a:chOff x="6292" y="319"/>
            <a:chExt cx="6295" cy="318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98888" y="467351"/>
            <a:ext cx="8118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使用</a:t>
            </a: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 Propagation </a:t>
            </a:r>
            <a:r>
              <a:rPr kumimoji="0" lang="zh-TW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反向傳播演算法進行訓練</a:t>
            </a:r>
            <a:endParaRPr kumimoji="0" lang="zh-TW" altLang="en-US" sz="3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39046" y="1766279"/>
            <a:ext cx="302037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梯度下降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39046" y="2362450"/>
            <a:ext cx="106324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●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每次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沿著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下降的方向，每次訓練批次走一小步，經過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許多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次訓練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步驟，就能夠下降到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=0.1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，損失函數的誤差最小化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716382" y="3284275"/>
            <a:ext cx="5277799" cy="3115659"/>
            <a:chOff x="3469037" y="3312850"/>
            <a:chExt cx="5383235" cy="324335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9037" y="3312850"/>
              <a:ext cx="5383235" cy="3243353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781" y="3509817"/>
              <a:ext cx="587664" cy="1175326"/>
            </a:xfrm>
            <a:prstGeom prst="rect">
              <a:avLst/>
            </a:prstGeom>
          </p:spPr>
        </p:pic>
        <p:cxnSp>
          <p:nvCxnSpPr>
            <p:cNvPr id="17" name="直線單箭頭接點 16"/>
            <p:cNvCxnSpPr/>
            <p:nvPr/>
          </p:nvCxnSpPr>
          <p:spPr>
            <a:xfrm>
              <a:off x="4793673" y="4685143"/>
              <a:ext cx="184727" cy="14547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直線單箭頭接點 17"/>
            <p:cNvCxnSpPr/>
            <p:nvPr/>
          </p:nvCxnSpPr>
          <p:spPr>
            <a:xfrm>
              <a:off x="4978400" y="4830618"/>
              <a:ext cx="147782" cy="13854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" name="直線單箭頭接點 18"/>
            <p:cNvCxnSpPr/>
            <p:nvPr/>
          </p:nvCxnSpPr>
          <p:spPr>
            <a:xfrm>
              <a:off x="5126182" y="4969164"/>
              <a:ext cx="110836" cy="12930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" name="直線單箭頭接點 19"/>
            <p:cNvCxnSpPr/>
            <p:nvPr/>
          </p:nvCxnSpPr>
          <p:spPr>
            <a:xfrm>
              <a:off x="5237018" y="5098473"/>
              <a:ext cx="101600" cy="11083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251766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3652" y="3052640"/>
            <a:ext cx="1121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48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4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Keras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56738" y="1038687"/>
            <a:ext cx="30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6FFFE"/>
                </a:solidFill>
              </a:rPr>
              <a:t>https://www.ypppt.com/</a:t>
            </a:r>
            <a:endParaRPr lang="zh-CN" altLang="en-US" dirty="0">
              <a:solidFill>
                <a:srgbClr val="F6FFFE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7332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849745" y="648450"/>
            <a:ext cx="10695709" cy="290074"/>
            <a:chOff x="6292" y="319"/>
            <a:chExt cx="6295" cy="318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475879" y="648450"/>
            <a:ext cx="52636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kumimoji="0" lang="zh-TW" altLang="en-US" sz="4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9898" y="1982128"/>
            <a:ext cx="10891700" cy="1470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●</a:t>
            </a:r>
            <a:r>
              <a:rPr lang="zh-TW" altLang="en-US" sz="2800" dirty="0"/>
              <a:t>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功能強大、執行效率高、支援各種平台、低階的深度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學習程式庫，學習門檻高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203025" y="3452274"/>
            <a:ext cx="105921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●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TW" sz="2800" dirty="0" smtClean="0"/>
              <a:t> :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高階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的深度學習程式庫、學習門檻低</a:t>
            </a:r>
          </a:p>
          <a:p>
            <a:endParaRPr lang="zh-TW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249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849745" y="648853"/>
            <a:ext cx="10686473" cy="707589"/>
            <a:chOff x="6292" y="154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8107" y="154"/>
              <a:ext cx="2423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</a:t>
              </a:r>
              <a:r>
                <a:rPr lang="en-US" altLang="zh-TW" dirty="0"/>
                <a:t> 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架構圖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pic>
        <p:nvPicPr>
          <p:cNvPr id="2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090" y="1515197"/>
            <a:ext cx="7056692" cy="468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812800" y="607884"/>
            <a:ext cx="10686473" cy="707589"/>
            <a:chOff x="6292" y="132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8227" y="132"/>
              <a:ext cx="2091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簡介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275972" y="1791854"/>
            <a:ext cx="69345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●</a:t>
            </a:r>
            <a:r>
              <a:rPr lang="zh-TW" altLang="en-US" dirty="0" smtClean="0"/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是由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2800" dirty="0"/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altLang="zh-TW" sz="2800" dirty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所組成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01615" y="2837790"/>
            <a:ext cx="100617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en-US" altLang="zh-TW" sz="2800" dirty="0" smtClean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張量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是一種幾何實體，或是廣義上的「數量」，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所謂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的「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數量」包含「純量、向量或矩陣」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01615" y="4251896"/>
            <a:ext cx="622117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的張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量是純量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的張量是向量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維以上的張量是矩陣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58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812800" y="607884"/>
            <a:ext cx="10686473" cy="707589"/>
            <a:chOff x="6292" y="132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8227" y="132"/>
              <a:ext cx="2091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簡介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275972" y="1607237"/>
            <a:ext cx="564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●</a:t>
            </a:r>
            <a:r>
              <a:rPr lang="zh-TW" altLang="en-US" dirty="0" smtClean="0"/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zh-TW" altLang="en-US" sz="2800" dirty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資料流程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52641" y="5536065"/>
            <a:ext cx="637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●</a:t>
            </a:r>
            <a:r>
              <a:rPr lang="zh-TW" altLang="en-US" sz="1600" dirty="0" smtClean="0"/>
              <a:t> 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動態顯示計算圖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75972" y="2312797"/>
            <a:ext cx="102233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●</a:t>
            </a:r>
            <a:r>
              <a:rPr lang="zh-TW" altLang="en-US" sz="1600" dirty="0" smtClean="0"/>
              <a:t>　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例子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假設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您到了陌生的地方，不會當地的語言，為了到達目的地？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解決方法：畫張地圖，告訴當地的司機，司機依照地圖，載您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到目的地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52641" y="4294362"/>
            <a:ext cx="10146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●</a:t>
            </a:r>
            <a:r>
              <a:rPr lang="zh-TW" altLang="en-US" dirty="0" smtClean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讓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支援不同的程式語言介面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，並且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可以在各種平台執行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11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765175" y="683858"/>
            <a:ext cx="10686473" cy="707589"/>
            <a:chOff x="6292" y="206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7887" y="206"/>
              <a:ext cx="3357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</a:t>
              </a:r>
              <a:r>
                <a:rPr lang="en-US" altLang="zh-TW" sz="4000" dirty="0" smtClean="0"/>
                <a:t> 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程式設計模式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182573" y="1715994"/>
            <a:ext cx="104000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●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核心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是「計算圖」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computational graph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，可分為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部分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「計算圖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 「計算圖」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82573" y="2847630"/>
            <a:ext cx="1020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「計算圖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使用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提供的模組，建立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計算圖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。設計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運算流程，並且建構各種深度學習或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機器學習模型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82573" y="4101904"/>
            <a:ext cx="102794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smtClean="0"/>
              <a:t>●</a:t>
            </a:r>
            <a:r>
              <a:rPr lang="zh-TW" altLang="en-US" sz="1600" dirty="0" smtClean="0"/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Session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原意是對談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執行「計算圖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smtClean="0"/>
              <a:t>●</a:t>
            </a:r>
            <a:r>
              <a:rPr lang="zh-TW" altLang="en-US" sz="1600" dirty="0" smtClean="0"/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在用戶端和執行裝置之間建立連結。可以將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「計算圖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」在各種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不同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裝置中執行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smtClean="0"/>
              <a:t>●</a:t>
            </a:r>
            <a:r>
              <a:rPr lang="zh-TW" altLang="en-US" sz="1600" dirty="0" smtClean="0"/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的傳遞也必須透過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Session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取得執行後的結果 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69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812800" y="683551"/>
            <a:ext cx="10686473" cy="707589"/>
            <a:chOff x="6292" y="206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8712" y="206"/>
              <a:ext cx="1458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Keras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介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紹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459545" y="2106179"/>
            <a:ext cx="10132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●</a:t>
            </a:r>
            <a:r>
              <a:rPr lang="zh-TW" altLang="en-US" sz="1600" dirty="0" smtClean="0"/>
              <a:t> </a:t>
            </a:r>
            <a:r>
              <a:rPr lang="zh-TW" altLang="en-US" sz="1600" dirty="0" smtClean="0"/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一個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開放原始碼，高階深度學習程式庫，使用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編寫，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夠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運行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zh-TW" altLang="en-US" sz="2800" dirty="0"/>
              <a:t>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之上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203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812800" y="702979"/>
            <a:ext cx="10686473" cy="707589"/>
            <a:chOff x="6292" y="225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8235" y="225"/>
              <a:ext cx="2521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為何要使用</a:t>
              </a:r>
              <a:r>
                <a:rPr lang="en-US" altLang="zh-TW" sz="4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Keras</a:t>
              </a:r>
              <a:r>
                <a:rPr lang="en-US" altLang="zh-TW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?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177787" y="2239529"/>
            <a:ext cx="10146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●</a:t>
            </a:r>
            <a:r>
              <a:rPr lang="zh-TW" altLang="en-US" sz="1600" dirty="0" smtClean="0"/>
              <a:t> </a:t>
            </a:r>
            <a:r>
              <a:rPr lang="zh-TW" altLang="en-US" sz="1600" dirty="0" smtClean="0"/>
              <a:t> 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最少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的程式碼，花費最少的時間，就可建立深度學習模型，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、評估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準確率，進行預測。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1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812800" y="692754"/>
            <a:ext cx="10686473" cy="707589"/>
            <a:chOff x="6292" y="215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8404" y="215"/>
              <a:ext cx="2332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Keras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的運作方式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157612" y="1825603"/>
            <a:ext cx="100492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●</a:t>
            </a:r>
            <a:r>
              <a:rPr lang="zh-TW" altLang="en-US" sz="1600" dirty="0" smtClean="0"/>
              <a:t> </a:t>
            </a:r>
            <a:r>
              <a:rPr lang="zh-TW" altLang="en-US" sz="1600" dirty="0" smtClean="0"/>
              <a:t>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TW" sz="2800" dirty="0" smtClean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是一個</a:t>
            </a:r>
            <a:r>
              <a:rPr lang="en-US" altLang="zh-TW" sz="2800" dirty="0"/>
              <a:t>(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model-level</a:t>
            </a:r>
            <a:r>
              <a:rPr lang="en-US" altLang="zh-TW" sz="2800" dirty="0"/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模型及的深度學習程式庫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57612" y="2765373"/>
            <a:ext cx="104393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●</a:t>
            </a:r>
            <a:r>
              <a:rPr lang="en-US" altLang="zh-TW" dirty="0"/>
              <a:t>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只處理模型的建立、訓練、預測等功能。底層運作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張量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必須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配合「後端引擎」</a:t>
            </a:r>
            <a:r>
              <a:rPr lang="en-US" altLang="zh-TW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backend engine</a:t>
            </a:r>
            <a:r>
              <a:rPr lang="en-US" altLang="zh-TW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進行運算。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57612" y="3958742"/>
            <a:ext cx="63290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●</a:t>
            </a:r>
            <a:r>
              <a:rPr lang="zh-TW" altLang="en-US" dirty="0" smtClean="0"/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兩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種後端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引擎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2800" dirty="0"/>
              <a:t>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522071" y="3745983"/>
            <a:ext cx="4707281" cy="2233988"/>
            <a:chOff x="3023220" y="4045527"/>
            <a:chExt cx="4537319" cy="2127775"/>
          </a:xfrm>
        </p:grpSpPr>
        <p:sp>
          <p:nvSpPr>
            <p:cNvPr id="15" name="圓角矩形 14"/>
            <p:cNvSpPr/>
            <p:nvPr/>
          </p:nvSpPr>
          <p:spPr>
            <a:xfrm>
              <a:off x="4673599" y="4045527"/>
              <a:ext cx="1293091" cy="618837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913745" y="4124112"/>
              <a:ext cx="1256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Keras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 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5329382" y="4664364"/>
              <a:ext cx="0" cy="434109"/>
            </a:xfrm>
            <a:prstGeom prst="line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8" name="直線接點 17"/>
            <p:cNvCxnSpPr/>
            <p:nvPr/>
          </p:nvCxnSpPr>
          <p:spPr>
            <a:xfrm>
              <a:off x="3773054" y="5098473"/>
              <a:ext cx="3084946" cy="20900"/>
            </a:xfrm>
            <a:prstGeom prst="line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9" name="直線單箭頭接點 18"/>
            <p:cNvCxnSpPr/>
            <p:nvPr/>
          </p:nvCxnSpPr>
          <p:spPr>
            <a:xfrm>
              <a:off x="3773054" y="5084697"/>
              <a:ext cx="0" cy="512697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" name="直線單箭頭接點 19"/>
            <p:cNvCxnSpPr/>
            <p:nvPr/>
          </p:nvCxnSpPr>
          <p:spPr>
            <a:xfrm>
              <a:off x="6858000" y="5098473"/>
              <a:ext cx="0" cy="512697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圓角矩形 20"/>
            <p:cNvSpPr/>
            <p:nvPr/>
          </p:nvSpPr>
          <p:spPr>
            <a:xfrm>
              <a:off x="3023220" y="5597395"/>
              <a:ext cx="1499669" cy="575907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033656" y="5611170"/>
              <a:ext cx="1462806" cy="562132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122926" y="5685293"/>
              <a:ext cx="151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TensorFlow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378284" y="5721124"/>
              <a:ext cx="1182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Theano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170239" y="4153532"/>
              <a:ext cx="1276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建立模型</a:t>
              </a:r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6255743" y="5962976"/>
            <a:ext cx="220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張量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矩陣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算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524474" y="5979971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張量 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</a:p>
        </p:txBody>
      </p:sp>
    </p:spTree>
    <p:extLst>
      <p:ext uri="{BB962C8B-B14F-4D97-AF65-F5344CB8AC3E}">
        <p14:creationId xmlns:p14="http://schemas.microsoft.com/office/powerpoint/2010/main" val="36287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/>
          <p:nvPr/>
        </p:nvSpPr>
        <p:spPr>
          <a:xfrm>
            <a:off x="929642" y="3853267"/>
            <a:ext cx="1280790" cy="57881"/>
          </a:xfrm>
          <a:prstGeom prst="rec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Teardrop 12"/>
          <p:cNvSpPr/>
          <p:nvPr/>
        </p:nvSpPr>
        <p:spPr>
          <a:xfrm rot="18900000">
            <a:off x="4520938" y="3675321"/>
            <a:ext cx="329154" cy="329154"/>
          </a:xfrm>
          <a:prstGeom prst="teardrop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2" name="Rectangle 13"/>
          <p:cNvSpPr/>
          <p:nvPr/>
        </p:nvSpPr>
        <p:spPr>
          <a:xfrm>
            <a:off x="2670227" y="3842953"/>
            <a:ext cx="1742534" cy="68195"/>
          </a:xfrm>
          <a:prstGeom prst="rec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Teardrop 14"/>
          <p:cNvSpPr/>
          <p:nvPr/>
        </p:nvSpPr>
        <p:spPr>
          <a:xfrm rot="8100000">
            <a:off x="2282876" y="3688689"/>
            <a:ext cx="329154" cy="329154"/>
          </a:xfrm>
          <a:prstGeom prst="teardrop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4" name="Rectangle 17"/>
          <p:cNvSpPr/>
          <p:nvPr/>
        </p:nvSpPr>
        <p:spPr>
          <a:xfrm>
            <a:off x="4918263" y="3853267"/>
            <a:ext cx="1673740" cy="57881"/>
          </a:xfrm>
          <a:prstGeom prst="rec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Teardrop 18"/>
          <p:cNvSpPr/>
          <p:nvPr/>
        </p:nvSpPr>
        <p:spPr>
          <a:xfrm rot="8036735">
            <a:off x="6658817" y="3701515"/>
            <a:ext cx="329154" cy="329154"/>
          </a:xfrm>
          <a:prstGeom prst="teardrop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6" name="Rectangle 19"/>
          <p:cNvSpPr/>
          <p:nvPr/>
        </p:nvSpPr>
        <p:spPr>
          <a:xfrm>
            <a:off x="7028840" y="3820702"/>
            <a:ext cx="2441358" cy="90446"/>
          </a:xfrm>
          <a:prstGeom prst="rec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Teardrop 20"/>
          <p:cNvSpPr/>
          <p:nvPr/>
        </p:nvSpPr>
        <p:spPr>
          <a:xfrm rot="18852952">
            <a:off x="9528415" y="3701348"/>
            <a:ext cx="329154" cy="329154"/>
          </a:xfrm>
          <a:prstGeom prst="teardrop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8" name="Rectangle 21"/>
          <p:cNvSpPr/>
          <p:nvPr/>
        </p:nvSpPr>
        <p:spPr>
          <a:xfrm>
            <a:off x="9925740" y="3814940"/>
            <a:ext cx="1601242" cy="96208"/>
          </a:xfrm>
          <a:prstGeom prst="rec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6F6F6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5867" y="4504838"/>
            <a:ext cx="3180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最早開始於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1950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年代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98858" y="2219541"/>
            <a:ext cx="3133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希望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能讓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電腦像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一般思考與學習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CN" altLang="en-US" sz="2400" dirty="0">
              <a:latin typeface="標楷體" panose="03000509000000000000" pitchFamily="65" charset="-120"/>
              <a:ea typeface="標楷體" panose="03000509000000000000" pitchFamily="65" charset="-120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702" y="4304804"/>
            <a:ext cx="2677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靈測試 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Turing Testing)</a:t>
            </a:r>
            <a:endParaRPr lang="zh-CN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64662" y="2273293"/>
            <a:ext cx="3666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人工智慧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強人工智慧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Strong AI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　－弱人工智慧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Weak AI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endParaRPr lang="zh-CN" altLang="en-US" sz="2400" dirty="0">
              <a:latin typeface="標楷體" panose="03000509000000000000" pitchFamily="65" charset="-120"/>
              <a:ea typeface="標楷體" panose="03000509000000000000" pitchFamily="65" charset="-120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2E114C8-5AF8-407E-9E91-B9F7B9F46D77}"/>
              </a:ext>
            </a:extLst>
          </p:cNvPr>
          <p:cNvGrpSpPr/>
          <p:nvPr/>
        </p:nvGrpSpPr>
        <p:grpSpPr>
          <a:xfrm>
            <a:off x="1012768" y="758197"/>
            <a:ext cx="10514214" cy="646430"/>
            <a:chOff x="6292" y="188"/>
            <a:chExt cx="6295" cy="1018"/>
          </a:xfrm>
        </p:grpSpPr>
        <p:sp>
          <p:nvSpPr>
            <p:cNvPr id="45" name="同心圆 11">
              <a:extLst>
                <a:ext uri="{FF2B5EF4-FFF2-40B4-BE49-F238E27FC236}">
                  <a16:creationId xmlns:a16="http://schemas.microsoft.com/office/drawing/2014/main" id="{C18FAE1E-79FA-4AE6-BC17-DDD51DC74BE9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同心圆 12">
              <a:extLst>
                <a:ext uri="{FF2B5EF4-FFF2-40B4-BE49-F238E27FC236}">
                  <a16:creationId xmlns:a16="http://schemas.microsoft.com/office/drawing/2014/main" id="{E26D3913-9DF6-409B-8952-D74712154D8D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7" name="同心圆 13">
              <a:extLst>
                <a:ext uri="{FF2B5EF4-FFF2-40B4-BE49-F238E27FC236}">
                  <a16:creationId xmlns:a16="http://schemas.microsoft.com/office/drawing/2014/main" id="{92356CE8-472A-4A79-8CB2-AD4C9018C9FE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8" name="同心圆 14">
              <a:extLst>
                <a:ext uri="{FF2B5EF4-FFF2-40B4-BE49-F238E27FC236}">
                  <a16:creationId xmlns:a16="http://schemas.microsoft.com/office/drawing/2014/main" id="{A7F6D8F5-09F9-40F4-ABBE-6CF0295967DE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231BCF1-C3FA-4704-B69A-02984273F6EA}"/>
                </a:ext>
              </a:extLst>
            </p:cNvPr>
            <p:cNvSpPr txBox="1"/>
            <p:nvPr/>
          </p:nvSpPr>
          <p:spPr>
            <a:xfrm>
              <a:off x="7379" y="188"/>
              <a:ext cx="3842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人工智慧</a:t>
              </a:r>
              <a:r>
                <a:rPr lang="en-US" altLang="zh-TW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3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Artifical</a:t>
              </a:r>
              <a:r>
                <a:rPr lang="en-US" altLang="zh-TW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Intelligence)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7028840" y="5037153"/>
            <a:ext cx="2373347" cy="295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11879" y="4304308"/>
            <a:ext cx="171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1980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年代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3488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21" grpId="0"/>
      <p:bldP spid="8" grpId="0"/>
      <p:bldP spid="10" grpId="0"/>
      <p:bldP spid="12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812800" y="709114"/>
            <a:ext cx="10686473" cy="707590"/>
            <a:chOff x="6292" y="231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8251" y="231"/>
              <a:ext cx="2638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Keras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程式設計模式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157612" y="1825603"/>
            <a:ext cx="100492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●</a:t>
            </a:r>
            <a:r>
              <a:rPr lang="zh-TW" altLang="en-US" sz="2800" dirty="0" smtClean="0"/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像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做一個多層蛋糕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376" y="2892303"/>
            <a:ext cx="5606096" cy="2981202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637" y="2271879"/>
            <a:ext cx="3844636" cy="38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765175" y="528877"/>
            <a:ext cx="10836276" cy="1323152"/>
            <a:chOff x="6292" y="55"/>
            <a:chExt cx="6295" cy="1294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7834" y="55"/>
              <a:ext cx="3303" cy="1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Keras</a:t>
              </a:r>
              <a:r>
                <a:rPr lang="en-US" altLang="zh-TW" sz="4000" dirty="0" smtClean="0"/>
                <a:t> 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建立多層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感</a:t>
              </a:r>
              <a:endPara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dist"/>
              <a:r>
                <a:rPr lang="en-US" altLang="zh-TW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 </a:t>
              </a:r>
              <a:r>
                <a:rPr lang="en-US" altLang="zh-TW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perceptron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模型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11" name="內容版面配置區 2"/>
          <p:cNvSpPr txBox="1">
            <a:spLocks/>
          </p:cNvSpPr>
          <p:nvPr/>
        </p:nvSpPr>
        <p:spPr>
          <a:xfrm>
            <a:off x="1038879" y="2359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建立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Sequential 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模型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 = Sequential 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加入「輸入層」與「隱形層」至模型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Keras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已經內建各式神經網路層，例如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Dense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層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Conv2d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層等，只要在之前建立的模型上，加入選擇的神經網路層就可以了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蛋糕架加入蛋糕層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     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model.add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(Dense (unit = 256 ,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input_dim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784 ,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kernel_initializer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‘normal’, activation = ‘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relu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’))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加入「輸出層」至模型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就像在加入一層蛋糕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      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model.add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(Dense(unit = 10 ,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kernel_initializer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‘normal’,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activation = ‘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softmax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’))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2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765175" y="607611"/>
            <a:ext cx="10836276" cy="707590"/>
            <a:chOff x="6292" y="132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7761" y="132"/>
              <a:ext cx="3499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Keras</a:t>
              </a:r>
              <a:r>
                <a:rPr lang="zh-TW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與 </a:t>
              </a:r>
              <a:r>
                <a:rPr lang="en-US" altLang="zh-TW" sz="4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</a:t>
              </a:r>
              <a:r>
                <a:rPr lang="zh-TW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比較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aphicFrame>
        <p:nvGraphicFramePr>
          <p:cNvPr id="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794327"/>
              </p:ext>
            </p:extLst>
          </p:nvPr>
        </p:nvGraphicFramePr>
        <p:xfrm>
          <a:off x="847724" y="2164772"/>
          <a:ext cx="10648950" cy="2997054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effectLst/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1593793606"/>
                    </a:ext>
                  </a:extLst>
                </a:gridCol>
                <a:gridCol w="4124325">
                  <a:extLst>
                    <a:ext uri="{9D8B030D-6E8A-4147-A177-3AD203B41FA5}">
                      <a16:colId xmlns:a16="http://schemas.microsoft.com/office/drawing/2014/main" val="673013310"/>
                    </a:ext>
                  </a:extLst>
                </a:gridCol>
                <a:gridCol w="3781424">
                  <a:extLst>
                    <a:ext uri="{9D8B030D-6E8A-4147-A177-3AD203B41FA5}">
                      <a16:colId xmlns:a16="http://schemas.microsoft.com/office/drawing/2014/main" val="1461160408"/>
                    </a:ext>
                  </a:extLst>
                </a:gridCol>
              </a:tblGrid>
              <a:tr h="5093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Keras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212402"/>
                  </a:ext>
                </a:extLst>
              </a:tr>
              <a:tr h="413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學習難易度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簡單</a:t>
                      </a:r>
                      <a:endParaRPr lang="en-US" altLang="zh-TW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比較困難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063782"/>
                  </a:ext>
                </a:extLst>
              </a:tr>
              <a:tr h="413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使用彈性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中等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234577"/>
                  </a:ext>
                </a:extLst>
              </a:tr>
              <a:tr h="413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開發生產力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中等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152712"/>
                  </a:ext>
                </a:extLst>
              </a:tr>
              <a:tr h="413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執行效能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413395"/>
                  </a:ext>
                </a:extLst>
              </a:tr>
              <a:tr h="413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適合使用者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初學者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進階使用者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567326"/>
                  </a:ext>
                </a:extLst>
              </a:tr>
              <a:tr h="413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張量 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矩陣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 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運算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不需自行設計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需自行設計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18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52501" y="3015615"/>
            <a:ext cx="312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繼續努力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09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7BD1612F-DA48-49F7-900C-55B8A43CE886}"/>
              </a:ext>
            </a:extLst>
          </p:cNvPr>
          <p:cNvGrpSpPr/>
          <p:nvPr/>
        </p:nvGrpSpPr>
        <p:grpSpPr>
          <a:xfrm>
            <a:off x="958163" y="891451"/>
            <a:ext cx="10566400" cy="646427"/>
            <a:chOff x="6292" y="296"/>
            <a:chExt cx="6295" cy="924"/>
          </a:xfrm>
        </p:grpSpPr>
        <p:sp>
          <p:nvSpPr>
            <p:cNvPr id="58" name="同心圆 11">
              <a:extLst>
                <a:ext uri="{FF2B5EF4-FFF2-40B4-BE49-F238E27FC236}">
                  <a16:creationId xmlns:a16="http://schemas.microsoft.com/office/drawing/2014/main" id="{F1ABCAC2-3C63-43DA-B216-70E3DECA09A7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9" name="同心圆 12">
              <a:extLst>
                <a:ext uri="{FF2B5EF4-FFF2-40B4-BE49-F238E27FC236}">
                  <a16:creationId xmlns:a16="http://schemas.microsoft.com/office/drawing/2014/main" id="{7AD59CA2-680E-4879-9260-065FBE235F3B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0" name="同心圆 13">
              <a:extLst>
                <a:ext uri="{FF2B5EF4-FFF2-40B4-BE49-F238E27FC236}">
                  <a16:creationId xmlns:a16="http://schemas.microsoft.com/office/drawing/2014/main" id="{43AFA4E1-11D3-4EC5-A0E9-ED3FC92A0794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1" name="同心圆 14">
              <a:extLst>
                <a:ext uri="{FF2B5EF4-FFF2-40B4-BE49-F238E27FC236}">
                  <a16:creationId xmlns:a16="http://schemas.microsoft.com/office/drawing/2014/main" id="{006E711A-08CC-4B7C-AE7D-EFF137D99D9A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9EA48EC-604E-40DF-A9B3-FE71CCF56734}"/>
                </a:ext>
              </a:extLst>
            </p:cNvPr>
            <p:cNvSpPr txBox="1"/>
            <p:nvPr/>
          </p:nvSpPr>
          <p:spPr>
            <a:xfrm>
              <a:off x="7652" y="296"/>
              <a:ext cx="3477" cy="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機器學習</a:t>
              </a: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(Machine Learning)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4" name="îṡ1iḍè"/>
          <p:cNvGrpSpPr/>
          <p:nvPr/>
        </p:nvGrpSpPr>
        <p:grpSpPr>
          <a:xfrm>
            <a:off x="1628675" y="2058668"/>
            <a:ext cx="9000756" cy="3531346"/>
            <a:chOff x="3857626" y="2744069"/>
            <a:chExt cx="4476751" cy="1945942"/>
          </a:xfrm>
        </p:grpSpPr>
        <p:sp>
          <p:nvSpPr>
            <p:cNvPr id="20" name="îṣḷiḓé"/>
            <p:cNvSpPr/>
            <p:nvPr/>
          </p:nvSpPr>
          <p:spPr>
            <a:xfrm flipH="1" flipV="1">
              <a:off x="3857626" y="3497583"/>
              <a:ext cx="1192429" cy="1192428"/>
            </a:xfrm>
            <a:prstGeom prst="blockArc">
              <a:avLst>
                <a:gd name="adj1" fmla="val 8250344"/>
                <a:gd name="adj2" fmla="val 2554396"/>
                <a:gd name="adj3" fmla="val 6498"/>
              </a:avLst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1" name="íśliḑê"/>
            <p:cNvSpPr/>
            <p:nvPr/>
          </p:nvSpPr>
          <p:spPr>
            <a:xfrm flipH="1">
              <a:off x="4679640" y="2744069"/>
              <a:ext cx="1192429" cy="1192428"/>
            </a:xfrm>
            <a:prstGeom prst="blockArc">
              <a:avLst>
                <a:gd name="adj1" fmla="val 8250344"/>
                <a:gd name="adj2" fmla="val 2554396"/>
                <a:gd name="adj3" fmla="val 6498"/>
              </a:avLst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2" name="ïšļiḍê"/>
            <p:cNvSpPr/>
            <p:nvPr/>
          </p:nvSpPr>
          <p:spPr>
            <a:xfrm flipH="1" flipV="1">
              <a:off x="5498778" y="3497583"/>
              <a:ext cx="1192429" cy="1192428"/>
            </a:xfrm>
            <a:prstGeom prst="blockArc">
              <a:avLst>
                <a:gd name="adj1" fmla="val 8250344"/>
                <a:gd name="adj2" fmla="val 2554396"/>
                <a:gd name="adj3" fmla="val 6498"/>
              </a:avLst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3" name="î$ḷídè"/>
            <p:cNvSpPr/>
            <p:nvPr/>
          </p:nvSpPr>
          <p:spPr>
            <a:xfrm flipH="1">
              <a:off x="6320792" y="2744069"/>
              <a:ext cx="1192429" cy="1192428"/>
            </a:xfrm>
            <a:prstGeom prst="blockArc">
              <a:avLst>
                <a:gd name="adj1" fmla="val 8250344"/>
                <a:gd name="adj2" fmla="val 2554396"/>
                <a:gd name="adj3" fmla="val 6498"/>
              </a:avLst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4" name="iṣľíďè"/>
            <p:cNvSpPr/>
            <p:nvPr/>
          </p:nvSpPr>
          <p:spPr>
            <a:xfrm flipH="1" flipV="1">
              <a:off x="7141948" y="3497583"/>
              <a:ext cx="1192429" cy="1192428"/>
            </a:xfrm>
            <a:prstGeom prst="blockArc">
              <a:avLst>
                <a:gd name="adj1" fmla="val 8250344"/>
                <a:gd name="adj2" fmla="val 2554396"/>
                <a:gd name="adj3" fmla="val 6498"/>
              </a:avLst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5" name="ïs1iḍê"/>
            <p:cNvSpPr/>
            <p:nvPr/>
          </p:nvSpPr>
          <p:spPr bwMode="auto">
            <a:xfrm>
              <a:off x="4075375" y="3715331"/>
              <a:ext cx="756931" cy="756931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6" name="iš1ïdè"/>
            <p:cNvSpPr/>
            <p:nvPr/>
          </p:nvSpPr>
          <p:spPr bwMode="auto">
            <a:xfrm>
              <a:off x="4897389" y="2961816"/>
              <a:ext cx="756931" cy="756931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7" name="î$ľïḑé"/>
            <p:cNvSpPr/>
            <p:nvPr/>
          </p:nvSpPr>
          <p:spPr bwMode="auto">
            <a:xfrm>
              <a:off x="5716527" y="3715331"/>
              <a:ext cx="756931" cy="756931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8" name="ïSḷîḋe"/>
            <p:cNvSpPr/>
            <p:nvPr/>
          </p:nvSpPr>
          <p:spPr bwMode="auto">
            <a:xfrm>
              <a:off x="6538541" y="2961816"/>
              <a:ext cx="756931" cy="756931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9" name="îśļíde"/>
            <p:cNvSpPr/>
            <p:nvPr/>
          </p:nvSpPr>
          <p:spPr bwMode="auto">
            <a:xfrm>
              <a:off x="7359697" y="3715331"/>
              <a:ext cx="756931" cy="756931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3413211" y="2818603"/>
            <a:ext cx="213378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endParaRPr lang="zh-CN" altLang="en-US" sz="2400" dirty="0">
              <a:latin typeface="標楷體" panose="03000509000000000000" pitchFamily="65" charset="-120"/>
              <a:ea typeface="標楷體" panose="03000509000000000000" pitchFamily="65" charset="-120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70087" y="2672783"/>
            <a:ext cx="202257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非監督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endParaRPr lang="zh-CN" altLang="en-US" sz="2400" dirty="0">
              <a:latin typeface="標楷體" panose="03000509000000000000" pitchFamily="65" charset="-120"/>
              <a:ea typeface="標楷體" panose="03000509000000000000" pitchFamily="65" charset="-12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18168" y="4065298"/>
            <a:ext cx="163904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人工智慧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的分支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364393" y="4085401"/>
            <a:ext cx="175394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監督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endParaRPr lang="zh-CN" altLang="en-US" sz="2400" dirty="0">
              <a:latin typeface="標楷體" panose="03000509000000000000" pitchFamily="65" charset="-120"/>
              <a:ea typeface="標楷體" panose="03000509000000000000" pitchFamily="65" charset="-120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93267" y="4097907"/>
            <a:ext cx="213378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增強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endParaRPr lang="zh-CN" altLang="en-US" sz="2400" dirty="0">
              <a:latin typeface="標楷體" panose="03000509000000000000" pitchFamily="65" charset="-120"/>
              <a:ea typeface="標楷體" panose="03000509000000000000" pitchFamily="65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37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B488D366-961C-4A81-A61E-1675465FCE41}"/>
              </a:ext>
            </a:extLst>
          </p:cNvPr>
          <p:cNvGrpSpPr/>
          <p:nvPr/>
        </p:nvGrpSpPr>
        <p:grpSpPr>
          <a:xfrm>
            <a:off x="978761" y="732156"/>
            <a:ext cx="10483273" cy="707726"/>
            <a:chOff x="6292" y="188"/>
            <a:chExt cx="6295" cy="778"/>
          </a:xfrm>
        </p:grpSpPr>
        <p:sp>
          <p:nvSpPr>
            <p:cNvPr id="45" name="同心圆 11">
              <a:extLst>
                <a:ext uri="{FF2B5EF4-FFF2-40B4-BE49-F238E27FC236}">
                  <a16:creationId xmlns:a16="http://schemas.microsoft.com/office/drawing/2014/main" id="{43E02009-1AAE-4851-81B8-20E02A95FE3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同心圆 12">
              <a:extLst>
                <a:ext uri="{FF2B5EF4-FFF2-40B4-BE49-F238E27FC236}">
                  <a16:creationId xmlns:a16="http://schemas.microsoft.com/office/drawing/2014/main" id="{E15CCE4D-012A-4048-A077-8D62A7A8190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7" name="同心圆 13">
              <a:extLst>
                <a:ext uri="{FF2B5EF4-FFF2-40B4-BE49-F238E27FC236}">
                  <a16:creationId xmlns:a16="http://schemas.microsoft.com/office/drawing/2014/main" id="{CFE5E47A-B62C-4E90-9937-8477FD5374D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8" name="同心圆 14">
              <a:extLst>
                <a:ext uri="{FF2B5EF4-FFF2-40B4-BE49-F238E27FC236}">
                  <a16:creationId xmlns:a16="http://schemas.microsoft.com/office/drawing/2014/main" id="{712D4FEA-FE0E-4072-A466-C12A2C039670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18FAB84-5E06-47C3-9657-2BC16C2D44FA}"/>
                </a:ext>
              </a:extLst>
            </p:cNvPr>
            <p:cNvSpPr txBox="1"/>
            <p:nvPr/>
          </p:nvSpPr>
          <p:spPr>
            <a:xfrm>
              <a:off x="7634" y="188"/>
              <a:ext cx="3477" cy="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深度學習 </a:t>
              </a:r>
              <a:r>
                <a:rPr lang="en-US" altLang="zh-TW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(Deep Learning)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10" name="Group 7"/>
          <p:cNvGrpSpPr/>
          <p:nvPr/>
        </p:nvGrpSpPr>
        <p:grpSpPr>
          <a:xfrm>
            <a:off x="4293842" y="2996910"/>
            <a:ext cx="439849" cy="60520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27" name="Oval 8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8" name="Oval 9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9" name="Oval 10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657793" y="2996910"/>
            <a:ext cx="439849" cy="60520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24" name="Oval 12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5" name="Oval 13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6" name="Oval 14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509801" y="4363196"/>
            <a:ext cx="2645003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深度神經網路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45024" y="4363196"/>
            <a:ext cx="2717190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卷積神經網路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84374" y="4363196"/>
            <a:ext cx="2690026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遞迴神經網路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30459" y="2096852"/>
            <a:ext cx="1860636" cy="1860636"/>
            <a:chOff x="1830459" y="2096852"/>
            <a:chExt cx="1860636" cy="1860636"/>
          </a:xfr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</p:grpSpPr>
        <p:sp>
          <p:nvSpPr>
            <p:cNvPr id="4" name="Oval 1"/>
            <p:cNvSpPr/>
            <p:nvPr/>
          </p:nvSpPr>
          <p:spPr>
            <a:xfrm>
              <a:off x="1830459" y="2096852"/>
              <a:ext cx="1860636" cy="1860636"/>
            </a:xfrm>
            <a:prstGeom prst="ellipse">
              <a:avLst/>
            </a:prstGeom>
            <a:grp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Arc 2"/>
            <p:cNvSpPr/>
            <p:nvPr/>
          </p:nvSpPr>
          <p:spPr>
            <a:xfrm>
              <a:off x="1830459" y="2096852"/>
              <a:ext cx="1860636" cy="1860636"/>
            </a:xfrm>
            <a:prstGeom prst="arc">
              <a:avLst>
                <a:gd name="adj1" fmla="val 10529000"/>
                <a:gd name="adj2" fmla="val 15122297"/>
              </a:avLst>
            </a:prstGeom>
            <a:grpFill/>
            <a:ln w="127000" cap="rnd">
              <a:solidFill>
                <a:srgbClr val="0A5E7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44994" y="2096852"/>
            <a:ext cx="1860636" cy="1860636"/>
            <a:chOff x="5244994" y="2096852"/>
            <a:chExt cx="1860636" cy="1860636"/>
          </a:xfrm>
        </p:grpSpPr>
        <p:sp>
          <p:nvSpPr>
            <p:cNvPr id="6" name="Oval 3"/>
            <p:cNvSpPr/>
            <p:nvPr/>
          </p:nvSpPr>
          <p:spPr>
            <a:xfrm>
              <a:off x="5244994" y="2096852"/>
              <a:ext cx="1860636" cy="1860636"/>
            </a:xfrm>
            <a:prstGeom prst="ellipse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Arc 4"/>
            <p:cNvSpPr/>
            <p:nvPr/>
          </p:nvSpPr>
          <p:spPr>
            <a:xfrm>
              <a:off x="5244994" y="2096852"/>
              <a:ext cx="1860636" cy="1860636"/>
            </a:xfrm>
            <a:prstGeom prst="arc">
              <a:avLst>
                <a:gd name="adj1" fmla="val 19348155"/>
                <a:gd name="adj2" fmla="val 8179524"/>
              </a:avLst>
            </a:prstGeom>
            <a:ln w="127000" cap="rnd">
              <a:solidFill>
                <a:srgbClr val="0A5E7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705032" y="2096852"/>
            <a:ext cx="1860636" cy="1860636"/>
            <a:chOff x="8705032" y="2096852"/>
            <a:chExt cx="1860636" cy="1860636"/>
          </a:xfrm>
        </p:grpSpPr>
        <p:sp>
          <p:nvSpPr>
            <p:cNvPr id="8" name="Oval 5"/>
            <p:cNvSpPr/>
            <p:nvPr/>
          </p:nvSpPr>
          <p:spPr>
            <a:xfrm>
              <a:off x="8705032" y="2096852"/>
              <a:ext cx="1860636" cy="186063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Arc 6"/>
            <p:cNvSpPr/>
            <p:nvPr/>
          </p:nvSpPr>
          <p:spPr>
            <a:xfrm>
              <a:off x="8705032" y="2096852"/>
              <a:ext cx="1860636" cy="1860636"/>
            </a:xfrm>
            <a:prstGeom prst="arc">
              <a:avLst>
                <a:gd name="adj1" fmla="val 16200000"/>
                <a:gd name="adj2" fmla="val 898106"/>
              </a:avLst>
            </a:prstGeom>
            <a:ln w="127000" cap="rnd">
              <a:solidFill>
                <a:srgbClr val="0A5E7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124364" y="2669309"/>
            <a:ext cx="123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DNN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592325" y="2669308"/>
            <a:ext cx="125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048388" y="2669308"/>
            <a:ext cx="129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72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923636" y="593090"/>
            <a:ext cx="10492509" cy="646430"/>
            <a:chOff x="6292" y="289"/>
            <a:chExt cx="6295" cy="1018"/>
          </a:xfrm>
        </p:grpSpPr>
        <p:sp>
          <p:nvSpPr>
            <p:cNvPr id="15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7185" y="289"/>
              <a:ext cx="4511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人工智慧、機器學習、深度學習關係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453679" y="1456170"/>
            <a:ext cx="9829800" cy="4938974"/>
            <a:chOff x="1503218" y="1299152"/>
            <a:chExt cx="9829800" cy="4938974"/>
          </a:xfrm>
        </p:grpSpPr>
        <p:sp>
          <p:nvSpPr>
            <p:cNvPr id="19" name="圓角矩形 18"/>
            <p:cNvSpPr/>
            <p:nvPr/>
          </p:nvSpPr>
          <p:spPr>
            <a:xfrm>
              <a:off x="1503218" y="1299152"/>
              <a:ext cx="9829800" cy="3965331"/>
            </a:xfrm>
            <a:prstGeom prst="roundRect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761125" y="1584622"/>
              <a:ext cx="4387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人工智慧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Artifical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Intelligence)</a:t>
              </a: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761125" y="2906854"/>
              <a:ext cx="15415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Strong AI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Weak AI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3302710" y="2273936"/>
              <a:ext cx="7948246" cy="2875076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560617" y="2470167"/>
              <a:ext cx="4559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機器學習</a:t>
              </a:r>
              <a:r>
                <a: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(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Machine Learning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)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605609" y="3338071"/>
              <a:ext cx="2423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●</a:t>
              </a:r>
              <a:r>
                <a:rPr kumimoji="0" lang="zh-TW" alt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監督式學習</a:t>
              </a:r>
              <a:endPara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●</a:t>
              </a:r>
              <a:r>
                <a:rPr kumimoji="0" lang="zh-TW" alt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非監督式學習</a:t>
              </a:r>
              <a:endPara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●</a:t>
              </a:r>
              <a:r>
                <a:rPr kumimoji="0" lang="zh-TW" alt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增強式學習</a:t>
              </a:r>
              <a:endPara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5957987" y="3097848"/>
              <a:ext cx="5125916" cy="1954034"/>
            </a:xfrm>
            <a:prstGeom prst="round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331589" y="3211389"/>
              <a:ext cx="418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深度學習 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(Deep Learning)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6415436" y="4030568"/>
              <a:ext cx="44706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DNN                  CNN               </a:t>
              </a:r>
              <a:r>
                <a:rPr kumimoji="0" lang="en-US" altLang="zh-TW" sz="2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r>
                <a:rPr kumimoji="0" lang="en-US" altLang="zh-TW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RNN</a:t>
              </a:r>
              <a:endParaRPr kumimoji="0" lang="zh-TW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0" name="向上箭號 29"/>
            <p:cNvSpPr/>
            <p:nvPr/>
          </p:nvSpPr>
          <p:spPr>
            <a:xfrm>
              <a:off x="4311628" y="4991068"/>
              <a:ext cx="448407" cy="681768"/>
            </a:xfrm>
            <a:prstGeom prst="up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915850" y="5670091"/>
              <a:ext cx="3314700" cy="565458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637072" y="5725394"/>
              <a:ext cx="3872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大數據 </a:t>
              </a:r>
              <a:r>
                <a:rPr kumimoji="0" lang="en-US" altLang="zh-TW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Big Data </a:t>
              </a:r>
              <a:r>
                <a:rPr kumimoji="0" lang="zh-TW" alt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分散式儲存</a:t>
              </a:r>
            </a:p>
          </p:txBody>
        </p:sp>
        <p:sp>
          <p:nvSpPr>
            <p:cNvPr id="38" name="向上箭號 37"/>
            <p:cNvSpPr/>
            <p:nvPr/>
          </p:nvSpPr>
          <p:spPr>
            <a:xfrm>
              <a:off x="8540104" y="4963892"/>
              <a:ext cx="483577" cy="716654"/>
            </a:xfrm>
            <a:prstGeom prst="upArrow">
              <a:avLst/>
            </a:prstGeom>
            <a:solidFill>
              <a:srgbClr val="00B0F0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465136" y="5745705"/>
              <a:ext cx="3061919" cy="492421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7691349" y="5776471"/>
              <a:ext cx="34597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GPU </a:t>
              </a:r>
              <a:r>
                <a:rPr kumimoji="0" lang="zh-TW" alt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r>
                <a:rPr kumimoji="0" lang="en-US" altLang="zh-TW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TPU </a:t>
              </a:r>
              <a:r>
                <a:rPr kumimoji="0" lang="zh-TW" alt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平行運算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59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EFE99CD0-874D-4BF1-AF05-18DE84FE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19" y="4990792"/>
            <a:ext cx="9346943" cy="5387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FE99CD0-874D-4BF1-AF05-18DE84FE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20" y="3971568"/>
            <a:ext cx="9346942" cy="54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EFE99CD0-874D-4BF1-AF05-18DE84FE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19" y="2957004"/>
            <a:ext cx="9346943" cy="595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1039526" y="673267"/>
            <a:ext cx="10141528" cy="708025"/>
            <a:chOff x="6292" y="79"/>
            <a:chExt cx="6295" cy="1115"/>
          </a:xfrm>
        </p:grpSpPr>
        <p:sp>
          <p:nvSpPr>
            <p:cNvPr id="15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8302" y="79"/>
              <a:ext cx="2132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TW" altLang="en-US" sz="4000" dirty="0" smtClean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機器學習介紹</a:t>
              </a:r>
              <a:endParaRPr lang="zh-CN" altLang="en-US" sz="40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EA4F6C0A-32D8-4AFF-A463-7624BF140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19" y="1903741"/>
            <a:ext cx="9346943" cy="5986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</a:endParaRP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CF20C469-0503-47C8-9F67-2F5F508DD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73" y="1925562"/>
            <a:ext cx="7318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000" b="1" kern="0" dirty="0">
                <a:solidFill>
                  <a:srgbClr val="4144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770EA0CD-9C70-42E4-B9F3-4CE41503F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73" y="2916142"/>
            <a:ext cx="7318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000" b="1" kern="0" dirty="0">
                <a:solidFill>
                  <a:srgbClr val="4144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FB4BCB7B-62ED-4B51-AA46-6BB621071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73" y="3985927"/>
            <a:ext cx="7318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000" b="1" kern="0" dirty="0">
                <a:solidFill>
                  <a:srgbClr val="4144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DC117E55-95D1-4A12-A00E-3238C643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73" y="4975590"/>
            <a:ext cx="7318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000" b="1" kern="0" dirty="0">
                <a:solidFill>
                  <a:srgbClr val="4144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</a:p>
        </p:txBody>
      </p:sp>
      <p:sp>
        <p:nvSpPr>
          <p:cNvPr id="23" name="矩形 1">
            <a:extLst>
              <a:ext uri="{FF2B5EF4-FFF2-40B4-BE49-F238E27FC236}">
                <a16:creationId xmlns:a16="http://schemas.microsoft.com/office/drawing/2014/main" id="{B58B58E4-A9D7-468F-A090-9ED5036908D1}"/>
              </a:ext>
            </a:extLst>
          </p:cNvPr>
          <p:cNvSpPr/>
          <p:nvPr/>
        </p:nvSpPr>
        <p:spPr>
          <a:xfrm>
            <a:off x="2013547" y="1630597"/>
            <a:ext cx="1744803" cy="1163051"/>
          </a:xfrm>
          <a:custGeom>
            <a:avLst/>
            <a:gdLst/>
            <a:ahLst/>
            <a:cxnLst/>
            <a:rect l="l" t="t" r="r" b="b"/>
            <a:pathLst>
              <a:path w="2343150" h="1557337">
                <a:moveTo>
                  <a:pt x="0" y="0"/>
                </a:moveTo>
                <a:lnTo>
                  <a:pt x="2343150" y="0"/>
                </a:lnTo>
                <a:lnTo>
                  <a:pt x="2343150" y="1168003"/>
                </a:lnTo>
                <a:lnTo>
                  <a:pt x="1171575" y="1557337"/>
                </a:lnTo>
                <a:lnTo>
                  <a:pt x="0" y="116800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vert="horz" lIns="0" rIns="0" anchor="ctr"/>
          <a:lstStyle/>
          <a:p>
            <a:pPr lvl="0" algn="ctr">
              <a:defRPr/>
            </a:pPr>
            <a:r>
              <a:rPr lang="zh-TW" altLang="en-US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kumimoji="0" lang="zh-CN" altLang="en-US" sz="2400" b="1" i="0" u="none" strike="noStrike" kern="10" cap="none" spc="0" normalizeH="0" baseline="0" noProof="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chemeClr val="bg1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矩形 18">
            <a:extLst>
              <a:ext uri="{FF2B5EF4-FFF2-40B4-BE49-F238E27FC236}">
                <a16:creationId xmlns:a16="http://schemas.microsoft.com/office/drawing/2014/main" id="{D4B6117A-EC53-4948-8C8E-9728F03F0D10}"/>
              </a:ext>
            </a:extLst>
          </p:cNvPr>
          <p:cNvSpPr/>
          <p:nvPr/>
        </p:nvSpPr>
        <p:spPr>
          <a:xfrm>
            <a:off x="2033191" y="2656357"/>
            <a:ext cx="1757363" cy="1168004"/>
          </a:xfrm>
          <a:custGeom>
            <a:avLst/>
            <a:gdLst/>
            <a:ahLst/>
            <a:cxnLst/>
            <a:rect l="l" t="t" r="r" b="b"/>
            <a:pathLst>
              <a:path w="2343150" h="1557338">
                <a:moveTo>
                  <a:pt x="0" y="0"/>
                </a:moveTo>
                <a:lnTo>
                  <a:pt x="1171575" y="389335"/>
                </a:lnTo>
                <a:lnTo>
                  <a:pt x="2343150" y="0"/>
                </a:lnTo>
                <a:lnTo>
                  <a:pt x="2343150" y="1168004"/>
                </a:lnTo>
                <a:lnTo>
                  <a:pt x="1171575" y="1557338"/>
                </a:lnTo>
                <a:lnTo>
                  <a:pt x="0" y="116800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vert="horz" lIns="0" rIns="0" anchor="ctr"/>
          <a:lstStyle/>
          <a:p>
            <a:pPr lvl="0" algn="ctr">
              <a:defRPr/>
            </a:pPr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endParaRPr kumimoji="0" lang="zh-CN" altLang="en-US" sz="2800" b="1" i="0" u="none" strike="noStrike" kern="10" cap="none" spc="0" normalizeH="0" baseline="0" noProof="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7" name="矩形 19">
            <a:extLst>
              <a:ext uri="{FF2B5EF4-FFF2-40B4-BE49-F238E27FC236}">
                <a16:creationId xmlns:a16="http://schemas.microsoft.com/office/drawing/2014/main" id="{C0B425DC-8747-4CF8-861D-6942FDE177D0}"/>
              </a:ext>
            </a:extLst>
          </p:cNvPr>
          <p:cNvSpPr/>
          <p:nvPr/>
        </p:nvSpPr>
        <p:spPr>
          <a:xfrm>
            <a:off x="2013547" y="3685810"/>
            <a:ext cx="1757363" cy="1168004"/>
          </a:xfrm>
          <a:custGeom>
            <a:avLst/>
            <a:gdLst/>
            <a:ahLst/>
            <a:cxnLst/>
            <a:rect l="l" t="t" r="r" b="b"/>
            <a:pathLst>
              <a:path w="2343150" h="1557338">
                <a:moveTo>
                  <a:pt x="2343150" y="0"/>
                </a:moveTo>
                <a:lnTo>
                  <a:pt x="2343150" y="1168004"/>
                </a:lnTo>
                <a:lnTo>
                  <a:pt x="1171575" y="1557338"/>
                </a:lnTo>
                <a:lnTo>
                  <a:pt x="0" y="1168004"/>
                </a:lnTo>
                <a:lnTo>
                  <a:pt x="0" y="560040"/>
                </a:lnTo>
                <a:lnTo>
                  <a:pt x="17388" y="560040"/>
                </a:lnTo>
                <a:lnTo>
                  <a:pt x="17388" y="5778"/>
                </a:lnTo>
                <a:lnTo>
                  <a:pt x="1171575" y="3893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vert="horz" lIns="0" rIns="0" anchor="ctr"/>
          <a:lstStyle/>
          <a:p>
            <a:pPr lvl="0" algn="ctr">
              <a:defRPr/>
            </a:pPr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endParaRPr kumimoji="0" lang="zh-CN" altLang="en-US" sz="2800" b="1" i="0" u="none" strike="noStrike" kern="10" cap="none" spc="0" normalizeH="0" baseline="0" noProof="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8" name="矩形 20">
            <a:extLst>
              <a:ext uri="{FF2B5EF4-FFF2-40B4-BE49-F238E27FC236}">
                <a16:creationId xmlns:a16="http://schemas.microsoft.com/office/drawing/2014/main" id="{9456ED76-C9F5-4684-9187-D353ADE0DF7E}"/>
              </a:ext>
            </a:extLst>
          </p:cNvPr>
          <p:cNvSpPr/>
          <p:nvPr/>
        </p:nvSpPr>
        <p:spPr>
          <a:xfrm>
            <a:off x="2000987" y="4667672"/>
            <a:ext cx="1757363" cy="1168004"/>
          </a:xfrm>
          <a:custGeom>
            <a:avLst/>
            <a:gdLst/>
            <a:ahLst/>
            <a:cxnLst/>
            <a:rect l="l" t="t" r="r" b="b"/>
            <a:pathLst>
              <a:path w="2343150" h="1557338">
                <a:moveTo>
                  <a:pt x="0" y="0"/>
                </a:moveTo>
                <a:lnTo>
                  <a:pt x="1171575" y="389335"/>
                </a:lnTo>
                <a:lnTo>
                  <a:pt x="2343150" y="0"/>
                </a:lnTo>
                <a:lnTo>
                  <a:pt x="2343150" y="1168004"/>
                </a:lnTo>
                <a:lnTo>
                  <a:pt x="1171575" y="1557338"/>
                </a:lnTo>
                <a:lnTo>
                  <a:pt x="0" y="116800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vert="horz" lIns="0" rIns="0" anchor="ctr"/>
          <a:lstStyle/>
          <a:p>
            <a:pPr lvl="0" algn="ctr">
              <a:defRPr/>
            </a:pPr>
            <a:r>
              <a:rPr lang="zh-TW" altLang="en-US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階段</a:t>
            </a:r>
            <a:endParaRPr kumimoji="0" lang="zh-CN" altLang="en-US" sz="2800" b="1" i="0" u="none" strike="noStrike" kern="10" cap="none" spc="0" normalizeH="0" baseline="0" noProof="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72583" y="1936383"/>
            <a:ext cx="728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演算法，訓練歷史資料產生模型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87464" y="2995346"/>
            <a:ext cx="6996298" cy="7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資料的特徵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。例如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濕度、風向、季節、氣壓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58350" y="3985927"/>
            <a:ext cx="6948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資料的標籤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例如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天候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晴、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雨、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陰、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雪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35319" y="4975590"/>
            <a:ext cx="6395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(Training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預測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(Predict)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5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1347471" y="660506"/>
            <a:ext cx="9979835" cy="707683"/>
            <a:chOff x="6292" y="201"/>
            <a:chExt cx="6295" cy="789"/>
          </a:xfrm>
        </p:grpSpPr>
        <p:sp>
          <p:nvSpPr>
            <p:cNvPr id="15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8032" y="201"/>
              <a:ext cx="2158" cy="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TW" altLang="en-US" sz="4000" dirty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機器學習介紹</a:t>
              </a:r>
              <a:endParaRPr lang="zh-CN" altLang="en-US" sz="40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25" name="圓角化對角線角落矩形 124"/>
          <p:cNvSpPr/>
          <p:nvPr/>
        </p:nvSpPr>
        <p:spPr>
          <a:xfrm>
            <a:off x="1456475" y="2232828"/>
            <a:ext cx="1178169" cy="852854"/>
          </a:xfrm>
          <a:prstGeom prst="round2Diag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1429247" y="2446162"/>
            <a:ext cx="1293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訓練資料</a:t>
            </a:r>
          </a:p>
        </p:txBody>
      </p:sp>
      <p:cxnSp>
        <p:nvCxnSpPr>
          <p:cNvPr id="127" name="直線單箭頭接點 126"/>
          <p:cNvCxnSpPr/>
          <p:nvPr/>
        </p:nvCxnSpPr>
        <p:spPr>
          <a:xfrm flipV="1">
            <a:off x="2628051" y="2157945"/>
            <a:ext cx="1805355" cy="464016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直線單箭頭接點 127"/>
          <p:cNvCxnSpPr>
            <a:endCxn id="130" idx="1"/>
          </p:cNvCxnSpPr>
          <p:nvPr/>
        </p:nvCxnSpPr>
        <p:spPr>
          <a:xfrm>
            <a:off x="2628051" y="2651308"/>
            <a:ext cx="1811948" cy="280509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9" name="圓角矩形 128"/>
          <p:cNvSpPr/>
          <p:nvPr/>
        </p:nvSpPr>
        <p:spPr>
          <a:xfrm>
            <a:off x="4426812" y="1820693"/>
            <a:ext cx="1376729" cy="601775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0" name="圓角矩形 129"/>
          <p:cNvSpPr/>
          <p:nvPr/>
        </p:nvSpPr>
        <p:spPr>
          <a:xfrm>
            <a:off x="4439999" y="2657852"/>
            <a:ext cx="1417026" cy="547930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4763480" y="1922050"/>
            <a:ext cx="95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Label</a:t>
            </a:r>
            <a:endParaRPr kumimoji="0" lang="zh-TW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696813" y="2730437"/>
            <a:ext cx="10462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Feature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133" name="直線單箭頭接點 132"/>
          <p:cNvCxnSpPr/>
          <p:nvPr/>
        </p:nvCxnSpPr>
        <p:spPr>
          <a:xfrm>
            <a:off x="5782293" y="2069277"/>
            <a:ext cx="1064597" cy="7173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4" name="直線單箭頭接點 133"/>
          <p:cNvCxnSpPr>
            <a:stCxn id="130" idx="3"/>
          </p:cNvCxnSpPr>
          <p:nvPr/>
        </p:nvCxnSpPr>
        <p:spPr>
          <a:xfrm>
            <a:off x="5857025" y="2931817"/>
            <a:ext cx="989865" cy="0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圓角矩形 134"/>
          <p:cNvSpPr/>
          <p:nvPr/>
        </p:nvSpPr>
        <p:spPr>
          <a:xfrm>
            <a:off x="6846890" y="1691948"/>
            <a:ext cx="1931379" cy="1624675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6853483" y="2268262"/>
            <a:ext cx="2029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機器學習演算法</a:t>
            </a:r>
          </a:p>
        </p:txBody>
      </p:sp>
      <p:sp>
        <p:nvSpPr>
          <p:cNvPr id="137" name="矩形 136"/>
          <p:cNvSpPr/>
          <p:nvPr/>
        </p:nvSpPr>
        <p:spPr>
          <a:xfrm>
            <a:off x="1149088" y="1416917"/>
            <a:ext cx="10146323" cy="2255578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1295214" y="1512812"/>
            <a:ext cx="202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(Training )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2876206" y="2965276"/>
            <a:ext cx="1422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特徵萃取</a:t>
            </a:r>
          </a:p>
        </p:txBody>
      </p:sp>
      <p:sp>
        <p:nvSpPr>
          <p:cNvPr id="140" name="矩形 139"/>
          <p:cNvSpPr/>
          <p:nvPr/>
        </p:nvSpPr>
        <p:spPr>
          <a:xfrm>
            <a:off x="1220524" y="4179162"/>
            <a:ext cx="10232568" cy="2120038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1" name="圓角化對角線角落矩形 140"/>
          <p:cNvSpPr/>
          <p:nvPr/>
        </p:nvSpPr>
        <p:spPr>
          <a:xfrm>
            <a:off x="1456475" y="5027794"/>
            <a:ext cx="1488831" cy="949569"/>
          </a:xfrm>
          <a:prstGeom prst="round2Diag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623456" y="5317023"/>
            <a:ext cx="123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新資料</a:t>
            </a:r>
          </a:p>
        </p:txBody>
      </p:sp>
      <p:sp>
        <p:nvSpPr>
          <p:cNvPr id="143" name="圓角矩形 142"/>
          <p:cNvSpPr/>
          <p:nvPr/>
        </p:nvSpPr>
        <p:spPr>
          <a:xfrm>
            <a:off x="4314345" y="5280710"/>
            <a:ext cx="1513743" cy="568801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4607423" y="5379385"/>
            <a:ext cx="1135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Feature</a:t>
            </a:r>
            <a:endParaRPr kumimoji="0" lang="zh-TW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1370165" y="4373406"/>
            <a:ext cx="195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預測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(Predict)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>
            <a:stCxn id="135" idx="2"/>
          </p:cNvCxnSpPr>
          <p:nvPr/>
        </p:nvCxnSpPr>
        <p:spPr>
          <a:xfrm flipH="1">
            <a:off x="7812579" y="3316623"/>
            <a:ext cx="1" cy="1765782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8" name="文字方塊 147"/>
          <p:cNvSpPr txBox="1"/>
          <p:nvPr/>
        </p:nvSpPr>
        <p:spPr>
          <a:xfrm>
            <a:off x="8033814" y="3636056"/>
            <a:ext cx="492443" cy="737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</a:p>
        </p:txBody>
      </p:sp>
      <p:cxnSp>
        <p:nvCxnSpPr>
          <p:cNvPr id="149" name="直線單箭頭接點 148"/>
          <p:cNvCxnSpPr>
            <a:endCxn id="143" idx="1"/>
          </p:cNvCxnSpPr>
          <p:nvPr/>
        </p:nvCxnSpPr>
        <p:spPr>
          <a:xfrm flipV="1">
            <a:off x="2945306" y="5565111"/>
            <a:ext cx="1369039" cy="7433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0" name="直線單箭頭接點 149"/>
          <p:cNvCxnSpPr>
            <a:stCxn id="144" idx="3"/>
            <a:endCxn id="154" idx="1"/>
          </p:cNvCxnSpPr>
          <p:nvPr/>
        </p:nvCxnSpPr>
        <p:spPr>
          <a:xfrm flipV="1">
            <a:off x="5743097" y="5572544"/>
            <a:ext cx="1419954" cy="6896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1" name="圓角矩形 150"/>
          <p:cNvSpPr/>
          <p:nvPr/>
        </p:nvSpPr>
        <p:spPr>
          <a:xfrm>
            <a:off x="9543033" y="5204494"/>
            <a:ext cx="1617785" cy="692229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9760777" y="53410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預測結果</a:t>
            </a:r>
          </a:p>
        </p:txBody>
      </p:sp>
      <p:cxnSp>
        <p:nvCxnSpPr>
          <p:cNvPr id="153" name="直線單箭頭接點 152"/>
          <p:cNvCxnSpPr/>
          <p:nvPr/>
        </p:nvCxnSpPr>
        <p:spPr>
          <a:xfrm flipV="1">
            <a:off x="8430041" y="5541145"/>
            <a:ext cx="1128912" cy="9463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4" name="圓角矩形 153"/>
          <p:cNvSpPr/>
          <p:nvPr/>
        </p:nvSpPr>
        <p:spPr>
          <a:xfrm>
            <a:off x="7163051" y="5090898"/>
            <a:ext cx="1262763" cy="963292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8624671" y="5756589"/>
            <a:ext cx="739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</a:p>
        </p:txBody>
      </p:sp>
      <p:sp>
        <p:nvSpPr>
          <p:cNvPr id="156" name="文字方塊 155"/>
          <p:cNvSpPr txBox="1"/>
          <p:nvPr/>
        </p:nvSpPr>
        <p:spPr>
          <a:xfrm>
            <a:off x="3062469" y="5840228"/>
            <a:ext cx="120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特徵萃取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432614" y="5356479"/>
            <a:ext cx="799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TW" altLang="en-US" sz="20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8473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清新绿色欧美风简约活动策划方案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8EC5BA"/>
      </a:accent1>
      <a:accent2>
        <a:srgbClr val="A0CDC1"/>
      </a:accent2>
      <a:accent3>
        <a:srgbClr val="8EB603"/>
      </a:accent3>
      <a:accent4>
        <a:srgbClr val="113E15"/>
      </a:accent4>
      <a:accent5>
        <a:srgbClr val="4472C4"/>
      </a:accent5>
      <a:accent6>
        <a:srgbClr val="6EAC46"/>
      </a:accent6>
      <a:hlink>
        <a:srgbClr val="0563C1"/>
      </a:hlink>
      <a:folHlink>
        <a:srgbClr val="954D72"/>
      </a:folHlink>
    </a:clrScheme>
    <a:fontScheme name="ihg05n0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2077</Words>
  <Application>Microsoft Office PowerPoint</Application>
  <PresentationFormat>寬螢幕</PresentationFormat>
  <Paragraphs>377</Paragraphs>
  <Slides>43</Slides>
  <Notes>42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43</vt:i4>
      </vt:variant>
    </vt:vector>
  </HeadingPairs>
  <TitlesOfParts>
    <vt:vector size="54" baseType="lpstr">
      <vt:lpstr>Gill Sans</vt:lpstr>
      <vt:lpstr>微软雅黑</vt:lpstr>
      <vt:lpstr>宋体</vt:lpstr>
      <vt:lpstr>包图简圆体</vt:lpstr>
      <vt:lpstr>新細明體</vt:lpstr>
      <vt:lpstr>標楷體</vt:lpstr>
      <vt:lpstr>Arial</vt:lpstr>
      <vt:lpstr>Calibri</vt:lpstr>
      <vt:lpstr>Times New Roman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/>
  <cp:revision>7</cp:revision>
  <dcterms:created xsi:type="dcterms:W3CDTF">2018-03-01T02:03:00Z</dcterms:created>
  <dcterms:modified xsi:type="dcterms:W3CDTF">2021-09-26T15:34:55Z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