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5.xml" ContentType="application/vnd.openxmlformats-officedocument.presentationml.tags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5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6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7.xml" ContentType="application/vnd.openxmlformats-officedocument.presentationml.notesSlide+xml"/>
  <Override PartName="/ppt/theme/themeOverride7.xml" ContentType="application/vnd.openxmlformats-officedocument.themeOverride+xml"/>
  <Override PartName="/ppt/notesSlides/notesSlide8.xml" ContentType="application/vnd.openxmlformats-officedocument.presentationml.notesSlide+xml"/>
  <Override PartName="/ppt/theme/themeOverride8.xml" ContentType="application/vnd.openxmlformats-officedocument.themeOverride+xml"/>
  <Override PartName="/ppt/tags/tag6.xml" ContentType="application/vnd.openxmlformats-officedocument.presentationml.tags+xml"/>
  <Override PartName="/ppt/notesSlides/notesSlide9.xml" ContentType="application/vnd.openxmlformats-officedocument.presentationml.notesSlide+xml"/>
  <Override PartName="/ppt/theme/themeOverride9.xml" ContentType="application/vnd.openxmlformats-officedocument.themeOverride+xml"/>
  <Override PartName="/ppt/notesSlides/notesSlide10.xml" ContentType="application/vnd.openxmlformats-officedocument.presentationml.notesSlide+xml"/>
  <Override PartName="/ppt/theme/themeOverride10.xml" ContentType="application/vnd.openxmlformats-officedocument.themeOverride+xml"/>
  <Override PartName="/ppt/tags/tag7.xml" ContentType="application/vnd.openxmlformats-officedocument.presentationml.tags+xml"/>
  <Override PartName="/ppt/notesSlides/notesSlide11.xml" ContentType="application/vnd.openxmlformats-officedocument.presentationml.notesSlide+xml"/>
  <Override PartName="/ppt/theme/themeOverride11.xml" ContentType="application/vnd.openxmlformats-officedocument.themeOverride+xml"/>
  <Override PartName="/ppt/tags/tag8.xml" ContentType="application/vnd.openxmlformats-officedocument.presentationml.tags+xml"/>
  <Override PartName="/ppt/notesSlides/notesSlide12.xml" ContentType="application/vnd.openxmlformats-officedocument.presentationml.notesSlide+xml"/>
  <Override PartName="/ppt/theme/themeOverride12.xml" ContentType="application/vnd.openxmlformats-officedocument.themeOverride+xml"/>
  <Override PartName="/ppt/tags/tag9.xml" ContentType="application/vnd.openxmlformats-officedocument.presentationml.tags+xml"/>
  <Override PartName="/ppt/notesSlides/notesSlide13.xml" ContentType="application/vnd.openxmlformats-officedocument.presentationml.notesSlide+xml"/>
  <Override PartName="/ppt/theme/themeOverride13.xml" ContentType="application/vnd.openxmlformats-officedocument.themeOverride+xml"/>
  <Override PartName="/ppt/tags/tag10.xml" ContentType="application/vnd.openxmlformats-officedocument.presentationml.tags+xml"/>
  <Override PartName="/ppt/notesSlides/notesSlide14.xml" ContentType="application/vnd.openxmlformats-officedocument.presentationml.notesSlide+xml"/>
  <Override PartName="/ppt/theme/themeOverride14.xml" ContentType="application/vnd.openxmlformats-officedocument.themeOverride+xml"/>
  <Override PartName="/ppt/tags/tag11.xml" ContentType="application/vnd.openxmlformats-officedocument.presentationml.tags+xml"/>
  <Override PartName="/ppt/notesSlides/notesSlide15.xml" ContentType="application/vnd.openxmlformats-officedocument.presentationml.notesSlide+xml"/>
  <Override PartName="/ppt/theme/themeOverride15.xml" ContentType="application/vnd.openxmlformats-officedocument.themeOverride+xml"/>
  <Override PartName="/ppt/tags/tag12.xml" ContentType="application/vnd.openxmlformats-officedocument.presentationml.tags+xml"/>
  <Override PartName="/ppt/notesSlides/notesSlide16.xml" ContentType="application/vnd.openxmlformats-officedocument.presentationml.notesSlide+xml"/>
  <Override PartName="/ppt/theme/themeOverride16.xml" ContentType="application/vnd.openxmlformats-officedocument.themeOverride+xml"/>
  <Override PartName="/ppt/tags/tag13.xml" ContentType="application/vnd.openxmlformats-officedocument.presentationml.tags+xml"/>
  <Override PartName="/ppt/notesSlides/notesSlide17.xml" ContentType="application/vnd.openxmlformats-officedocument.presentationml.notesSlide+xml"/>
  <Override PartName="/ppt/theme/themeOverride17.xml" ContentType="application/vnd.openxmlformats-officedocument.themeOverride+xml"/>
  <Override PartName="/ppt/tags/tag14.xml" ContentType="application/vnd.openxmlformats-officedocument.presentationml.tags+xml"/>
  <Override PartName="/ppt/notesSlides/notesSlide18.xml" ContentType="application/vnd.openxmlformats-officedocument.presentationml.notesSlide+xml"/>
  <Override PartName="/ppt/theme/themeOverride18.xml" ContentType="application/vnd.openxmlformats-officedocument.themeOverride+xml"/>
  <Override PartName="/ppt/tags/tag15.xml" ContentType="application/vnd.openxmlformats-officedocument.presentationml.tags+xml"/>
  <Override PartName="/ppt/notesSlides/notesSlide19.xml" ContentType="application/vnd.openxmlformats-officedocument.presentationml.notesSlide+xml"/>
  <Override PartName="/ppt/theme/themeOverride19.xml" ContentType="application/vnd.openxmlformats-officedocument.themeOverride+xml"/>
  <Override PartName="/ppt/tags/tag16.xml" ContentType="application/vnd.openxmlformats-officedocument.presentationml.tags+xml"/>
  <Override PartName="/ppt/notesSlides/notesSlide20.xml" ContentType="application/vnd.openxmlformats-officedocument.presentationml.notesSlide+xml"/>
  <Override PartName="/ppt/theme/themeOverride20.xml" ContentType="application/vnd.openxmlformats-officedocument.themeOverride+xml"/>
  <Override PartName="/ppt/tags/tag17.xml" ContentType="application/vnd.openxmlformats-officedocument.presentationml.tags+xml"/>
  <Override PartName="/ppt/notesSlides/notesSlide21.xml" ContentType="application/vnd.openxmlformats-officedocument.presentationml.notesSlide+xml"/>
  <Override PartName="/ppt/theme/themeOverride21.xml" ContentType="application/vnd.openxmlformats-officedocument.themeOverride+xml"/>
  <Override PartName="/ppt/tags/tag18.xml" ContentType="application/vnd.openxmlformats-officedocument.presentationml.tags+xml"/>
  <Override PartName="/ppt/notesSlides/notesSlide22.xml" ContentType="application/vnd.openxmlformats-officedocument.presentationml.notesSlide+xml"/>
  <Override PartName="/ppt/theme/themeOverride22.xml" ContentType="application/vnd.openxmlformats-officedocument.themeOverride+xml"/>
  <Override PartName="/ppt/tags/tag19.xml" ContentType="application/vnd.openxmlformats-officedocument.presentationml.tags+xml"/>
  <Override PartName="/ppt/notesSlides/notesSlide23.xml" ContentType="application/vnd.openxmlformats-officedocument.presentationml.notesSlide+xml"/>
  <Override PartName="/ppt/theme/themeOverride23.xml" ContentType="application/vnd.openxmlformats-officedocument.themeOverride+xml"/>
  <Override PartName="/ppt/tags/tag20.xml" ContentType="application/vnd.openxmlformats-officedocument.presentationml.tags+xml"/>
  <Override PartName="/ppt/notesSlides/notesSlide24.xml" ContentType="application/vnd.openxmlformats-officedocument.presentationml.notesSlide+xml"/>
  <Override PartName="/ppt/theme/themeOverride24.xml" ContentType="application/vnd.openxmlformats-officedocument.themeOverride+xml"/>
  <Override PartName="/ppt/tags/tag21.xml" ContentType="application/vnd.openxmlformats-officedocument.presentationml.tags+xml"/>
  <Override PartName="/ppt/notesSlides/notesSlide25.xml" ContentType="application/vnd.openxmlformats-officedocument.presentationml.notesSlide+xml"/>
  <Override PartName="/ppt/theme/themeOverride25.xml" ContentType="application/vnd.openxmlformats-officedocument.themeOverride+xml"/>
  <Override PartName="/ppt/tags/tag22.xml" ContentType="application/vnd.openxmlformats-officedocument.presentationml.tags+xml"/>
  <Override PartName="/ppt/notesSlides/notesSlide26.xml" ContentType="application/vnd.openxmlformats-officedocument.presentationml.notesSlide+xml"/>
  <Override PartName="/ppt/theme/themeOverride26.xml" ContentType="application/vnd.openxmlformats-officedocument.themeOverride+xml"/>
  <Override PartName="/ppt/tags/tag23.xml" ContentType="application/vnd.openxmlformats-officedocument.presentationml.tags+xml"/>
  <Override PartName="/ppt/notesSlides/notesSlide27.xml" ContentType="application/vnd.openxmlformats-officedocument.presentationml.notesSlide+xml"/>
  <Override PartName="/ppt/tags/tag24.xml" ContentType="application/vnd.openxmlformats-officedocument.presentationml.tags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  <p:sldMasterId id="2147483664" r:id="rId2"/>
  </p:sldMasterIdLst>
  <p:notesMasterIdLst>
    <p:notesMasterId r:id="rId31"/>
  </p:notesMasterIdLst>
  <p:handoutMasterIdLst>
    <p:handoutMasterId r:id="rId32"/>
  </p:handoutMasterIdLst>
  <p:sldIdLst>
    <p:sldId id="296" r:id="rId3"/>
    <p:sldId id="263" r:id="rId4"/>
    <p:sldId id="317" r:id="rId5"/>
    <p:sldId id="318" r:id="rId6"/>
    <p:sldId id="321" r:id="rId7"/>
    <p:sldId id="319" r:id="rId8"/>
    <p:sldId id="320" r:id="rId9"/>
    <p:sldId id="262" r:id="rId10"/>
    <p:sldId id="260" r:id="rId11"/>
    <p:sldId id="270" r:id="rId12"/>
    <p:sldId id="261" r:id="rId13"/>
    <p:sldId id="301" r:id="rId14"/>
    <p:sldId id="302" r:id="rId15"/>
    <p:sldId id="303" r:id="rId16"/>
    <p:sldId id="304" r:id="rId17"/>
    <p:sldId id="307" r:id="rId18"/>
    <p:sldId id="306" r:id="rId19"/>
    <p:sldId id="305" r:id="rId20"/>
    <p:sldId id="308" r:id="rId21"/>
    <p:sldId id="313" r:id="rId22"/>
    <p:sldId id="310" r:id="rId23"/>
    <p:sldId id="309" r:id="rId24"/>
    <p:sldId id="312" r:id="rId25"/>
    <p:sldId id="311" r:id="rId26"/>
    <p:sldId id="314" r:id="rId27"/>
    <p:sldId id="315" r:id="rId28"/>
    <p:sldId id="316" r:id="rId29"/>
    <p:sldId id="322" r:id="rId30"/>
  </p:sldIdLst>
  <p:sldSz cx="12192000" cy="6858000"/>
  <p:notesSz cx="6858000" cy="9144000"/>
  <p:custDataLst>
    <p:tags r:id="rId3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FFFE"/>
    <a:srgbClr val="0A5E75"/>
    <a:srgbClr val="8EC5BA"/>
    <a:srgbClr val="048535"/>
    <a:srgbClr val="06AE49"/>
    <a:srgbClr val="BBDCD5"/>
    <a:srgbClr val="899516"/>
    <a:srgbClr val="0F4010"/>
    <a:srgbClr val="89B2AA"/>
    <a:srgbClr val="92BB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532" autoAdjust="0"/>
    <p:restoredTop sz="96195" autoAdjust="0"/>
  </p:normalViewPr>
  <p:slideViewPr>
    <p:cSldViewPr snapToGrid="0">
      <p:cViewPr varScale="1">
        <p:scale>
          <a:sx n="83" d="100"/>
          <a:sy n="83" d="100"/>
        </p:scale>
        <p:origin x="754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-384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gs" Target="tags/tag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handoutMaster" Target="handoutMasters/handoutMaster1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5A62AB-C10E-4A99-99A5-9EE1606CF412}" type="datetimeFigureOut">
              <a:rPr lang="zh-CN" altLang="en-US" smtClean="0"/>
              <a:t>2021/10/2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CDEB3B-B050-4A06-99C6-0C37BEE145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91929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包图简圆体" panose="02010601030101010101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包图简圆体" panose="02010601030101010101" pitchFamily="2" charset="-122"/>
              </a:defRPr>
            </a:lvl1pPr>
          </a:lstStyle>
          <a:p>
            <a:fld id="{7F25A8C7-CC1A-4A08-9B4B-31F43B054C7F}" type="datetimeFigureOut">
              <a:rPr lang="zh-CN" altLang="en-US" smtClean="0"/>
              <a:pPr/>
              <a:t>2021/10/2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包图简圆体" panose="02010601030101010101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包图简圆体" panose="02010601030101010101" pitchFamily="2" charset="-122"/>
              </a:defRPr>
            </a:lvl1pPr>
          </a:lstStyle>
          <a:p>
            <a:fld id="{F9E1B693-632D-4080-9CF6-EA28B66DC801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922652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包图简圆体" panose="02010601030101010101" pitchFamily="2" charset="-122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包图简圆体" panose="02010601030101010101" pitchFamily="2" charset="-122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包图简圆体" panose="02010601030101010101" pitchFamily="2" charset="-122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包图简圆体" panose="02010601030101010101" pitchFamily="2" charset="-122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包图简圆体" panose="02010601030101010101" pitchFamily="2" charset="-122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微软雅黑" panose="020B0503020204020204" pitchFamily="34" charset="-122"/>
              </a:rPr>
              <a:t>1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041723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E1B693-632D-4080-9CF6-EA28B66DC801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17977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微软雅黑" panose="020B0503020204020204" pitchFamily="34" charset="-122"/>
              </a:rPr>
              <a:t>11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221629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微软雅黑" panose="020B0503020204020204" pitchFamily="34" charset="-122"/>
              </a:rPr>
              <a:t>12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042744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微软雅黑" panose="020B0503020204020204" pitchFamily="34" charset="-122"/>
              </a:rPr>
              <a:t>13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15997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微软雅黑" panose="020B0503020204020204" pitchFamily="34" charset="-122"/>
              </a:rPr>
              <a:t>14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316393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微软雅黑" panose="020B0503020204020204" pitchFamily="34" charset="-122"/>
              </a:rPr>
              <a:t>15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360448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微软雅黑" panose="020B0503020204020204" pitchFamily="34" charset="-122"/>
              </a:rPr>
              <a:t>16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221899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微软雅黑" panose="020B0503020204020204" pitchFamily="34" charset="-122"/>
              </a:rPr>
              <a:t>17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762147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微软雅黑" panose="020B0503020204020204" pitchFamily="34" charset="-122"/>
              </a:rPr>
              <a:t>18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469438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微软雅黑" panose="020B0503020204020204" pitchFamily="34" charset="-122"/>
              </a:rPr>
              <a:t>19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282857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E1B693-632D-4080-9CF6-EA28B66DC80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388015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微软雅黑" panose="020B0503020204020204" pitchFamily="34" charset="-122"/>
              </a:rPr>
              <a:t>20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8672424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微软雅黑" panose="020B0503020204020204" pitchFamily="34" charset="-122"/>
              </a:rPr>
              <a:t>21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1999115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微软雅黑" panose="020B0503020204020204" pitchFamily="34" charset="-122"/>
              </a:rPr>
              <a:t>22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9271409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微软雅黑" panose="020B0503020204020204" pitchFamily="34" charset="-122"/>
              </a:rPr>
              <a:t>23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8969270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微软雅黑" panose="020B0503020204020204" pitchFamily="34" charset="-122"/>
              </a:rPr>
              <a:t>24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5020484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微软雅黑" panose="020B0503020204020204" pitchFamily="34" charset="-122"/>
              </a:rPr>
              <a:t>25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1223429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微软雅黑" panose="020B0503020204020204" pitchFamily="34" charset="-122"/>
              </a:rPr>
              <a:t>26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7645531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微软雅黑" panose="020B0503020204020204" pitchFamily="34" charset="-122"/>
              </a:rPr>
              <a:t>27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2322343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微软雅黑" panose="020B0503020204020204" pitchFamily="34" charset="-122"/>
              </a:rPr>
              <a:t>28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461373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E1B693-632D-4080-9CF6-EA28B66DC80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44356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E1B693-632D-4080-9CF6-EA28B66DC80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12186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E1B693-632D-4080-9CF6-EA28B66DC80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767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E1B693-632D-4080-9CF6-EA28B66DC80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8917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E1B693-632D-4080-9CF6-EA28B66DC80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02099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E1B693-632D-4080-9CF6-EA28B66DC80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82613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微软雅黑" panose="020B0503020204020204" pitchFamily="34" charset="-122"/>
              </a:rPr>
              <a:t>9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53488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hangye/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854199"/>
            <a:ext cx="9144000" cy="1655763"/>
          </a:xfrm>
        </p:spPr>
        <p:txBody>
          <a:bodyPr anchor="b">
            <a:normAutofit/>
          </a:bodyPr>
          <a:lstStyle>
            <a:lvl1pPr algn="ctr">
              <a:defRPr sz="7200" b="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3000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2021/10/2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88523815"/>
      </p:ext>
    </p:extLst>
  </p:cSld>
  <p:clrMapOvr>
    <a:masterClrMapping/>
  </p:clrMapOvr>
  <p:transition spd="slow" advClick="0" advTm="3000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2021/10/2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1029961"/>
      </p:ext>
    </p:extLst>
  </p:cSld>
  <p:clrMapOvr>
    <a:masterClrMapping/>
  </p:clrMapOvr>
  <p:transition spd="slow" advClick="0" advTm="3000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2021/10/2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3031783"/>
      </p:ext>
    </p:extLst>
  </p:cSld>
  <p:clrMapOvr>
    <a:masterClrMapping/>
  </p:clrMapOvr>
  <p:transition spd="slow" advClick="0" advTm="3000"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1325851"/>
      </p:ext>
    </p:extLst>
  </p:cSld>
  <p:clrMapOvr>
    <a:masterClrMapping/>
  </p:clrMapOvr>
  <p:transition spd="slow" advClick="0" advTm="3000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3000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03809"/>
      </p:ext>
    </p:extLst>
  </p:cSld>
  <p:clrMapOvr>
    <a:masterClrMapping/>
  </p:clrMapOvr>
  <p:transition spd="slow" advClick="0" advTm="3000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138838"/>
      </p:ext>
    </p:extLst>
  </p:cSld>
  <p:clrMapOvr>
    <a:masterClrMapping/>
  </p:clrMapOvr>
  <p:transition spd="slow" advClick="0" advTm="3000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909106"/>
      </p:ext>
    </p:extLst>
  </p:cSld>
  <p:clrMapOvr>
    <a:masterClrMapping/>
  </p:clrMapOvr>
  <p:transition spd="slow" advClick="0" advTm="3000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2021/10/2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3729039"/>
      </p:ext>
    </p:extLst>
  </p:cSld>
  <p:clrMapOvr>
    <a:masterClrMapping/>
  </p:clrMapOvr>
  <p:transition spd="slow" advClick="0" advTm="3000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2021/10/2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4507706"/>
      </p:ext>
    </p:extLst>
  </p:cSld>
  <p:clrMapOvr>
    <a:masterClrMapping/>
  </p:clrMapOvr>
  <p:transition spd="slow" advClick="0" advTm="3000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2021/10/2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9575150"/>
      </p:ext>
    </p:extLst>
  </p:cSld>
  <p:clrMapOvr>
    <a:masterClrMapping/>
  </p:clrMapOvr>
  <p:transition spd="slow" advClick="0" advTm="3000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2021/10/2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831379" y="6739570"/>
            <a:ext cx="1440159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http://www.1ppt.com/hangye/</a:t>
            </a:r>
          </a:p>
        </p:txBody>
      </p:sp>
    </p:spTree>
    <p:extLst>
      <p:ext uri="{BB962C8B-B14F-4D97-AF65-F5344CB8AC3E}">
        <p14:creationId xmlns:p14="http://schemas.microsoft.com/office/powerpoint/2010/main" val="4158372239"/>
      </p:ext>
    </p:extLst>
  </p:cSld>
  <p:clrMapOvr>
    <a:masterClrMapping/>
  </p:clrMapOvr>
  <p:transition spd="slow" advClick="0" advTm="3000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8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包图简圆体" panose="02010601030101010101" pitchFamily="2" charset="-122"/>
                <a:ea typeface="包图简圆体" panose="02010601030101010101" pitchFamily="2" charset="-122"/>
              </a:defRPr>
            </a:lvl1pPr>
          </a:lstStyle>
          <a:p>
            <a:fld id="{D997B5FA-0921-464F-AAE1-844C04324D75}" type="datetimeFigureOut">
              <a:rPr lang="zh-CN" altLang="en-US" smtClean="0"/>
              <a:pPr/>
              <a:t>2021/10/2</a:t>
            </a:fld>
            <a:endParaRPr lang="zh-CN" altLang="en-US" dirty="0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包图简圆体" panose="02010601030101010101" pitchFamily="2" charset="-122"/>
                <a:ea typeface="包图简圆体" panose="02010601030101010101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包图简圆体" panose="02010601030101010101" pitchFamily="2" charset="-122"/>
                <a:ea typeface="包图简圆体" panose="02010601030101010101" pitchFamily="2" charset="-122"/>
              </a:defRPr>
            </a:lvl1pPr>
          </a:lstStyle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2" name="KSO_TEMPLATE" hidden="1"/>
          <p:cNvSpPr/>
          <p:nvPr userDrawn="1"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包图简圆体" panose="02010601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56" r:id="rId3"/>
    <p:sldLayoutId id="2147483658" r:id="rId4"/>
    <p:sldLayoutId id="2147483657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ransition spd="slow" advClick="0" advTm="3000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包图简圆体" panose="02010601030101010101" pitchFamily="2" charset="-122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包图简圆体" panose="02010601030101010101" pitchFamily="2" charset="-122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包图简圆体" panose="02010601030101010101" pitchFamily="2" charset="-122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包图简圆体" panose="02010601030101010101" pitchFamily="2" charset="-122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包图简圆体" panose="02010601030101010101" pitchFamily="2" charset="-122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包图简圆体" panose="02010601030101010101" pitchFamily="2" charset="-122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3527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</p:sldLayoutIdLst>
  <p:transition spd="slow" advClick="0" advTm="3000">
    <p:push dir="u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9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7.xml"/><Relationship Id="rId1" Type="http://schemas.openxmlformats.org/officeDocument/2006/relationships/themeOverride" Target="../theme/themeOverride10.xml"/><Relationship Id="rId4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8.xml"/><Relationship Id="rId1" Type="http://schemas.openxmlformats.org/officeDocument/2006/relationships/themeOverride" Target="../theme/themeOverride11.xml"/><Relationship Id="rId5" Type="http://schemas.openxmlformats.org/officeDocument/2006/relationships/image" Target="../media/image12.png"/><Relationship Id="rId4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9.xml"/><Relationship Id="rId1" Type="http://schemas.openxmlformats.org/officeDocument/2006/relationships/themeOverride" Target="../theme/themeOverride1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10.xml"/><Relationship Id="rId1" Type="http://schemas.openxmlformats.org/officeDocument/2006/relationships/themeOverride" Target="../theme/themeOverride13.xml"/><Relationship Id="rId5" Type="http://schemas.openxmlformats.org/officeDocument/2006/relationships/image" Target="../media/image15.png"/><Relationship Id="rId4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11.xml"/><Relationship Id="rId1" Type="http://schemas.openxmlformats.org/officeDocument/2006/relationships/themeOverride" Target="../theme/themeOverride14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12.xml"/><Relationship Id="rId1" Type="http://schemas.openxmlformats.org/officeDocument/2006/relationships/themeOverride" Target="../theme/themeOverride15.xml"/><Relationship Id="rId5" Type="http://schemas.openxmlformats.org/officeDocument/2006/relationships/image" Target="../media/image18.png"/><Relationship Id="rId4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13.xml"/><Relationship Id="rId1" Type="http://schemas.openxmlformats.org/officeDocument/2006/relationships/themeOverride" Target="../theme/themeOverride16.xml"/><Relationship Id="rId5" Type="http://schemas.openxmlformats.org/officeDocument/2006/relationships/image" Target="../media/image19.png"/><Relationship Id="rId4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14.xml"/><Relationship Id="rId1" Type="http://schemas.openxmlformats.org/officeDocument/2006/relationships/themeOverride" Target="../theme/themeOverride1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15.xml"/><Relationship Id="rId1" Type="http://schemas.openxmlformats.org/officeDocument/2006/relationships/themeOverride" Target="../theme/themeOverride18.xml"/><Relationship Id="rId5" Type="http://schemas.openxmlformats.org/officeDocument/2006/relationships/image" Target="../media/image22.png"/><Relationship Id="rId4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1.xml"/><Relationship Id="rId5" Type="http://schemas.openxmlformats.org/officeDocument/2006/relationships/hyperlink" Target="https://zh.wikipedia.org/wiki/%E7%BD%91%E7%BB%9C%E6%9C%BA%E5%99%A8%E4%BA%BA" TargetMode="External"/><Relationship Id="rId4" Type="http://schemas.openxmlformats.org/officeDocument/2006/relationships/hyperlink" Target="https://zh.wikipedia.org/wiki/%E4%B8%87%E7%BB%B4%E7%BD%91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16.xml"/><Relationship Id="rId1" Type="http://schemas.openxmlformats.org/officeDocument/2006/relationships/themeOverride" Target="../theme/themeOverride19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17.xml"/><Relationship Id="rId1" Type="http://schemas.openxmlformats.org/officeDocument/2006/relationships/themeOverride" Target="../theme/themeOverride20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18.xml"/><Relationship Id="rId1" Type="http://schemas.openxmlformats.org/officeDocument/2006/relationships/themeOverride" Target="../theme/themeOverride21.xml"/><Relationship Id="rId5" Type="http://schemas.openxmlformats.org/officeDocument/2006/relationships/image" Target="../media/image27.png"/><Relationship Id="rId4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19.xml"/><Relationship Id="rId1" Type="http://schemas.openxmlformats.org/officeDocument/2006/relationships/themeOverride" Target="../theme/themeOverride22.xml"/><Relationship Id="rId5" Type="http://schemas.openxmlformats.org/officeDocument/2006/relationships/image" Target="../media/image28.png"/><Relationship Id="rId4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20.xml"/><Relationship Id="rId1" Type="http://schemas.openxmlformats.org/officeDocument/2006/relationships/themeOverride" Target="../theme/themeOverride23.xml"/><Relationship Id="rId5" Type="http://schemas.openxmlformats.org/officeDocument/2006/relationships/image" Target="../media/image29.png"/><Relationship Id="rId4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21.xml"/><Relationship Id="rId1" Type="http://schemas.openxmlformats.org/officeDocument/2006/relationships/themeOverride" Target="../theme/themeOverride24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22.xml"/><Relationship Id="rId1" Type="http://schemas.openxmlformats.org/officeDocument/2006/relationships/themeOverride" Target="../theme/themeOverride25.xml"/><Relationship Id="rId5" Type="http://schemas.openxmlformats.org/officeDocument/2006/relationships/image" Target="../media/image32.png"/><Relationship Id="rId4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23.xml"/><Relationship Id="rId1" Type="http://schemas.openxmlformats.org/officeDocument/2006/relationships/themeOverride" Target="../theme/themeOverride26.xml"/><Relationship Id="rId5" Type="http://schemas.openxmlformats.org/officeDocument/2006/relationships/image" Target="../media/image33.png"/><Relationship Id="rId4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4.xml"/><Relationship Id="rId6" Type="http://schemas.openxmlformats.org/officeDocument/2006/relationships/image" Target="../media/image8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5.xml"/><Relationship Id="rId5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6.xml"/><Relationship Id="rId1" Type="http://schemas.openxmlformats.org/officeDocument/2006/relationships/themeOverride" Target="../theme/themeOverride8.xml"/><Relationship Id="rId5" Type="http://schemas.openxmlformats.org/officeDocument/2006/relationships/hyperlink" Target="https://travel.ettoday.net/category/%E6%A1%83%E5%9C%92/" TargetMode="External"/><Relationship Id="rId4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5128260" y="2036445"/>
            <a:ext cx="64926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Python</a:t>
            </a:r>
            <a:r>
              <a:rPr lang="en-US" altLang="zh-CN" sz="48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 </a:t>
            </a:r>
            <a:r>
              <a:rPr lang="zh-TW" altLang="en-US" sz="4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n-ea"/>
                <a:sym typeface="+mn-lt"/>
              </a:rPr>
              <a:t>爬蟲</a:t>
            </a:r>
            <a:endParaRPr lang="zh-CN" altLang="en-US" sz="4800" dirty="0">
              <a:solidFill>
                <a:schemeClr val="tx1">
                  <a:lumMod val="85000"/>
                  <a:lumOff val="1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cs typeface="+mn-ea"/>
              <a:sym typeface="+mn-lt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7937500" y="4076700"/>
            <a:ext cx="128651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solidFill>
                  <a:schemeClr val="bg1"/>
                </a:solidFill>
                <a:cs typeface="+mn-ea"/>
                <a:sym typeface="+mn-lt"/>
              </a:rPr>
              <a:t>汇报人</a:t>
            </a:r>
            <a:r>
              <a:rPr lang="zh-CN" altLang="en-US" sz="1000" dirty="0" smtClean="0">
                <a:solidFill>
                  <a:schemeClr val="bg1"/>
                </a:solidFill>
                <a:cs typeface="+mn-ea"/>
                <a:sym typeface="+mn-lt"/>
              </a:rPr>
              <a:t>：</a:t>
            </a:r>
            <a:r>
              <a:rPr lang="zh-CN" altLang="en-US" sz="1000" dirty="0">
                <a:solidFill>
                  <a:schemeClr val="bg1"/>
                </a:solidFill>
                <a:cs typeface="+mn-ea"/>
                <a:sym typeface="+mn-lt"/>
              </a:rPr>
              <a:t>优品</a:t>
            </a:r>
            <a:r>
              <a:rPr lang="en-US" altLang="zh-CN" sz="1000" dirty="0" smtClean="0">
                <a:solidFill>
                  <a:schemeClr val="bg1"/>
                </a:solidFill>
                <a:cs typeface="+mn-ea"/>
                <a:sym typeface="+mn-lt"/>
              </a:rPr>
              <a:t>PPT</a:t>
            </a:r>
            <a:endParaRPr lang="en-US" altLang="zh-CN" sz="1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6742545" y="4199255"/>
            <a:ext cx="4350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報告人 </a:t>
            </a:r>
            <a:r>
              <a:rPr lang="en-US" altLang="zh-TW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: </a:t>
            </a: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王彤云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60244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组合 43">
            <a:extLst>
              <a:ext uri="{FF2B5EF4-FFF2-40B4-BE49-F238E27FC236}">
                <a16:creationId xmlns:a16="http://schemas.microsoft.com/office/drawing/2014/main" id="{B488D366-961C-4A81-A61E-1675465FCE41}"/>
              </a:ext>
            </a:extLst>
          </p:cNvPr>
          <p:cNvGrpSpPr/>
          <p:nvPr/>
        </p:nvGrpSpPr>
        <p:grpSpPr>
          <a:xfrm>
            <a:off x="3964310" y="649028"/>
            <a:ext cx="4144768" cy="584835"/>
            <a:chOff x="6292" y="188"/>
            <a:chExt cx="6295" cy="921"/>
          </a:xfrm>
        </p:grpSpPr>
        <p:sp>
          <p:nvSpPr>
            <p:cNvPr id="45" name="同心圆 11">
              <a:extLst>
                <a:ext uri="{FF2B5EF4-FFF2-40B4-BE49-F238E27FC236}">
                  <a16:creationId xmlns:a16="http://schemas.microsoft.com/office/drawing/2014/main" id="{43E02009-1AAE-4851-81B8-20E02A95FE32}"/>
                </a:ext>
              </a:extLst>
            </p:cNvPr>
            <p:cNvSpPr/>
            <p:nvPr/>
          </p:nvSpPr>
          <p:spPr>
            <a:xfrm>
              <a:off x="6292" y="319"/>
              <a:ext cx="318" cy="318"/>
            </a:xfrm>
            <a:prstGeom prst="donut">
              <a:avLst/>
            </a:prstGeom>
            <a:solidFill>
              <a:srgbClr val="0A5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46" name="同心圆 12">
              <a:extLst>
                <a:ext uri="{FF2B5EF4-FFF2-40B4-BE49-F238E27FC236}">
                  <a16:creationId xmlns:a16="http://schemas.microsoft.com/office/drawing/2014/main" id="{E15CCE4D-012A-4048-A077-8D62A7A81903}"/>
                </a:ext>
              </a:extLst>
            </p:cNvPr>
            <p:cNvSpPr/>
            <p:nvPr/>
          </p:nvSpPr>
          <p:spPr>
            <a:xfrm>
              <a:off x="6906" y="319"/>
              <a:ext cx="318" cy="318"/>
            </a:xfrm>
            <a:prstGeom prst="donut">
              <a:avLst/>
            </a:prstGeom>
            <a:solidFill>
              <a:srgbClr val="0A5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47" name="同心圆 13">
              <a:extLst>
                <a:ext uri="{FF2B5EF4-FFF2-40B4-BE49-F238E27FC236}">
                  <a16:creationId xmlns:a16="http://schemas.microsoft.com/office/drawing/2014/main" id="{CFE5E47A-B62C-4E90-9937-8477FD5374DD}"/>
                </a:ext>
              </a:extLst>
            </p:cNvPr>
            <p:cNvSpPr/>
            <p:nvPr/>
          </p:nvSpPr>
          <p:spPr>
            <a:xfrm>
              <a:off x="11658" y="319"/>
              <a:ext cx="318" cy="318"/>
            </a:xfrm>
            <a:prstGeom prst="donut">
              <a:avLst/>
            </a:prstGeom>
            <a:solidFill>
              <a:srgbClr val="0A5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48" name="同心圆 14">
              <a:extLst>
                <a:ext uri="{FF2B5EF4-FFF2-40B4-BE49-F238E27FC236}">
                  <a16:creationId xmlns:a16="http://schemas.microsoft.com/office/drawing/2014/main" id="{712D4FEA-FE0E-4072-A466-C12A2C039670}"/>
                </a:ext>
              </a:extLst>
            </p:cNvPr>
            <p:cNvSpPr/>
            <p:nvPr/>
          </p:nvSpPr>
          <p:spPr>
            <a:xfrm>
              <a:off x="12269" y="319"/>
              <a:ext cx="318" cy="318"/>
            </a:xfrm>
            <a:prstGeom prst="donut">
              <a:avLst/>
            </a:prstGeom>
            <a:solidFill>
              <a:srgbClr val="0A5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D18FAB84-5E06-47C3-9657-2BC16C2D44FA}"/>
                </a:ext>
              </a:extLst>
            </p:cNvPr>
            <p:cNvSpPr txBox="1"/>
            <p:nvPr/>
          </p:nvSpPr>
          <p:spPr>
            <a:xfrm>
              <a:off x="7634" y="188"/>
              <a:ext cx="3477" cy="9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TW" altLang="en-US" sz="32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使用軟體 </a:t>
              </a:r>
              <a:r>
                <a:rPr lang="en-US" altLang="zh-TW" sz="32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?</a:t>
              </a:r>
              <a:endPara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n-ea"/>
                <a:sym typeface="+mn-lt"/>
              </a:endParaRPr>
            </a:p>
          </p:txBody>
        </p:sp>
      </p:grpSp>
      <p:pic>
        <p:nvPicPr>
          <p:cNvPr id="37" name="圖片 36">
            <a:extLst>
              <a:ext uri="{FF2B5EF4-FFF2-40B4-BE49-F238E27FC236}">
                <a16:creationId xmlns:a16="http://schemas.microsoft.com/office/drawing/2014/main" id="{B6A6051E-98C2-4BF5-BB33-7EDE2194EC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7668" y="2381755"/>
            <a:ext cx="3435843" cy="2920153"/>
          </a:xfrm>
          <a:prstGeom prst="rect">
            <a:avLst/>
          </a:prstGeom>
        </p:spPr>
      </p:pic>
      <p:pic>
        <p:nvPicPr>
          <p:cNvPr id="38" name="圖片 37">
            <a:extLst>
              <a:ext uri="{FF2B5EF4-FFF2-40B4-BE49-F238E27FC236}">
                <a16:creationId xmlns:a16="http://schemas.microsoft.com/office/drawing/2014/main" id="{267ABB48-0ACC-4D9A-B202-E412820F9D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68611" y="2604655"/>
            <a:ext cx="3843795" cy="307543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1357745" y="803564"/>
            <a:ext cx="97074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在</a:t>
            </a: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開發的過程中，常會需要搜尋</a:t>
            </a:r>
            <a:r>
              <a:rPr lang="en-US" altLang="zh-TW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HTML</a:t>
            </a: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的節點</a:t>
            </a:r>
            <a:r>
              <a:rPr lang="zh-TW" altLang="en-US" sz="3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，分享</a:t>
            </a: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幾個常用的方法，包含</a:t>
            </a:r>
            <a:r>
              <a:rPr lang="zh-TW" altLang="en-US" dirty="0"/>
              <a:t>：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3084945" y="2262909"/>
            <a:ext cx="7001164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1.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200" dirty="0" err="1" smtClean="0">
                <a:latin typeface="標楷體" panose="03000509000000000000" pitchFamily="65" charset="-120"/>
                <a:ea typeface="標楷體" panose="03000509000000000000" pitchFamily="65" charset="-120"/>
              </a:rPr>
              <a:t>BeautifulSoup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安裝</a:t>
            </a:r>
          </a:p>
          <a:p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2.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以</a:t>
            </a: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HTML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標籤及屬性搜尋節點</a:t>
            </a:r>
          </a:p>
          <a:p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3.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以</a:t>
            </a: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CSS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屬性搜尋節點</a:t>
            </a:r>
          </a:p>
          <a:p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4.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搜尋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父節點</a:t>
            </a:r>
          </a:p>
          <a:p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5.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搜尋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前、後節點</a:t>
            </a:r>
          </a:p>
          <a:p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6.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取得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屬性值</a:t>
            </a:r>
          </a:p>
          <a:p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7.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取得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連結文字</a:t>
            </a:r>
          </a:p>
          <a:p>
            <a:endParaRPr lang="zh-TW" altLang="en-US" dirty="0"/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4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147" y="1380589"/>
            <a:ext cx="10775017" cy="3634756"/>
          </a:xfrm>
          <a:prstGeom prst="rect">
            <a:avLst/>
          </a:prstGeom>
        </p:spPr>
      </p:pic>
    </p:spTree>
    <p:custDataLst>
      <p:tags r:id="rId2"/>
    </p:custDataLst>
    <p:extLst>
      <p:ext uri="{BB962C8B-B14F-4D97-AF65-F5344CB8AC3E}">
        <p14:creationId xmlns:p14="http://schemas.microsoft.com/office/powerpoint/2010/main" val="475955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4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367" y="1075359"/>
            <a:ext cx="10595520" cy="2822387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0231" y="1372554"/>
            <a:ext cx="7742591" cy="4648603"/>
          </a:xfrm>
          <a:prstGeom prst="rect">
            <a:avLst/>
          </a:prstGeom>
        </p:spPr>
      </p:pic>
    </p:spTree>
    <p:custDataLst>
      <p:tags r:id="rId2"/>
    </p:custDataLst>
    <p:extLst>
      <p:ext uri="{BB962C8B-B14F-4D97-AF65-F5344CB8AC3E}">
        <p14:creationId xmlns:p14="http://schemas.microsoft.com/office/powerpoint/2010/main" val="1466287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4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384" y="1847273"/>
            <a:ext cx="10958646" cy="2549236"/>
          </a:xfrm>
          <a:prstGeom prst="rect">
            <a:avLst/>
          </a:prstGeom>
        </p:spPr>
      </p:pic>
    </p:spTree>
    <p:custDataLst>
      <p:tags r:id="rId2"/>
    </p:custDataLst>
    <p:extLst>
      <p:ext uri="{BB962C8B-B14F-4D97-AF65-F5344CB8AC3E}">
        <p14:creationId xmlns:p14="http://schemas.microsoft.com/office/powerpoint/2010/main" val="2551098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4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856" y="1720125"/>
            <a:ext cx="10852726" cy="1355584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856" y="3574044"/>
            <a:ext cx="10833442" cy="1441301"/>
          </a:xfrm>
          <a:prstGeom prst="rect">
            <a:avLst/>
          </a:prstGeom>
        </p:spPr>
      </p:pic>
    </p:spTree>
    <p:custDataLst>
      <p:tags r:id="rId2"/>
    </p:custDataLst>
    <p:extLst>
      <p:ext uri="{BB962C8B-B14F-4D97-AF65-F5344CB8AC3E}">
        <p14:creationId xmlns:p14="http://schemas.microsoft.com/office/powerpoint/2010/main" val="448157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4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18" y="2048057"/>
            <a:ext cx="10825018" cy="1988233"/>
          </a:xfrm>
          <a:prstGeom prst="rect">
            <a:avLst/>
          </a:prstGeom>
        </p:spPr>
      </p:pic>
    </p:spTree>
    <p:custDataLst>
      <p:tags r:id="rId2"/>
    </p:custDataLst>
    <p:extLst>
      <p:ext uri="{BB962C8B-B14F-4D97-AF65-F5344CB8AC3E}">
        <p14:creationId xmlns:p14="http://schemas.microsoft.com/office/powerpoint/2010/main" val="3301473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4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673" y="2410691"/>
            <a:ext cx="10889673" cy="1644072"/>
          </a:xfrm>
          <a:prstGeom prst="rect">
            <a:avLst/>
          </a:prstGeom>
        </p:spPr>
      </p:pic>
    </p:spTree>
    <p:custDataLst>
      <p:tags r:id="rId2"/>
    </p:custDataLst>
    <p:extLst>
      <p:ext uri="{BB962C8B-B14F-4D97-AF65-F5344CB8AC3E}">
        <p14:creationId xmlns:p14="http://schemas.microsoft.com/office/powerpoint/2010/main" val="3783577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4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146" y="1505330"/>
            <a:ext cx="10825018" cy="1154743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145" y="3303138"/>
            <a:ext cx="10846559" cy="1518243"/>
          </a:xfrm>
          <a:prstGeom prst="rect">
            <a:avLst/>
          </a:prstGeom>
        </p:spPr>
      </p:pic>
    </p:spTree>
    <p:custDataLst>
      <p:tags r:id="rId2"/>
    </p:custDataLst>
    <p:extLst>
      <p:ext uri="{BB962C8B-B14F-4D97-AF65-F5344CB8AC3E}">
        <p14:creationId xmlns:p14="http://schemas.microsoft.com/office/powerpoint/2010/main" val="2674537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4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333" y="1633134"/>
            <a:ext cx="10098391" cy="2412393"/>
          </a:xfrm>
          <a:prstGeom prst="rect">
            <a:avLst/>
          </a:prstGeom>
        </p:spPr>
      </p:pic>
    </p:spTree>
    <p:custDataLst>
      <p:tags r:id="rId2"/>
    </p:custDataLst>
    <p:extLst>
      <p:ext uri="{BB962C8B-B14F-4D97-AF65-F5344CB8AC3E}">
        <p14:creationId xmlns:p14="http://schemas.microsoft.com/office/powerpoint/2010/main" val="3710160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23"/>
          <p:cNvSpPr txBox="1"/>
          <p:nvPr/>
        </p:nvSpPr>
        <p:spPr>
          <a:xfrm>
            <a:off x="1095271" y="2141618"/>
            <a:ext cx="10514838" cy="297260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TW" altLang="en-US" b="1" dirty="0" smtClean="0"/>
              <a:t>●</a:t>
            </a:r>
            <a:r>
              <a:rPr lang="zh-TW" altLang="en-US" sz="1600" b="1" dirty="0" smtClean="0"/>
              <a:t> </a:t>
            </a:r>
            <a:r>
              <a:rPr lang="zh-TW" altLang="en-US" sz="24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網路</a:t>
            </a:r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爬蟲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（英語：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web crawler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），也叫</a:t>
            </a:r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網路蜘蛛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（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spider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），是一種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用來</a:t>
            </a:r>
            <a:endParaRPr lang="en-US" altLang="zh-TW" sz="24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自動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瀏覽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hlinkClick r:id="rId4" tooltip="全球資訊網">
                  <a:extLst>
                    <a:ext uri="{A12FA001-AC4F-418D-AE19-62706E023703}">
                      <ahyp:hlinkClr xmlns:lc="http://schemas.openxmlformats.org/drawingml/2006/lockedCanvas" xmlns:ahyp="http://schemas.microsoft.com/office/drawing/2018/hyperlinkcolor" xmlns="" val="tx"/>
                    </a:ext>
                  </a:extLst>
                </a:hlinkClick>
              </a:rPr>
              <a:t>全球資訊網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r>
              <a:rPr lang="zh-TW" altLang="en-US" sz="2400" u="sng" dirty="0" smtClean="0">
                <a:latin typeface="標楷體" panose="03000509000000000000" pitchFamily="65" charset="-120"/>
                <a:ea typeface="標楷體" panose="03000509000000000000" pitchFamily="65" charset="-120"/>
                <a:hlinkClick r:id="rId5">
                  <a:extLst>
                    <a:ext uri="{A12FA001-AC4F-418D-AE19-62706E023703}">
                      <ahyp:hlinkClr xmlns:lc="http://schemas.openxmlformats.org/drawingml/2006/lockedCanvas" xmlns:ahyp="http://schemas.microsoft.com/office/drawing/2018/hyperlinkcolor" xmlns="" val="tx"/>
                    </a:ext>
                  </a:extLst>
                </a:hlinkClick>
              </a:rPr>
              <a:t>網路機器人</a:t>
            </a:r>
            <a:endParaRPr lang="en-US" altLang="zh-TW" sz="2400" u="sng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2400" u="sng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b="1" dirty="0"/>
              <a:t>●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大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數據時代，網路上有充足的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資料</a:t>
            </a:r>
            <a:endParaRPr lang="en-US" altLang="zh-TW" sz="24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 smtClean="0"/>
              <a:t>●</a:t>
            </a:r>
            <a:r>
              <a:rPr lang="zh-TW" altLang="en-US" sz="1600" dirty="0" smtClean="0"/>
              <a:t> 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學習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爬蟲，可以讓我們獲取更多的資料來源，並且這些資料來源可以按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我們</a:t>
            </a:r>
            <a:endParaRPr lang="en-US" altLang="zh-TW" sz="24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的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目的進行採集，去掉很多無關資料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ts val="2300"/>
              </a:lnSpc>
            </a:pPr>
            <a:endParaRPr lang="en-GB" sz="16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8E2D6706-71C5-48A7-90F2-BD3369BA40A4}"/>
              </a:ext>
            </a:extLst>
          </p:cNvPr>
          <p:cNvGrpSpPr/>
          <p:nvPr/>
        </p:nvGrpSpPr>
        <p:grpSpPr>
          <a:xfrm>
            <a:off x="3805092" y="755146"/>
            <a:ext cx="4830908" cy="584835"/>
            <a:chOff x="6292" y="188"/>
            <a:chExt cx="6295" cy="921"/>
          </a:xfrm>
        </p:grpSpPr>
        <p:sp>
          <p:nvSpPr>
            <p:cNvPr id="15" name="同心圆 11">
              <a:extLst>
                <a:ext uri="{FF2B5EF4-FFF2-40B4-BE49-F238E27FC236}">
                  <a16:creationId xmlns:a16="http://schemas.microsoft.com/office/drawing/2014/main" id="{06215628-FAEF-468A-996E-730C2EEC5C62}"/>
                </a:ext>
              </a:extLst>
            </p:cNvPr>
            <p:cNvSpPr/>
            <p:nvPr/>
          </p:nvSpPr>
          <p:spPr>
            <a:xfrm>
              <a:off x="6292" y="319"/>
              <a:ext cx="318" cy="318"/>
            </a:xfrm>
            <a:prstGeom prst="donut">
              <a:avLst/>
            </a:prstGeom>
            <a:solidFill>
              <a:srgbClr val="0A5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16" name="同心圆 12">
              <a:extLst>
                <a:ext uri="{FF2B5EF4-FFF2-40B4-BE49-F238E27FC236}">
                  <a16:creationId xmlns:a16="http://schemas.microsoft.com/office/drawing/2014/main" id="{470E735D-3212-4EB6-A8E2-DB23E524B8E0}"/>
                </a:ext>
              </a:extLst>
            </p:cNvPr>
            <p:cNvSpPr/>
            <p:nvPr/>
          </p:nvSpPr>
          <p:spPr>
            <a:xfrm>
              <a:off x="6906" y="319"/>
              <a:ext cx="318" cy="318"/>
            </a:xfrm>
            <a:prstGeom prst="donut">
              <a:avLst/>
            </a:prstGeom>
            <a:solidFill>
              <a:srgbClr val="0A5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17" name="同心圆 13">
              <a:extLst>
                <a:ext uri="{FF2B5EF4-FFF2-40B4-BE49-F238E27FC236}">
                  <a16:creationId xmlns:a16="http://schemas.microsoft.com/office/drawing/2014/main" id="{1B5BCC04-E810-49B9-9437-115B40DB31CF}"/>
                </a:ext>
              </a:extLst>
            </p:cNvPr>
            <p:cNvSpPr/>
            <p:nvPr/>
          </p:nvSpPr>
          <p:spPr>
            <a:xfrm>
              <a:off x="11658" y="319"/>
              <a:ext cx="318" cy="318"/>
            </a:xfrm>
            <a:prstGeom prst="donut">
              <a:avLst/>
            </a:prstGeom>
            <a:solidFill>
              <a:srgbClr val="0A5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24" name="同心圆 14">
              <a:extLst>
                <a:ext uri="{FF2B5EF4-FFF2-40B4-BE49-F238E27FC236}">
                  <a16:creationId xmlns:a16="http://schemas.microsoft.com/office/drawing/2014/main" id="{79E99966-E146-4F73-8424-CBDD113ACA3F}"/>
                </a:ext>
              </a:extLst>
            </p:cNvPr>
            <p:cNvSpPr/>
            <p:nvPr/>
          </p:nvSpPr>
          <p:spPr>
            <a:xfrm>
              <a:off x="12269" y="319"/>
              <a:ext cx="318" cy="318"/>
            </a:xfrm>
            <a:prstGeom prst="donut">
              <a:avLst/>
            </a:prstGeom>
            <a:solidFill>
              <a:srgbClr val="0A5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D0C49CDA-376C-49E2-88F9-E83DF40BF647}"/>
                </a:ext>
              </a:extLst>
            </p:cNvPr>
            <p:cNvSpPr txBox="1"/>
            <p:nvPr/>
          </p:nvSpPr>
          <p:spPr>
            <a:xfrm>
              <a:off x="7634" y="188"/>
              <a:ext cx="3852" cy="9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TW" altLang="en-US" sz="3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標楷體" panose="03000509000000000000" pitchFamily="65" charset="-120"/>
                  <a:ea typeface="標楷體" panose="03000509000000000000" pitchFamily="65" charset="-120"/>
                  <a:cs typeface="+mn-ea"/>
                  <a:sym typeface="+mn-lt"/>
                </a:rPr>
                <a:t>什麼是爬蟲 </a:t>
              </a:r>
              <a:r>
                <a:rPr lang="en-US" altLang="zh-TW" sz="3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標楷體" panose="03000509000000000000" pitchFamily="65" charset="-120"/>
                  <a:ea typeface="標楷體" panose="03000509000000000000" pitchFamily="65" charset="-120"/>
                  <a:cs typeface="+mn-ea"/>
                  <a:sym typeface="+mn-lt"/>
                </a:rPr>
                <a:t>?</a:t>
              </a:r>
              <a:endPara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4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4987" y="1068153"/>
            <a:ext cx="7145518" cy="1120865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036" y="2983346"/>
            <a:ext cx="10714181" cy="1422400"/>
          </a:xfrm>
          <a:prstGeom prst="rect">
            <a:avLst/>
          </a:prstGeom>
        </p:spPr>
      </p:pic>
    </p:spTree>
    <p:custDataLst>
      <p:tags r:id="rId2"/>
    </p:custDataLst>
    <p:extLst>
      <p:ext uri="{BB962C8B-B14F-4D97-AF65-F5344CB8AC3E}">
        <p14:creationId xmlns:p14="http://schemas.microsoft.com/office/powerpoint/2010/main" val="3386866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4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203" y="1044834"/>
            <a:ext cx="9938025" cy="885566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563" y="2895816"/>
            <a:ext cx="10825019" cy="1260548"/>
          </a:xfrm>
          <a:prstGeom prst="rect">
            <a:avLst/>
          </a:prstGeom>
        </p:spPr>
      </p:pic>
    </p:spTree>
    <p:custDataLst>
      <p:tags r:id="rId2"/>
    </p:custDataLst>
    <p:extLst>
      <p:ext uri="{BB962C8B-B14F-4D97-AF65-F5344CB8AC3E}">
        <p14:creationId xmlns:p14="http://schemas.microsoft.com/office/powerpoint/2010/main" val="335802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4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17" y="1468583"/>
            <a:ext cx="10780451" cy="2992582"/>
          </a:xfrm>
          <a:prstGeom prst="rect">
            <a:avLst/>
          </a:prstGeom>
        </p:spPr>
      </p:pic>
    </p:spTree>
    <p:custDataLst>
      <p:tags r:id="rId2"/>
    </p:custDataLst>
    <p:extLst>
      <p:ext uri="{BB962C8B-B14F-4D97-AF65-F5344CB8AC3E}">
        <p14:creationId xmlns:p14="http://schemas.microsoft.com/office/powerpoint/2010/main" val="3071173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4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144" y="1658993"/>
            <a:ext cx="10873091" cy="2580498"/>
          </a:xfrm>
          <a:prstGeom prst="rect">
            <a:avLst/>
          </a:prstGeom>
        </p:spPr>
      </p:pic>
    </p:spTree>
    <p:custDataLst>
      <p:tags r:id="rId2"/>
    </p:custDataLst>
    <p:extLst>
      <p:ext uri="{BB962C8B-B14F-4D97-AF65-F5344CB8AC3E}">
        <p14:creationId xmlns:p14="http://schemas.microsoft.com/office/powerpoint/2010/main" val="547494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4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6827" y="1422400"/>
            <a:ext cx="8507951" cy="1939636"/>
          </a:xfrm>
          <a:prstGeom prst="rect">
            <a:avLst/>
          </a:prstGeom>
        </p:spPr>
      </p:pic>
    </p:spTree>
    <p:custDataLst>
      <p:tags r:id="rId2"/>
    </p:custDataLst>
    <p:extLst>
      <p:ext uri="{BB962C8B-B14F-4D97-AF65-F5344CB8AC3E}">
        <p14:creationId xmlns:p14="http://schemas.microsoft.com/office/powerpoint/2010/main" val="4119019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4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512" y="1286663"/>
            <a:ext cx="10507428" cy="1927592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441" y="3599570"/>
            <a:ext cx="10898668" cy="1988430"/>
          </a:xfrm>
          <a:prstGeom prst="rect">
            <a:avLst/>
          </a:prstGeom>
        </p:spPr>
      </p:pic>
    </p:spTree>
    <p:custDataLst>
      <p:tags r:id="rId2"/>
    </p:custDataLst>
    <p:extLst>
      <p:ext uri="{BB962C8B-B14F-4D97-AF65-F5344CB8AC3E}">
        <p14:creationId xmlns:p14="http://schemas.microsoft.com/office/powerpoint/2010/main" val="626651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4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0764" y="1218051"/>
            <a:ext cx="6437745" cy="3514954"/>
          </a:xfrm>
          <a:prstGeom prst="rect">
            <a:avLst/>
          </a:prstGeom>
        </p:spPr>
      </p:pic>
    </p:spTree>
    <p:custDataLst>
      <p:tags r:id="rId2"/>
    </p:custDataLst>
    <p:extLst>
      <p:ext uri="{BB962C8B-B14F-4D97-AF65-F5344CB8AC3E}">
        <p14:creationId xmlns:p14="http://schemas.microsoft.com/office/powerpoint/2010/main" val="2787800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4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6556" y="1551233"/>
            <a:ext cx="8037990" cy="3547239"/>
          </a:xfrm>
          <a:prstGeom prst="rect">
            <a:avLst/>
          </a:prstGeom>
        </p:spPr>
      </p:pic>
    </p:spTree>
    <p:custDataLst>
      <p:tags r:id="rId2"/>
    </p:custDataLst>
    <p:extLst>
      <p:ext uri="{BB962C8B-B14F-4D97-AF65-F5344CB8AC3E}">
        <p14:creationId xmlns:p14="http://schemas.microsoft.com/office/powerpoint/2010/main" val="1223059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865350" y="3061681"/>
            <a:ext cx="64926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n-ea"/>
                <a:sym typeface="+mn-lt"/>
              </a:rPr>
              <a:t>謝謝聆聽</a:t>
            </a:r>
            <a:endParaRPr lang="zh-CN" altLang="en-US" sz="4800" dirty="0">
              <a:solidFill>
                <a:schemeClr val="tx1">
                  <a:lumMod val="85000"/>
                  <a:lumOff val="1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cs typeface="+mn-ea"/>
              <a:sym typeface="+mn-lt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7937500" y="4076700"/>
            <a:ext cx="128651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solidFill>
                  <a:schemeClr val="bg1"/>
                </a:solidFill>
                <a:cs typeface="+mn-ea"/>
                <a:sym typeface="+mn-lt"/>
              </a:rPr>
              <a:t>汇报人</a:t>
            </a:r>
            <a:r>
              <a:rPr lang="zh-CN" altLang="en-US" sz="1000" dirty="0" smtClean="0">
                <a:solidFill>
                  <a:schemeClr val="bg1"/>
                </a:solidFill>
                <a:cs typeface="+mn-ea"/>
                <a:sym typeface="+mn-lt"/>
              </a:rPr>
              <a:t>：</a:t>
            </a:r>
            <a:r>
              <a:rPr lang="zh-CN" altLang="en-US" sz="1000" dirty="0">
                <a:solidFill>
                  <a:schemeClr val="bg1"/>
                </a:solidFill>
                <a:cs typeface="+mn-ea"/>
                <a:sym typeface="+mn-lt"/>
              </a:rPr>
              <a:t>优品</a:t>
            </a:r>
            <a:r>
              <a:rPr lang="en-US" altLang="zh-CN" sz="1000" dirty="0" smtClean="0">
                <a:solidFill>
                  <a:schemeClr val="bg1"/>
                </a:solidFill>
                <a:cs typeface="+mn-ea"/>
                <a:sym typeface="+mn-lt"/>
              </a:rPr>
              <a:t>PPT</a:t>
            </a:r>
            <a:endParaRPr lang="en-US" altLang="zh-CN" sz="100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220006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9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组合 43">
            <a:extLst>
              <a:ext uri="{FF2B5EF4-FFF2-40B4-BE49-F238E27FC236}">
                <a16:creationId xmlns:a16="http://schemas.microsoft.com/office/drawing/2014/main" id="{B488D366-961C-4A81-A61E-1675465FCE41}"/>
              </a:ext>
            </a:extLst>
          </p:cNvPr>
          <p:cNvGrpSpPr/>
          <p:nvPr/>
        </p:nvGrpSpPr>
        <p:grpSpPr>
          <a:xfrm>
            <a:off x="1573246" y="686337"/>
            <a:ext cx="8902645" cy="1289685"/>
            <a:chOff x="6292" y="319"/>
            <a:chExt cx="6295" cy="2031"/>
          </a:xfrm>
        </p:grpSpPr>
        <p:sp>
          <p:nvSpPr>
            <p:cNvPr id="45" name="同心圆 11">
              <a:extLst>
                <a:ext uri="{FF2B5EF4-FFF2-40B4-BE49-F238E27FC236}">
                  <a16:creationId xmlns:a16="http://schemas.microsoft.com/office/drawing/2014/main" id="{43E02009-1AAE-4851-81B8-20E02A95FE32}"/>
                </a:ext>
              </a:extLst>
            </p:cNvPr>
            <p:cNvSpPr/>
            <p:nvPr/>
          </p:nvSpPr>
          <p:spPr>
            <a:xfrm>
              <a:off x="6292" y="319"/>
              <a:ext cx="318" cy="318"/>
            </a:xfrm>
            <a:prstGeom prst="donut">
              <a:avLst/>
            </a:prstGeom>
            <a:solidFill>
              <a:srgbClr val="0A5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46" name="同心圆 12">
              <a:extLst>
                <a:ext uri="{FF2B5EF4-FFF2-40B4-BE49-F238E27FC236}">
                  <a16:creationId xmlns:a16="http://schemas.microsoft.com/office/drawing/2014/main" id="{E15CCE4D-012A-4048-A077-8D62A7A81903}"/>
                </a:ext>
              </a:extLst>
            </p:cNvPr>
            <p:cNvSpPr/>
            <p:nvPr/>
          </p:nvSpPr>
          <p:spPr>
            <a:xfrm>
              <a:off x="6906" y="319"/>
              <a:ext cx="318" cy="318"/>
            </a:xfrm>
            <a:prstGeom prst="donut">
              <a:avLst/>
            </a:prstGeom>
            <a:solidFill>
              <a:srgbClr val="0A5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47" name="同心圆 13">
              <a:extLst>
                <a:ext uri="{FF2B5EF4-FFF2-40B4-BE49-F238E27FC236}">
                  <a16:creationId xmlns:a16="http://schemas.microsoft.com/office/drawing/2014/main" id="{CFE5E47A-B62C-4E90-9937-8477FD5374DD}"/>
                </a:ext>
              </a:extLst>
            </p:cNvPr>
            <p:cNvSpPr/>
            <p:nvPr/>
          </p:nvSpPr>
          <p:spPr>
            <a:xfrm>
              <a:off x="11658" y="319"/>
              <a:ext cx="318" cy="318"/>
            </a:xfrm>
            <a:prstGeom prst="donut">
              <a:avLst/>
            </a:prstGeom>
            <a:solidFill>
              <a:srgbClr val="0A5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48" name="同心圆 14">
              <a:extLst>
                <a:ext uri="{FF2B5EF4-FFF2-40B4-BE49-F238E27FC236}">
                  <a16:creationId xmlns:a16="http://schemas.microsoft.com/office/drawing/2014/main" id="{712D4FEA-FE0E-4072-A466-C12A2C039670}"/>
                </a:ext>
              </a:extLst>
            </p:cNvPr>
            <p:cNvSpPr/>
            <p:nvPr/>
          </p:nvSpPr>
          <p:spPr>
            <a:xfrm>
              <a:off x="12269" y="319"/>
              <a:ext cx="318" cy="318"/>
            </a:xfrm>
            <a:prstGeom prst="donut">
              <a:avLst/>
            </a:prstGeom>
            <a:solidFill>
              <a:srgbClr val="0A5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D18FAB84-5E06-47C3-9657-2BC16C2D44FA}"/>
                </a:ext>
              </a:extLst>
            </p:cNvPr>
            <p:cNvSpPr txBox="1"/>
            <p:nvPr/>
          </p:nvSpPr>
          <p:spPr>
            <a:xfrm>
              <a:off x="6685" y="654"/>
              <a:ext cx="5776" cy="16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TW" altLang="en-US" sz="3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標楷體" panose="03000509000000000000" pitchFamily="65" charset="-120"/>
                  <a:ea typeface="標楷體" panose="03000509000000000000" pitchFamily="65" charset="-120"/>
                  <a:cs typeface="+mn-ea"/>
                </a:rPr>
                <a:t>網路爬蟲必備基本的最基本</a:t>
              </a:r>
              <a:r>
                <a:rPr lang="zh-TW" altLang="en-US" sz="3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標楷體" panose="03000509000000000000" pitchFamily="65" charset="-120"/>
                  <a:ea typeface="標楷體" panose="03000509000000000000" pitchFamily="65" charset="-120"/>
                  <a:cs typeface="+mn-ea"/>
                </a:rPr>
                <a:t>知識</a:t>
              </a:r>
              <a:r>
                <a:rPr lang="en-US" altLang="zh-TW" sz="3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標楷體" panose="03000509000000000000" pitchFamily="65" charset="-120"/>
                  <a:ea typeface="標楷體" panose="03000509000000000000" pitchFamily="65" charset="-120"/>
                  <a:cs typeface="+mn-ea"/>
                </a:rPr>
                <a:t>“GET”</a:t>
              </a:r>
              <a:r>
                <a:rPr lang="zh-TW" altLang="en-US" sz="3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標楷體" panose="03000509000000000000" pitchFamily="65" charset="-120"/>
                  <a:ea typeface="標楷體" panose="03000509000000000000" pitchFamily="65" charset="-120"/>
                  <a:cs typeface="+mn-ea"/>
                </a:rPr>
                <a:t>請求</a:t>
              </a:r>
              <a:endPara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n-ea"/>
                <a:sym typeface="+mn-lt"/>
              </a:endParaRPr>
            </a:p>
            <a:p>
              <a:pPr algn="dist"/>
              <a:r>
                <a:rPr lang="en-US" altLang="zh-TW" sz="3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標楷體" panose="03000509000000000000" pitchFamily="65" charset="-120"/>
                  <a:ea typeface="標楷體" panose="03000509000000000000" pitchFamily="65" charset="-120"/>
                  <a:cs typeface="+mn-ea"/>
                </a:rPr>
                <a:t> </a:t>
              </a:r>
              <a:endPara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n-ea"/>
                <a:sym typeface="+mn-lt"/>
              </a:endParaRPr>
            </a:p>
          </p:txBody>
        </p:sp>
      </p:grpSp>
      <p:sp>
        <p:nvSpPr>
          <p:cNvPr id="33" name="文字方塊 32"/>
          <p:cNvSpPr txBox="1"/>
          <p:nvPr/>
        </p:nvSpPr>
        <p:spPr>
          <a:xfrm>
            <a:off x="950497" y="1761920"/>
            <a:ext cx="934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●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在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瀏覽器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如：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Chrome)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的網址列輸入文字，按下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Enter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鍵</a:t>
            </a:r>
          </a:p>
        </p:txBody>
      </p:sp>
      <p:pic>
        <p:nvPicPr>
          <p:cNvPr id="40" name="圖片 39">
            <a:extLst>
              <a:ext uri="{FF2B5EF4-FFF2-40B4-BE49-F238E27FC236}">
                <a16:creationId xmlns:a16="http://schemas.microsoft.com/office/drawing/2014/main" id="{E7D29ECB-51A3-4560-B7C2-E7423F2604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8544" y="2364001"/>
            <a:ext cx="6933246" cy="4074664"/>
          </a:xfrm>
          <a:prstGeom prst="rect">
            <a:avLst/>
          </a:prstGeom>
        </p:spPr>
      </p:pic>
      <p:sp>
        <p:nvSpPr>
          <p:cNvPr id="41" name="矩形: 圓角 5">
            <a:extLst>
              <a:ext uri="{FF2B5EF4-FFF2-40B4-BE49-F238E27FC236}">
                <a16:creationId xmlns:a16="http://schemas.microsoft.com/office/drawing/2014/main" id="{D466DA8C-61CF-4C11-B846-654D9BE0C171}"/>
              </a:ext>
            </a:extLst>
          </p:cNvPr>
          <p:cNvSpPr/>
          <p:nvPr/>
        </p:nvSpPr>
        <p:spPr>
          <a:xfrm>
            <a:off x="3085282" y="2528516"/>
            <a:ext cx="1551372" cy="557927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3724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组合 43">
            <a:extLst>
              <a:ext uri="{FF2B5EF4-FFF2-40B4-BE49-F238E27FC236}">
                <a16:creationId xmlns:a16="http://schemas.microsoft.com/office/drawing/2014/main" id="{B488D366-961C-4A81-A61E-1675465FCE41}"/>
              </a:ext>
            </a:extLst>
          </p:cNvPr>
          <p:cNvGrpSpPr/>
          <p:nvPr/>
        </p:nvGrpSpPr>
        <p:grpSpPr>
          <a:xfrm>
            <a:off x="2373665" y="594763"/>
            <a:ext cx="7923671" cy="584835"/>
            <a:chOff x="6292" y="176"/>
            <a:chExt cx="6295" cy="921"/>
          </a:xfrm>
        </p:grpSpPr>
        <p:sp>
          <p:nvSpPr>
            <p:cNvPr id="45" name="同心圆 11">
              <a:extLst>
                <a:ext uri="{FF2B5EF4-FFF2-40B4-BE49-F238E27FC236}">
                  <a16:creationId xmlns:a16="http://schemas.microsoft.com/office/drawing/2014/main" id="{43E02009-1AAE-4851-81B8-20E02A95FE32}"/>
                </a:ext>
              </a:extLst>
            </p:cNvPr>
            <p:cNvSpPr/>
            <p:nvPr/>
          </p:nvSpPr>
          <p:spPr>
            <a:xfrm>
              <a:off x="6292" y="319"/>
              <a:ext cx="318" cy="318"/>
            </a:xfrm>
            <a:prstGeom prst="donut">
              <a:avLst/>
            </a:prstGeom>
            <a:solidFill>
              <a:srgbClr val="0A5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46" name="同心圆 12">
              <a:extLst>
                <a:ext uri="{FF2B5EF4-FFF2-40B4-BE49-F238E27FC236}">
                  <a16:creationId xmlns:a16="http://schemas.microsoft.com/office/drawing/2014/main" id="{E15CCE4D-012A-4048-A077-8D62A7A81903}"/>
                </a:ext>
              </a:extLst>
            </p:cNvPr>
            <p:cNvSpPr/>
            <p:nvPr/>
          </p:nvSpPr>
          <p:spPr>
            <a:xfrm>
              <a:off x="6906" y="319"/>
              <a:ext cx="318" cy="318"/>
            </a:xfrm>
            <a:prstGeom prst="donut">
              <a:avLst/>
            </a:prstGeom>
            <a:solidFill>
              <a:srgbClr val="0A5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47" name="同心圆 13">
              <a:extLst>
                <a:ext uri="{FF2B5EF4-FFF2-40B4-BE49-F238E27FC236}">
                  <a16:creationId xmlns:a16="http://schemas.microsoft.com/office/drawing/2014/main" id="{CFE5E47A-B62C-4E90-9937-8477FD5374DD}"/>
                </a:ext>
              </a:extLst>
            </p:cNvPr>
            <p:cNvSpPr/>
            <p:nvPr/>
          </p:nvSpPr>
          <p:spPr>
            <a:xfrm>
              <a:off x="11658" y="319"/>
              <a:ext cx="318" cy="318"/>
            </a:xfrm>
            <a:prstGeom prst="donut">
              <a:avLst/>
            </a:prstGeom>
            <a:solidFill>
              <a:srgbClr val="0A5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48" name="同心圆 14">
              <a:extLst>
                <a:ext uri="{FF2B5EF4-FFF2-40B4-BE49-F238E27FC236}">
                  <a16:creationId xmlns:a16="http://schemas.microsoft.com/office/drawing/2014/main" id="{712D4FEA-FE0E-4072-A466-C12A2C039670}"/>
                </a:ext>
              </a:extLst>
            </p:cNvPr>
            <p:cNvSpPr/>
            <p:nvPr/>
          </p:nvSpPr>
          <p:spPr>
            <a:xfrm>
              <a:off x="12269" y="319"/>
              <a:ext cx="318" cy="318"/>
            </a:xfrm>
            <a:prstGeom prst="donut">
              <a:avLst/>
            </a:prstGeom>
            <a:solidFill>
              <a:srgbClr val="0A5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D18FAB84-5E06-47C3-9657-2BC16C2D44FA}"/>
                </a:ext>
              </a:extLst>
            </p:cNvPr>
            <p:cNvSpPr txBox="1"/>
            <p:nvPr/>
          </p:nvSpPr>
          <p:spPr>
            <a:xfrm>
              <a:off x="7263" y="176"/>
              <a:ext cx="4663" cy="9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3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標楷體" panose="03000509000000000000" pitchFamily="65" charset="-120"/>
                  <a:ea typeface="標楷體" panose="03000509000000000000" pitchFamily="65" charset="-120"/>
                  <a:cs typeface="+mn-ea"/>
                </a:rPr>
                <a:t>一般使用者瀏覽網路的行為</a:t>
              </a:r>
              <a:r>
                <a:rPr lang="en-US" altLang="zh-TW" sz="3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標楷體" panose="03000509000000000000" pitchFamily="65" charset="-120"/>
                  <a:ea typeface="標楷體" panose="03000509000000000000" pitchFamily="65" charset="-120"/>
                  <a:cs typeface="+mn-ea"/>
                </a:rPr>
                <a:t>:</a:t>
              </a:r>
            </a:p>
          </p:txBody>
        </p:sp>
      </p:grpSp>
      <p:sp>
        <p:nvSpPr>
          <p:cNvPr id="14" name="矩形 13"/>
          <p:cNvSpPr/>
          <p:nvPr/>
        </p:nvSpPr>
        <p:spPr>
          <a:xfrm>
            <a:off x="3546797" y="1293690"/>
            <a:ext cx="7346106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       1.</a:t>
            </a:r>
            <a:r>
              <a:rPr lang="zh-TW" altLang="en-US" sz="20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瀏覽器</a:t>
            </a:r>
            <a:r>
              <a:rPr lang="zh-TW" altLang="en-US" sz="20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發出</a:t>
            </a:r>
            <a:r>
              <a:rPr lang="en-US" altLang="zh-TW" sz="20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Get</a:t>
            </a:r>
            <a:r>
              <a:rPr lang="zh-TW" altLang="en-US" sz="20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請求</a:t>
            </a:r>
            <a:r>
              <a:rPr lang="en-US" altLang="zh-TW" sz="20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!</a:t>
            </a:r>
            <a:r>
              <a:rPr lang="zh-TW" altLang="en-US" dirty="0" smtClean="0"/>
              <a:t>                                                         </a:t>
            </a:r>
            <a:r>
              <a:rPr lang="en-US" altLang="zh-TW" dirty="0">
                <a:solidFill>
                  <a:srgbClr val="FFC000"/>
                </a:solidFill>
              </a:rPr>
              <a:t>https://www.youtube.com/?gl=TW&amp;hl=zh-TW</a:t>
            </a:r>
          </a:p>
        </p:txBody>
      </p:sp>
      <p:sp>
        <p:nvSpPr>
          <p:cNvPr id="38" name="矩形: 圓角 3">
            <a:extLst>
              <a:ext uri="{FF2B5EF4-FFF2-40B4-BE49-F238E27FC236}">
                <a16:creationId xmlns:a16="http://schemas.microsoft.com/office/drawing/2014/main" id="{2B7BDB91-01F6-469B-92DB-9D91E6ABA046}"/>
              </a:ext>
            </a:extLst>
          </p:cNvPr>
          <p:cNvSpPr/>
          <p:nvPr/>
        </p:nvSpPr>
        <p:spPr>
          <a:xfrm>
            <a:off x="2376507" y="2074305"/>
            <a:ext cx="1693904" cy="537062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網頁伺服器</a:t>
            </a:r>
          </a:p>
        </p:txBody>
      </p:sp>
      <p:sp>
        <p:nvSpPr>
          <p:cNvPr id="39" name="箭號: 向左 5">
            <a:extLst>
              <a:ext uri="{FF2B5EF4-FFF2-40B4-BE49-F238E27FC236}">
                <a16:creationId xmlns:a16="http://schemas.microsoft.com/office/drawing/2014/main" id="{909FEB26-2987-4694-A56D-CE7788903BCE}"/>
              </a:ext>
            </a:extLst>
          </p:cNvPr>
          <p:cNvSpPr/>
          <p:nvPr/>
        </p:nvSpPr>
        <p:spPr>
          <a:xfrm>
            <a:off x="5364506" y="2042311"/>
            <a:ext cx="1192548" cy="469149"/>
          </a:xfrm>
          <a:prstGeom prst="leftArrow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箭號: 向右 6">
            <a:extLst>
              <a:ext uri="{FF2B5EF4-FFF2-40B4-BE49-F238E27FC236}">
                <a16:creationId xmlns:a16="http://schemas.microsoft.com/office/drawing/2014/main" id="{8CBF1C65-7D25-4EEE-AD49-9282945D55CF}"/>
              </a:ext>
            </a:extLst>
          </p:cNvPr>
          <p:cNvSpPr/>
          <p:nvPr/>
        </p:nvSpPr>
        <p:spPr>
          <a:xfrm>
            <a:off x="5513142" y="2568983"/>
            <a:ext cx="1063031" cy="458666"/>
          </a:xfrm>
          <a:prstGeom prst="right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1" name="圖片 40">
            <a:extLst>
              <a:ext uri="{FF2B5EF4-FFF2-40B4-BE49-F238E27FC236}">
                <a16:creationId xmlns:a16="http://schemas.microsoft.com/office/drawing/2014/main" id="{F7DEB03B-3E6F-43D4-A1E1-21B930608F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9493" y="2003584"/>
            <a:ext cx="998586" cy="884978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2754901" y="2757495"/>
            <a:ext cx="19800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0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2</a:t>
            </a:r>
            <a:r>
              <a:rPr lang="en-US" altLang="zh-TW" sz="20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.</a:t>
            </a:r>
            <a:r>
              <a:rPr lang="zh-TW" altLang="en-US" sz="20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回</a:t>
            </a:r>
            <a:r>
              <a:rPr lang="zh-TW" altLang="en-US" sz="20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傳網頁資料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3" name="圖片 42">
            <a:extLst>
              <a:ext uri="{FF2B5EF4-FFF2-40B4-BE49-F238E27FC236}">
                <a16:creationId xmlns:a16="http://schemas.microsoft.com/office/drawing/2014/main" id="{F8B409C7-E7C6-48DD-8EBD-7B9E78F8AC1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059" y="3173778"/>
            <a:ext cx="4706868" cy="3197998"/>
          </a:xfrm>
          <a:prstGeom prst="rect">
            <a:avLst/>
          </a:prstGeom>
        </p:spPr>
      </p:pic>
      <p:sp>
        <p:nvSpPr>
          <p:cNvPr id="33" name="矩形 32"/>
          <p:cNvSpPr/>
          <p:nvPr/>
        </p:nvSpPr>
        <p:spPr>
          <a:xfrm>
            <a:off x="8864783" y="2888562"/>
            <a:ext cx="19800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0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3</a:t>
            </a:r>
            <a:r>
              <a:rPr lang="en-US" altLang="zh-TW" sz="20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.</a:t>
            </a:r>
            <a:r>
              <a:rPr lang="zh-TW" altLang="en-US" sz="20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呈現</a:t>
            </a:r>
            <a:r>
              <a:rPr lang="zh-TW" altLang="en-US" sz="20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在網頁上</a:t>
            </a:r>
            <a:endParaRPr lang="en-US" altLang="zh-TW" sz="2000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50" name="圖片 49">
            <a:extLst>
              <a:ext uri="{FF2B5EF4-FFF2-40B4-BE49-F238E27FC236}">
                <a16:creationId xmlns:a16="http://schemas.microsoft.com/office/drawing/2014/main" id="{9B5AC2B6-D3B0-47F4-A532-499F6B5154F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8764" y="3288672"/>
            <a:ext cx="4572582" cy="3083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472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组合 43">
            <a:extLst>
              <a:ext uri="{FF2B5EF4-FFF2-40B4-BE49-F238E27FC236}">
                <a16:creationId xmlns:a16="http://schemas.microsoft.com/office/drawing/2014/main" id="{B488D366-961C-4A81-A61E-1675465FCE41}"/>
              </a:ext>
            </a:extLst>
          </p:cNvPr>
          <p:cNvGrpSpPr/>
          <p:nvPr/>
        </p:nvGrpSpPr>
        <p:grpSpPr>
          <a:xfrm>
            <a:off x="1717965" y="604118"/>
            <a:ext cx="9174937" cy="584835"/>
            <a:chOff x="6292" y="176"/>
            <a:chExt cx="6295" cy="921"/>
          </a:xfrm>
        </p:grpSpPr>
        <p:sp>
          <p:nvSpPr>
            <p:cNvPr id="45" name="同心圆 11">
              <a:extLst>
                <a:ext uri="{FF2B5EF4-FFF2-40B4-BE49-F238E27FC236}">
                  <a16:creationId xmlns:a16="http://schemas.microsoft.com/office/drawing/2014/main" id="{43E02009-1AAE-4851-81B8-20E02A95FE32}"/>
                </a:ext>
              </a:extLst>
            </p:cNvPr>
            <p:cNvSpPr/>
            <p:nvPr/>
          </p:nvSpPr>
          <p:spPr>
            <a:xfrm>
              <a:off x="6292" y="319"/>
              <a:ext cx="318" cy="318"/>
            </a:xfrm>
            <a:prstGeom prst="donut">
              <a:avLst/>
            </a:prstGeom>
            <a:solidFill>
              <a:srgbClr val="0A5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46" name="同心圆 12">
              <a:extLst>
                <a:ext uri="{FF2B5EF4-FFF2-40B4-BE49-F238E27FC236}">
                  <a16:creationId xmlns:a16="http://schemas.microsoft.com/office/drawing/2014/main" id="{E15CCE4D-012A-4048-A077-8D62A7A81903}"/>
                </a:ext>
              </a:extLst>
            </p:cNvPr>
            <p:cNvSpPr/>
            <p:nvPr/>
          </p:nvSpPr>
          <p:spPr>
            <a:xfrm>
              <a:off x="6906" y="319"/>
              <a:ext cx="318" cy="318"/>
            </a:xfrm>
            <a:prstGeom prst="donut">
              <a:avLst/>
            </a:prstGeom>
            <a:solidFill>
              <a:srgbClr val="0A5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47" name="同心圆 13">
              <a:extLst>
                <a:ext uri="{FF2B5EF4-FFF2-40B4-BE49-F238E27FC236}">
                  <a16:creationId xmlns:a16="http://schemas.microsoft.com/office/drawing/2014/main" id="{CFE5E47A-B62C-4E90-9937-8477FD5374DD}"/>
                </a:ext>
              </a:extLst>
            </p:cNvPr>
            <p:cNvSpPr/>
            <p:nvPr/>
          </p:nvSpPr>
          <p:spPr>
            <a:xfrm>
              <a:off x="11658" y="319"/>
              <a:ext cx="318" cy="318"/>
            </a:xfrm>
            <a:prstGeom prst="donut">
              <a:avLst/>
            </a:prstGeom>
            <a:solidFill>
              <a:srgbClr val="0A5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48" name="同心圆 14">
              <a:extLst>
                <a:ext uri="{FF2B5EF4-FFF2-40B4-BE49-F238E27FC236}">
                  <a16:creationId xmlns:a16="http://schemas.microsoft.com/office/drawing/2014/main" id="{712D4FEA-FE0E-4072-A466-C12A2C039670}"/>
                </a:ext>
              </a:extLst>
            </p:cNvPr>
            <p:cNvSpPr/>
            <p:nvPr/>
          </p:nvSpPr>
          <p:spPr>
            <a:xfrm>
              <a:off x="12269" y="319"/>
              <a:ext cx="318" cy="318"/>
            </a:xfrm>
            <a:prstGeom prst="donut">
              <a:avLst/>
            </a:prstGeom>
            <a:solidFill>
              <a:srgbClr val="0A5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D18FAB84-5E06-47C3-9657-2BC16C2D44FA}"/>
                </a:ext>
              </a:extLst>
            </p:cNvPr>
            <p:cNvSpPr txBox="1"/>
            <p:nvPr/>
          </p:nvSpPr>
          <p:spPr>
            <a:xfrm>
              <a:off x="7263" y="176"/>
              <a:ext cx="4877" cy="9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3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標楷體" panose="03000509000000000000" pitchFamily="65" charset="-120"/>
                  <a:ea typeface="標楷體" panose="03000509000000000000" pitchFamily="65" charset="-120"/>
                  <a:cs typeface="+mn-ea"/>
                </a:rPr>
                <a:t>Python </a:t>
              </a:r>
              <a:r>
                <a:rPr lang="zh-TW" altLang="en-US" sz="3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標楷體" panose="03000509000000000000" pitchFamily="65" charset="-120"/>
                  <a:ea typeface="標楷體" panose="03000509000000000000" pitchFamily="65" charset="-120"/>
                  <a:cs typeface="+mn-ea"/>
                </a:rPr>
                <a:t>網路爬蟲瀏覽網路的行為</a:t>
              </a:r>
              <a:r>
                <a:rPr lang="en-US" altLang="zh-TW" sz="3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標楷體" panose="03000509000000000000" pitchFamily="65" charset="-120"/>
                  <a:ea typeface="標楷體" panose="03000509000000000000" pitchFamily="65" charset="-120"/>
                  <a:cs typeface="+mn-ea"/>
                </a:rPr>
                <a:t>:</a:t>
              </a:r>
            </a:p>
          </p:txBody>
        </p:sp>
      </p:grpSp>
      <p:sp>
        <p:nvSpPr>
          <p:cNvPr id="14" name="矩形 13"/>
          <p:cNvSpPr/>
          <p:nvPr/>
        </p:nvSpPr>
        <p:spPr>
          <a:xfrm>
            <a:off x="2419927" y="1293691"/>
            <a:ext cx="847297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               1</a:t>
            </a:r>
            <a:r>
              <a:rPr lang="en-US" altLang="zh-TW" sz="20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.</a:t>
            </a:r>
            <a:r>
              <a:rPr lang="zh-TW" altLang="en-US" sz="20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0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Python </a:t>
            </a:r>
            <a:r>
              <a:rPr lang="zh-TW" altLang="en-US" sz="20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發送</a:t>
            </a:r>
            <a:r>
              <a:rPr lang="en-US" altLang="zh-TW" sz="20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Get</a:t>
            </a:r>
            <a:r>
              <a:rPr lang="zh-TW" altLang="en-US" sz="20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請求</a:t>
            </a:r>
            <a:r>
              <a:rPr lang="en-US" altLang="zh-TW" sz="20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!</a:t>
            </a:r>
          </a:p>
          <a:p>
            <a:r>
              <a:rPr lang="zh-TW" altLang="en-US" sz="2000" dirty="0">
                <a:solidFill>
                  <a:srgbClr val="FFC000"/>
                </a:solidFill>
              </a:rPr>
              <a:t>    </a:t>
            </a:r>
            <a:r>
              <a:rPr lang="zh-TW" altLang="en-US" sz="2000" dirty="0" smtClean="0">
                <a:solidFill>
                  <a:srgbClr val="FFC000"/>
                </a:solidFill>
              </a:rPr>
              <a:t> </a:t>
            </a:r>
            <a:r>
              <a:rPr lang="en-US" altLang="zh-TW" sz="2000" dirty="0" err="1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requests.get</a:t>
            </a:r>
            <a:r>
              <a:rPr lang="en-US" altLang="zh-TW" sz="20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('https://www.youtube.com/?gl=TW&amp;hl=zh-TW</a:t>
            </a:r>
            <a:r>
              <a:rPr lang="en-US" altLang="zh-TW" sz="20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</a:t>
            </a:r>
            <a:endParaRPr lang="en-US" altLang="zh-TW" sz="2000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矩形: 圓角 3">
            <a:extLst>
              <a:ext uri="{FF2B5EF4-FFF2-40B4-BE49-F238E27FC236}">
                <a16:creationId xmlns:a16="http://schemas.microsoft.com/office/drawing/2014/main" id="{2B7BDB91-01F6-469B-92DB-9D91E6ABA046}"/>
              </a:ext>
            </a:extLst>
          </p:cNvPr>
          <p:cNvSpPr/>
          <p:nvPr/>
        </p:nvSpPr>
        <p:spPr>
          <a:xfrm>
            <a:off x="2528071" y="2211768"/>
            <a:ext cx="1693904" cy="537062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網頁伺服器</a:t>
            </a:r>
          </a:p>
        </p:txBody>
      </p:sp>
      <p:sp>
        <p:nvSpPr>
          <p:cNvPr id="39" name="箭號: 向左 5">
            <a:extLst>
              <a:ext uri="{FF2B5EF4-FFF2-40B4-BE49-F238E27FC236}">
                <a16:creationId xmlns:a16="http://schemas.microsoft.com/office/drawing/2014/main" id="{909FEB26-2987-4694-A56D-CE7788903BCE}"/>
              </a:ext>
            </a:extLst>
          </p:cNvPr>
          <p:cNvSpPr/>
          <p:nvPr/>
        </p:nvSpPr>
        <p:spPr>
          <a:xfrm>
            <a:off x="5670854" y="2092902"/>
            <a:ext cx="1192548" cy="469149"/>
          </a:xfrm>
          <a:prstGeom prst="leftArrow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箭號: 向右 6">
            <a:extLst>
              <a:ext uri="{FF2B5EF4-FFF2-40B4-BE49-F238E27FC236}">
                <a16:creationId xmlns:a16="http://schemas.microsoft.com/office/drawing/2014/main" id="{8CBF1C65-7D25-4EEE-AD49-9282945D55CF}"/>
              </a:ext>
            </a:extLst>
          </p:cNvPr>
          <p:cNvSpPr/>
          <p:nvPr/>
        </p:nvSpPr>
        <p:spPr>
          <a:xfrm>
            <a:off x="5756356" y="2569933"/>
            <a:ext cx="1063031" cy="458666"/>
          </a:xfrm>
          <a:prstGeom prst="right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1" name="圖片 40">
            <a:extLst>
              <a:ext uri="{FF2B5EF4-FFF2-40B4-BE49-F238E27FC236}">
                <a16:creationId xmlns:a16="http://schemas.microsoft.com/office/drawing/2014/main" id="{F7DEB03B-3E6F-43D4-A1E1-21B930608F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2079" y="2067172"/>
            <a:ext cx="998586" cy="884978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2483635" y="2799266"/>
            <a:ext cx="19800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0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2</a:t>
            </a:r>
            <a:r>
              <a:rPr lang="en-US" altLang="zh-TW" sz="20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.</a:t>
            </a:r>
            <a:r>
              <a:rPr lang="zh-TW" altLang="en-US" sz="20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回</a:t>
            </a:r>
            <a:r>
              <a:rPr lang="zh-TW" altLang="en-US" sz="20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傳網頁資料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9012357" y="2863192"/>
            <a:ext cx="242002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0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3.</a:t>
            </a:r>
            <a:r>
              <a:rPr lang="zh-TW" altLang="en-US" sz="20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透過</a:t>
            </a:r>
            <a:r>
              <a:rPr lang="en-US" altLang="zh-TW" sz="20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python</a:t>
            </a:r>
            <a:r>
              <a:rPr lang="zh-TW" altLang="en-US" sz="20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分析</a:t>
            </a:r>
            <a:endParaRPr lang="en-US" altLang="zh-TW" sz="2000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2000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17" name="圖片 16">
            <a:extLst>
              <a:ext uri="{FF2B5EF4-FFF2-40B4-BE49-F238E27FC236}">
                <a16:creationId xmlns:a16="http://schemas.microsoft.com/office/drawing/2014/main" id="{A63B769B-63C3-4D25-97C5-2747D016CD4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697" y="3184023"/>
            <a:ext cx="4630103" cy="3216035"/>
          </a:xfrm>
          <a:prstGeom prst="rect">
            <a:avLst/>
          </a:prstGeom>
        </p:spPr>
      </p:pic>
      <p:pic>
        <p:nvPicPr>
          <p:cNvPr id="18" name="圖片 17">
            <a:extLst>
              <a:ext uri="{FF2B5EF4-FFF2-40B4-BE49-F238E27FC236}">
                <a16:creationId xmlns:a16="http://schemas.microsoft.com/office/drawing/2014/main" id="{B94F61F6-B442-4131-ACFB-B0386DAD7BD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7871" y="3266408"/>
            <a:ext cx="4909636" cy="31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824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组合 43">
            <a:extLst>
              <a:ext uri="{FF2B5EF4-FFF2-40B4-BE49-F238E27FC236}">
                <a16:creationId xmlns:a16="http://schemas.microsoft.com/office/drawing/2014/main" id="{B488D366-961C-4A81-A61E-1675465FCE41}"/>
              </a:ext>
            </a:extLst>
          </p:cNvPr>
          <p:cNvGrpSpPr/>
          <p:nvPr/>
        </p:nvGrpSpPr>
        <p:grpSpPr>
          <a:xfrm>
            <a:off x="3691095" y="614184"/>
            <a:ext cx="5804134" cy="1076960"/>
            <a:chOff x="6292" y="188"/>
            <a:chExt cx="6295" cy="1696"/>
          </a:xfrm>
        </p:grpSpPr>
        <p:sp>
          <p:nvSpPr>
            <p:cNvPr id="45" name="同心圆 11">
              <a:extLst>
                <a:ext uri="{FF2B5EF4-FFF2-40B4-BE49-F238E27FC236}">
                  <a16:creationId xmlns:a16="http://schemas.microsoft.com/office/drawing/2014/main" id="{43E02009-1AAE-4851-81B8-20E02A95FE32}"/>
                </a:ext>
              </a:extLst>
            </p:cNvPr>
            <p:cNvSpPr/>
            <p:nvPr/>
          </p:nvSpPr>
          <p:spPr>
            <a:xfrm>
              <a:off x="6292" y="319"/>
              <a:ext cx="318" cy="318"/>
            </a:xfrm>
            <a:prstGeom prst="donut">
              <a:avLst/>
            </a:prstGeom>
            <a:solidFill>
              <a:srgbClr val="0A5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46" name="同心圆 12">
              <a:extLst>
                <a:ext uri="{FF2B5EF4-FFF2-40B4-BE49-F238E27FC236}">
                  <a16:creationId xmlns:a16="http://schemas.microsoft.com/office/drawing/2014/main" id="{E15CCE4D-012A-4048-A077-8D62A7A81903}"/>
                </a:ext>
              </a:extLst>
            </p:cNvPr>
            <p:cNvSpPr/>
            <p:nvPr/>
          </p:nvSpPr>
          <p:spPr>
            <a:xfrm>
              <a:off x="6906" y="319"/>
              <a:ext cx="318" cy="318"/>
            </a:xfrm>
            <a:prstGeom prst="donut">
              <a:avLst/>
            </a:prstGeom>
            <a:solidFill>
              <a:srgbClr val="0A5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47" name="同心圆 13">
              <a:extLst>
                <a:ext uri="{FF2B5EF4-FFF2-40B4-BE49-F238E27FC236}">
                  <a16:creationId xmlns:a16="http://schemas.microsoft.com/office/drawing/2014/main" id="{CFE5E47A-B62C-4E90-9937-8477FD5374DD}"/>
                </a:ext>
              </a:extLst>
            </p:cNvPr>
            <p:cNvSpPr/>
            <p:nvPr/>
          </p:nvSpPr>
          <p:spPr>
            <a:xfrm>
              <a:off x="11658" y="319"/>
              <a:ext cx="318" cy="318"/>
            </a:xfrm>
            <a:prstGeom prst="donut">
              <a:avLst/>
            </a:prstGeom>
            <a:solidFill>
              <a:srgbClr val="0A5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48" name="同心圆 14">
              <a:extLst>
                <a:ext uri="{FF2B5EF4-FFF2-40B4-BE49-F238E27FC236}">
                  <a16:creationId xmlns:a16="http://schemas.microsoft.com/office/drawing/2014/main" id="{712D4FEA-FE0E-4072-A466-C12A2C039670}"/>
                </a:ext>
              </a:extLst>
            </p:cNvPr>
            <p:cNvSpPr/>
            <p:nvPr/>
          </p:nvSpPr>
          <p:spPr>
            <a:xfrm>
              <a:off x="12269" y="319"/>
              <a:ext cx="318" cy="318"/>
            </a:xfrm>
            <a:prstGeom prst="donut">
              <a:avLst/>
            </a:prstGeom>
            <a:solidFill>
              <a:srgbClr val="0A5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D18FAB84-5E06-47C3-9657-2BC16C2D44FA}"/>
                </a:ext>
              </a:extLst>
            </p:cNvPr>
            <p:cNvSpPr txBox="1"/>
            <p:nvPr/>
          </p:nvSpPr>
          <p:spPr>
            <a:xfrm>
              <a:off x="7634" y="188"/>
              <a:ext cx="3477" cy="16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TW" altLang="en-US" sz="32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人 </a:t>
              </a:r>
              <a:r>
                <a:rPr lang="en-US" altLang="zh-TW" sz="32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VS</a:t>
              </a:r>
              <a:r>
                <a:rPr lang="zh-TW" altLang="en-US" sz="32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 爬蟲所見</a:t>
              </a:r>
              <a:endPara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n-ea"/>
                <a:sym typeface="+mn-lt"/>
              </a:endParaRPr>
            </a:p>
          </p:txBody>
        </p:sp>
      </p:grpSp>
      <p:sp>
        <p:nvSpPr>
          <p:cNvPr id="14" name="矩形 13"/>
          <p:cNvSpPr/>
          <p:nvPr/>
        </p:nvSpPr>
        <p:spPr>
          <a:xfrm>
            <a:off x="823367" y="1295461"/>
            <a:ext cx="212303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11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● 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人們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所見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38" name="內容版面配置區 6">
            <a:extLst>
              <a:ext uri="{FF2B5EF4-FFF2-40B4-BE49-F238E27FC236}">
                <a16:creationId xmlns:a16="http://schemas.microsoft.com/office/drawing/2014/main" id="{35622CF9-0CAF-4A5B-BA72-5DF20E4D45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125" y="1958109"/>
            <a:ext cx="5412536" cy="4401479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8428270" y="1278261"/>
            <a:ext cx="21339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●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 爬蟲所見 </a:t>
            </a:r>
          </a:p>
        </p:txBody>
      </p:sp>
      <p:pic>
        <p:nvPicPr>
          <p:cNvPr id="40" name="內容版面配置區 7">
            <a:extLst>
              <a:ext uri="{FF2B5EF4-FFF2-40B4-BE49-F238E27FC236}">
                <a16:creationId xmlns:a16="http://schemas.microsoft.com/office/drawing/2014/main" id="{A8D0CA67-4CB1-4316-9C80-84729B6BEA3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6291" y="1958109"/>
            <a:ext cx="5039286" cy="4419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001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组合 43">
            <a:extLst>
              <a:ext uri="{FF2B5EF4-FFF2-40B4-BE49-F238E27FC236}">
                <a16:creationId xmlns:a16="http://schemas.microsoft.com/office/drawing/2014/main" id="{B488D366-961C-4A81-A61E-1675465FCE41}"/>
              </a:ext>
            </a:extLst>
          </p:cNvPr>
          <p:cNvGrpSpPr/>
          <p:nvPr/>
        </p:nvGrpSpPr>
        <p:grpSpPr>
          <a:xfrm>
            <a:off x="4091419" y="604463"/>
            <a:ext cx="3997325" cy="584835"/>
            <a:chOff x="6292" y="176"/>
            <a:chExt cx="6295" cy="921"/>
          </a:xfrm>
        </p:grpSpPr>
        <p:sp>
          <p:nvSpPr>
            <p:cNvPr id="45" name="同心圆 11">
              <a:extLst>
                <a:ext uri="{FF2B5EF4-FFF2-40B4-BE49-F238E27FC236}">
                  <a16:creationId xmlns:a16="http://schemas.microsoft.com/office/drawing/2014/main" id="{43E02009-1AAE-4851-81B8-20E02A95FE32}"/>
                </a:ext>
              </a:extLst>
            </p:cNvPr>
            <p:cNvSpPr/>
            <p:nvPr/>
          </p:nvSpPr>
          <p:spPr>
            <a:xfrm>
              <a:off x="6292" y="319"/>
              <a:ext cx="318" cy="318"/>
            </a:xfrm>
            <a:prstGeom prst="donut">
              <a:avLst/>
            </a:prstGeom>
            <a:solidFill>
              <a:srgbClr val="0A5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46" name="同心圆 12">
              <a:extLst>
                <a:ext uri="{FF2B5EF4-FFF2-40B4-BE49-F238E27FC236}">
                  <a16:creationId xmlns:a16="http://schemas.microsoft.com/office/drawing/2014/main" id="{E15CCE4D-012A-4048-A077-8D62A7A81903}"/>
                </a:ext>
              </a:extLst>
            </p:cNvPr>
            <p:cNvSpPr/>
            <p:nvPr/>
          </p:nvSpPr>
          <p:spPr>
            <a:xfrm>
              <a:off x="6906" y="319"/>
              <a:ext cx="318" cy="318"/>
            </a:xfrm>
            <a:prstGeom prst="donut">
              <a:avLst/>
            </a:prstGeom>
            <a:solidFill>
              <a:srgbClr val="0A5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47" name="同心圆 13">
              <a:extLst>
                <a:ext uri="{FF2B5EF4-FFF2-40B4-BE49-F238E27FC236}">
                  <a16:creationId xmlns:a16="http://schemas.microsoft.com/office/drawing/2014/main" id="{CFE5E47A-B62C-4E90-9937-8477FD5374DD}"/>
                </a:ext>
              </a:extLst>
            </p:cNvPr>
            <p:cNvSpPr/>
            <p:nvPr/>
          </p:nvSpPr>
          <p:spPr>
            <a:xfrm>
              <a:off x="11658" y="319"/>
              <a:ext cx="318" cy="318"/>
            </a:xfrm>
            <a:prstGeom prst="donut">
              <a:avLst/>
            </a:prstGeom>
            <a:solidFill>
              <a:srgbClr val="0A5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48" name="同心圆 14">
              <a:extLst>
                <a:ext uri="{FF2B5EF4-FFF2-40B4-BE49-F238E27FC236}">
                  <a16:creationId xmlns:a16="http://schemas.microsoft.com/office/drawing/2014/main" id="{712D4FEA-FE0E-4072-A466-C12A2C039670}"/>
                </a:ext>
              </a:extLst>
            </p:cNvPr>
            <p:cNvSpPr/>
            <p:nvPr/>
          </p:nvSpPr>
          <p:spPr>
            <a:xfrm>
              <a:off x="12269" y="319"/>
              <a:ext cx="318" cy="318"/>
            </a:xfrm>
            <a:prstGeom prst="donut">
              <a:avLst/>
            </a:prstGeom>
            <a:solidFill>
              <a:srgbClr val="0A5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D18FAB84-5E06-47C3-9657-2BC16C2D44FA}"/>
                </a:ext>
              </a:extLst>
            </p:cNvPr>
            <p:cNvSpPr txBox="1"/>
            <p:nvPr/>
          </p:nvSpPr>
          <p:spPr>
            <a:xfrm>
              <a:off x="8613" y="176"/>
              <a:ext cx="1655" cy="9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TW" altLang="en-US" sz="3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標楷體" panose="03000509000000000000" pitchFamily="65" charset="-120"/>
                  <a:ea typeface="標楷體" panose="03000509000000000000" pitchFamily="65" charset="-120"/>
                  <a:cs typeface="+mn-ea"/>
                  <a:sym typeface="+mn-lt"/>
                </a:rPr>
                <a:t>結論</a:t>
              </a:r>
              <a:endPara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n-ea"/>
                <a:sym typeface="+mn-lt"/>
              </a:endParaRPr>
            </a:p>
          </p:txBody>
        </p:sp>
      </p:grpSp>
      <p:sp>
        <p:nvSpPr>
          <p:cNvPr id="14" name="矩形 13"/>
          <p:cNvSpPr/>
          <p:nvPr/>
        </p:nvSpPr>
        <p:spPr>
          <a:xfrm>
            <a:off x="1248581" y="2320881"/>
            <a:ext cx="951178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●</a:t>
            </a:r>
            <a:r>
              <a:rPr lang="zh-TW" altLang="en-US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Python 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網路爬蟲只是模擬使用者操作瀏覽器的行為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+mn-ea"/>
            </a:endParaRPr>
          </a:p>
          <a:p>
            <a:r>
              <a:rPr lang="en-US" altLang="zh-TW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●</a:t>
            </a:r>
            <a:r>
              <a:rPr lang="zh-TW" altLang="en-US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透過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Get 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請求可以向網頁伺服器請求資料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+mn-ea"/>
            </a:endParaRPr>
          </a:p>
          <a:p>
            <a:r>
              <a:rPr lang="en-US" altLang="zh-TW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●</a:t>
            </a:r>
            <a:r>
              <a:rPr lang="zh-TW" altLang="en-US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收到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r>
              <a:rPr lang="zh-TW" altLang="en-US" sz="2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資料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是</a:t>
            </a:r>
            <a:r>
              <a:rPr lang="zh-TW" altLang="en-US" sz="2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網頁程式碼</a:t>
            </a:r>
            <a:r>
              <a:rPr lang="en-US" altLang="zh-TW" sz="2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(HTML</a:t>
            </a:r>
            <a:r>
              <a:rPr lang="zh-TW" altLang="en-US" sz="2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語法</a:t>
            </a:r>
            <a:r>
              <a:rPr lang="en-US" altLang="zh-TW" sz="2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94203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Freeform 28"/>
          <p:cNvSpPr>
            <a:spLocks noEditPoints="1"/>
          </p:cNvSpPr>
          <p:nvPr/>
        </p:nvSpPr>
        <p:spPr bwMode="auto">
          <a:xfrm>
            <a:off x="9706538" y="2030714"/>
            <a:ext cx="411068" cy="568679"/>
          </a:xfrm>
          <a:custGeom>
            <a:avLst/>
            <a:gdLst>
              <a:gd name="T0" fmla="*/ 143 w 168"/>
              <a:gd name="T1" fmla="*/ 65 h 232"/>
              <a:gd name="T2" fmla="*/ 113 w 168"/>
              <a:gd name="T3" fmla="*/ 38 h 232"/>
              <a:gd name="T4" fmla="*/ 141 w 168"/>
              <a:gd name="T5" fmla="*/ 38 h 232"/>
              <a:gd name="T6" fmla="*/ 147 w 168"/>
              <a:gd name="T7" fmla="*/ 33 h 232"/>
              <a:gd name="T8" fmla="*/ 154 w 168"/>
              <a:gd name="T9" fmla="*/ 5 h 232"/>
              <a:gd name="T10" fmla="*/ 155 w 168"/>
              <a:gd name="T11" fmla="*/ 0 h 232"/>
              <a:gd name="T12" fmla="*/ 13 w 168"/>
              <a:gd name="T13" fmla="*/ 0 h 232"/>
              <a:gd name="T14" fmla="*/ 14 w 168"/>
              <a:gd name="T15" fmla="*/ 5 h 232"/>
              <a:gd name="T16" fmla="*/ 21 w 168"/>
              <a:gd name="T17" fmla="*/ 33 h 232"/>
              <a:gd name="T18" fmla="*/ 27 w 168"/>
              <a:gd name="T19" fmla="*/ 38 h 232"/>
              <a:gd name="T20" fmla="*/ 55 w 168"/>
              <a:gd name="T21" fmla="*/ 38 h 232"/>
              <a:gd name="T22" fmla="*/ 25 w 168"/>
              <a:gd name="T23" fmla="*/ 65 h 232"/>
              <a:gd name="T24" fmla="*/ 15 w 168"/>
              <a:gd name="T25" fmla="*/ 132 h 232"/>
              <a:gd name="T26" fmla="*/ 84 w 168"/>
              <a:gd name="T27" fmla="*/ 232 h 232"/>
              <a:gd name="T28" fmla="*/ 153 w 168"/>
              <a:gd name="T29" fmla="*/ 132 h 232"/>
              <a:gd name="T30" fmla="*/ 143 w 168"/>
              <a:gd name="T31" fmla="*/ 65 h 232"/>
              <a:gd name="T32" fmla="*/ 134 w 168"/>
              <a:gd name="T33" fmla="*/ 119 h 232"/>
              <a:gd name="T34" fmla="*/ 93 w 168"/>
              <a:gd name="T35" fmla="*/ 177 h 232"/>
              <a:gd name="T36" fmla="*/ 93 w 168"/>
              <a:gd name="T37" fmla="*/ 134 h 232"/>
              <a:gd name="T38" fmla="*/ 97 w 168"/>
              <a:gd name="T39" fmla="*/ 126 h 232"/>
              <a:gd name="T40" fmla="*/ 102 w 168"/>
              <a:gd name="T41" fmla="*/ 114 h 232"/>
              <a:gd name="T42" fmla="*/ 84 w 168"/>
              <a:gd name="T43" fmla="*/ 96 h 232"/>
              <a:gd name="T44" fmla="*/ 66 w 168"/>
              <a:gd name="T45" fmla="*/ 114 h 232"/>
              <a:gd name="T46" fmla="*/ 71 w 168"/>
              <a:gd name="T47" fmla="*/ 126 h 232"/>
              <a:gd name="T48" fmla="*/ 74 w 168"/>
              <a:gd name="T49" fmla="*/ 134 h 232"/>
              <a:gd name="T50" fmla="*/ 74 w 168"/>
              <a:gd name="T51" fmla="*/ 177 h 232"/>
              <a:gd name="T52" fmla="*/ 34 w 168"/>
              <a:gd name="T53" fmla="*/ 119 h 232"/>
              <a:gd name="T54" fmla="*/ 40 w 168"/>
              <a:gd name="T55" fmla="*/ 83 h 232"/>
              <a:gd name="T56" fmla="*/ 84 w 168"/>
              <a:gd name="T57" fmla="*/ 44 h 232"/>
              <a:gd name="T58" fmla="*/ 127 w 168"/>
              <a:gd name="T59" fmla="*/ 82 h 232"/>
              <a:gd name="T60" fmla="*/ 128 w 168"/>
              <a:gd name="T61" fmla="*/ 83 h 232"/>
              <a:gd name="T62" fmla="*/ 134 w 168"/>
              <a:gd name="T63" fmla="*/ 119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68" h="232">
                <a:moveTo>
                  <a:pt x="143" y="65"/>
                </a:moveTo>
                <a:cubicBezTo>
                  <a:pt x="113" y="38"/>
                  <a:pt x="113" y="38"/>
                  <a:pt x="113" y="38"/>
                </a:cubicBezTo>
                <a:cubicBezTo>
                  <a:pt x="141" y="38"/>
                  <a:pt x="141" y="38"/>
                  <a:pt x="141" y="38"/>
                </a:cubicBezTo>
                <a:cubicBezTo>
                  <a:pt x="143" y="38"/>
                  <a:pt x="146" y="36"/>
                  <a:pt x="147" y="33"/>
                </a:cubicBezTo>
                <a:cubicBezTo>
                  <a:pt x="154" y="5"/>
                  <a:pt x="154" y="5"/>
                  <a:pt x="154" y="5"/>
                </a:cubicBezTo>
                <a:cubicBezTo>
                  <a:pt x="155" y="0"/>
                  <a:pt x="155" y="0"/>
                  <a:pt x="155" y="0"/>
                </a:cubicBezTo>
                <a:cubicBezTo>
                  <a:pt x="13" y="0"/>
                  <a:pt x="13" y="0"/>
                  <a:pt x="13" y="0"/>
                </a:cubicBezTo>
                <a:cubicBezTo>
                  <a:pt x="14" y="5"/>
                  <a:pt x="14" y="5"/>
                  <a:pt x="14" y="5"/>
                </a:cubicBezTo>
                <a:cubicBezTo>
                  <a:pt x="21" y="33"/>
                  <a:pt x="21" y="33"/>
                  <a:pt x="21" y="33"/>
                </a:cubicBezTo>
                <a:cubicBezTo>
                  <a:pt x="22" y="36"/>
                  <a:pt x="24" y="38"/>
                  <a:pt x="27" y="38"/>
                </a:cubicBezTo>
                <a:cubicBezTo>
                  <a:pt x="55" y="38"/>
                  <a:pt x="55" y="38"/>
                  <a:pt x="55" y="38"/>
                </a:cubicBezTo>
                <a:cubicBezTo>
                  <a:pt x="25" y="65"/>
                  <a:pt x="25" y="65"/>
                  <a:pt x="25" y="65"/>
                </a:cubicBezTo>
                <a:cubicBezTo>
                  <a:pt x="5" y="81"/>
                  <a:pt x="0" y="111"/>
                  <a:pt x="15" y="132"/>
                </a:cubicBezTo>
                <a:cubicBezTo>
                  <a:pt x="84" y="232"/>
                  <a:pt x="84" y="232"/>
                  <a:pt x="84" y="232"/>
                </a:cubicBezTo>
                <a:cubicBezTo>
                  <a:pt x="153" y="132"/>
                  <a:pt x="153" y="132"/>
                  <a:pt x="153" y="132"/>
                </a:cubicBezTo>
                <a:cubicBezTo>
                  <a:pt x="168" y="111"/>
                  <a:pt x="163" y="81"/>
                  <a:pt x="143" y="65"/>
                </a:cubicBezTo>
                <a:close/>
                <a:moveTo>
                  <a:pt x="134" y="119"/>
                </a:moveTo>
                <a:cubicBezTo>
                  <a:pt x="93" y="177"/>
                  <a:pt x="93" y="177"/>
                  <a:pt x="93" y="177"/>
                </a:cubicBezTo>
                <a:cubicBezTo>
                  <a:pt x="93" y="134"/>
                  <a:pt x="93" y="134"/>
                  <a:pt x="93" y="134"/>
                </a:cubicBezTo>
                <a:cubicBezTo>
                  <a:pt x="93" y="131"/>
                  <a:pt x="95" y="128"/>
                  <a:pt x="97" y="126"/>
                </a:cubicBezTo>
                <a:cubicBezTo>
                  <a:pt x="100" y="123"/>
                  <a:pt x="102" y="119"/>
                  <a:pt x="102" y="114"/>
                </a:cubicBezTo>
                <a:cubicBezTo>
                  <a:pt x="102" y="104"/>
                  <a:pt x="94" y="96"/>
                  <a:pt x="84" y="96"/>
                </a:cubicBezTo>
                <a:cubicBezTo>
                  <a:pt x="74" y="96"/>
                  <a:pt x="66" y="104"/>
                  <a:pt x="66" y="114"/>
                </a:cubicBezTo>
                <a:cubicBezTo>
                  <a:pt x="66" y="119"/>
                  <a:pt x="68" y="123"/>
                  <a:pt x="71" y="126"/>
                </a:cubicBezTo>
                <a:cubicBezTo>
                  <a:pt x="73" y="128"/>
                  <a:pt x="74" y="131"/>
                  <a:pt x="74" y="134"/>
                </a:cubicBezTo>
                <a:cubicBezTo>
                  <a:pt x="74" y="177"/>
                  <a:pt x="74" y="177"/>
                  <a:pt x="74" y="177"/>
                </a:cubicBezTo>
                <a:cubicBezTo>
                  <a:pt x="34" y="119"/>
                  <a:pt x="34" y="119"/>
                  <a:pt x="34" y="119"/>
                </a:cubicBezTo>
                <a:cubicBezTo>
                  <a:pt x="26" y="108"/>
                  <a:pt x="29" y="91"/>
                  <a:pt x="40" y="83"/>
                </a:cubicBezTo>
                <a:cubicBezTo>
                  <a:pt x="84" y="44"/>
                  <a:pt x="84" y="44"/>
                  <a:pt x="84" y="44"/>
                </a:cubicBezTo>
                <a:cubicBezTo>
                  <a:pt x="127" y="82"/>
                  <a:pt x="127" y="82"/>
                  <a:pt x="127" y="82"/>
                </a:cubicBezTo>
                <a:cubicBezTo>
                  <a:pt x="128" y="83"/>
                  <a:pt x="128" y="83"/>
                  <a:pt x="128" y="83"/>
                </a:cubicBezTo>
                <a:cubicBezTo>
                  <a:pt x="139" y="91"/>
                  <a:pt x="142" y="108"/>
                  <a:pt x="134" y="11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20" tIns="22860" rIns="45720" bIns="22860" numCol="1" anchor="t" anchorCtr="0" compatLnSpc="1"/>
          <a:lstStyle/>
          <a:p>
            <a:endParaRPr lang="en-GB" sz="105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3" name="Freeform 58"/>
          <p:cNvSpPr>
            <a:spLocks noEditPoints="1"/>
          </p:cNvSpPr>
          <p:nvPr/>
        </p:nvSpPr>
        <p:spPr bwMode="auto">
          <a:xfrm>
            <a:off x="7091623" y="2041363"/>
            <a:ext cx="589979" cy="547380"/>
          </a:xfrm>
          <a:custGeom>
            <a:avLst/>
            <a:gdLst>
              <a:gd name="T0" fmla="*/ 142 w 241"/>
              <a:gd name="T1" fmla="*/ 137 h 224"/>
              <a:gd name="T2" fmla="*/ 150 w 241"/>
              <a:gd name="T3" fmla="*/ 97 h 224"/>
              <a:gd name="T4" fmla="*/ 132 w 241"/>
              <a:gd name="T5" fmla="*/ 115 h 224"/>
              <a:gd name="T6" fmla="*/ 110 w 241"/>
              <a:gd name="T7" fmla="*/ 115 h 224"/>
              <a:gd name="T8" fmla="*/ 110 w 241"/>
              <a:gd name="T9" fmla="*/ 92 h 224"/>
              <a:gd name="T10" fmla="*/ 127 w 241"/>
              <a:gd name="T11" fmla="*/ 74 h 224"/>
              <a:gd name="T12" fmla="*/ 88 w 241"/>
              <a:gd name="T13" fmla="*/ 83 h 224"/>
              <a:gd name="T14" fmla="*/ 78 w 241"/>
              <a:gd name="T15" fmla="*/ 120 h 224"/>
              <a:gd name="T16" fmla="*/ 3 w 241"/>
              <a:gd name="T17" fmla="*/ 195 h 224"/>
              <a:gd name="T18" fmla="*/ 3 w 241"/>
              <a:gd name="T19" fmla="*/ 206 h 224"/>
              <a:gd name="T20" fmla="*/ 19 w 241"/>
              <a:gd name="T21" fmla="*/ 222 h 224"/>
              <a:gd name="T22" fmla="*/ 25 w 241"/>
              <a:gd name="T23" fmla="*/ 224 h 224"/>
              <a:gd name="T24" fmla="*/ 30 w 241"/>
              <a:gd name="T25" fmla="*/ 222 h 224"/>
              <a:gd name="T26" fmla="*/ 105 w 241"/>
              <a:gd name="T27" fmla="*/ 147 h 224"/>
              <a:gd name="T28" fmla="*/ 142 w 241"/>
              <a:gd name="T29" fmla="*/ 137 h 224"/>
              <a:gd name="T30" fmla="*/ 27 w 241"/>
              <a:gd name="T31" fmla="*/ 206 h 224"/>
              <a:gd name="T32" fmla="*/ 19 w 241"/>
              <a:gd name="T33" fmla="*/ 206 h 224"/>
              <a:gd name="T34" fmla="*/ 19 w 241"/>
              <a:gd name="T35" fmla="*/ 198 h 224"/>
              <a:gd name="T36" fmla="*/ 27 w 241"/>
              <a:gd name="T37" fmla="*/ 198 h 224"/>
              <a:gd name="T38" fmla="*/ 27 w 241"/>
              <a:gd name="T39" fmla="*/ 206 h 224"/>
              <a:gd name="T40" fmla="*/ 236 w 241"/>
              <a:gd name="T41" fmla="*/ 0 h 224"/>
              <a:gd name="T42" fmla="*/ 19 w 241"/>
              <a:gd name="T43" fmla="*/ 0 h 224"/>
              <a:gd name="T44" fmla="*/ 14 w 241"/>
              <a:gd name="T45" fmla="*/ 5 h 224"/>
              <a:gd name="T46" fmla="*/ 14 w 241"/>
              <a:gd name="T47" fmla="*/ 171 h 224"/>
              <a:gd name="T48" fmla="*/ 38 w 241"/>
              <a:gd name="T49" fmla="*/ 147 h 224"/>
              <a:gd name="T50" fmla="*/ 38 w 241"/>
              <a:gd name="T51" fmla="*/ 48 h 224"/>
              <a:gd name="T52" fmla="*/ 217 w 241"/>
              <a:gd name="T53" fmla="*/ 48 h 224"/>
              <a:gd name="T54" fmla="*/ 217 w 241"/>
              <a:gd name="T55" fmla="*/ 170 h 224"/>
              <a:gd name="T56" fmla="*/ 95 w 241"/>
              <a:gd name="T57" fmla="*/ 170 h 224"/>
              <a:gd name="T58" fmla="*/ 72 w 241"/>
              <a:gd name="T59" fmla="*/ 193 h 224"/>
              <a:gd name="T60" fmla="*/ 222 w 241"/>
              <a:gd name="T61" fmla="*/ 193 h 224"/>
              <a:gd name="T62" fmla="*/ 241 w 241"/>
              <a:gd name="T63" fmla="*/ 175 h 224"/>
              <a:gd name="T64" fmla="*/ 241 w 241"/>
              <a:gd name="T65" fmla="*/ 5 h 224"/>
              <a:gd name="T66" fmla="*/ 236 w 241"/>
              <a:gd name="T67" fmla="*/ 0 h 224"/>
              <a:gd name="T68" fmla="*/ 47 w 241"/>
              <a:gd name="T69" fmla="*/ 32 h 224"/>
              <a:gd name="T70" fmla="*/ 39 w 241"/>
              <a:gd name="T71" fmla="*/ 24 h 224"/>
              <a:gd name="T72" fmla="*/ 47 w 241"/>
              <a:gd name="T73" fmla="*/ 15 h 224"/>
              <a:gd name="T74" fmla="*/ 55 w 241"/>
              <a:gd name="T75" fmla="*/ 24 h 224"/>
              <a:gd name="T76" fmla="*/ 47 w 241"/>
              <a:gd name="T77" fmla="*/ 32 h 224"/>
              <a:gd name="T78" fmla="*/ 77 w 241"/>
              <a:gd name="T79" fmla="*/ 32 h 224"/>
              <a:gd name="T80" fmla="*/ 69 w 241"/>
              <a:gd name="T81" fmla="*/ 24 h 224"/>
              <a:gd name="T82" fmla="*/ 77 w 241"/>
              <a:gd name="T83" fmla="*/ 15 h 224"/>
              <a:gd name="T84" fmla="*/ 85 w 241"/>
              <a:gd name="T85" fmla="*/ 24 h 224"/>
              <a:gd name="T86" fmla="*/ 77 w 241"/>
              <a:gd name="T87" fmla="*/ 32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241" h="224">
                <a:moveTo>
                  <a:pt x="142" y="137"/>
                </a:moveTo>
                <a:cubicBezTo>
                  <a:pt x="153" y="126"/>
                  <a:pt x="155" y="110"/>
                  <a:pt x="150" y="97"/>
                </a:cubicBezTo>
                <a:cubicBezTo>
                  <a:pt x="132" y="115"/>
                  <a:pt x="132" y="115"/>
                  <a:pt x="132" y="115"/>
                </a:cubicBezTo>
                <a:cubicBezTo>
                  <a:pt x="126" y="121"/>
                  <a:pt x="116" y="121"/>
                  <a:pt x="110" y="115"/>
                </a:cubicBezTo>
                <a:cubicBezTo>
                  <a:pt x="104" y="108"/>
                  <a:pt x="104" y="98"/>
                  <a:pt x="110" y="92"/>
                </a:cubicBezTo>
                <a:cubicBezTo>
                  <a:pt x="127" y="74"/>
                  <a:pt x="127" y="74"/>
                  <a:pt x="127" y="74"/>
                </a:cubicBezTo>
                <a:cubicBezTo>
                  <a:pt x="114" y="70"/>
                  <a:pt x="99" y="73"/>
                  <a:pt x="88" y="83"/>
                </a:cubicBezTo>
                <a:cubicBezTo>
                  <a:pt x="78" y="93"/>
                  <a:pt x="75" y="107"/>
                  <a:pt x="78" y="120"/>
                </a:cubicBezTo>
                <a:cubicBezTo>
                  <a:pt x="3" y="195"/>
                  <a:pt x="3" y="195"/>
                  <a:pt x="3" y="195"/>
                </a:cubicBezTo>
                <a:cubicBezTo>
                  <a:pt x="0" y="198"/>
                  <a:pt x="0" y="203"/>
                  <a:pt x="3" y="206"/>
                </a:cubicBezTo>
                <a:cubicBezTo>
                  <a:pt x="19" y="222"/>
                  <a:pt x="19" y="222"/>
                  <a:pt x="19" y="222"/>
                </a:cubicBezTo>
                <a:cubicBezTo>
                  <a:pt x="21" y="223"/>
                  <a:pt x="23" y="224"/>
                  <a:pt x="25" y="224"/>
                </a:cubicBezTo>
                <a:cubicBezTo>
                  <a:pt x="27" y="224"/>
                  <a:pt x="29" y="223"/>
                  <a:pt x="30" y="222"/>
                </a:cubicBezTo>
                <a:cubicBezTo>
                  <a:pt x="105" y="147"/>
                  <a:pt x="105" y="147"/>
                  <a:pt x="105" y="147"/>
                </a:cubicBezTo>
                <a:cubicBezTo>
                  <a:pt x="118" y="150"/>
                  <a:pt x="132" y="147"/>
                  <a:pt x="142" y="137"/>
                </a:cubicBezTo>
                <a:close/>
                <a:moveTo>
                  <a:pt x="27" y="206"/>
                </a:moveTo>
                <a:cubicBezTo>
                  <a:pt x="25" y="208"/>
                  <a:pt x="21" y="208"/>
                  <a:pt x="19" y="206"/>
                </a:cubicBezTo>
                <a:cubicBezTo>
                  <a:pt x="17" y="204"/>
                  <a:pt x="17" y="200"/>
                  <a:pt x="19" y="198"/>
                </a:cubicBezTo>
                <a:cubicBezTo>
                  <a:pt x="21" y="195"/>
                  <a:pt x="25" y="195"/>
                  <a:pt x="27" y="198"/>
                </a:cubicBezTo>
                <a:cubicBezTo>
                  <a:pt x="30" y="200"/>
                  <a:pt x="30" y="204"/>
                  <a:pt x="27" y="206"/>
                </a:cubicBezTo>
                <a:close/>
                <a:moveTo>
                  <a:pt x="236" y="0"/>
                </a:moveTo>
                <a:cubicBezTo>
                  <a:pt x="19" y="0"/>
                  <a:pt x="19" y="0"/>
                  <a:pt x="19" y="0"/>
                </a:cubicBezTo>
                <a:cubicBezTo>
                  <a:pt x="16" y="0"/>
                  <a:pt x="14" y="2"/>
                  <a:pt x="14" y="5"/>
                </a:cubicBezTo>
                <a:cubicBezTo>
                  <a:pt x="14" y="171"/>
                  <a:pt x="14" y="171"/>
                  <a:pt x="14" y="171"/>
                </a:cubicBezTo>
                <a:cubicBezTo>
                  <a:pt x="38" y="147"/>
                  <a:pt x="38" y="147"/>
                  <a:pt x="38" y="147"/>
                </a:cubicBezTo>
                <a:cubicBezTo>
                  <a:pt x="38" y="48"/>
                  <a:pt x="38" y="48"/>
                  <a:pt x="38" y="48"/>
                </a:cubicBezTo>
                <a:cubicBezTo>
                  <a:pt x="217" y="48"/>
                  <a:pt x="217" y="48"/>
                  <a:pt x="217" y="48"/>
                </a:cubicBezTo>
                <a:cubicBezTo>
                  <a:pt x="217" y="170"/>
                  <a:pt x="217" y="170"/>
                  <a:pt x="217" y="170"/>
                </a:cubicBezTo>
                <a:cubicBezTo>
                  <a:pt x="95" y="170"/>
                  <a:pt x="95" y="170"/>
                  <a:pt x="95" y="170"/>
                </a:cubicBezTo>
                <a:cubicBezTo>
                  <a:pt x="72" y="193"/>
                  <a:pt x="72" y="193"/>
                  <a:pt x="72" y="193"/>
                </a:cubicBezTo>
                <a:cubicBezTo>
                  <a:pt x="222" y="193"/>
                  <a:pt x="222" y="193"/>
                  <a:pt x="222" y="193"/>
                </a:cubicBezTo>
                <a:cubicBezTo>
                  <a:pt x="233" y="193"/>
                  <a:pt x="241" y="185"/>
                  <a:pt x="241" y="175"/>
                </a:cubicBezTo>
                <a:cubicBezTo>
                  <a:pt x="241" y="5"/>
                  <a:pt x="241" y="5"/>
                  <a:pt x="241" y="5"/>
                </a:cubicBezTo>
                <a:cubicBezTo>
                  <a:pt x="241" y="2"/>
                  <a:pt x="239" y="0"/>
                  <a:pt x="236" y="0"/>
                </a:cubicBezTo>
                <a:close/>
                <a:moveTo>
                  <a:pt x="47" y="32"/>
                </a:moveTo>
                <a:cubicBezTo>
                  <a:pt x="42" y="32"/>
                  <a:pt x="39" y="28"/>
                  <a:pt x="39" y="24"/>
                </a:cubicBezTo>
                <a:cubicBezTo>
                  <a:pt x="39" y="19"/>
                  <a:pt x="42" y="15"/>
                  <a:pt x="47" y="15"/>
                </a:cubicBezTo>
                <a:cubicBezTo>
                  <a:pt x="52" y="15"/>
                  <a:pt x="55" y="19"/>
                  <a:pt x="55" y="24"/>
                </a:cubicBezTo>
                <a:cubicBezTo>
                  <a:pt x="55" y="28"/>
                  <a:pt x="52" y="32"/>
                  <a:pt x="47" y="32"/>
                </a:cubicBezTo>
                <a:close/>
                <a:moveTo>
                  <a:pt x="77" y="32"/>
                </a:moveTo>
                <a:cubicBezTo>
                  <a:pt x="72" y="32"/>
                  <a:pt x="69" y="28"/>
                  <a:pt x="69" y="24"/>
                </a:cubicBezTo>
                <a:cubicBezTo>
                  <a:pt x="69" y="19"/>
                  <a:pt x="72" y="15"/>
                  <a:pt x="77" y="15"/>
                </a:cubicBezTo>
                <a:cubicBezTo>
                  <a:pt x="81" y="15"/>
                  <a:pt x="85" y="19"/>
                  <a:pt x="85" y="24"/>
                </a:cubicBezTo>
                <a:cubicBezTo>
                  <a:pt x="85" y="28"/>
                  <a:pt x="81" y="32"/>
                  <a:pt x="77" y="3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20" tIns="22860" rIns="45720" bIns="22860" numCol="1" anchor="t" anchorCtr="0" compatLnSpc="1"/>
          <a:lstStyle/>
          <a:p>
            <a:endParaRPr lang="en-GB" sz="105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7ACABCEF-496A-4F9C-A7B8-F7F41CB24C89}"/>
              </a:ext>
            </a:extLst>
          </p:cNvPr>
          <p:cNvGrpSpPr/>
          <p:nvPr/>
        </p:nvGrpSpPr>
        <p:grpSpPr>
          <a:xfrm>
            <a:off x="4088700" y="737343"/>
            <a:ext cx="4547300" cy="584835"/>
            <a:chOff x="6292" y="176"/>
            <a:chExt cx="6295" cy="921"/>
          </a:xfrm>
        </p:grpSpPr>
        <p:sp>
          <p:nvSpPr>
            <p:cNvPr id="30" name="同心圆 11">
              <a:extLst>
                <a:ext uri="{FF2B5EF4-FFF2-40B4-BE49-F238E27FC236}">
                  <a16:creationId xmlns:a16="http://schemas.microsoft.com/office/drawing/2014/main" id="{09E8F9A7-7B0A-487C-8D16-F63AE4CF0FDF}"/>
                </a:ext>
              </a:extLst>
            </p:cNvPr>
            <p:cNvSpPr/>
            <p:nvPr/>
          </p:nvSpPr>
          <p:spPr>
            <a:xfrm>
              <a:off x="6292" y="319"/>
              <a:ext cx="318" cy="318"/>
            </a:xfrm>
            <a:prstGeom prst="donut">
              <a:avLst/>
            </a:prstGeom>
            <a:solidFill>
              <a:srgbClr val="0A5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31" name="同心圆 12">
              <a:extLst>
                <a:ext uri="{FF2B5EF4-FFF2-40B4-BE49-F238E27FC236}">
                  <a16:creationId xmlns:a16="http://schemas.microsoft.com/office/drawing/2014/main" id="{4877DC9C-FED1-4BE5-AA33-56E468804654}"/>
                </a:ext>
              </a:extLst>
            </p:cNvPr>
            <p:cNvSpPr/>
            <p:nvPr/>
          </p:nvSpPr>
          <p:spPr>
            <a:xfrm>
              <a:off x="6906" y="319"/>
              <a:ext cx="318" cy="318"/>
            </a:xfrm>
            <a:prstGeom prst="donut">
              <a:avLst/>
            </a:prstGeom>
            <a:solidFill>
              <a:srgbClr val="0A5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32" name="同心圆 13">
              <a:extLst>
                <a:ext uri="{FF2B5EF4-FFF2-40B4-BE49-F238E27FC236}">
                  <a16:creationId xmlns:a16="http://schemas.microsoft.com/office/drawing/2014/main" id="{56619DFA-FD5B-4FF8-A88F-78D9697D7928}"/>
                </a:ext>
              </a:extLst>
            </p:cNvPr>
            <p:cNvSpPr/>
            <p:nvPr/>
          </p:nvSpPr>
          <p:spPr>
            <a:xfrm>
              <a:off x="11658" y="319"/>
              <a:ext cx="318" cy="318"/>
            </a:xfrm>
            <a:prstGeom prst="donut">
              <a:avLst/>
            </a:prstGeom>
            <a:solidFill>
              <a:srgbClr val="0A5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33" name="同心圆 14">
              <a:extLst>
                <a:ext uri="{FF2B5EF4-FFF2-40B4-BE49-F238E27FC236}">
                  <a16:creationId xmlns:a16="http://schemas.microsoft.com/office/drawing/2014/main" id="{2F9C3DDC-65A3-402E-B5EE-C8DE2D024067}"/>
                </a:ext>
              </a:extLst>
            </p:cNvPr>
            <p:cNvSpPr/>
            <p:nvPr/>
          </p:nvSpPr>
          <p:spPr>
            <a:xfrm>
              <a:off x="12269" y="319"/>
              <a:ext cx="318" cy="318"/>
            </a:xfrm>
            <a:prstGeom prst="donut">
              <a:avLst/>
            </a:prstGeom>
            <a:solidFill>
              <a:srgbClr val="0A5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DE1B7D4A-A421-4124-B56F-977A8F83C85A}"/>
                </a:ext>
              </a:extLst>
            </p:cNvPr>
            <p:cNvSpPr txBox="1"/>
            <p:nvPr/>
          </p:nvSpPr>
          <p:spPr>
            <a:xfrm>
              <a:off x="7445" y="176"/>
              <a:ext cx="4024" cy="9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TW" altLang="en-US" sz="3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標楷體" panose="03000509000000000000" pitchFamily="65" charset="-120"/>
                  <a:ea typeface="標楷體" panose="03000509000000000000" pitchFamily="65" charset="-120"/>
                  <a:cs typeface="+mn-ea"/>
                  <a:sym typeface="+mn-lt"/>
                </a:rPr>
                <a:t>程式碼嘗試</a:t>
              </a:r>
              <a:endPara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n-ea"/>
                <a:sym typeface="+mn-lt"/>
              </a:endParaRPr>
            </a:p>
          </p:txBody>
        </p:sp>
      </p:grpSp>
      <p:grpSp>
        <p:nvGrpSpPr>
          <p:cNvPr id="2" name="群組 1"/>
          <p:cNvGrpSpPr/>
          <p:nvPr/>
        </p:nvGrpSpPr>
        <p:grpSpPr>
          <a:xfrm>
            <a:off x="4318413" y="1955169"/>
            <a:ext cx="4424222" cy="3863740"/>
            <a:chOff x="1431633" y="2029060"/>
            <a:chExt cx="4424222" cy="3863740"/>
          </a:xfrm>
        </p:grpSpPr>
        <p:grpSp>
          <p:nvGrpSpPr>
            <p:cNvPr id="28" name="群組 27"/>
            <p:cNvGrpSpPr/>
            <p:nvPr/>
          </p:nvGrpSpPr>
          <p:grpSpPr>
            <a:xfrm>
              <a:off x="1431633" y="2029060"/>
              <a:ext cx="4424222" cy="3863740"/>
              <a:chOff x="684955" y="951014"/>
              <a:chExt cx="4117358" cy="3478828"/>
            </a:xfrm>
          </p:grpSpPr>
          <p:sp>
            <p:nvSpPr>
              <p:cNvPr id="35" name="文字方塊 34">
                <a:extLst>
                  <a:ext uri="{FF2B5EF4-FFF2-40B4-BE49-F238E27FC236}">
                    <a16:creationId xmlns:a16="http://schemas.microsoft.com/office/drawing/2014/main" id="{4F967822-D8D9-4F58-B3C1-13EEBABBF176}"/>
                  </a:ext>
                </a:extLst>
              </p:cNvPr>
              <p:cNvSpPr txBox="1"/>
              <p:nvPr/>
            </p:nvSpPr>
            <p:spPr>
              <a:xfrm>
                <a:off x="958592" y="1421472"/>
                <a:ext cx="327254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import requests</a:t>
                </a:r>
                <a:r>
                  <a:rPr lang="zh-TW" altLang="en-US" sz="24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 </a:t>
                </a:r>
              </a:p>
            </p:txBody>
          </p:sp>
          <p:sp>
            <p:nvSpPr>
              <p:cNvPr id="36" name="文字方塊 35">
                <a:extLst>
                  <a:ext uri="{FF2B5EF4-FFF2-40B4-BE49-F238E27FC236}">
                    <a16:creationId xmlns:a16="http://schemas.microsoft.com/office/drawing/2014/main" id="{6994872B-8D51-4267-9FD7-29B30337EFED}"/>
                  </a:ext>
                </a:extLst>
              </p:cNvPr>
              <p:cNvSpPr txBox="1"/>
              <p:nvPr/>
            </p:nvSpPr>
            <p:spPr>
              <a:xfrm>
                <a:off x="701333" y="951014"/>
                <a:ext cx="410098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# import requests </a:t>
                </a:r>
                <a:r>
                  <a:rPr lang="zh-TW" altLang="en-US" sz="24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套件包</a:t>
                </a:r>
              </a:p>
            </p:txBody>
          </p:sp>
          <p:sp>
            <p:nvSpPr>
              <p:cNvPr id="37" name="文字方塊 36">
                <a:extLst>
                  <a:ext uri="{FF2B5EF4-FFF2-40B4-BE49-F238E27FC236}">
                    <a16:creationId xmlns:a16="http://schemas.microsoft.com/office/drawing/2014/main" id="{6ACC737F-7DD1-4FE0-AEF9-907964D33658}"/>
                  </a:ext>
                </a:extLst>
              </p:cNvPr>
              <p:cNvSpPr txBox="1"/>
              <p:nvPr/>
            </p:nvSpPr>
            <p:spPr>
              <a:xfrm>
                <a:off x="684955" y="2145307"/>
                <a:ext cx="317820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#</a:t>
                </a:r>
                <a:r>
                  <a:rPr lang="zh-TW" altLang="en-US" sz="24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 </a:t>
                </a:r>
                <a:r>
                  <a:rPr lang="en-US" altLang="zh-TW" sz="24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GET</a:t>
                </a:r>
                <a:r>
                  <a:rPr lang="zh-TW" altLang="en-US" sz="24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請求抓取資料 </a:t>
                </a:r>
              </a:p>
            </p:txBody>
          </p:sp>
          <p:sp>
            <p:nvSpPr>
              <p:cNvPr id="38" name="文字方塊 37">
                <a:extLst>
                  <a:ext uri="{FF2B5EF4-FFF2-40B4-BE49-F238E27FC236}">
                    <a16:creationId xmlns:a16="http://schemas.microsoft.com/office/drawing/2014/main" id="{8E4B2BD2-F86D-4AF6-B723-3D861E764658}"/>
                  </a:ext>
                </a:extLst>
              </p:cNvPr>
              <p:cNvSpPr txBox="1"/>
              <p:nvPr/>
            </p:nvSpPr>
            <p:spPr>
              <a:xfrm>
                <a:off x="701333" y="3506512"/>
                <a:ext cx="3018408" cy="4358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 smtClean="0">
                    <a:solidFill>
                      <a:prstClr val="black"/>
                    </a:solidFill>
                    <a:latin typeface="Calibri" panose="020F0502020204030204"/>
                    <a:ea typeface="新細明體" panose="02020500000000000000" pitchFamily="18" charset="-120"/>
                  </a:rPr>
                  <a:t># </a:t>
                </a:r>
                <a:r>
                  <a:rPr lang="zh-TW" altLang="en-US" sz="2400" dirty="0" smtClean="0">
                    <a:solidFill>
                      <a:prstClr val="black"/>
                    </a:solidFill>
                    <a:latin typeface="Calibri" panose="020F0502020204030204"/>
                    <a:ea typeface="新細明體" panose="02020500000000000000" pitchFamily="18" charset="-120"/>
                  </a:rPr>
                  <a:t>列印</a:t>
                </a:r>
                <a:r>
                  <a:rPr lang="zh-TW" altLang="en-US" sz="2400" dirty="0">
                    <a:solidFill>
                      <a:prstClr val="black"/>
                    </a:solidFill>
                    <a:latin typeface="Calibri" panose="020F0502020204030204"/>
                    <a:ea typeface="新細明體" panose="02020500000000000000" pitchFamily="18" charset="-120"/>
                  </a:rPr>
                  <a:t>出網頁程式碼</a:t>
                </a:r>
              </a:p>
            </p:txBody>
          </p:sp>
          <p:sp>
            <p:nvSpPr>
              <p:cNvPr id="39" name="文字方塊 38">
                <a:extLst>
                  <a:ext uri="{FF2B5EF4-FFF2-40B4-BE49-F238E27FC236}">
                    <a16:creationId xmlns:a16="http://schemas.microsoft.com/office/drawing/2014/main" id="{0998AB81-28F0-4543-B499-99D736BEA158}"/>
                  </a:ext>
                </a:extLst>
              </p:cNvPr>
              <p:cNvSpPr txBox="1"/>
              <p:nvPr/>
            </p:nvSpPr>
            <p:spPr>
              <a:xfrm>
                <a:off x="878886" y="3968177"/>
                <a:ext cx="305392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print(</a:t>
                </a:r>
                <a:r>
                  <a:rPr lang="en-US" altLang="zh-TW" sz="2400" dirty="0" err="1">
                    <a:solidFill>
                      <a:prstClr val="black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page.text</a:t>
                </a:r>
                <a:r>
                  <a:rPr lang="en-US" altLang="zh-TW" sz="24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)</a:t>
                </a:r>
                <a:endParaRPr lang="zh-TW" altLang="en-US" sz="2400" dirty="0">
                  <a:solidFill>
                    <a:prstClr val="black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40" name="文字方塊 39">
              <a:extLst>
                <a:ext uri="{FF2B5EF4-FFF2-40B4-BE49-F238E27FC236}">
                  <a16:creationId xmlns:a16="http://schemas.microsoft.com/office/drawing/2014/main" id="{B4E421D1-B42A-48B4-9DEF-193069DD8C88}"/>
                </a:ext>
              </a:extLst>
            </p:cNvPr>
            <p:cNvSpPr txBox="1"/>
            <p:nvPr/>
          </p:nvSpPr>
          <p:spPr>
            <a:xfrm>
              <a:off x="1431633" y="3724731"/>
              <a:ext cx="38792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solidFill>
                    <a:prstClr val="black"/>
                  </a:solidFill>
                  <a:latin typeface="Calibri" panose="020F0502020204030204"/>
                  <a:ea typeface="新細明體" panose="02020500000000000000" pitchFamily="18" charset="-120"/>
                </a:rPr>
                <a:t>page =  </a:t>
              </a:r>
              <a:r>
                <a:rPr lang="en-US" altLang="zh-TW" sz="2400" dirty="0" err="1">
                  <a:solidFill>
                    <a:prstClr val="black"/>
                  </a:solidFill>
                  <a:latin typeface="Calibri" panose="020F0502020204030204"/>
                  <a:ea typeface="新細明體" panose="02020500000000000000" pitchFamily="18" charset="-120"/>
                </a:rPr>
                <a:t>requests.get</a:t>
              </a:r>
              <a:r>
                <a:rPr lang="en-US" altLang="zh-TW" sz="2400" dirty="0">
                  <a:solidFill>
                    <a:prstClr val="black"/>
                  </a:solidFill>
                  <a:latin typeface="Calibri" panose="020F0502020204030204"/>
                  <a:ea typeface="新細明體" panose="02020500000000000000" pitchFamily="18" charset="-120"/>
                </a:rPr>
                <a:t>( ‘ </a:t>
              </a:r>
              <a:r>
                <a:rPr lang="zh-TW" altLang="en-US" sz="2400" dirty="0">
                  <a:solidFill>
                    <a:prstClr val="black"/>
                  </a:solidFill>
                  <a:latin typeface="Calibri" panose="020F0502020204030204"/>
                  <a:ea typeface="新細明體" panose="02020500000000000000" pitchFamily="18" charset="-120"/>
                </a:rPr>
                <a:t>網址</a:t>
              </a:r>
              <a:r>
                <a:rPr lang="en-US" altLang="zh-TW" sz="2400" dirty="0">
                  <a:solidFill>
                    <a:prstClr val="black"/>
                  </a:solidFill>
                  <a:latin typeface="Calibri" panose="020F0502020204030204"/>
                  <a:ea typeface="新細明體" panose="02020500000000000000" pitchFamily="18" charset="-120"/>
                </a:rPr>
                <a:t>‘) </a:t>
              </a:r>
              <a:endParaRPr lang="zh-TW" altLang="en-US" sz="24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5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同心圆 34"/>
          <p:cNvSpPr/>
          <p:nvPr/>
        </p:nvSpPr>
        <p:spPr>
          <a:xfrm>
            <a:off x="5908675" y="1731010"/>
            <a:ext cx="375920" cy="382270"/>
          </a:xfrm>
          <a:prstGeom prst="donut">
            <a:avLst/>
          </a:prstGeom>
          <a:solidFill>
            <a:srgbClr val="0A5E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36" name="同心圆 35"/>
          <p:cNvSpPr/>
          <p:nvPr/>
        </p:nvSpPr>
        <p:spPr>
          <a:xfrm>
            <a:off x="6490335" y="1793240"/>
            <a:ext cx="273050" cy="273050"/>
          </a:xfrm>
          <a:prstGeom prst="donut">
            <a:avLst/>
          </a:prstGeom>
          <a:solidFill>
            <a:srgbClr val="0A5E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37" name="同心圆 36"/>
          <p:cNvSpPr/>
          <p:nvPr/>
        </p:nvSpPr>
        <p:spPr>
          <a:xfrm>
            <a:off x="5419725" y="1793240"/>
            <a:ext cx="273050" cy="273050"/>
          </a:xfrm>
          <a:prstGeom prst="donut">
            <a:avLst/>
          </a:prstGeom>
          <a:solidFill>
            <a:srgbClr val="0A5E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3188335" y="3681672"/>
            <a:ext cx="660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爬取「</a:t>
            </a:r>
            <a:r>
              <a:rPr lang="en-US" altLang="zh-TW" sz="3600" b="1" dirty="0" err="1">
                <a:latin typeface="標楷體" panose="03000509000000000000" pitchFamily="65" charset="-120"/>
                <a:ea typeface="標楷體" panose="03000509000000000000" pitchFamily="65" charset="-120"/>
                <a:hlinkClick r:id="rId5"/>
              </a:rPr>
              <a:t>ETtoday</a:t>
            </a:r>
            <a:r>
              <a:rPr lang="zh-TW" altLang="en-US" sz="3600" b="1" dirty="0">
                <a:latin typeface="標楷體" panose="03000509000000000000" pitchFamily="65" charset="-120"/>
                <a:ea typeface="標楷體" panose="03000509000000000000" pitchFamily="65" charset="-120"/>
                <a:hlinkClick r:id="rId5"/>
              </a:rPr>
              <a:t>旅遊雲</a:t>
            </a: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」網頁，</a:t>
            </a:r>
            <a:r>
              <a:rPr lang="zh-TW" altLang="en-US" sz="3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擷取</a:t>
            </a: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台北</a:t>
            </a:r>
            <a:r>
              <a:rPr lang="zh-TW" altLang="en-US" sz="3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旅遊景點</a:t>
            </a: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的標題資訊</a:t>
            </a:r>
            <a:endParaRPr lang="zh-CN" altLang="en-US" sz="3600" b="1" dirty="0">
              <a:solidFill>
                <a:schemeClr val="tx1">
                  <a:lumMod val="75000"/>
                  <a:lumOff val="2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cs typeface="+mn-ea"/>
              <a:sym typeface="+mn-lt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4949825" y="2626360"/>
            <a:ext cx="2292350" cy="72898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n-ea"/>
                <a:sym typeface="+mn-lt"/>
              </a:rPr>
              <a:t>實作</a:t>
            </a:r>
            <a:endParaRPr lang="en-US" altLang="zh-CN" sz="4800" dirty="0">
              <a:solidFill>
                <a:schemeClr val="tx1">
                  <a:lumMod val="75000"/>
                  <a:lumOff val="2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856738" y="1038687"/>
            <a:ext cx="3053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6FFFE"/>
                </a:solidFill>
              </a:rPr>
              <a:t>https://www.ypppt.com/</a:t>
            </a:r>
            <a:endParaRPr lang="zh-CN" altLang="en-US" dirty="0">
              <a:solidFill>
                <a:srgbClr val="F6FFFE"/>
              </a:solidFill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bldLvl="0" animBg="1"/>
      <p:bldP spid="36" grpId="0" bldLvl="0" animBg="1"/>
      <p:bldP spid="37" grpId="0" bldLvl="0" animBg="1"/>
      <p:bldP spid="38" grpId="0"/>
      <p:bldP spid="40" grpId="0" bldLvl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清新绿色欧美风简约活动策划方案ppt模板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84553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8455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BEAUTIFY_FLAG" val="#wm#"/>
  <p:tag name="KSO_WM_TAG_VERSION" val="1.0"/>
  <p:tag name="KSO_WM_TEMPLATE_INDEX" val="20184553"/>
  <p:tag name="KSO_WM_TEMPLATE_CATEGORY" val="custom"/>
  <p:tag name="KSO_WM_TEMPLATE_THUMBS_INDEX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6E4E4"/>
      </a:lt2>
      <a:accent1>
        <a:srgbClr val="8EC5BA"/>
      </a:accent1>
      <a:accent2>
        <a:srgbClr val="A0CDC1"/>
      </a:accent2>
      <a:accent3>
        <a:srgbClr val="8EB603"/>
      </a:accent3>
      <a:accent4>
        <a:srgbClr val="113E15"/>
      </a:accent4>
      <a:accent5>
        <a:srgbClr val="4472C4"/>
      </a:accent5>
      <a:accent6>
        <a:srgbClr val="6EAC46"/>
      </a:accent6>
      <a:hlink>
        <a:srgbClr val="0563C1"/>
      </a:hlink>
      <a:folHlink>
        <a:srgbClr val="954D72"/>
      </a:folHlink>
    </a:clrScheme>
    <a:fontScheme name="ihg05n0e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6E4E4"/>
    </a:lt2>
    <a:accent1>
      <a:srgbClr val="8EC5BA"/>
    </a:accent1>
    <a:accent2>
      <a:srgbClr val="A0CDC1"/>
    </a:accent2>
    <a:accent3>
      <a:srgbClr val="8EB603"/>
    </a:accent3>
    <a:accent4>
      <a:srgbClr val="113E15"/>
    </a:accent4>
    <a:accent5>
      <a:srgbClr val="4472C4"/>
    </a:accent5>
    <a:accent6>
      <a:srgbClr val="6EAC46"/>
    </a:accent6>
    <a:hlink>
      <a:srgbClr val="0563C1"/>
    </a:hlink>
    <a:folHlink>
      <a:srgbClr val="954D72"/>
    </a:folHlink>
  </a:clrScheme>
</a:themeOverride>
</file>

<file path=ppt/theme/themeOverride10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6E4E4"/>
    </a:lt2>
    <a:accent1>
      <a:srgbClr val="8EC5BA"/>
    </a:accent1>
    <a:accent2>
      <a:srgbClr val="A0CDC1"/>
    </a:accent2>
    <a:accent3>
      <a:srgbClr val="8EB603"/>
    </a:accent3>
    <a:accent4>
      <a:srgbClr val="113E15"/>
    </a:accent4>
    <a:accent5>
      <a:srgbClr val="4472C4"/>
    </a:accent5>
    <a:accent6>
      <a:srgbClr val="6EAC46"/>
    </a:accent6>
    <a:hlink>
      <a:srgbClr val="0563C1"/>
    </a:hlink>
    <a:folHlink>
      <a:srgbClr val="954D72"/>
    </a:folHlink>
  </a:clrScheme>
</a:themeOverride>
</file>

<file path=ppt/theme/themeOverride1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6E4E4"/>
    </a:lt2>
    <a:accent1>
      <a:srgbClr val="8EC5BA"/>
    </a:accent1>
    <a:accent2>
      <a:srgbClr val="A0CDC1"/>
    </a:accent2>
    <a:accent3>
      <a:srgbClr val="8EB603"/>
    </a:accent3>
    <a:accent4>
      <a:srgbClr val="113E15"/>
    </a:accent4>
    <a:accent5>
      <a:srgbClr val="4472C4"/>
    </a:accent5>
    <a:accent6>
      <a:srgbClr val="6EAC46"/>
    </a:accent6>
    <a:hlink>
      <a:srgbClr val="0563C1"/>
    </a:hlink>
    <a:folHlink>
      <a:srgbClr val="954D72"/>
    </a:folHlink>
  </a:clrScheme>
</a:themeOverride>
</file>

<file path=ppt/theme/themeOverride1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6E4E4"/>
    </a:lt2>
    <a:accent1>
      <a:srgbClr val="8EC5BA"/>
    </a:accent1>
    <a:accent2>
      <a:srgbClr val="A0CDC1"/>
    </a:accent2>
    <a:accent3>
      <a:srgbClr val="8EB603"/>
    </a:accent3>
    <a:accent4>
      <a:srgbClr val="113E15"/>
    </a:accent4>
    <a:accent5>
      <a:srgbClr val="4472C4"/>
    </a:accent5>
    <a:accent6>
      <a:srgbClr val="6EAC46"/>
    </a:accent6>
    <a:hlink>
      <a:srgbClr val="0563C1"/>
    </a:hlink>
    <a:folHlink>
      <a:srgbClr val="954D72"/>
    </a:folHlink>
  </a:clrScheme>
</a:themeOverride>
</file>

<file path=ppt/theme/themeOverride1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6E4E4"/>
    </a:lt2>
    <a:accent1>
      <a:srgbClr val="8EC5BA"/>
    </a:accent1>
    <a:accent2>
      <a:srgbClr val="A0CDC1"/>
    </a:accent2>
    <a:accent3>
      <a:srgbClr val="8EB603"/>
    </a:accent3>
    <a:accent4>
      <a:srgbClr val="113E15"/>
    </a:accent4>
    <a:accent5>
      <a:srgbClr val="4472C4"/>
    </a:accent5>
    <a:accent6>
      <a:srgbClr val="6EAC46"/>
    </a:accent6>
    <a:hlink>
      <a:srgbClr val="0563C1"/>
    </a:hlink>
    <a:folHlink>
      <a:srgbClr val="954D72"/>
    </a:folHlink>
  </a:clrScheme>
</a:themeOverride>
</file>

<file path=ppt/theme/themeOverride14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6E4E4"/>
    </a:lt2>
    <a:accent1>
      <a:srgbClr val="8EC5BA"/>
    </a:accent1>
    <a:accent2>
      <a:srgbClr val="A0CDC1"/>
    </a:accent2>
    <a:accent3>
      <a:srgbClr val="8EB603"/>
    </a:accent3>
    <a:accent4>
      <a:srgbClr val="113E15"/>
    </a:accent4>
    <a:accent5>
      <a:srgbClr val="4472C4"/>
    </a:accent5>
    <a:accent6>
      <a:srgbClr val="6EAC46"/>
    </a:accent6>
    <a:hlink>
      <a:srgbClr val="0563C1"/>
    </a:hlink>
    <a:folHlink>
      <a:srgbClr val="954D72"/>
    </a:folHlink>
  </a:clrScheme>
</a:themeOverride>
</file>

<file path=ppt/theme/themeOverride15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6E4E4"/>
    </a:lt2>
    <a:accent1>
      <a:srgbClr val="8EC5BA"/>
    </a:accent1>
    <a:accent2>
      <a:srgbClr val="A0CDC1"/>
    </a:accent2>
    <a:accent3>
      <a:srgbClr val="8EB603"/>
    </a:accent3>
    <a:accent4>
      <a:srgbClr val="113E15"/>
    </a:accent4>
    <a:accent5>
      <a:srgbClr val="4472C4"/>
    </a:accent5>
    <a:accent6>
      <a:srgbClr val="6EAC46"/>
    </a:accent6>
    <a:hlink>
      <a:srgbClr val="0563C1"/>
    </a:hlink>
    <a:folHlink>
      <a:srgbClr val="954D72"/>
    </a:folHlink>
  </a:clrScheme>
</a:themeOverride>
</file>

<file path=ppt/theme/themeOverride16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6E4E4"/>
    </a:lt2>
    <a:accent1>
      <a:srgbClr val="8EC5BA"/>
    </a:accent1>
    <a:accent2>
      <a:srgbClr val="A0CDC1"/>
    </a:accent2>
    <a:accent3>
      <a:srgbClr val="8EB603"/>
    </a:accent3>
    <a:accent4>
      <a:srgbClr val="113E15"/>
    </a:accent4>
    <a:accent5>
      <a:srgbClr val="4472C4"/>
    </a:accent5>
    <a:accent6>
      <a:srgbClr val="6EAC46"/>
    </a:accent6>
    <a:hlink>
      <a:srgbClr val="0563C1"/>
    </a:hlink>
    <a:folHlink>
      <a:srgbClr val="954D72"/>
    </a:folHlink>
  </a:clrScheme>
</a:themeOverride>
</file>

<file path=ppt/theme/themeOverride17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6E4E4"/>
    </a:lt2>
    <a:accent1>
      <a:srgbClr val="8EC5BA"/>
    </a:accent1>
    <a:accent2>
      <a:srgbClr val="A0CDC1"/>
    </a:accent2>
    <a:accent3>
      <a:srgbClr val="8EB603"/>
    </a:accent3>
    <a:accent4>
      <a:srgbClr val="113E15"/>
    </a:accent4>
    <a:accent5>
      <a:srgbClr val="4472C4"/>
    </a:accent5>
    <a:accent6>
      <a:srgbClr val="6EAC46"/>
    </a:accent6>
    <a:hlink>
      <a:srgbClr val="0563C1"/>
    </a:hlink>
    <a:folHlink>
      <a:srgbClr val="954D72"/>
    </a:folHlink>
  </a:clrScheme>
</a:themeOverride>
</file>

<file path=ppt/theme/themeOverride18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6E4E4"/>
    </a:lt2>
    <a:accent1>
      <a:srgbClr val="8EC5BA"/>
    </a:accent1>
    <a:accent2>
      <a:srgbClr val="A0CDC1"/>
    </a:accent2>
    <a:accent3>
      <a:srgbClr val="8EB603"/>
    </a:accent3>
    <a:accent4>
      <a:srgbClr val="113E15"/>
    </a:accent4>
    <a:accent5>
      <a:srgbClr val="4472C4"/>
    </a:accent5>
    <a:accent6>
      <a:srgbClr val="6EAC46"/>
    </a:accent6>
    <a:hlink>
      <a:srgbClr val="0563C1"/>
    </a:hlink>
    <a:folHlink>
      <a:srgbClr val="954D72"/>
    </a:folHlink>
  </a:clrScheme>
</a:themeOverride>
</file>

<file path=ppt/theme/themeOverride19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6E4E4"/>
    </a:lt2>
    <a:accent1>
      <a:srgbClr val="8EC5BA"/>
    </a:accent1>
    <a:accent2>
      <a:srgbClr val="A0CDC1"/>
    </a:accent2>
    <a:accent3>
      <a:srgbClr val="8EB603"/>
    </a:accent3>
    <a:accent4>
      <a:srgbClr val="113E15"/>
    </a:accent4>
    <a:accent5>
      <a:srgbClr val="4472C4"/>
    </a:accent5>
    <a:accent6>
      <a:srgbClr val="6EAC46"/>
    </a:accent6>
    <a:hlink>
      <a:srgbClr val="0563C1"/>
    </a:hlink>
    <a:folHlink>
      <a:srgbClr val="954D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6E4E4"/>
    </a:lt2>
    <a:accent1>
      <a:srgbClr val="8EC5BA"/>
    </a:accent1>
    <a:accent2>
      <a:srgbClr val="A0CDC1"/>
    </a:accent2>
    <a:accent3>
      <a:srgbClr val="8EB603"/>
    </a:accent3>
    <a:accent4>
      <a:srgbClr val="113E15"/>
    </a:accent4>
    <a:accent5>
      <a:srgbClr val="4472C4"/>
    </a:accent5>
    <a:accent6>
      <a:srgbClr val="6EAC46"/>
    </a:accent6>
    <a:hlink>
      <a:srgbClr val="0563C1"/>
    </a:hlink>
    <a:folHlink>
      <a:srgbClr val="954D72"/>
    </a:folHlink>
  </a:clrScheme>
</a:themeOverride>
</file>

<file path=ppt/theme/themeOverride20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6E4E4"/>
    </a:lt2>
    <a:accent1>
      <a:srgbClr val="8EC5BA"/>
    </a:accent1>
    <a:accent2>
      <a:srgbClr val="A0CDC1"/>
    </a:accent2>
    <a:accent3>
      <a:srgbClr val="8EB603"/>
    </a:accent3>
    <a:accent4>
      <a:srgbClr val="113E15"/>
    </a:accent4>
    <a:accent5>
      <a:srgbClr val="4472C4"/>
    </a:accent5>
    <a:accent6>
      <a:srgbClr val="6EAC46"/>
    </a:accent6>
    <a:hlink>
      <a:srgbClr val="0563C1"/>
    </a:hlink>
    <a:folHlink>
      <a:srgbClr val="954D72"/>
    </a:folHlink>
  </a:clrScheme>
</a:themeOverride>
</file>

<file path=ppt/theme/themeOverride2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6E4E4"/>
    </a:lt2>
    <a:accent1>
      <a:srgbClr val="8EC5BA"/>
    </a:accent1>
    <a:accent2>
      <a:srgbClr val="A0CDC1"/>
    </a:accent2>
    <a:accent3>
      <a:srgbClr val="8EB603"/>
    </a:accent3>
    <a:accent4>
      <a:srgbClr val="113E15"/>
    </a:accent4>
    <a:accent5>
      <a:srgbClr val="4472C4"/>
    </a:accent5>
    <a:accent6>
      <a:srgbClr val="6EAC46"/>
    </a:accent6>
    <a:hlink>
      <a:srgbClr val="0563C1"/>
    </a:hlink>
    <a:folHlink>
      <a:srgbClr val="954D72"/>
    </a:folHlink>
  </a:clrScheme>
</a:themeOverride>
</file>

<file path=ppt/theme/themeOverride2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6E4E4"/>
    </a:lt2>
    <a:accent1>
      <a:srgbClr val="8EC5BA"/>
    </a:accent1>
    <a:accent2>
      <a:srgbClr val="A0CDC1"/>
    </a:accent2>
    <a:accent3>
      <a:srgbClr val="8EB603"/>
    </a:accent3>
    <a:accent4>
      <a:srgbClr val="113E15"/>
    </a:accent4>
    <a:accent5>
      <a:srgbClr val="4472C4"/>
    </a:accent5>
    <a:accent6>
      <a:srgbClr val="6EAC46"/>
    </a:accent6>
    <a:hlink>
      <a:srgbClr val="0563C1"/>
    </a:hlink>
    <a:folHlink>
      <a:srgbClr val="954D72"/>
    </a:folHlink>
  </a:clrScheme>
</a:themeOverride>
</file>

<file path=ppt/theme/themeOverride2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6E4E4"/>
    </a:lt2>
    <a:accent1>
      <a:srgbClr val="8EC5BA"/>
    </a:accent1>
    <a:accent2>
      <a:srgbClr val="A0CDC1"/>
    </a:accent2>
    <a:accent3>
      <a:srgbClr val="8EB603"/>
    </a:accent3>
    <a:accent4>
      <a:srgbClr val="113E15"/>
    </a:accent4>
    <a:accent5>
      <a:srgbClr val="4472C4"/>
    </a:accent5>
    <a:accent6>
      <a:srgbClr val="6EAC46"/>
    </a:accent6>
    <a:hlink>
      <a:srgbClr val="0563C1"/>
    </a:hlink>
    <a:folHlink>
      <a:srgbClr val="954D72"/>
    </a:folHlink>
  </a:clrScheme>
</a:themeOverride>
</file>

<file path=ppt/theme/themeOverride24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6E4E4"/>
    </a:lt2>
    <a:accent1>
      <a:srgbClr val="8EC5BA"/>
    </a:accent1>
    <a:accent2>
      <a:srgbClr val="A0CDC1"/>
    </a:accent2>
    <a:accent3>
      <a:srgbClr val="8EB603"/>
    </a:accent3>
    <a:accent4>
      <a:srgbClr val="113E15"/>
    </a:accent4>
    <a:accent5>
      <a:srgbClr val="4472C4"/>
    </a:accent5>
    <a:accent6>
      <a:srgbClr val="6EAC46"/>
    </a:accent6>
    <a:hlink>
      <a:srgbClr val="0563C1"/>
    </a:hlink>
    <a:folHlink>
      <a:srgbClr val="954D72"/>
    </a:folHlink>
  </a:clrScheme>
</a:themeOverride>
</file>

<file path=ppt/theme/themeOverride25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6E4E4"/>
    </a:lt2>
    <a:accent1>
      <a:srgbClr val="8EC5BA"/>
    </a:accent1>
    <a:accent2>
      <a:srgbClr val="A0CDC1"/>
    </a:accent2>
    <a:accent3>
      <a:srgbClr val="8EB603"/>
    </a:accent3>
    <a:accent4>
      <a:srgbClr val="113E15"/>
    </a:accent4>
    <a:accent5>
      <a:srgbClr val="4472C4"/>
    </a:accent5>
    <a:accent6>
      <a:srgbClr val="6EAC46"/>
    </a:accent6>
    <a:hlink>
      <a:srgbClr val="0563C1"/>
    </a:hlink>
    <a:folHlink>
      <a:srgbClr val="954D72"/>
    </a:folHlink>
  </a:clrScheme>
</a:themeOverride>
</file>

<file path=ppt/theme/themeOverride26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6E4E4"/>
    </a:lt2>
    <a:accent1>
      <a:srgbClr val="8EC5BA"/>
    </a:accent1>
    <a:accent2>
      <a:srgbClr val="A0CDC1"/>
    </a:accent2>
    <a:accent3>
      <a:srgbClr val="8EB603"/>
    </a:accent3>
    <a:accent4>
      <a:srgbClr val="113E15"/>
    </a:accent4>
    <a:accent5>
      <a:srgbClr val="4472C4"/>
    </a:accent5>
    <a:accent6>
      <a:srgbClr val="6EAC46"/>
    </a:accent6>
    <a:hlink>
      <a:srgbClr val="0563C1"/>
    </a:hlink>
    <a:folHlink>
      <a:srgbClr val="954D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6E4E4"/>
    </a:lt2>
    <a:accent1>
      <a:srgbClr val="8EC5BA"/>
    </a:accent1>
    <a:accent2>
      <a:srgbClr val="A0CDC1"/>
    </a:accent2>
    <a:accent3>
      <a:srgbClr val="8EB603"/>
    </a:accent3>
    <a:accent4>
      <a:srgbClr val="113E15"/>
    </a:accent4>
    <a:accent5>
      <a:srgbClr val="4472C4"/>
    </a:accent5>
    <a:accent6>
      <a:srgbClr val="6EAC46"/>
    </a:accent6>
    <a:hlink>
      <a:srgbClr val="0563C1"/>
    </a:hlink>
    <a:folHlink>
      <a:srgbClr val="954D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6E4E4"/>
    </a:lt2>
    <a:accent1>
      <a:srgbClr val="8EC5BA"/>
    </a:accent1>
    <a:accent2>
      <a:srgbClr val="A0CDC1"/>
    </a:accent2>
    <a:accent3>
      <a:srgbClr val="8EB603"/>
    </a:accent3>
    <a:accent4>
      <a:srgbClr val="113E15"/>
    </a:accent4>
    <a:accent5>
      <a:srgbClr val="4472C4"/>
    </a:accent5>
    <a:accent6>
      <a:srgbClr val="6EAC46"/>
    </a:accent6>
    <a:hlink>
      <a:srgbClr val="0563C1"/>
    </a:hlink>
    <a:folHlink>
      <a:srgbClr val="954D72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6E4E4"/>
    </a:lt2>
    <a:accent1>
      <a:srgbClr val="8EC5BA"/>
    </a:accent1>
    <a:accent2>
      <a:srgbClr val="A0CDC1"/>
    </a:accent2>
    <a:accent3>
      <a:srgbClr val="8EB603"/>
    </a:accent3>
    <a:accent4>
      <a:srgbClr val="113E15"/>
    </a:accent4>
    <a:accent5>
      <a:srgbClr val="4472C4"/>
    </a:accent5>
    <a:accent6>
      <a:srgbClr val="6EAC46"/>
    </a:accent6>
    <a:hlink>
      <a:srgbClr val="0563C1"/>
    </a:hlink>
    <a:folHlink>
      <a:srgbClr val="954D72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6E4E4"/>
    </a:lt2>
    <a:accent1>
      <a:srgbClr val="8EC5BA"/>
    </a:accent1>
    <a:accent2>
      <a:srgbClr val="A0CDC1"/>
    </a:accent2>
    <a:accent3>
      <a:srgbClr val="8EB603"/>
    </a:accent3>
    <a:accent4>
      <a:srgbClr val="113E15"/>
    </a:accent4>
    <a:accent5>
      <a:srgbClr val="4472C4"/>
    </a:accent5>
    <a:accent6>
      <a:srgbClr val="6EAC46"/>
    </a:accent6>
    <a:hlink>
      <a:srgbClr val="0563C1"/>
    </a:hlink>
    <a:folHlink>
      <a:srgbClr val="954D72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6E4E4"/>
    </a:lt2>
    <a:accent1>
      <a:srgbClr val="8EC5BA"/>
    </a:accent1>
    <a:accent2>
      <a:srgbClr val="A0CDC1"/>
    </a:accent2>
    <a:accent3>
      <a:srgbClr val="8EB603"/>
    </a:accent3>
    <a:accent4>
      <a:srgbClr val="113E15"/>
    </a:accent4>
    <a:accent5>
      <a:srgbClr val="4472C4"/>
    </a:accent5>
    <a:accent6>
      <a:srgbClr val="6EAC46"/>
    </a:accent6>
    <a:hlink>
      <a:srgbClr val="0563C1"/>
    </a:hlink>
    <a:folHlink>
      <a:srgbClr val="954D72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6E4E4"/>
    </a:lt2>
    <a:accent1>
      <a:srgbClr val="8EC5BA"/>
    </a:accent1>
    <a:accent2>
      <a:srgbClr val="A0CDC1"/>
    </a:accent2>
    <a:accent3>
      <a:srgbClr val="8EB603"/>
    </a:accent3>
    <a:accent4>
      <a:srgbClr val="113E15"/>
    </a:accent4>
    <a:accent5>
      <a:srgbClr val="4472C4"/>
    </a:accent5>
    <a:accent6>
      <a:srgbClr val="6EAC46"/>
    </a:accent6>
    <a:hlink>
      <a:srgbClr val="0563C1"/>
    </a:hlink>
    <a:folHlink>
      <a:srgbClr val="954D72"/>
    </a:folHlink>
  </a:clrScheme>
</a:themeOverride>
</file>

<file path=ppt/theme/themeOverride9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6E4E4"/>
    </a:lt2>
    <a:accent1>
      <a:srgbClr val="8EC5BA"/>
    </a:accent1>
    <a:accent2>
      <a:srgbClr val="A0CDC1"/>
    </a:accent2>
    <a:accent3>
      <a:srgbClr val="8EB603"/>
    </a:accent3>
    <a:accent4>
      <a:srgbClr val="113E15"/>
    </a:accent4>
    <a:accent5>
      <a:srgbClr val="4472C4"/>
    </a:accent5>
    <a:accent6>
      <a:srgbClr val="6EAC46"/>
    </a:accent6>
    <a:hlink>
      <a:srgbClr val="0563C1"/>
    </a:hlink>
    <a:folHlink>
      <a:srgbClr val="954D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385</Words>
  <Application>Microsoft Office PowerPoint</Application>
  <PresentationFormat>寬螢幕</PresentationFormat>
  <Paragraphs>83</Paragraphs>
  <Slides>28</Slides>
  <Notes>28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28</vt:i4>
      </vt:variant>
    </vt:vector>
  </HeadingPairs>
  <TitlesOfParts>
    <vt:vector size="38" baseType="lpstr">
      <vt:lpstr>微软雅黑</vt:lpstr>
      <vt:lpstr>宋体</vt:lpstr>
      <vt:lpstr>包图简圆体</vt:lpstr>
      <vt:lpstr>新細明體</vt:lpstr>
      <vt:lpstr>標楷體</vt:lpstr>
      <vt:lpstr>Arial</vt:lpstr>
      <vt:lpstr>Calibri</vt:lpstr>
      <vt:lpstr>Times New Roman</vt:lpstr>
      <vt:lpstr>第一PPT，www.1ppt.com</vt:lpstr>
      <vt:lpstr>自定义设计方案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https://www.ypppt.com/</dc:title>
  <dc:subject>https://www.ypppt.com/</dc:subject>
  <dc:creator/>
  <cp:keywords/>
  <dc:description/>
  <cp:lastModifiedBy/>
  <cp:revision>7</cp:revision>
  <dcterms:created xsi:type="dcterms:W3CDTF">2018-03-01T02:03:00Z</dcterms:created>
  <dcterms:modified xsi:type="dcterms:W3CDTF">2021-10-02T06:32:14Z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2052-10.1.0.7346</vt:lpwstr>
  </property>
</Properties>
</file>