
<file path=[Content_Types].xml><?xml version="1.0" encoding="utf-8"?>
<Types xmlns="http://schemas.openxmlformats.org/package/2006/content-types">
  <Default Extension="jpeg" ContentType="image/jpeg"/>
  <Default Extension="JPG" ContentType="image/.jpg"/>
  <Default Extension="png" ContentType="image/png"/>
  <Default Extension="tiff" ContentType="image/tif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handoutMasterIdLst>
    <p:handoutMasterId r:id="rId42"/>
  </p:handoutMasterIdLst>
  <p:sldIdLst>
    <p:sldId id="256" r:id="rId3"/>
    <p:sldId id="257" r:id="rId5"/>
    <p:sldId id="422" r:id="rId6"/>
    <p:sldId id="455" r:id="rId7"/>
    <p:sldId id="486" r:id="rId8"/>
    <p:sldId id="424" r:id="rId9"/>
    <p:sldId id="487" r:id="rId10"/>
    <p:sldId id="488" r:id="rId11"/>
    <p:sldId id="425" r:id="rId12"/>
    <p:sldId id="489" r:id="rId13"/>
    <p:sldId id="490" r:id="rId14"/>
    <p:sldId id="491" r:id="rId15"/>
    <p:sldId id="494" r:id="rId16"/>
    <p:sldId id="495" r:id="rId17"/>
    <p:sldId id="492" r:id="rId18"/>
    <p:sldId id="429" r:id="rId19"/>
    <p:sldId id="459" r:id="rId20"/>
    <p:sldId id="496" r:id="rId21"/>
    <p:sldId id="497" r:id="rId22"/>
    <p:sldId id="498" r:id="rId23"/>
    <p:sldId id="549" r:id="rId24"/>
    <p:sldId id="550" r:id="rId25"/>
    <p:sldId id="514" r:id="rId26"/>
    <p:sldId id="430" r:id="rId27"/>
    <p:sldId id="515" r:id="rId28"/>
    <p:sldId id="431" r:id="rId29"/>
    <p:sldId id="507" r:id="rId30"/>
    <p:sldId id="551" r:id="rId31"/>
    <p:sldId id="532" r:id="rId32"/>
    <p:sldId id="533" r:id="rId33"/>
    <p:sldId id="462" r:id="rId34"/>
    <p:sldId id="539" r:id="rId35"/>
    <p:sldId id="540" r:id="rId36"/>
    <p:sldId id="541" r:id="rId37"/>
    <p:sldId id="543" r:id="rId38"/>
    <p:sldId id="544" r:id="rId39"/>
    <p:sldId id="552" r:id="rId40"/>
    <p:sldId id="363"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27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134" autoAdjust="0"/>
    <p:restoredTop sz="65779" autoAdjust="0"/>
  </p:normalViewPr>
  <p:slideViewPr>
    <p:cSldViewPr snapToGrid="0" snapToObjects="1">
      <p:cViewPr varScale="1">
        <p:scale>
          <a:sx n="84" d="100"/>
          <a:sy n="84" d="100"/>
        </p:scale>
        <p:origin x="752" y="176"/>
      </p:cViewPr>
      <p:guideLst/>
    </p:cSldViewPr>
  </p:slideViewPr>
  <p:notesTextViewPr>
    <p:cViewPr>
      <p:scale>
        <a:sx n="125" d="100"/>
        <a:sy n="125" d="100"/>
      </p:scale>
      <p:origin x="0" y="0"/>
    </p:cViewPr>
  </p:notesTextViewPr>
  <p:notesViewPr>
    <p:cSldViewPr snapToGrid="0" snapToObjects="1">
      <p:cViewPr varScale="1">
        <p:scale>
          <a:sx n="88" d="100"/>
          <a:sy n="88" d="100"/>
        </p:scale>
        <p:origin x="3822" y="7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5" Type="http://schemas.openxmlformats.org/officeDocument/2006/relationships/tableStyles" Target="tableStyles.xml"/><Relationship Id="rId44" Type="http://schemas.openxmlformats.org/officeDocument/2006/relationships/viewProps" Target="viewProps.xml"/><Relationship Id="rId43" Type="http://schemas.openxmlformats.org/officeDocument/2006/relationships/presProps" Target="presProps.xml"/><Relationship Id="rId42" Type="http://schemas.openxmlformats.org/officeDocument/2006/relationships/handoutMaster" Target="handoutMasters/handoutMaster1.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252D9F5-DB81-4D8E-B53C-E48443B157E4}"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6C32F1C-BC56-4C0A-8105-97814E88438E}"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2E2C30-13BD-B64B-8A15-5C6A1C8F9B4B}"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a:t>Click to edit Master text styles</a:t>
            </a:r>
            <a:endParaRPr lang="vi-VN"/>
          </a:p>
          <a:p>
            <a:pPr lvl="1"/>
            <a:r>
              <a:rPr lang="vi-VN"/>
              <a:t>Second level</a:t>
            </a:r>
            <a:endParaRPr lang="vi-VN"/>
          </a:p>
          <a:p>
            <a:pPr lvl="2"/>
            <a:r>
              <a:rPr lang="vi-VN"/>
              <a:t>Third level</a:t>
            </a:r>
            <a:endParaRPr lang="vi-VN"/>
          </a:p>
          <a:p>
            <a:pPr lvl="3"/>
            <a:r>
              <a:rPr lang="vi-VN"/>
              <a:t>Fourth level</a:t>
            </a:r>
            <a:endParaRPr lang="vi-VN"/>
          </a:p>
          <a:p>
            <a:pPr lvl="4"/>
            <a:r>
              <a:rPr lang="vi-VN"/>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A30A7C-C4B4-9B4F-96F2-B695F01A3967}"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A30A7C-C4B4-9B4F-96F2-B695F01A3967}"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vi-VN" dirty="0"/>
          </a:p>
        </p:txBody>
      </p:sp>
      <p:sp>
        <p:nvSpPr>
          <p:cNvPr id="4" name="Slide Number Placeholder 3"/>
          <p:cNvSpPr>
            <a:spLocks noGrp="1"/>
          </p:cNvSpPr>
          <p:nvPr>
            <p:ph type="sldNum" sz="quarter" idx="10"/>
          </p:nvPr>
        </p:nvSpPr>
        <p:spPr/>
        <p:txBody>
          <a:bodyPr/>
          <a:lstStyle/>
          <a:p>
            <a:fld id="{F1A30A7C-C4B4-9B4F-96F2-B695F01A3967}"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vi-VN" dirty="0"/>
          </a:p>
        </p:txBody>
      </p:sp>
      <p:sp>
        <p:nvSpPr>
          <p:cNvPr id="4" name="Slide Number Placeholder 3"/>
          <p:cNvSpPr>
            <a:spLocks noGrp="1"/>
          </p:cNvSpPr>
          <p:nvPr>
            <p:ph type="sldNum" sz="quarter" idx="10"/>
          </p:nvPr>
        </p:nvSpPr>
        <p:spPr/>
        <p:txBody>
          <a:bodyPr/>
          <a:lstStyle/>
          <a:p>
            <a:fld id="{F1A30A7C-C4B4-9B4F-96F2-B695F01A3967}"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vi-VN" dirty="0"/>
          </a:p>
        </p:txBody>
      </p:sp>
      <p:sp>
        <p:nvSpPr>
          <p:cNvPr id="4" name="Slide Number Placeholder 3"/>
          <p:cNvSpPr>
            <a:spLocks noGrp="1"/>
          </p:cNvSpPr>
          <p:nvPr>
            <p:ph type="sldNum" sz="quarter" idx="10"/>
          </p:nvPr>
        </p:nvSpPr>
        <p:spPr/>
        <p:txBody>
          <a:bodyPr/>
          <a:lstStyle/>
          <a:p>
            <a:fld id="{F1A30A7C-C4B4-9B4F-96F2-B695F01A3967}" type="slidenum">
              <a:rPr 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vi-VN" dirty="0"/>
          </a:p>
        </p:txBody>
      </p:sp>
      <p:sp>
        <p:nvSpPr>
          <p:cNvPr id="4" name="Slide Number Placeholder 3"/>
          <p:cNvSpPr>
            <a:spLocks noGrp="1"/>
          </p:cNvSpPr>
          <p:nvPr>
            <p:ph type="sldNum" sz="quarter" idx="10"/>
          </p:nvPr>
        </p:nvSpPr>
        <p:spPr/>
        <p:txBody>
          <a:bodyPr/>
          <a:lstStyle/>
          <a:p>
            <a:fld id="{F1A30A7C-C4B4-9B4F-96F2-B695F01A3967}" type="slidenum">
              <a:rPr 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vi-VN" dirty="0"/>
          </a:p>
        </p:txBody>
      </p:sp>
      <p:sp>
        <p:nvSpPr>
          <p:cNvPr id="4" name="Slide Number Placeholder 3"/>
          <p:cNvSpPr>
            <a:spLocks noGrp="1"/>
          </p:cNvSpPr>
          <p:nvPr>
            <p:ph type="sldNum" sz="quarter" idx="10"/>
          </p:nvPr>
        </p:nvSpPr>
        <p:spPr/>
        <p:txBody>
          <a:bodyPr/>
          <a:lstStyle/>
          <a:p>
            <a:fld id="{F1A30A7C-C4B4-9B4F-96F2-B695F01A3967}" type="slidenum">
              <a:rPr lang="en-US" smtClean="0"/>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A30A7C-C4B4-9B4F-96F2-B695F01A3967}" type="slidenum">
              <a:rPr lang="en-US" smtClean="0"/>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A30A7C-C4B4-9B4F-96F2-B695F01A3967}" type="slidenum">
              <a:rPr lang="en-US" smtClean="0"/>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A30A7C-C4B4-9B4F-96F2-B695F01A3967}" type="slidenum">
              <a:rPr lang="en-US" smtClean="0"/>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A30A7C-C4B4-9B4F-96F2-B695F01A3967}" type="slidenum">
              <a:rPr lang="en-US" smtClean="0"/>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A30A7C-C4B4-9B4F-96F2-B695F01A3967}"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baseline="0" dirty="0"/>
          </a:p>
        </p:txBody>
      </p:sp>
      <p:sp>
        <p:nvSpPr>
          <p:cNvPr id="4" name="Slide Number Placeholder 3"/>
          <p:cNvSpPr>
            <a:spLocks noGrp="1"/>
          </p:cNvSpPr>
          <p:nvPr>
            <p:ph type="sldNum" sz="quarter" idx="10"/>
          </p:nvPr>
        </p:nvSpPr>
        <p:spPr/>
        <p:txBody>
          <a:bodyPr/>
          <a:lstStyle/>
          <a:p>
            <a:fld id="{F1A30A7C-C4B4-9B4F-96F2-B695F01A3967}" type="slidenum">
              <a:rPr lang="en-US" smtClean="0"/>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A30A7C-C4B4-9B4F-96F2-B695F01A3967}" type="slidenum">
              <a:rPr lang="en-US" smtClean="0"/>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A30A7C-C4B4-9B4F-96F2-B695F01A3967}" type="slidenum">
              <a:rPr lang="en-US" smtClean="0"/>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A30A7C-C4B4-9B4F-96F2-B695F01A3967}" type="slidenum">
              <a:rPr lang="en-US" smtClean="0"/>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A30A7C-C4B4-9B4F-96F2-B695F01A3967}" type="slidenum">
              <a:rPr lang="en-US" smtClean="0"/>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A30A7C-C4B4-9B4F-96F2-B695F01A3967}" type="slidenum">
              <a:rPr lang="en-US" smtClean="0"/>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A30A7C-C4B4-9B4F-96F2-B695F01A3967}" type="slidenum">
              <a:rPr lang="en-US" smtClean="0"/>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A30A7C-C4B4-9B4F-96F2-B695F01A3967}" type="slidenum">
              <a:rPr lang="en-US" smtClean="0"/>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A30A7C-C4B4-9B4F-96F2-B695F01A3967}" type="slidenum">
              <a:rPr lang="en-US" smtClean="0"/>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A30A7C-C4B4-9B4F-96F2-B695F01A3967}" type="slidenum">
              <a:rPr lang="en-US" smtClean="0"/>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A30A7C-C4B4-9B4F-96F2-B695F01A3967}"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vi-VN" dirty="0"/>
          </a:p>
        </p:txBody>
      </p:sp>
      <p:sp>
        <p:nvSpPr>
          <p:cNvPr id="4" name="Slide Number Placeholder 3"/>
          <p:cNvSpPr>
            <a:spLocks noGrp="1"/>
          </p:cNvSpPr>
          <p:nvPr>
            <p:ph type="sldNum" sz="quarter" idx="10"/>
          </p:nvPr>
        </p:nvSpPr>
        <p:spPr/>
        <p:txBody>
          <a:bodyPr/>
          <a:lstStyle/>
          <a:p>
            <a:fld id="{F1A30A7C-C4B4-9B4F-96F2-B695F01A3967}" type="slidenum">
              <a:rPr lang="en-US" smtClean="0"/>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A30A7C-C4B4-9B4F-96F2-B695F01A3967}" type="slidenum">
              <a:rPr lang="en-US" smtClean="0"/>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A30A7C-C4B4-9B4F-96F2-B695F01A3967}" type="slidenum">
              <a:rPr lang="en-US" smtClean="0"/>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A30A7C-C4B4-9B4F-96F2-B695F01A3967}" type="slidenum">
              <a:rPr lang="en-US" smtClean="0"/>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A30A7C-C4B4-9B4F-96F2-B695F01A3967}"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vi-VN" dirty="0"/>
          </a:p>
        </p:txBody>
      </p:sp>
      <p:sp>
        <p:nvSpPr>
          <p:cNvPr id="4" name="Slide Number Placeholder 3"/>
          <p:cNvSpPr>
            <a:spLocks noGrp="1"/>
          </p:cNvSpPr>
          <p:nvPr>
            <p:ph type="sldNum" sz="quarter" idx="10"/>
          </p:nvPr>
        </p:nvSpPr>
        <p:spPr/>
        <p:txBody>
          <a:bodyPr/>
          <a:lstStyle/>
          <a:p>
            <a:fld id="{F1A30A7C-C4B4-9B4F-96F2-B695F01A3967}"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vi-VN" dirty="0"/>
          </a:p>
        </p:txBody>
      </p:sp>
      <p:sp>
        <p:nvSpPr>
          <p:cNvPr id="4" name="Slide Number Placeholder 3"/>
          <p:cNvSpPr>
            <a:spLocks noGrp="1"/>
          </p:cNvSpPr>
          <p:nvPr>
            <p:ph type="sldNum" sz="quarter" idx="10"/>
          </p:nvPr>
        </p:nvSpPr>
        <p:spPr/>
        <p:txBody>
          <a:bodyPr/>
          <a:lstStyle/>
          <a:p>
            <a:fld id="{F1A30A7C-C4B4-9B4F-96F2-B695F01A3967}"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vi-VN" dirty="0"/>
          </a:p>
        </p:txBody>
      </p:sp>
      <p:sp>
        <p:nvSpPr>
          <p:cNvPr id="4" name="Slide Number Placeholder 3"/>
          <p:cNvSpPr>
            <a:spLocks noGrp="1"/>
          </p:cNvSpPr>
          <p:nvPr>
            <p:ph type="sldNum" sz="quarter" idx="10"/>
          </p:nvPr>
        </p:nvSpPr>
        <p:spPr/>
        <p:txBody>
          <a:bodyPr/>
          <a:lstStyle/>
          <a:p>
            <a:fld id="{F1A30A7C-C4B4-9B4F-96F2-B695F01A3967}"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vi-VN" dirty="0"/>
          </a:p>
        </p:txBody>
      </p:sp>
      <p:sp>
        <p:nvSpPr>
          <p:cNvPr id="4" name="Slide Number Placeholder 3"/>
          <p:cNvSpPr>
            <a:spLocks noGrp="1"/>
          </p:cNvSpPr>
          <p:nvPr>
            <p:ph type="sldNum" sz="quarter" idx="10"/>
          </p:nvPr>
        </p:nvSpPr>
        <p:spPr/>
        <p:txBody>
          <a:bodyPr/>
          <a:lstStyle/>
          <a:p>
            <a:fld id="{F1A30A7C-C4B4-9B4F-96F2-B695F01A3967}"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vi-VN" dirty="0"/>
          </a:p>
        </p:txBody>
      </p:sp>
      <p:sp>
        <p:nvSpPr>
          <p:cNvPr id="4" name="Slide Number Placeholder 3"/>
          <p:cNvSpPr>
            <a:spLocks noGrp="1"/>
          </p:cNvSpPr>
          <p:nvPr>
            <p:ph type="sldNum" sz="quarter" idx="10"/>
          </p:nvPr>
        </p:nvSpPr>
        <p:spPr/>
        <p:txBody>
          <a:bodyPr/>
          <a:lstStyle/>
          <a:p>
            <a:fld id="{F1A30A7C-C4B4-9B4F-96F2-B695F01A3967}"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vi-VN" dirty="0"/>
          </a:p>
        </p:txBody>
      </p:sp>
      <p:sp>
        <p:nvSpPr>
          <p:cNvPr id="4" name="Slide Number Placeholder 3"/>
          <p:cNvSpPr>
            <a:spLocks noGrp="1"/>
          </p:cNvSpPr>
          <p:nvPr>
            <p:ph type="sldNum" sz="quarter" idx="10"/>
          </p:nvPr>
        </p:nvSpPr>
        <p:spPr/>
        <p:txBody>
          <a:bodyPr/>
          <a:lstStyle/>
          <a:p>
            <a:fld id="{F1A30A7C-C4B4-9B4F-96F2-B695F01A3967}"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atin typeface="Open Sans" panose="020B0606030504020204" pitchFamily="34" charset="0"/>
                <a:ea typeface="Open Sans" panose="020B0606030504020204" pitchFamily="34" charset="0"/>
                <a:cs typeface="Open Sans" panose="020B0606030504020204"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FE4538-307D-B246-ABAB-3F8279438AE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6F5861-3C5A-D243-9A7F-73FEE9A1453D}"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52FE4538-307D-B246-ABAB-3F8279438AE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6F5861-3C5A-D243-9A7F-73FEE9A1453D}"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1061357"/>
            <a:ext cx="2628900" cy="511560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1061357"/>
            <a:ext cx="7734300" cy="5115606"/>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52FE4538-307D-B246-ABAB-3F8279438AE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6F5861-3C5A-D243-9A7F-73FEE9A1453D}"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Open Sans" panose="020B0606030504020204" pitchFamily="34" charset="0"/>
                <a:ea typeface="Open Sans" panose="020B0606030504020204" pitchFamily="34" charset="0"/>
                <a:cs typeface="Open Sans" panose="020B0606030504020204" pitchFamily="34"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latin typeface="Open Sans" panose="020B0606030504020204" pitchFamily="34" charset="0"/>
                <a:ea typeface="Open Sans" panose="020B0606030504020204" pitchFamily="34" charset="0"/>
                <a:cs typeface="Open Sans" panose="020B0606030504020204" pitchFamily="34" charset="0"/>
              </a:defRPr>
            </a:lvl1pPr>
            <a:lvl2pPr>
              <a:defRPr sz="2800">
                <a:latin typeface="Open Sans" panose="020B0606030504020204" pitchFamily="34" charset="0"/>
                <a:ea typeface="Open Sans" panose="020B0606030504020204" pitchFamily="34" charset="0"/>
                <a:cs typeface="Open Sans" panose="020B0606030504020204" pitchFamily="34" charset="0"/>
              </a:defRPr>
            </a:lvl2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52FE4538-307D-B246-ABAB-3F8279438AE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6F5861-3C5A-D243-9A7F-73FEE9A1453D}"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52FE4538-307D-B246-ABAB-3F8279438AE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6F5861-3C5A-D243-9A7F-73FEE9A1453D}"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52FE4538-307D-B246-ABAB-3F8279438AE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6F5861-3C5A-D243-9A7F-73FEE9A1453D}"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898071"/>
            <a:ext cx="10515600" cy="7926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52FE4538-307D-B246-ABAB-3F8279438AEE}"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6F5861-3C5A-D243-9A7F-73FEE9A1453D}"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2FE4538-307D-B246-ABAB-3F8279438AEE}"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6F5861-3C5A-D243-9A7F-73FEE9A1453D}"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FE4538-307D-B246-ABAB-3F8279438AEE}"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6F5861-3C5A-D243-9A7F-73FEE9A1453D}"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987424"/>
            <a:ext cx="3932237"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2FE4538-307D-B246-ABAB-3F8279438AE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6F5861-3C5A-D243-9A7F-73FEE9A1453D}"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987424"/>
            <a:ext cx="3932237" cy="1069975"/>
          </a:xfrm>
        </p:spPr>
        <p:txBody>
          <a:bodyPr anchor="b"/>
          <a:lstStyle>
            <a:lvl1pPr>
              <a:defRPr sz="3200"/>
            </a:lvl1pPr>
          </a:lstStyle>
          <a:p>
            <a:r>
              <a:rPr lang="en-US"/>
              <a:t>Click to edit Master title style</a:t>
            </a:r>
            <a:endParaRPr lang="en-US" dirty="0"/>
          </a:p>
        </p:txBody>
      </p:sp>
      <p:sp>
        <p:nvSpPr>
          <p:cNvPr id="3" name="Picture Placeholder 2"/>
          <p:cNvSpPr>
            <a:spLocks noGrp="1"/>
          </p:cNvSpPr>
          <p:nvPr>
            <p:ph type="pic" idx="1" hasCustomPrompt="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2FE4538-307D-B246-ABAB-3F8279438AE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6F5861-3C5A-D243-9A7F-73FEE9A1453D}"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tiff"/><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59419"/>
            <a:ext cx="10515600" cy="81418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120022"/>
            <a:ext cx="10515600" cy="5056942"/>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yriad Pro" charset="0"/>
                <a:ea typeface="Myriad Pro" charset="0"/>
                <a:cs typeface="Myriad Pro" charset="0"/>
              </a:defRPr>
            </a:lvl1pPr>
          </a:lstStyle>
          <a:p>
            <a:fld id="{52FE4538-307D-B246-ABAB-3F8279438AEE}"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yriad Pro" charset="0"/>
                <a:ea typeface="Myriad Pro" charset="0"/>
                <a:cs typeface="Myriad Pro" charset="0"/>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yriad Pro" charset="0"/>
                <a:ea typeface="Myriad Pro" charset="0"/>
                <a:cs typeface="Myriad Pro" charset="0"/>
              </a:defRPr>
            </a:lvl1pPr>
          </a:lstStyle>
          <a:p>
            <a:fld id="{326F5861-3C5A-D243-9A7F-73FEE9A1453D}" type="slidenum">
              <a:rPr lang="en-US" smtClean="0"/>
            </a:fld>
            <a:endParaRPr lang="en-US"/>
          </a:p>
        </p:txBody>
      </p:sp>
      <p:cxnSp>
        <p:nvCxnSpPr>
          <p:cNvPr id="10" name="Straight Connector 9"/>
          <p:cNvCxnSpPr/>
          <p:nvPr/>
        </p:nvCxnSpPr>
        <p:spPr>
          <a:xfrm flipH="1">
            <a:off x="838202" y="893620"/>
            <a:ext cx="10386389" cy="0"/>
          </a:xfrm>
          <a:prstGeom prst="line">
            <a:avLst/>
          </a:prstGeom>
          <a:ln w="25400">
            <a:solidFill>
              <a:srgbClr val="272780"/>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12"/>
          <a:stretch>
            <a:fillRect/>
          </a:stretch>
        </p:blipFill>
        <p:spPr>
          <a:xfrm>
            <a:off x="11415645" y="139074"/>
            <a:ext cx="657087" cy="657087"/>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000" b="1" i="0" kern="1200">
          <a:solidFill>
            <a:schemeClr val="tx1"/>
          </a:solidFill>
          <a:latin typeface="Myriad Pro Semibold" charset="0"/>
          <a:ea typeface="Myriad Pro Semibold" charset="0"/>
          <a:cs typeface="Myriad Pro Semibold" charset="0"/>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yriad Pro" charset="0"/>
          <a:ea typeface="Myriad Pro" charset="0"/>
          <a:cs typeface="Myriad Pro" charset="0"/>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yriad Pro" charset="0"/>
          <a:ea typeface="Myriad Pro" charset="0"/>
          <a:cs typeface="Myriad Pro" charset="0"/>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yriad Pro" charset="0"/>
          <a:ea typeface="Myriad Pro" charset="0"/>
          <a:cs typeface="Myriad Pro" charset="0"/>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yriad Pro" charset="0"/>
          <a:ea typeface="Myriad Pro" charset="0"/>
          <a:cs typeface="Myriad Pro" charset="0"/>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yriad Pro" charset="0"/>
          <a:ea typeface="Myriad Pro" charset="0"/>
          <a:cs typeface="Myriad Pro" charset="0"/>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6431" y="1122362"/>
            <a:ext cx="9612923" cy="2738437"/>
          </a:xfrm>
        </p:spPr>
        <p:txBody>
          <a:bodyPr>
            <a:normAutofit fontScale="90000"/>
          </a:bodyPr>
          <a:lstStyle/>
          <a:p>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b="0" dirty="0"/>
            </a:br>
            <a:r>
              <a:rPr lang="en-US" dirty="0" err="1"/>
              <a:t>Bài</a:t>
            </a:r>
            <a:r>
              <a:rPr lang="en-US" dirty="0"/>
              <a:t> 9</a:t>
            </a:r>
            <a:br>
              <a:rPr lang="en-US" dirty="0"/>
            </a:br>
            <a:r>
              <a:rPr lang="en-US" dirty="0"/>
              <a:t>API Clients</a:t>
            </a:r>
            <a:br>
              <a:rPr lang="en-US" dirty="0"/>
            </a:br>
            <a:endParaRPr lang="en-US" dirty="0"/>
          </a:p>
        </p:txBody>
      </p:sp>
      <p:sp>
        <p:nvSpPr>
          <p:cNvPr id="3" name="Subtitle 2"/>
          <p:cNvSpPr>
            <a:spLocks noGrp="1"/>
          </p:cNvSpPr>
          <p:nvPr>
            <p:ph type="subTitle" idx="1"/>
          </p:nvPr>
        </p:nvSpPr>
        <p:spPr>
          <a:xfrm>
            <a:off x="1524000" y="4160838"/>
            <a:ext cx="9144000" cy="1655762"/>
          </a:xfrm>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9107" y="159419"/>
            <a:ext cx="10672484" cy="814187"/>
          </a:xfrm>
        </p:spPr>
        <p:txBody>
          <a:bodyPr>
            <a:noAutofit/>
          </a:bodyPr>
          <a:lstStyle/>
          <a:p>
            <a:r>
              <a:rPr lang="en-US"/>
              <a:t>RESTful API là gì?</a:t>
            </a:r>
            <a:endParaRPr lang="en-US"/>
          </a:p>
        </p:txBody>
      </p:sp>
      <p:sp>
        <p:nvSpPr>
          <p:cNvPr id="3" name="Content Placeholder 2"/>
          <p:cNvSpPr>
            <a:spLocks noGrp="1"/>
          </p:cNvSpPr>
          <p:nvPr>
            <p:ph idx="1"/>
          </p:nvPr>
        </p:nvSpPr>
        <p:spPr>
          <a:xfrm>
            <a:off x="776484" y="1144840"/>
            <a:ext cx="10903527" cy="5228217"/>
          </a:xfrm>
        </p:spPr>
        <p:txBody>
          <a:bodyPr>
            <a:normAutofit/>
          </a:bodyPr>
          <a:lstStyle/>
          <a:p>
            <a:pPr marL="0" indent="0">
              <a:buNone/>
            </a:pPr>
            <a:r>
              <a:rPr lang="vi-VN" b="1"/>
              <a:t>RESTful API</a:t>
            </a:r>
            <a:r>
              <a:rPr lang="vi-VN"/>
              <a:t> là một tiêu chuẩn dùng trong việc thiết kế các API cho các ứng dụng web để quản lý các resource. </a:t>
            </a:r>
            <a:endParaRPr lang="en-US"/>
          </a:p>
          <a:p>
            <a:pPr marL="0" indent="0">
              <a:buNone/>
            </a:pPr>
            <a:r>
              <a:rPr lang="vi-VN"/>
              <a:t>RESTful là một trong những kiểu thiết kế API được sử dụng phổ biến ngày nay để cho các ứng dụng (web, mobile…) khác nhau giao tiếp với nhau.</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9107" y="159419"/>
            <a:ext cx="10672484" cy="814187"/>
          </a:xfrm>
        </p:spPr>
        <p:txBody>
          <a:bodyPr>
            <a:noAutofit/>
          </a:bodyPr>
          <a:lstStyle/>
          <a:p>
            <a:r>
              <a:rPr lang="en-US" dirty="0" err="1"/>
              <a:t>Ưu</a:t>
            </a:r>
            <a:r>
              <a:rPr lang="en-US" dirty="0"/>
              <a:t> </a:t>
            </a:r>
            <a:r>
              <a:rPr lang="en-US" dirty="0" err="1"/>
              <a:t>điểm</a:t>
            </a:r>
            <a:r>
              <a:rPr lang="en-US" dirty="0"/>
              <a:t> </a:t>
            </a:r>
            <a:r>
              <a:rPr lang="en-US" dirty="0" err="1"/>
              <a:t>của</a:t>
            </a:r>
            <a:r>
              <a:rPr lang="en-US" dirty="0"/>
              <a:t> </a:t>
            </a:r>
            <a:r>
              <a:rPr lang="vi-VN" dirty="0"/>
              <a:t>RESTful API</a:t>
            </a:r>
            <a:endParaRPr lang="en-US" dirty="0"/>
          </a:p>
        </p:txBody>
      </p:sp>
      <p:sp>
        <p:nvSpPr>
          <p:cNvPr id="3" name="Content Placeholder 2"/>
          <p:cNvSpPr>
            <a:spLocks noGrp="1"/>
          </p:cNvSpPr>
          <p:nvPr>
            <p:ph idx="1"/>
          </p:nvPr>
        </p:nvSpPr>
        <p:spPr>
          <a:xfrm>
            <a:off x="776484" y="1144840"/>
            <a:ext cx="10903527" cy="5228217"/>
          </a:xfrm>
        </p:spPr>
        <p:txBody>
          <a:bodyPr>
            <a:normAutofit/>
          </a:bodyPr>
          <a:lstStyle/>
          <a:p>
            <a:pPr lvl="0"/>
            <a:r>
              <a:rPr lang="en-US" dirty="0" err="1"/>
              <a:t>Giúp</a:t>
            </a:r>
            <a:r>
              <a:rPr lang="en-US" dirty="0"/>
              <a:t> </a:t>
            </a:r>
            <a:r>
              <a:rPr lang="en-US" dirty="0" err="1"/>
              <a:t>cho</a:t>
            </a:r>
            <a:r>
              <a:rPr lang="en-US" dirty="0"/>
              <a:t> </a:t>
            </a:r>
            <a:r>
              <a:rPr lang="en-US" dirty="0" err="1"/>
              <a:t>ứng</a:t>
            </a:r>
            <a:r>
              <a:rPr lang="en-US" dirty="0"/>
              <a:t> </a:t>
            </a:r>
            <a:r>
              <a:rPr lang="en-US" dirty="0" err="1"/>
              <a:t>dụng</a:t>
            </a:r>
            <a:r>
              <a:rPr lang="en-US" dirty="0"/>
              <a:t> </a:t>
            </a:r>
            <a:r>
              <a:rPr lang="en-US" dirty="0" err="1"/>
              <a:t>rõ</a:t>
            </a:r>
            <a:r>
              <a:rPr lang="en-US" dirty="0"/>
              <a:t> </a:t>
            </a:r>
            <a:r>
              <a:rPr lang="en-US" dirty="0" err="1"/>
              <a:t>ràng</a:t>
            </a:r>
            <a:r>
              <a:rPr lang="en-US" dirty="0"/>
              <a:t> </a:t>
            </a:r>
            <a:r>
              <a:rPr lang="en-US" dirty="0" err="1"/>
              <a:t>hơn</a:t>
            </a:r>
            <a:endParaRPr lang="en-US" dirty="0"/>
          </a:p>
          <a:p>
            <a:pPr lvl="0"/>
            <a:r>
              <a:rPr lang="en-US" dirty="0" err="1"/>
              <a:t>Dữ</a:t>
            </a:r>
            <a:r>
              <a:rPr lang="en-US" dirty="0"/>
              <a:t> </a:t>
            </a:r>
            <a:r>
              <a:rPr lang="en-US" dirty="0" err="1"/>
              <a:t>liệu</a:t>
            </a:r>
            <a:r>
              <a:rPr lang="en-US" dirty="0"/>
              <a:t> </a:t>
            </a:r>
            <a:r>
              <a:rPr lang="en-US" dirty="0" err="1"/>
              <a:t>được</a:t>
            </a:r>
            <a:r>
              <a:rPr lang="en-US" dirty="0"/>
              <a:t> </a:t>
            </a:r>
            <a:r>
              <a:rPr lang="en-US" dirty="0" err="1"/>
              <a:t>trả</a:t>
            </a:r>
            <a:r>
              <a:rPr lang="en-US" dirty="0"/>
              <a:t> </a:t>
            </a:r>
            <a:r>
              <a:rPr lang="en-US" dirty="0" err="1"/>
              <a:t>về</a:t>
            </a:r>
            <a:r>
              <a:rPr lang="en-US" dirty="0"/>
              <a:t> </a:t>
            </a:r>
            <a:r>
              <a:rPr lang="en-US" dirty="0" err="1"/>
              <a:t>với</a:t>
            </a:r>
            <a:r>
              <a:rPr lang="en-US" dirty="0"/>
              <a:t> </a:t>
            </a:r>
            <a:r>
              <a:rPr lang="en-US" dirty="0" err="1"/>
              <a:t>nhiều</a:t>
            </a:r>
            <a:r>
              <a:rPr lang="en-US" dirty="0"/>
              <a:t> </a:t>
            </a:r>
            <a:r>
              <a:rPr lang="en-US" dirty="0" err="1"/>
              <a:t>định</a:t>
            </a:r>
            <a:r>
              <a:rPr lang="en-US" dirty="0"/>
              <a:t> </a:t>
            </a:r>
            <a:r>
              <a:rPr lang="en-US" dirty="0" err="1"/>
              <a:t>dạng</a:t>
            </a:r>
            <a:r>
              <a:rPr lang="en-US" dirty="0"/>
              <a:t> </a:t>
            </a:r>
            <a:r>
              <a:rPr lang="en-US" dirty="0" err="1"/>
              <a:t>khác</a:t>
            </a:r>
            <a:r>
              <a:rPr lang="en-US" dirty="0"/>
              <a:t> </a:t>
            </a:r>
            <a:r>
              <a:rPr lang="en-US" dirty="0" err="1"/>
              <a:t>nhau</a:t>
            </a:r>
            <a:r>
              <a:rPr lang="en-US" dirty="0"/>
              <a:t> </a:t>
            </a:r>
            <a:r>
              <a:rPr lang="en-US" dirty="0" err="1"/>
              <a:t>như</a:t>
            </a:r>
            <a:r>
              <a:rPr lang="en-US" dirty="0"/>
              <a:t>: xml, html, json….</a:t>
            </a:r>
            <a:endParaRPr lang="en-US" dirty="0"/>
          </a:p>
          <a:p>
            <a:pPr lvl="0"/>
            <a:r>
              <a:rPr lang="en-US" dirty="0"/>
              <a:t>Code </a:t>
            </a:r>
            <a:r>
              <a:rPr lang="en-US" dirty="0" err="1"/>
              <a:t>đơn</a:t>
            </a:r>
            <a:r>
              <a:rPr lang="en-US" dirty="0"/>
              <a:t> </a:t>
            </a:r>
            <a:r>
              <a:rPr lang="en-US" dirty="0" err="1"/>
              <a:t>giản</a:t>
            </a:r>
            <a:r>
              <a:rPr lang="en-US" dirty="0"/>
              <a:t> </a:t>
            </a:r>
            <a:r>
              <a:rPr lang="en-US" dirty="0" err="1"/>
              <a:t>và</a:t>
            </a:r>
            <a:r>
              <a:rPr lang="en-US" dirty="0"/>
              <a:t> </a:t>
            </a:r>
            <a:r>
              <a:rPr lang="en-US" dirty="0" err="1"/>
              <a:t>ngắn</a:t>
            </a:r>
            <a:r>
              <a:rPr lang="en-US" dirty="0"/>
              <a:t> </a:t>
            </a:r>
            <a:r>
              <a:rPr lang="en-US" dirty="0" err="1"/>
              <a:t>gọn</a:t>
            </a:r>
            <a:endParaRPr lang="en-US" dirty="0"/>
          </a:p>
          <a:p>
            <a:pPr lvl="0"/>
            <a:r>
              <a:rPr lang="en-US" dirty="0" err="1"/>
              <a:t>Chú</a:t>
            </a:r>
            <a:r>
              <a:rPr lang="en-US" dirty="0"/>
              <a:t> </a:t>
            </a:r>
            <a:r>
              <a:rPr lang="en-US" dirty="0" err="1"/>
              <a:t>trọng</a:t>
            </a:r>
            <a:r>
              <a:rPr lang="en-US" dirty="0"/>
              <a:t> </a:t>
            </a:r>
            <a:r>
              <a:rPr lang="en-US" dirty="0" err="1"/>
              <a:t>vào</a:t>
            </a:r>
            <a:r>
              <a:rPr lang="en-US" dirty="0"/>
              <a:t> </a:t>
            </a:r>
            <a:r>
              <a:rPr lang="en-US" dirty="0" err="1"/>
              <a:t>tài</a:t>
            </a:r>
            <a:r>
              <a:rPr lang="en-US" dirty="0"/>
              <a:t> </a:t>
            </a:r>
            <a:r>
              <a:rPr lang="en-US" dirty="0" err="1"/>
              <a:t>nguyên</a:t>
            </a:r>
            <a:r>
              <a:rPr lang="en-US" dirty="0"/>
              <a:t> </a:t>
            </a:r>
            <a:r>
              <a:rPr lang="en-US" dirty="0" err="1"/>
              <a:t>của</a:t>
            </a:r>
            <a:r>
              <a:rPr lang="en-US" dirty="0"/>
              <a:t> </a:t>
            </a:r>
            <a:r>
              <a:rPr lang="en-US" dirty="0" err="1"/>
              <a:t>hệ</a:t>
            </a:r>
            <a:r>
              <a:rPr lang="en-US" dirty="0"/>
              <a:t> </a:t>
            </a:r>
            <a:r>
              <a:rPr lang="en-US" dirty="0" err="1"/>
              <a:t>thống</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9107" y="159419"/>
            <a:ext cx="10672484" cy="814187"/>
          </a:xfrm>
        </p:spPr>
        <p:txBody>
          <a:bodyPr>
            <a:noAutofit/>
          </a:bodyPr>
          <a:lstStyle/>
          <a:p>
            <a:r>
              <a:rPr lang="en-US" dirty="0" err="1"/>
              <a:t>Cách</a:t>
            </a:r>
            <a:r>
              <a:rPr lang="en-US" dirty="0"/>
              <a:t> </a:t>
            </a:r>
            <a:r>
              <a:rPr lang="en-US" dirty="0" err="1"/>
              <a:t>hoạt</a:t>
            </a:r>
            <a:r>
              <a:rPr lang="en-US" dirty="0"/>
              <a:t> </a:t>
            </a:r>
            <a:r>
              <a:rPr lang="en-US" dirty="0" err="1"/>
              <a:t>động</a:t>
            </a:r>
            <a:r>
              <a:rPr lang="en-US" dirty="0"/>
              <a:t> </a:t>
            </a:r>
            <a:r>
              <a:rPr lang="en-US" dirty="0" err="1"/>
              <a:t>của</a:t>
            </a:r>
            <a:r>
              <a:rPr lang="en-US" dirty="0"/>
              <a:t> RESTful API</a:t>
            </a:r>
            <a:endParaRPr lang="en-US" dirty="0"/>
          </a:p>
        </p:txBody>
      </p:sp>
      <p:sp>
        <p:nvSpPr>
          <p:cNvPr id="3" name="Content Placeholder 2"/>
          <p:cNvSpPr>
            <a:spLocks noGrp="1"/>
          </p:cNvSpPr>
          <p:nvPr>
            <p:ph idx="1"/>
          </p:nvPr>
        </p:nvSpPr>
        <p:spPr>
          <a:xfrm>
            <a:off x="776484" y="1144840"/>
            <a:ext cx="10903527" cy="5228217"/>
          </a:xfrm>
        </p:spPr>
        <p:txBody>
          <a:bodyPr>
            <a:normAutofit/>
          </a:bodyPr>
          <a:lstStyle/>
          <a:p>
            <a:r>
              <a:rPr lang="vi-VN" dirty="0"/>
              <a:t>REST hoạt động chủ yếu dựa vào các giao thức HTTP</a:t>
            </a:r>
            <a:r>
              <a:rPr lang="en-US" dirty="0"/>
              <a:t> :</a:t>
            </a:r>
            <a:endParaRPr lang="en-US" dirty="0"/>
          </a:p>
          <a:p>
            <a:pPr lvl="0"/>
            <a:r>
              <a:rPr lang="en-US" dirty="0"/>
              <a:t>GET (SELECT): </a:t>
            </a:r>
            <a:r>
              <a:rPr lang="en-US" dirty="0" err="1"/>
              <a:t>Trả</a:t>
            </a:r>
            <a:r>
              <a:rPr lang="en-US" dirty="0"/>
              <a:t> </a:t>
            </a:r>
            <a:r>
              <a:rPr lang="en-US" dirty="0" err="1"/>
              <a:t>về</a:t>
            </a:r>
            <a:r>
              <a:rPr lang="en-US" dirty="0"/>
              <a:t> </a:t>
            </a:r>
            <a:r>
              <a:rPr lang="en-US" dirty="0" err="1"/>
              <a:t>một</a:t>
            </a:r>
            <a:r>
              <a:rPr lang="en-US" dirty="0"/>
              <a:t> Resource </a:t>
            </a:r>
            <a:r>
              <a:rPr lang="en-US" dirty="0" err="1"/>
              <a:t>hoặc</a:t>
            </a:r>
            <a:r>
              <a:rPr lang="en-US" dirty="0"/>
              <a:t> </a:t>
            </a:r>
            <a:r>
              <a:rPr lang="en-US" dirty="0" err="1"/>
              <a:t>một</a:t>
            </a:r>
            <a:r>
              <a:rPr lang="en-US" dirty="0"/>
              <a:t> </a:t>
            </a:r>
            <a:r>
              <a:rPr lang="en-US" dirty="0" err="1"/>
              <a:t>danh</a:t>
            </a:r>
            <a:r>
              <a:rPr lang="en-US" dirty="0"/>
              <a:t> </a:t>
            </a:r>
            <a:r>
              <a:rPr lang="en-US" dirty="0" err="1"/>
              <a:t>sách</a:t>
            </a:r>
            <a:r>
              <a:rPr lang="en-US" dirty="0"/>
              <a:t> Resource.</a:t>
            </a:r>
            <a:endParaRPr lang="en-US" dirty="0"/>
          </a:p>
          <a:p>
            <a:pPr lvl="0"/>
            <a:r>
              <a:rPr lang="en-US" dirty="0"/>
              <a:t>POST (CREATE): </a:t>
            </a:r>
            <a:r>
              <a:rPr lang="en-US" dirty="0" err="1"/>
              <a:t>Tạo</a:t>
            </a:r>
            <a:r>
              <a:rPr lang="en-US" dirty="0"/>
              <a:t> </a:t>
            </a:r>
            <a:r>
              <a:rPr lang="en-US" dirty="0" err="1"/>
              <a:t>mới</a:t>
            </a:r>
            <a:r>
              <a:rPr lang="en-US" dirty="0"/>
              <a:t> </a:t>
            </a:r>
            <a:r>
              <a:rPr lang="en-US" dirty="0" err="1"/>
              <a:t>một</a:t>
            </a:r>
            <a:r>
              <a:rPr lang="en-US" dirty="0"/>
              <a:t> Resource.</a:t>
            </a:r>
            <a:endParaRPr lang="en-US" dirty="0"/>
          </a:p>
          <a:p>
            <a:pPr lvl="0"/>
            <a:r>
              <a:rPr lang="en-US" dirty="0"/>
              <a:t>PUT (UPDATE): </a:t>
            </a:r>
            <a:r>
              <a:rPr lang="en-US" dirty="0" err="1"/>
              <a:t>Cập</a:t>
            </a:r>
            <a:r>
              <a:rPr lang="en-US" dirty="0"/>
              <a:t> </a:t>
            </a:r>
            <a:r>
              <a:rPr lang="en-US" dirty="0" err="1"/>
              <a:t>nhật</a:t>
            </a:r>
            <a:r>
              <a:rPr lang="en-US" dirty="0"/>
              <a:t> </a:t>
            </a:r>
            <a:r>
              <a:rPr lang="en-US" dirty="0" err="1"/>
              <a:t>thông</a:t>
            </a:r>
            <a:r>
              <a:rPr lang="en-US" dirty="0"/>
              <a:t> tin </a:t>
            </a:r>
            <a:r>
              <a:rPr lang="en-US" dirty="0" err="1"/>
              <a:t>cho</a:t>
            </a:r>
            <a:r>
              <a:rPr lang="en-US" dirty="0"/>
              <a:t> Resource.</a:t>
            </a:r>
            <a:endParaRPr lang="en-US" dirty="0"/>
          </a:p>
          <a:p>
            <a:pPr lvl="0"/>
            <a:r>
              <a:rPr lang="en-US" dirty="0"/>
              <a:t>DELETE (DELETE): </a:t>
            </a:r>
            <a:r>
              <a:rPr lang="en-US" dirty="0" err="1"/>
              <a:t>Xoá</a:t>
            </a:r>
            <a:r>
              <a:rPr lang="en-US" dirty="0"/>
              <a:t> </a:t>
            </a:r>
            <a:r>
              <a:rPr lang="en-US" dirty="0" err="1"/>
              <a:t>một</a:t>
            </a:r>
            <a:r>
              <a:rPr lang="en-US" dirty="0"/>
              <a:t> Resource.</a:t>
            </a:r>
            <a:endParaRPr lang="en-US" dirty="0"/>
          </a:p>
          <a:p>
            <a:pPr marL="0" indent="0">
              <a:buNone/>
            </a:pPr>
            <a:r>
              <a:rPr lang="en-US" dirty="0" err="1"/>
              <a:t>Những</a:t>
            </a:r>
            <a:r>
              <a:rPr lang="en-US" dirty="0"/>
              <a:t> </a:t>
            </a:r>
            <a:r>
              <a:rPr lang="en-US" dirty="0" err="1"/>
              <a:t>phương</a:t>
            </a:r>
            <a:r>
              <a:rPr lang="en-US" dirty="0"/>
              <a:t> </a:t>
            </a:r>
            <a:r>
              <a:rPr lang="en-US" dirty="0" err="1"/>
              <a:t>thức</a:t>
            </a:r>
            <a:r>
              <a:rPr lang="en-US" dirty="0"/>
              <a:t> hay </a:t>
            </a:r>
            <a:r>
              <a:rPr lang="en-US" dirty="0" err="1"/>
              <a:t>hoạt</a:t>
            </a:r>
            <a:r>
              <a:rPr lang="en-US" dirty="0"/>
              <a:t> </a:t>
            </a:r>
            <a:r>
              <a:rPr lang="en-US" dirty="0" err="1"/>
              <a:t>động</a:t>
            </a:r>
            <a:r>
              <a:rPr lang="en-US" dirty="0"/>
              <a:t> </a:t>
            </a:r>
            <a:r>
              <a:rPr lang="en-US" dirty="0" err="1"/>
              <a:t>này</a:t>
            </a:r>
            <a:r>
              <a:rPr lang="en-US" dirty="0"/>
              <a:t> </a:t>
            </a:r>
            <a:r>
              <a:rPr lang="en-US" dirty="0" err="1"/>
              <a:t>thường</a:t>
            </a:r>
            <a:r>
              <a:rPr lang="en-US" dirty="0"/>
              <a:t> </a:t>
            </a:r>
            <a:r>
              <a:rPr lang="en-US" dirty="0" err="1"/>
              <a:t>được</a:t>
            </a:r>
            <a:r>
              <a:rPr lang="en-US" dirty="0"/>
              <a:t> </a:t>
            </a:r>
            <a:r>
              <a:rPr lang="en-US" dirty="0" err="1"/>
              <a:t>gọi</a:t>
            </a:r>
            <a:r>
              <a:rPr lang="en-US" dirty="0"/>
              <a:t> </a:t>
            </a:r>
            <a:r>
              <a:rPr lang="en-US" dirty="0" err="1"/>
              <a:t>là</a:t>
            </a:r>
            <a:r>
              <a:rPr lang="en-US" dirty="0"/>
              <a:t> CRUD </a:t>
            </a:r>
            <a:r>
              <a:rPr lang="en-US" dirty="0" err="1"/>
              <a:t>tương</a:t>
            </a:r>
            <a:r>
              <a:rPr lang="en-US" dirty="0"/>
              <a:t> </a:t>
            </a:r>
            <a:r>
              <a:rPr lang="en-US" dirty="0" err="1"/>
              <a:t>ứng</a:t>
            </a:r>
            <a:r>
              <a:rPr lang="en-US" dirty="0"/>
              <a:t> </a:t>
            </a:r>
            <a:r>
              <a:rPr lang="en-US" dirty="0" err="1"/>
              <a:t>với</a:t>
            </a:r>
            <a:r>
              <a:rPr lang="en-US" dirty="0"/>
              <a:t> Create, Read, Update, Delete </a:t>
            </a:r>
            <a:endParaRPr lang="en-US" dirty="0"/>
          </a:p>
          <a:p>
            <a:pPr marL="0" lvl="0" indent="0">
              <a:buNone/>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9107" y="159419"/>
            <a:ext cx="10672484" cy="814187"/>
          </a:xfrm>
        </p:spPr>
        <p:txBody>
          <a:bodyPr>
            <a:noAutofit/>
          </a:bodyPr>
          <a:lstStyle/>
          <a:p>
            <a:r>
              <a:rPr lang="vi-VN" dirty="0"/>
              <a:t>Status code</a:t>
            </a:r>
            <a:endParaRPr lang="en-US" dirty="0"/>
          </a:p>
        </p:txBody>
      </p:sp>
      <p:sp>
        <p:nvSpPr>
          <p:cNvPr id="3" name="Content Placeholder 2"/>
          <p:cNvSpPr>
            <a:spLocks noGrp="1"/>
          </p:cNvSpPr>
          <p:nvPr>
            <p:ph idx="1"/>
          </p:nvPr>
        </p:nvSpPr>
        <p:spPr>
          <a:xfrm>
            <a:off x="709107" y="1170554"/>
            <a:ext cx="10981145" cy="5884394"/>
          </a:xfrm>
        </p:spPr>
        <p:txBody>
          <a:bodyPr>
            <a:normAutofit/>
          </a:bodyPr>
          <a:lstStyle/>
          <a:p>
            <a:r>
              <a:rPr lang="vi-VN" dirty="0"/>
              <a:t>Khi chúng ta request một API nào đó thường thì sẽ có vài status code để nhận biết sau:</a:t>
            </a:r>
            <a:endParaRPr lang="en-US" dirty="0"/>
          </a:p>
          <a:p>
            <a:pPr lvl="1"/>
            <a:r>
              <a:rPr lang="vi-VN" dirty="0"/>
              <a:t>200 OK – Trả về thành công cho những phương thức GET, PUT, PATCH hoặc DELETE.</a:t>
            </a:r>
            <a:endParaRPr lang="en-US" dirty="0"/>
          </a:p>
          <a:p>
            <a:pPr lvl="1"/>
            <a:r>
              <a:rPr lang="vi-VN" dirty="0"/>
              <a:t>201 Created – Trả về khi một Resouce vừa được tạo thành công.</a:t>
            </a:r>
            <a:endParaRPr lang="en-US" dirty="0"/>
          </a:p>
          <a:p>
            <a:pPr lvl="1"/>
            <a:r>
              <a:rPr lang="vi-VN" dirty="0"/>
              <a:t>204 No Content – Trả về khi Resource xoá thành công.</a:t>
            </a:r>
            <a:endParaRPr lang="en-US" dirty="0"/>
          </a:p>
          <a:p>
            <a:pPr lvl="1"/>
            <a:r>
              <a:rPr lang="vi-VN" dirty="0"/>
              <a:t>304 Not Modified – Client có thể sử dụng dữ liệu cache.</a:t>
            </a:r>
            <a:endParaRPr lang="en-US" dirty="0"/>
          </a:p>
          <a:p>
            <a:pPr lvl="1"/>
            <a:r>
              <a:rPr lang="vi-VN" dirty="0"/>
              <a:t>400 Bad Request – Request không hợp lệ</a:t>
            </a:r>
            <a:endParaRPr lang="en-US" dirty="0"/>
          </a:p>
          <a:p>
            <a:pPr lvl="1"/>
            <a:r>
              <a:rPr lang="vi-VN" dirty="0"/>
              <a:t>401 Unauthorized – Request cần có auth.</a:t>
            </a:r>
            <a:endParaRPr lang="en-US" dirty="0"/>
          </a:p>
          <a:p>
            <a:pPr lvl="1"/>
            <a:r>
              <a:rPr lang="vi-VN" dirty="0"/>
              <a:t>403 Forbidden – bị từ chối không cho phép.</a:t>
            </a:r>
            <a:endParaRPr lang="en-US" dirty="0"/>
          </a:p>
          <a:p>
            <a:endParaRPr lang="en-US" dirty="0"/>
          </a:p>
          <a:p>
            <a:pPr marL="0" lvl="0" indent="0">
              <a:buNone/>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9107" y="159419"/>
            <a:ext cx="10672484" cy="814187"/>
          </a:xfrm>
        </p:spPr>
        <p:txBody>
          <a:bodyPr>
            <a:noAutofit/>
          </a:bodyPr>
          <a:lstStyle/>
          <a:p>
            <a:r>
              <a:rPr lang="vi-VN" dirty="0"/>
              <a:t>Status code</a:t>
            </a:r>
            <a:endParaRPr lang="en-US" dirty="0"/>
          </a:p>
        </p:txBody>
      </p:sp>
      <p:sp>
        <p:nvSpPr>
          <p:cNvPr id="3" name="Content Placeholder 2"/>
          <p:cNvSpPr>
            <a:spLocks noGrp="1"/>
          </p:cNvSpPr>
          <p:nvPr>
            <p:ph idx="1"/>
          </p:nvPr>
        </p:nvSpPr>
        <p:spPr>
          <a:xfrm>
            <a:off x="709107" y="1170554"/>
            <a:ext cx="10981145" cy="5884394"/>
          </a:xfrm>
        </p:spPr>
        <p:txBody>
          <a:bodyPr>
            <a:normAutofit/>
          </a:bodyPr>
          <a:lstStyle/>
          <a:p>
            <a:r>
              <a:rPr lang="vi-VN" dirty="0"/>
              <a:t>404 Not Found – Không tìm thấy resource từ URI</a:t>
            </a:r>
            <a:endParaRPr lang="en-US" dirty="0"/>
          </a:p>
          <a:p>
            <a:r>
              <a:rPr lang="vi-VN" dirty="0"/>
              <a:t>405 Method Not Allowed – Phương thức không cho phép với user hiện tại.</a:t>
            </a:r>
            <a:endParaRPr lang="en-US" dirty="0"/>
          </a:p>
          <a:p>
            <a:r>
              <a:rPr lang="vi-VN" dirty="0"/>
              <a:t>410 Gone – Resource không còn tồn tại, Version cũ đã không còn hỗ trợ.</a:t>
            </a:r>
            <a:endParaRPr lang="en-US" dirty="0"/>
          </a:p>
          <a:p>
            <a:r>
              <a:rPr lang="vi-VN" dirty="0"/>
              <a:t>415 Unsupported Media Type – Không hỗ trợ kiểu Resource này.</a:t>
            </a:r>
            <a:endParaRPr lang="en-US" dirty="0"/>
          </a:p>
          <a:p>
            <a:r>
              <a:rPr lang="vi-VN" dirty="0"/>
              <a:t>422 Unprocessable Entity – Dữ liệu không được xác thực</a:t>
            </a:r>
            <a:endParaRPr lang="en-US" dirty="0"/>
          </a:p>
          <a:p>
            <a:r>
              <a:rPr lang="vi-VN" dirty="0"/>
              <a:t>429 Too Many Requests – Request bị từ chối do bị giới hạn</a:t>
            </a:r>
            <a:endParaRPr lang="en-US" dirty="0"/>
          </a:p>
          <a:p>
            <a:endParaRPr lang="en-US" dirty="0"/>
          </a:p>
          <a:p>
            <a:pPr marL="0" lvl="0" indent="0">
              <a:buNone/>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Thảo luận</a:t>
            </a:r>
            <a:endParaRPr lang="en-US"/>
          </a:p>
        </p:txBody>
      </p:sp>
      <p:sp>
        <p:nvSpPr>
          <p:cNvPr id="3" name="Content Placeholder 2"/>
          <p:cNvSpPr>
            <a:spLocks noGrp="1"/>
          </p:cNvSpPr>
          <p:nvPr>
            <p:ph sz="half" idx="1"/>
          </p:nvPr>
        </p:nvSpPr>
        <p:spPr>
          <a:xfrm>
            <a:off x="838200" y="1298713"/>
            <a:ext cx="10515600" cy="4878250"/>
          </a:xfrm>
        </p:spPr>
        <p:txBody>
          <a:bodyPr/>
          <a:lstStyle/>
          <a:p>
            <a:r>
              <a:rPr lang="en-US" dirty="0" err="1"/>
              <a:t>Sử</a:t>
            </a:r>
            <a:r>
              <a:rPr lang="en-US" dirty="0"/>
              <a:t> </a:t>
            </a:r>
            <a:r>
              <a:rPr lang="en-US" dirty="0" err="1"/>
              <a:t>dụng</a:t>
            </a:r>
            <a:r>
              <a:rPr lang="en-US" dirty="0"/>
              <a:t> </a:t>
            </a:r>
            <a:r>
              <a:rPr lang="en-US" dirty="0" err="1"/>
              <a:t>công</a:t>
            </a:r>
            <a:r>
              <a:rPr lang="en-US" dirty="0"/>
              <a:t> </a:t>
            </a:r>
            <a:r>
              <a:rPr lang="en-US" dirty="0" err="1"/>
              <a:t>cụ</a:t>
            </a:r>
            <a:r>
              <a:rPr lang="en-US" dirty="0"/>
              <a:t> Mock API </a:t>
            </a:r>
            <a:r>
              <a:rPr lang="en-US" dirty="0" err="1"/>
              <a:t>để</a:t>
            </a:r>
            <a:r>
              <a:rPr lang="en-US" dirty="0"/>
              <a:t> </a:t>
            </a:r>
            <a:r>
              <a:rPr lang="en-US" dirty="0" err="1"/>
              <a:t>mô</a:t>
            </a:r>
            <a:r>
              <a:rPr lang="en-US" dirty="0"/>
              <a:t> </a:t>
            </a:r>
            <a:r>
              <a:rPr lang="en-US" dirty="0" err="1"/>
              <a:t>phỏng</a:t>
            </a:r>
            <a:r>
              <a:rPr lang="en-US" dirty="0"/>
              <a:t> Backend </a:t>
            </a:r>
            <a:endParaRPr lang="vi-V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Tại sao</a:t>
            </a:r>
            <a:r>
              <a:rPr lang="en-US"/>
              <a:t> sử dụng</a:t>
            </a:r>
            <a:r>
              <a:rPr lang="vi-VN"/>
              <a:t> Mock API? </a:t>
            </a:r>
            <a:endParaRPr lang="en-US"/>
          </a:p>
        </p:txBody>
      </p:sp>
      <p:sp>
        <p:nvSpPr>
          <p:cNvPr id="3" name="Content Placeholder 2"/>
          <p:cNvSpPr>
            <a:spLocks noGrp="1"/>
          </p:cNvSpPr>
          <p:nvPr>
            <p:ph idx="1"/>
          </p:nvPr>
        </p:nvSpPr>
        <p:spPr>
          <a:xfrm>
            <a:off x="838199" y="1172584"/>
            <a:ext cx="10952181" cy="5507349"/>
          </a:xfrm>
        </p:spPr>
        <p:txBody>
          <a:bodyPr>
            <a:normAutofit/>
          </a:bodyPr>
          <a:lstStyle/>
          <a:p>
            <a:pPr lvl="0"/>
            <a:r>
              <a:rPr lang="vi-VN" dirty="0"/>
              <a:t>Các nhà phát triển frontend và các nhà phát triển phụ trợ có thể làm việc song song, do đó phát triển nhanh chóng.</a:t>
            </a:r>
            <a:endParaRPr lang="en-US" dirty="0"/>
          </a:p>
          <a:p>
            <a:pPr lvl="0"/>
            <a:r>
              <a:rPr lang="vi-VN" dirty="0"/>
              <a:t>Các nhà phát triển UI / UX chỉ có thể bắt đầu các API mô phỏng phụ trợ bắt buộc</a:t>
            </a:r>
            <a:endParaRPr lang="en-US" dirty="0"/>
          </a:p>
          <a:p>
            <a:pPr lvl="0"/>
            <a:r>
              <a:rPr lang="vi-VN" dirty="0"/>
              <a:t>Giao diện người dùng có thể hoạt động như một ứng dụng độc lập trong quá trình phát triển mà không có bất kỳ phụ thuộc API phụ trợ nào.</a:t>
            </a:r>
            <a:endParaRPr lang="en-US" dirty="0"/>
          </a:p>
          <a:p>
            <a:pPr lvl="0"/>
            <a:r>
              <a:rPr lang="vi-VN" dirty="0"/>
              <a:t>Bật phát triển ngoại tuyến</a:t>
            </a:r>
            <a:endParaRPr lang="en-US" dirty="0"/>
          </a:p>
          <a:p>
            <a:pPr lvl="0"/>
            <a:r>
              <a:rPr lang="vi-VN" dirty="0"/>
              <a:t>Dễ dàng demo</a:t>
            </a:r>
            <a:endParaRPr lang="en-US" dirty="0"/>
          </a:p>
          <a:p>
            <a:pPr lvl="0"/>
            <a:r>
              <a:rPr lang="vi-VN" dirty="0"/>
              <a:t>API giả có thể dễ dàng được thay thế bằng API thực khi nó đã sẵn sàng.</a:t>
            </a:r>
            <a:endParaRPr lang="en-US" dirty="0"/>
          </a:p>
          <a:p>
            <a:pPr marL="0" lvl="0" indent="0">
              <a:buNone/>
            </a:pPr>
            <a:endParaRPr lang="en-US" dirty="0"/>
          </a:p>
          <a:p>
            <a:endParaRPr lang="en-US" dirty="0"/>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Cấu</a:t>
            </a:r>
            <a:r>
              <a:rPr lang="en-US" dirty="0"/>
              <a:t> </a:t>
            </a:r>
            <a:r>
              <a:rPr lang="en-US" dirty="0" err="1"/>
              <a:t>hình</a:t>
            </a:r>
            <a:r>
              <a:rPr lang="en-US" dirty="0"/>
              <a:t> Mock API</a:t>
            </a:r>
            <a:endParaRPr lang="en-US" dirty="0"/>
          </a:p>
        </p:txBody>
      </p:sp>
      <p:sp>
        <p:nvSpPr>
          <p:cNvPr id="3" name="Content Placeholder 2"/>
          <p:cNvSpPr>
            <a:spLocks noGrp="1"/>
          </p:cNvSpPr>
          <p:nvPr>
            <p:ph idx="1"/>
          </p:nvPr>
        </p:nvSpPr>
        <p:spPr>
          <a:xfrm>
            <a:off x="838199" y="1172584"/>
            <a:ext cx="10952181" cy="5507349"/>
          </a:xfrm>
        </p:spPr>
        <p:txBody>
          <a:bodyPr>
            <a:normAutofit/>
          </a:bodyPr>
          <a:lstStyle/>
          <a:p>
            <a:pPr marL="0" indent="0">
              <a:buNone/>
            </a:pPr>
            <a:r>
              <a:rPr lang="vi-VN"/>
              <a:t>Thư viện npm sử dụng để mock API là </a:t>
            </a:r>
            <a:r>
              <a:rPr lang="vi-VN" b="1"/>
              <a:t>connect-api-mocker</a:t>
            </a:r>
            <a:endParaRPr lang="en-US"/>
          </a:p>
          <a:p>
            <a:pPr marL="0" indent="0">
              <a:buNone/>
            </a:pPr>
            <a:r>
              <a:rPr lang="vi-VN"/>
              <a:t>connect-api-mocker có thể được sử dụng với rất nhiều Node framework như Connect, Express và BrowserSync, bạn có thể lựa chọn trong các cách trên để cài đặt</a:t>
            </a:r>
            <a:endParaRPr lang="en-US"/>
          </a:p>
          <a:p>
            <a:pPr marL="0" indent="0">
              <a:buNone/>
            </a:pPr>
            <a:r>
              <a:rPr lang="vi-VN"/>
              <a:t>Cài đặt </a:t>
            </a:r>
            <a:endParaRPr lang="en-US"/>
          </a:p>
          <a:p>
            <a:pPr marL="0" indent="0">
              <a:buNone/>
            </a:pPr>
            <a:r>
              <a:rPr lang="en-US"/>
              <a:t>	npm i --save-dev express connect-api-mocker</a:t>
            </a:r>
            <a:endParaRPr lang="en-US"/>
          </a:p>
          <a:p>
            <a:pPr marL="0" lvl="0" indent="0">
              <a:buNone/>
            </a:pPr>
            <a:endParaRPr lang="en-US"/>
          </a:p>
          <a:p>
            <a:endParaRPr lang="en-US"/>
          </a:p>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Cấu hình Mock API</a:t>
            </a:r>
            <a:endParaRPr lang="en-US"/>
          </a:p>
        </p:txBody>
      </p:sp>
      <p:sp>
        <p:nvSpPr>
          <p:cNvPr id="3" name="Content Placeholder 2"/>
          <p:cNvSpPr>
            <a:spLocks noGrp="1"/>
          </p:cNvSpPr>
          <p:nvPr>
            <p:ph idx="1"/>
          </p:nvPr>
        </p:nvSpPr>
        <p:spPr>
          <a:xfrm>
            <a:off x="838199" y="1172584"/>
            <a:ext cx="10952181" cy="5507349"/>
          </a:xfrm>
        </p:spPr>
        <p:txBody>
          <a:bodyPr>
            <a:normAutofit/>
          </a:bodyPr>
          <a:lstStyle/>
          <a:p>
            <a:pPr marL="0" indent="0">
              <a:buNone/>
            </a:pPr>
            <a:r>
              <a:rPr lang="en-US"/>
              <a:t>Sử dụng với </a:t>
            </a:r>
            <a:r>
              <a:rPr lang="en-US" b="1"/>
              <a:t>Connect</a:t>
            </a:r>
            <a:endParaRPr lang="en-US"/>
          </a:p>
          <a:p>
            <a:pPr marL="457200" lvl="1" indent="0">
              <a:buNone/>
            </a:pPr>
            <a:r>
              <a:rPr lang="en-US"/>
              <a:t>var http = require('http');</a:t>
            </a:r>
            <a:endParaRPr lang="en-US"/>
          </a:p>
          <a:p>
            <a:pPr marL="457200" lvl="1" indent="0">
              <a:buNone/>
            </a:pPr>
            <a:r>
              <a:rPr lang="en-US"/>
              <a:t>var connect = require('connect');</a:t>
            </a:r>
            <a:endParaRPr lang="en-US"/>
          </a:p>
          <a:p>
            <a:pPr marL="457200" lvl="1" indent="0">
              <a:buNone/>
            </a:pPr>
            <a:r>
              <a:rPr lang="en-US"/>
              <a:t>var apiMocker = require('connect-api-mocker');</a:t>
            </a:r>
            <a:endParaRPr lang="en-US"/>
          </a:p>
          <a:p>
            <a:pPr marL="457200" lvl="1" indent="0">
              <a:buNone/>
            </a:pPr>
            <a:r>
              <a:rPr lang="en-US"/>
              <a:t> </a:t>
            </a:r>
            <a:endParaRPr lang="en-US"/>
          </a:p>
          <a:p>
            <a:pPr marL="457200" lvl="1" indent="0">
              <a:buNone/>
            </a:pPr>
            <a:r>
              <a:rPr lang="en-US"/>
              <a:t>var app = connect();</a:t>
            </a:r>
            <a:endParaRPr lang="en-US"/>
          </a:p>
          <a:p>
            <a:pPr marL="457200" lvl="1" indent="0">
              <a:buNone/>
            </a:pPr>
            <a:r>
              <a:rPr lang="en-US"/>
              <a:t> </a:t>
            </a:r>
            <a:endParaRPr lang="en-US"/>
          </a:p>
          <a:p>
            <a:pPr marL="457200" lvl="1" indent="0">
              <a:buNone/>
            </a:pPr>
            <a:r>
              <a:rPr lang="en-US"/>
              <a:t>app.use('/api', apiMocker('mocks/api'));</a:t>
            </a:r>
            <a:endParaRPr lang="en-US"/>
          </a:p>
          <a:p>
            <a:pPr marL="457200" lvl="1" indent="0">
              <a:buNone/>
            </a:pPr>
            <a:r>
              <a:rPr lang="en-US"/>
              <a:t> </a:t>
            </a:r>
            <a:endParaRPr lang="en-US"/>
          </a:p>
          <a:p>
            <a:pPr marL="457200" lvl="1" indent="0">
              <a:buNone/>
            </a:pPr>
            <a:r>
              <a:rPr lang="en-US"/>
              <a:t>http.createServer(app).listen(8080);</a:t>
            </a:r>
            <a:endParaRPr lang="en-US"/>
          </a:p>
          <a:p>
            <a:pPr marL="0" lvl="0" indent="0">
              <a:buNone/>
            </a:pPr>
            <a:endParaRPr lang="en-US"/>
          </a:p>
          <a:p>
            <a:endParaRPr lang="en-US"/>
          </a:p>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Cấu hình Mock API</a:t>
            </a:r>
            <a:endParaRPr lang="en-US"/>
          </a:p>
        </p:txBody>
      </p:sp>
      <p:sp>
        <p:nvSpPr>
          <p:cNvPr id="3" name="Content Placeholder 2"/>
          <p:cNvSpPr>
            <a:spLocks noGrp="1"/>
          </p:cNvSpPr>
          <p:nvPr>
            <p:ph idx="1"/>
          </p:nvPr>
        </p:nvSpPr>
        <p:spPr>
          <a:xfrm>
            <a:off x="838199" y="1172584"/>
            <a:ext cx="10952181" cy="5507349"/>
          </a:xfrm>
        </p:spPr>
        <p:txBody>
          <a:bodyPr>
            <a:normAutofit/>
          </a:bodyPr>
          <a:lstStyle/>
          <a:p>
            <a:pPr marL="0" indent="0">
              <a:buNone/>
            </a:pPr>
            <a:r>
              <a:rPr lang="en-US"/>
              <a:t>Sử dụng với </a:t>
            </a:r>
            <a:r>
              <a:rPr lang="en-US" b="1"/>
              <a:t>Express</a:t>
            </a:r>
            <a:endParaRPr lang="en-US"/>
          </a:p>
          <a:p>
            <a:pPr marL="457200" lvl="1" indent="0">
              <a:buNone/>
            </a:pPr>
            <a:r>
              <a:rPr lang="en-US"/>
              <a:t>var express = require('express');</a:t>
            </a:r>
            <a:endParaRPr lang="en-US"/>
          </a:p>
          <a:p>
            <a:pPr marL="457200" lvl="1" indent="0">
              <a:buNone/>
            </a:pPr>
            <a:r>
              <a:rPr lang="en-US"/>
              <a:t>var apiMocker = require('connect-api-mocker');</a:t>
            </a:r>
            <a:endParaRPr lang="en-US"/>
          </a:p>
          <a:p>
            <a:pPr marL="457200" lvl="1" indent="0">
              <a:buNone/>
            </a:pPr>
            <a:r>
              <a:rPr lang="en-US"/>
              <a:t> </a:t>
            </a:r>
            <a:endParaRPr lang="en-US"/>
          </a:p>
          <a:p>
            <a:pPr marL="457200" lvl="1" indent="0">
              <a:buNone/>
            </a:pPr>
            <a:r>
              <a:rPr lang="en-US"/>
              <a:t>var app = express();</a:t>
            </a:r>
            <a:endParaRPr lang="en-US"/>
          </a:p>
          <a:p>
            <a:pPr marL="457200" lvl="1" indent="0">
              <a:buNone/>
            </a:pPr>
            <a:r>
              <a:rPr lang="en-US"/>
              <a:t> </a:t>
            </a:r>
            <a:endParaRPr lang="en-US"/>
          </a:p>
          <a:p>
            <a:pPr marL="457200" lvl="1" indent="0">
              <a:buNone/>
            </a:pPr>
            <a:r>
              <a:rPr lang="en-US"/>
              <a:t>app.use('/api', apiMocker('mocks/api'));</a:t>
            </a:r>
            <a:endParaRPr lang="en-US"/>
          </a:p>
          <a:p>
            <a:pPr marL="457200" lvl="1" indent="0">
              <a:buNone/>
            </a:pPr>
            <a:r>
              <a:rPr lang="en-US"/>
              <a:t> </a:t>
            </a:r>
            <a:endParaRPr lang="en-US"/>
          </a:p>
          <a:p>
            <a:pPr marL="457200" lvl="1" indent="0">
              <a:buNone/>
            </a:pPr>
            <a:r>
              <a:rPr lang="en-US"/>
              <a:t>app.listen(8080);</a:t>
            </a:r>
            <a:endParaRPr lang="en-US"/>
          </a:p>
          <a:p>
            <a:pPr marL="0" lvl="0" indent="0">
              <a:buNone/>
            </a:pPr>
            <a:endParaRPr lang="en-US"/>
          </a:p>
          <a:p>
            <a:endParaRPr lang="en-US"/>
          </a:p>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Mục tiêu</a:t>
            </a:r>
            <a:endParaRPr lang="en-US" dirty="0"/>
          </a:p>
        </p:txBody>
      </p:sp>
      <p:sp>
        <p:nvSpPr>
          <p:cNvPr id="3" name="Content Placeholder 2"/>
          <p:cNvSpPr>
            <a:spLocks noGrp="1"/>
          </p:cNvSpPr>
          <p:nvPr>
            <p:ph idx="1"/>
          </p:nvPr>
        </p:nvSpPr>
        <p:spPr>
          <a:xfrm>
            <a:off x="838200" y="1452282"/>
            <a:ext cx="9875520" cy="5009478"/>
          </a:xfrm>
        </p:spPr>
        <p:txBody>
          <a:bodyPr>
            <a:normAutofit fontScale="92500" lnSpcReduction="10000"/>
          </a:bodyPr>
          <a:lstStyle/>
          <a:p>
            <a:r>
              <a:rPr lang="vi-VN" dirty="0"/>
              <a:t>Trình bày được ý nghĩa giao thức HTTP trong ứng dụng web</a:t>
            </a:r>
            <a:endParaRPr lang="vi-VN" dirty="0"/>
          </a:p>
          <a:p>
            <a:r>
              <a:rPr lang="vi-VN" dirty="0"/>
              <a:t>Trình bày được mô hình ứng dụng web cơ bản</a:t>
            </a:r>
            <a:endParaRPr lang="vi-VN" dirty="0"/>
          </a:p>
          <a:p>
            <a:r>
              <a:rPr lang="vi-VN" dirty="0"/>
              <a:t>Hiểu được khái niệm API và Web Service (Web API) trong phát triển phần mềm</a:t>
            </a:r>
            <a:endParaRPr lang="vi-VN" dirty="0"/>
          </a:p>
          <a:p>
            <a:r>
              <a:rPr lang="vi-VN" dirty="0"/>
              <a:t>Thiết kế được Web API với kiểu kiến trúc RESTful</a:t>
            </a:r>
            <a:endParaRPr lang="vi-VN" dirty="0"/>
          </a:p>
          <a:p>
            <a:r>
              <a:rPr lang="vi-VN" dirty="0"/>
              <a:t>Đọc được tài liệu mô tả Web API cơ bản</a:t>
            </a:r>
            <a:endParaRPr lang="vi-VN" dirty="0"/>
          </a:p>
          <a:p>
            <a:r>
              <a:rPr lang="vi-VN" dirty="0"/>
              <a:t>Mô phỏng được backend với công cụ xây dựng Mock API</a:t>
            </a:r>
            <a:endParaRPr lang="vi-VN" dirty="0"/>
          </a:p>
          <a:p>
            <a:r>
              <a:rPr lang="vi-VN" dirty="0"/>
              <a:t>Sử dụng được thư viện hỗ trợ trong ReactJS</a:t>
            </a:r>
            <a:endParaRPr lang="vi-VN" dirty="0"/>
          </a:p>
          <a:p>
            <a:r>
              <a:rPr lang="vi-VN" dirty="0"/>
              <a:t>Sử dụng được Promise để xử lý bất đồng bộ</a:t>
            </a:r>
            <a:endParaRPr lang="vi-VN" dirty="0"/>
          </a:p>
          <a:p>
            <a:r>
              <a:rPr lang="vi-VN" dirty="0"/>
              <a:t>Sử dụng async/await để xử lý bất đồng bộ</a:t>
            </a:r>
            <a:endParaRPr lang="vi-VN" dirty="0"/>
          </a:p>
          <a:p>
            <a:r>
              <a:rPr lang="vi-VN" dirty="0"/>
              <a:t>Giao tiếp được với back-end thông qua RESTful API</a:t>
            </a:r>
            <a:endParaRPr lang="vi-VN" dirty="0"/>
          </a:p>
          <a:p>
            <a:pPr fontAlgn="base"/>
            <a:endParaRPr lang="en-US" noProof="1"/>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Cấu hình Mock API</a:t>
            </a:r>
            <a:endParaRPr lang="en-US"/>
          </a:p>
        </p:txBody>
      </p:sp>
      <p:sp>
        <p:nvSpPr>
          <p:cNvPr id="3" name="Content Placeholder 2"/>
          <p:cNvSpPr>
            <a:spLocks noGrp="1"/>
          </p:cNvSpPr>
          <p:nvPr>
            <p:ph idx="1"/>
          </p:nvPr>
        </p:nvSpPr>
        <p:spPr>
          <a:xfrm>
            <a:off x="838199" y="1172584"/>
            <a:ext cx="10952181" cy="5507349"/>
          </a:xfrm>
        </p:spPr>
        <p:txBody>
          <a:bodyPr>
            <a:normAutofit lnSpcReduction="10000"/>
          </a:bodyPr>
          <a:lstStyle/>
          <a:p>
            <a:pPr marL="0" indent="0">
              <a:buNone/>
            </a:pPr>
            <a:r>
              <a:rPr lang="en-US"/>
              <a:t>Sử dụng với </a:t>
            </a:r>
            <a:r>
              <a:rPr lang="en-US" b="1"/>
              <a:t>BrowserSync</a:t>
            </a:r>
            <a:endParaRPr lang="en-US"/>
          </a:p>
          <a:p>
            <a:pPr marL="457200" lvl="1" indent="0">
              <a:buNone/>
            </a:pPr>
            <a:r>
              <a:rPr lang="en-US"/>
              <a:t>var browserSync = require('browser-sync').create();</a:t>
            </a:r>
            <a:endParaRPr lang="en-US"/>
          </a:p>
          <a:p>
            <a:pPr marL="457200" lvl="1" indent="0">
              <a:buNone/>
            </a:pPr>
            <a:r>
              <a:rPr lang="en-US"/>
              <a:t>var apiMocker = require('connect-api-mocker');</a:t>
            </a:r>
            <a:endParaRPr lang="en-US"/>
          </a:p>
          <a:p>
            <a:pPr marL="457200" lvl="1" indent="0">
              <a:buNone/>
            </a:pPr>
            <a:r>
              <a:rPr lang="en-US"/>
              <a:t>var restMock = apiMocker('/api', 'mocks/api');</a:t>
            </a:r>
            <a:endParaRPr lang="en-US"/>
          </a:p>
          <a:p>
            <a:pPr marL="457200" lvl="1" indent="0">
              <a:buNone/>
            </a:pPr>
            <a:r>
              <a:rPr lang="en-US"/>
              <a:t> </a:t>
            </a:r>
            <a:endParaRPr lang="en-US"/>
          </a:p>
          <a:p>
            <a:pPr marL="457200" lvl="1" indent="0">
              <a:buNone/>
            </a:pPr>
            <a:r>
              <a:rPr lang="en-US"/>
              <a:t>browserSync.init({</a:t>
            </a:r>
            <a:endParaRPr lang="en-US"/>
          </a:p>
          <a:p>
            <a:pPr marL="457200" lvl="1" indent="0">
              <a:buNone/>
            </a:pPr>
            <a:r>
              <a:rPr lang="en-US"/>
              <a:t>  server: {</a:t>
            </a:r>
            <a:endParaRPr lang="en-US"/>
          </a:p>
          <a:p>
            <a:pPr marL="457200" lvl="1" indent="0">
              <a:buNone/>
            </a:pPr>
            <a:r>
              <a:rPr lang="en-US"/>
              <a:t>    baseDir: './',</a:t>
            </a:r>
            <a:endParaRPr lang="en-US"/>
          </a:p>
          <a:p>
            <a:pPr marL="457200" lvl="1" indent="0">
              <a:buNone/>
            </a:pPr>
            <a:r>
              <a:rPr lang="en-US"/>
              <a:t>    middleware: [ restMock,</a:t>
            </a:r>
            <a:endParaRPr lang="en-US"/>
          </a:p>
          <a:p>
            <a:pPr marL="457200" lvl="1" indent="0">
              <a:buNone/>
            </a:pPr>
            <a:r>
              <a:rPr lang="en-US"/>
              <a:t>    ],</a:t>
            </a:r>
            <a:endParaRPr lang="en-US"/>
          </a:p>
          <a:p>
            <a:pPr marL="457200" lvl="1" indent="0">
              <a:buNone/>
            </a:pPr>
            <a:r>
              <a:rPr lang="en-US"/>
              <a:t>  },</a:t>
            </a:r>
            <a:endParaRPr lang="en-US"/>
          </a:p>
          <a:p>
            <a:pPr marL="457200" lvl="1" indent="0">
              <a:buNone/>
            </a:pPr>
            <a:r>
              <a:rPr lang="en-US"/>
              <a:t>  port: 8080,</a:t>
            </a:r>
            <a:endParaRPr lang="en-US"/>
          </a:p>
          <a:p>
            <a:pPr marL="457200" lvl="1" indent="0">
              <a:buNone/>
            </a:pPr>
            <a:r>
              <a:rPr lang="en-US"/>
              <a:t>});</a:t>
            </a:r>
            <a:endParaRPr lang="en-US"/>
          </a:p>
          <a:p>
            <a:endParaRPr lang="en-US"/>
          </a:p>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a:t>
            </a:r>
            <a:endParaRPr lang="en-US"/>
          </a:p>
        </p:txBody>
      </p:sp>
      <p:sp>
        <p:nvSpPr>
          <p:cNvPr id="3" name="Content Placeholder 2"/>
          <p:cNvSpPr>
            <a:spLocks noGrp="1"/>
          </p:cNvSpPr>
          <p:nvPr>
            <p:ph idx="1"/>
          </p:nvPr>
        </p:nvSpPr>
        <p:spPr/>
        <p:txBody>
          <a:bodyPr>
            <a:normAutofit/>
          </a:bodyPr>
          <a:lstStyle/>
          <a:p>
            <a:r>
              <a:rPr lang="en-US" dirty="0" err="1"/>
              <a:t>Tạo</a:t>
            </a:r>
            <a:r>
              <a:rPr lang="en-US" dirty="0"/>
              <a:t> Mock API</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Thảo luận</a:t>
            </a:r>
            <a:endParaRPr lang="en-US"/>
          </a:p>
        </p:txBody>
      </p:sp>
      <p:sp>
        <p:nvSpPr>
          <p:cNvPr id="3" name="Content Placeholder 2"/>
          <p:cNvSpPr>
            <a:spLocks noGrp="1"/>
          </p:cNvSpPr>
          <p:nvPr>
            <p:ph sz="half" idx="1"/>
          </p:nvPr>
        </p:nvSpPr>
        <p:spPr>
          <a:xfrm>
            <a:off x="838200" y="1298713"/>
            <a:ext cx="10515600" cy="4878250"/>
          </a:xfrm>
        </p:spPr>
        <p:txBody>
          <a:bodyPr/>
          <a:lstStyle/>
          <a:p>
            <a:r>
              <a:rPr lang="en-US" dirty="0" err="1"/>
              <a:t>Thực</a:t>
            </a:r>
            <a:r>
              <a:rPr lang="en-US" dirty="0"/>
              <a:t> </a:t>
            </a:r>
            <a:r>
              <a:rPr lang="en-US" dirty="0" err="1"/>
              <a:t>hiện</a:t>
            </a:r>
            <a:r>
              <a:rPr lang="en-US" dirty="0"/>
              <a:t> HTTP request </a:t>
            </a:r>
            <a:r>
              <a:rPr lang="en-US" dirty="0" err="1"/>
              <a:t>với</a:t>
            </a:r>
            <a:r>
              <a:rPr lang="en-US" dirty="0"/>
              <a:t> </a:t>
            </a:r>
            <a:r>
              <a:rPr lang="en-US" dirty="0" err="1"/>
              <a:t>Axios</a:t>
            </a:r>
            <a:r>
              <a:rPr lang="en-US" dirty="0"/>
              <a:t> </a:t>
            </a:r>
            <a:endParaRPr lang="vi-V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HTTP là gì ?</a:t>
            </a:r>
            <a:endParaRPr lang="en-US" dirty="0"/>
          </a:p>
        </p:txBody>
      </p:sp>
      <p:sp>
        <p:nvSpPr>
          <p:cNvPr id="3" name="Content Placeholder 2"/>
          <p:cNvSpPr>
            <a:spLocks noGrp="1"/>
          </p:cNvSpPr>
          <p:nvPr>
            <p:ph idx="1"/>
          </p:nvPr>
        </p:nvSpPr>
        <p:spPr>
          <a:xfrm>
            <a:off x="838200" y="1153551"/>
            <a:ext cx="10515600" cy="5378415"/>
          </a:xfrm>
        </p:spPr>
        <p:txBody>
          <a:bodyPr>
            <a:normAutofit/>
          </a:bodyPr>
          <a:lstStyle/>
          <a:p>
            <a:pPr marL="0" indent="0">
              <a:buNone/>
            </a:pPr>
            <a:r>
              <a:rPr lang="vi-VN" dirty="0"/>
              <a:t>HTTP (Hyper Text Transfer Protocol) là một giao thức nằm ở tầng ứng dụng (Application layer) của tập giao thức TCP/IP, sử dụng để truyền nhận dữ liệu giữa các hệ thống phân tán thông qua internet</a:t>
            </a:r>
            <a:endParaRPr lang="en-US" dirty="0"/>
          </a:p>
          <a:p>
            <a:pPr marL="0" indent="0">
              <a:buNone/>
            </a:pP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dirty="0"/>
              <a:t>Quá trình làm việc của HTTP</a:t>
            </a:r>
            <a:endParaRPr lang="en-US" dirty="0"/>
          </a:p>
        </p:txBody>
      </p:sp>
      <p:sp>
        <p:nvSpPr>
          <p:cNvPr id="3" name="Content Placeholder 2"/>
          <p:cNvSpPr>
            <a:spLocks noGrp="1"/>
          </p:cNvSpPr>
          <p:nvPr>
            <p:ph idx="1"/>
          </p:nvPr>
        </p:nvSpPr>
        <p:spPr>
          <a:xfrm>
            <a:off x="584981" y="1106905"/>
            <a:ext cx="11353801" cy="5360515"/>
          </a:xfrm>
        </p:spPr>
        <p:txBody>
          <a:bodyPr>
            <a:noAutofit/>
          </a:bodyPr>
          <a:lstStyle/>
          <a:p>
            <a:pPr lvl="0"/>
            <a:r>
              <a:rPr lang="vi-VN" dirty="0"/>
              <a:t>HTTP client thiết lập một kết nối TCP đến server. Nếu thiết lập thành công, client và server sẽ truyền nhận dữ liệu với nhau thông qua kết nối này, kết nối được thiết lập còn gọi là socket interface </a:t>
            </a:r>
            <a:endParaRPr lang="en-US" dirty="0"/>
          </a:p>
          <a:p>
            <a:pPr marL="457200" lvl="1" indent="0">
              <a:buNone/>
            </a:pPr>
            <a:r>
              <a:rPr lang="en-US" dirty="0"/>
              <a:t>B</a:t>
            </a:r>
            <a:r>
              <a:rPr lang="vi-VN" dirty="0"/>
              <a:t>ao gồm các thông tin: địa chỉ IP, loại giao thức giao vận (chính là TCP), và port (mặc định là 80).</a:t>
            </a:r>
            <a:endParaRPr lang="en-US" dirty="0"/>
          </a:p>
          <a:p>
            <a:pPr marL="457200" lvl="1" indent="0">
              <a:buNone/>
            </a:pPr>
            <a:endParaRPr lang="en-US" dirty="0"/>
          </a:p>
          <a:p>
            <a:pPr lvl="0"/>
            <a:r>
              <a:rPr lang="vi-VN" dirty="0"/>
              <a:t>Sau khi kết nối thành công, client gửi một HTTP request đến server thông qua socket interface vừa được thiết lập.  Trong gói tin request sẽ chứa đường dẫn yêu cầu</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Quá trình làm việc của HTTP</a:t>
            </a:r>
            <a:endParaRPr lang="en-US" dirty="0"/>
          </a:p>
        </p:txBody>
      </p:sp>
      <p:sp>
        <p:nvSpPr>
          <p:cNvPr id="3" name="Content Placeholder 2"/>
          <p:cNvSpPr>
            <a:spLocks noGrp="1"/>
          </p:cNvSpPr>
          <p:nvPr>
            <p:ph idx="1"/>
          </p:nvPr>
        </p:nvSpPr>
        <p:spPr>
          <a:xfrm>
            <a:off x="838200" y="1106905"/>
            <a:ext cx="10922391" cy="5360515"/>
          </a:xfrm>
        </p:spPr>
        <p:txBody>
          <a:bodyPr>
            <a:noAutofit/>
          </a:bodyPr>
          <a:lstStyle/>
          <a:p>
            <a:pPr marL="0" indent="0">
              <a:buNone/>
            </a:pPr>
            <a:r>
              <a:rPr lang="vi-VN"/>
              <a:t>Quá trình làm việc của HTTP sẽ diễn ra như sau</a:t>
            </a:r>
            <a:r>
              <a:rPr lang="en-US"/>
              <a:t>:</a:t>
            </a:r>
            <a:endParaRPr lang="en-US"/>
          </a:p>
          <a:p>
            <a:pPr lvl="0"/>
            <a:r>
              <a:rPr lang="vi-VN"/>
              <a:t>Server sẽ nhận và xử lý request từ client thông qua socket, sau đó đóng gói dữ liệu tương ứng và gửi một HTTP response về cho client. </a:t>
            </a:r>
            <a:endParaRPr lang="en-US"/>
          </a:p>
          <a:p>
            <a:pPr marL="457200" lvl="1" indent="0">
              <a:buNone/>
            </a:pPr>
            <a:r>
              <a:rPr lang="vi-VN"/>
              <a:t>Dữ liệu trả về sẽ là một file HTML chứa các loại dữ liệu khác nhau như văn bản, hình ảnh,…</a:t>
            </a:r>
            <a:endParaRPr lang="en-US"/>
          </a:p>
          <a:p>
            <a:pPr lvl="0"/>
            <a:r>
              <a:rPr lang="vi-VN"/>
              <a:t>Server đóng kết nối TCP.</a:t>
            </a:r>
            <a:endParaRPr lang="en-US"/>
          </a:p>
          <a:p>
            <a:pPr lvl="0"/>
            <a:r>
              <a:rPr lang="vi-VN"/>
              <a:t>Client nhận được dữ liệu phản hồi từ server và đóng kết nối TCP.</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Giới thiệu Axios</a:t>
            </a:r>
            <a:endParaRPr lang="en-US"/>
          </a:p>
        </p:txBody>
      </p:sp>
      <p:sp>
        <p:nvSpPr>
          <p:cNvPr id="3" name="Content Placeholder 2"/>
          <p:cNvSpPr>
            <a:spLocks noGrp="1"/>
          </p:cNvSpPr>
          <p:nvPr>
            <p:ph idx="1"/>
          </p:nvPr>
        </p:nvSpPr>
        <p:spPr>
          <a:xfrm>
            <a:off x="838199" y="1065007"/>
            <a:ext cx="11183755" cy="5589011"/>
          </a:xfrm>
        </p:spPr>
        <p:txBody>
          <a:bodyPr>
            <a:normAutofit/>
          </a:bodyPr>
          <a:lstStyle/>
          <a:p>
            <a:pPr marL="0" indent="0">
              <a:buNone/>
            </a:pPr>
            <a:r>
              <a:rPr lang="vi-VN" dirty="0"/>
              <a:t>Axios là một thư viện HTTP Client dựa trên Promise. Cơ bản thì nó cung cấp một API cho việc xử lý XHR (XMLHttpRequests).</a:t>
            </a:r>
            <a:endParaRPr lang="en-US" dirty="0"/>
          </a:p>
          <a:p>
            <a:pPr lvl="0"/>
            <a:r>
              <a:rPr lang="vi-VN" dirty="0"/>
              <a:t>Tạo XMLHttpRequests từ trình duyệt</a:t>
            </a:r>
            <a:endParaRPr lang="en-US" dirty="0"/>
          </a:p>
          <a:p>
            <a:pPr lvl="0"/>
            <a:r>
              <a:rPr lang="en-US" dirty="0" err="1"/>
              <a:t>Thực</a:t>
            </a:r>
            <a:r>
              <a:rPr lang="en-US" dirty="0"/>
              <a:t> </a:t>
            </a:r>
            <a:r>
              <a:rPr lang="en-US" dirty="0" err="1"/>
              <a:t>hiện</a:t>
            </a:r>
            <a:r>
              <a:rPr lang="en-US" dirty="0"/>
              <a:t> </a:t>
            </a:r>
            <a:r>
              <a:rPr lang="en-US" dirty="0" err="1"/>
              <a:t>các</a:t>
            </a:r>
            <a:r>
              <a:rPr lang="en-US" dirty="0"/>
              <a:t> http request </a:t>
            </a:r>
            <a:r>
              <a:rPr lang="en-US" dirty="0" err="1"/>
              <a:t>từ</a:t>
            </a:r>
            <a:r>
              <a:rPr lang="en-US" dirty="0"/>
              <a:t> </a:t>
            </a:r>
            <a:r>
              <a:rPr lang="en-US" dirty="0" err="1"/>
              <a:t>node.js</a:t>
            </a:r>
            <a:endParaRPr lang="en-US" dirty="0"/>
          </a:p>
          <a:p>
            <a:pPr lvl="0"/>
            <a:r>
              <a:rPr lang="en-US" dirty="0" err="1"/>
              <a:t>Hỗ</a:t>
            </a:r>
            <a:r>
              <a:rPr lang="en-US" dirty="0"/>
              <a:t> </a:t>
            </a:r>
            <a:r>
              <a:rPr lang="en-US" dirty="0" err="1"/>
              <a:t>trợ</a:t>
            </a:r>
            <a:r>
              <a:rPr lang="en-US" dirty="0"/>
              <a:t> Promise API</a:t>
            </a:r>
            <a:endParaRPr lang="en-US" dirty="0"/>
          </a:p>
          <a:p>
            <a:pPr lvl="0"/>
            <a:r>
              <a:rPr lang="en-US" dirty="0" err="1"/>
              <a:t>Chặn</a:t>
            </a:r>
            <a:r>
              <a:rPr lang="en-US" dirty="0"/>
              <a:t> request </a:t>
            </a:r>
            <a:r>
              <a:rPr lang="en-US" dirty="0" err="1"/>
              <a:t>và</a:t>
            </a:r>
            <a:r>
              <a:rPr lang="en-US" dirty="0"/>
              <a:t> response</a:t>
            </a:r>
            <a:endParaRPr lang="en-US" dirty="0"/>
          </a:p>
          <a:p>
            <a:pPr lvl="0"/>
            <a:r>
              <a:rPr lang="en-US" dirty="0" err="1"/>
              <a:t>Chuyển</a:t>
            </a:r>
            <a:r>
              <a:rPr lang="en-US" dirty="0"/>
              <a:t> </a:t>
            </a:r>
            <a:r>
              <a:rPr lang="en-US" dirty="0" err="1"/>
              <a:t>đổi</a:t>
            </a:r>
            <a:r>
              <a:rPr lang="en-US" dirty="0"/>
              <a:t> </a:t>
            </a:r>
            <a:r>
              <a:rPr lang="en-US" dirty="0" err="1"/>
              <a:t>dữ</a:t>
            </a:r>
            <a:r>
              <a:rPr lang="en-US" dirty="0"/>
              <a:t> </a:t>
            </a:r>
            <a:r>
              <a:rPr lang="en-US" dirty="0" err="1"/>
              <a:t>liệu</a:t>
            </a:r>
            <a:r>
              <a:rPr lang="en-US" dirty="0"/>
              <a:t> request </a:t>
            </a:r>
            <a:r>
              <a:rPr lang="en-US" dirty="0" err="1"/>
              <a:t>và</a:t>
            </a:r>
            <a:r>
              <a:rPr lang="en-US" dirty="0"/>
              <a:t> response</a:t>
            </a:r>
            <a:endParaRPr lang="en-US" dirty="0"/>
          </a:p>
          <a:p>
            <a:pPr lvl="0"/>
            <a:r>
              <a:rPr lang="en-US" dirty="0" err="1"/>
              <a:t>Hủy</a:t>
            </a:r>
            <a:r>
              <a:rPr lang="en-US" dirty="0"/>
              <a:t> requests</a:t>
            </a:r>
            <a:endParaRPr lang="en-US" dirty="0"/>
          </a:p>
          <a:p>
            <a:pPr lvl="0"/>
            <a:r>
              <a:rPr lang="en-US" dirty="0" err="1"/>
              <a:t>Tự</a:t>
            </a:r>
            <a:r>
              <a:rPr lang="en-US" dirty="0"/>
              <a:t> </a:t>
            </a:r>
            <a:r>
              <a:rPr lang="en-US" dirty="0" err="1"/>
              <a:t>động</a:t>
            </a:r>
            <a:r>
              <a:rPr lang="en-US" dirty="0"/>
              <a:t> </a:t>
            </a:r>
            <a:r>
              <a:rPr lang="en-US" dirty="0" err="1"/>
              <a:t>chuyển</a:t>
            </a:r>
            <a:r>
              <a:rPr lang="en-US" dirty="0"/>
              <a:t> </a:t>
            </a:r>
            <a:r>
              <a:rPr lang="en-US" dirty="0" err="1"/>
              <a:t>đổi</a:t>
            </a:r>
            <a:r>
              <a:rPr lang="en-US" dirty="0"/>
              <a:t> </a:t>
            </a:r>
            <a:r>
              <a:rPr lang="en-US" dirty="0" err="1"/>
              <a:t>về</a:t>
            </a:r>
            <a:r>
              <a:rPr lang="en-US" dirty="0"/>
              <a:t> </a:t>
            </a:r>
            <a:r>
              <a:rPr lang="en-US" dirty="0" err="1"/>
              <a:t>dữ</a:t>
            </a:r>
            <a:r>
              <a:rPr lang="en-US" dirty="0"/>
              <a:t> </a:t>
            </a:r>
            <a:r>
              <a:rPr lang="en-US" dirty="0" err="1"/>
              <a:t>liệu</a:t>
            </a:r>
            <a:r>
              <a:rPr lang="en-US" dirty="0"/>
              <a:t> JSON</a:t>
            </a:r>
            <a:endParaRPr lang="en-US" dirty="0"/>
          </a:p>
          <a:p>
            <a:pPr lvl="0"/>
            <a:r>
              <a:rPr lang="en-US" dirty="0" err="1"/>
              <a:t>Hỗ</a:t>
            </a:r>
            <a:r>
              <a:rPr lang="en-US" dirty="0"/>
              <a:t> </a:t>
            </a:r>
            <a:r>
              <a:rPr lang="en-US" dirty="0" err="1"/>
              <a:t>trợ</a:t>
            </a:r>
            <a:r>
              <a:rPr lang="en-US" dirty="0"/>
              <a:t> </a:t>
            </a:r>
            <a:r>
              <a:rPr lang="en-US" dirty="0" err="1"/>
              <a:t>phía</a:t>
            </a:r>
            <a:r>
              <a:rPr lang="en-US" dirty="0"/>
              <a:t> client </a:t>
            </a:r>
            <a:r>
              <a:rPr lang="en-US" dirty="0" err="1"/>
              <a:t>để</a:t>
            </a:r>
            <a:r>
              <a:rPr lang="en-US" dirty="0"/>
              <a:t> </a:t>
            </a:r>
            <a:r>
              <a:rPr lang="en-US" dirty="0" err="1"/>
              <a:t>chống</a:t>
            </a:r>
            <a:r>
              <a:rPr lang="en-US" dirty="0"/>
              <a:t> </a:t>
            </a:r>
            <a:r>
              <a:rPr lang="en-US" dirty="0" err="1"/>
              <a:t>lại</a:t>
            </a:r>
            <a:r>
              <a:rPr lang="en-US" dirty="0"/>
              <a:t> CSRF(</a:t>
            </a:r>
            <a:r>
              <a:rPr lang="en-US" dirty="0" err="1"/>
              <a:t>tấn</a:t>
            </a:r>
            <a:r>
              <a:rPr lang="en-US" dirty="0"/>
              <a:t> </a:t>
            </a:r>
            <a:r>
              <a:rPr lang="en-US" dirty="0" err="1"/>
              <a:t>công</a:t>
            </a:r>
            <a:r>
              <a:rPr lang="en-US" dirty="0"/>
              <a:t> </a:t>
            </a:r>
            <a:r>
              <a:rPr lang="en-US" dirty="0" err="1"/>
              <a:t>giả</a:t>
            </a:r>
            <a:r>
              <a:rPr lang="en-US" dirty="0"/>
              <a:t> </a:t>
            </a:r>
            <a:r>
              <a:rPr lang="en-US" dirty="0" err="1"/>
              <a:t>mạo</a:t>
            </a:r>
            <a:r>
              <a:rPr lang="en-US" dirty="0"/>
              <a:t>)</a:t>
            </a:r>
            <a:endParaRPr lang="en-US" dirty="0"/>
          </a:p>
          <a:p>
            <a:pPr marL="0" indent="0">
              <a:buNone/>
            </a:pPr>
            <a:endParaRPr lang="en-US" dirty="0"/>
          </a:p>
          <a:p>
            <a:pPr marL="0" indent="0">
              <a:buNone/>
            </a:pP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a:t>
            </a:r>
            <a:endParaRPr lang="en-US"/>
          </a:p>
        </p:txBody>
      </p:sp>
      <p:sp>
        <p:nvSpPr>
          <p:cNvPr id="3" name="Content Placeholder 2"/>
          <p:cNvSpPr>
            <a:spLocks noGrp="1"/>
          </p:cNvSpPr>
          <p:nvPr>
            <p:ph idx="1"/>
          </p:nvPr>
        </p:nvSpPr>
        <p:spPr/>
        <p:txBody>
          <a:bodyPr>
            <a:normAutofit/>
          </a:bodyPr>
          <a:lstStyle/>
          <a:p>
            <a:r>
              <a:rPr lang="en-US" dirty="0" err="1"/>
              <a:t>Cài</a:t>
            </a:r>
            <a:r>
              <a:rPr lang="en-US" dirty="0"/>
              <a:t> </a:t>
            </a:r>
            <a:r>
              <a:rPr lang="en-US" dirty="0" err="1"/>
              <a:t>đặt</a:t>
            </a:r>
            <a:r>
              <a:rPr lang="en-US" dirty="0"/>
              <a:t> </a:t>
            </a:r>
            <a:r>
              <a:rPr lang="en-US" dirty="0" err="1"/>
              <a:t>axios</a:t>
            </a:r>
            <a:endParaRPr lang="en-US" dirty="0"/>
          </a:p>
          <a:p>
            <a:pPr marL="0" indent="0">
              <a:buNone/>
            </a:pPr>
            <a:r>
              <a:rPr lang="en-US" dirty="0">
                <a:latin typeface="Courier" pitchFamily="2" charset="0"/>
              </a:rPr>
              <a:t>	</a:t>
            </a:r>
            <a:r>
              <a:rPr lang="en-US" dirty="0" err="1">
                <a:latin typeface="Courier" pitchFamily="2" charset="0"/>
              </a:rPr>
              <a:t>npm</a:t>
            </a:r>
            <a:r>
              <a:rPr lang="en-US" dirty="0">
                <a:latin typeface="Courier" pitchFamily="2" charset="0"/>
              </a:rPr>
              <a:t> install </a:t>
            </a:r>
            <a:r>
              <a:rPr lang="en-US" dirty="0" err="1">
                <a:latin typeface="Courier" pitchFamily="2" charset="0"/>
              </a:rPr>
              <a:t>axios</a:t>
            </a:r>
            <a:r>
              <a:rPr lang="en-US" dirty="0">
                <a:latin typeface="Courier" pitchFamily="2" charset="0"/>
              </a:rPr>
              <a:t> </a:t>
            </a:r>
            <a:r>
              <a:rPr lang="en-US" dirty="0" err="1">
                <a:latin typeface="Courier" pitchFamily="2" charset="0"/>
              </a:rPr>
              <a:t>hoặc</a:t>
            </a:r>
            <a:r>
              <a:rPr lang="en-US" dirty="0">
                <a:latin typeface="Courier" pitchFamily="2" charset="0"/>
              </a:rPr>
              <a:t> yarn add </a:t>
            </a:r>
            <a:r>
              <a:rPr lang="en-US" dirty="0" err="1">
                <a:latin typeface="Courier" pitchFamily="2" charset="0"/>
              </a:rPr>
              <a:t>axios</a:t>
            </a:r>
            <a:endParaRPr lang="en-US" dirty="0">
              <a:latin typeface="Courier" pitchFamily="2" charset="0"/>
            </a:endParaRPr>
          </a:p>
          <a:p>
            <a:pPr marL="0" indent="0">
              <a:buNone/>
            </a:pPr>
            <a:endParaRPr lang="en-US" dirty="0"/>
          </a:p>
          <a:p>
            <a:r>
              <a:rPr lang="en-US" dirty="0" err="1"/>
              <a:t>Tạo</a:t>
            </a:r>
            <a:r>
              <a:rPr lang="en-US" dirty="0"/>
              <a:t> Request </a:t>
            </a:r>
            <a:r>
              <a:rPr lang="en-US" dirty="0" err="1"/>
              <a:t>với</a:t>
            </a:r>
            <a:r>
              <a:rPr lang="en-US" dirty="0"/>
              <a:t> </a:t>
            </a:r>
            <a:r>
              <a:rPr lang="en-US" dirty="0" err="1"/>
              <a:t>Axios</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Thảo luận</a:t>
            </a:r>
            <a:endParaRPr lang="en-US"/>
          </a:p>
        </p:txBody>
      </p:sp>
      <p:sp>
        <p:nvSpPr>
          <p:cNvPr id="3" name="Content Placeholder 2"/>
          <p:cNvSpPr>
            <a:spLocks noGrp="1"/>
          </p:cNvSpPr>
          <p:nvPr>
            <p:ph sz="half" idx="1"/>
          </p:nvPr>
        </p:nvSpPr>
        <p:spPr>
          <a:xfrm>
            <a:off x="838200" y="1298713"/>
            <a:ext cx="10515600" cy="4878250"/>
          </a:xfrm>
        </p:spPr>
        <p:txBody>
          <a:bodyPr/>
          <a:lstStyle/>
          <a:p>
            <a:r>
              <a:rPr lang="vi-VN" dirty="0"/>
              <a:t>Xử lý bất đồng bộ với Promise và Async/await</a:t>
            </a:r>
            <a:endParaRPr lang="vi-V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3046" y="159419"/>
            <a:ext cx="10720754" cy="814187"/>
          </a:xfrm>
        </p:spPr>
        <p:txBody>
          <a:bodyPr>
            <a:normAutofit/>
          </a:bodyPr>
          <a:lstStyle/>
          <a:p>
            <a:r>
              <a:rPr lang="en-US" dirty="0"/>
              <a:t>Sync </a:t>
            </a:r>
            <a:r>
              <a:rPr lang="en-US" dirty="0" err="1"/>
              <a:t>và</a:t>
            </a:r>
            <a:r>
              <a:rPr lang="en-US" dirty="0"/>
              <a:t> Async</a:t>
            </a:r>
            <a:endParaRPr lang="en-US" dirty="0"/>
          </a:p>
        </p:txBody>
      </p:sp>
      <p:sp>
        <p:nvSpPr>
          <p:cNvPr id="3" name="Content Placeholder 2"/>
          <p:cNvSpPr>
            <a:spLocks noGrp="1"/>
          </p:cNvSpPr>
          <p:nvPr>
            <p:ph idx="1"/>
          </p:nvPr>
        </p:nvSpPr>
        <p:spPr>
          <a:xfrm>
            <a:off x="472440" y="1706880"/>
            <a:ext cx="5755426" cy="4669139"/>
          </a:xfrm>
        </p:spPr>
        <p:txBody>
          <a:bodyPr>
            <a:normAutofit/>
          </a:bodyPr>
          <a:lstStyle/>
          <a:p>
            <a:pPr marL="0" indent="0">
              <a:buNone/>
            </a:pPr>
            <a:r>
              <a:rPr lang="vi-VN" b="1" dirty="0"/>
              <a:t>Đồng bộ</a:t>
            </a:r>
            <a:r>
              <a:rPr lang="vi-VN" dirty="0"/>
              <a:t> : có nghĩa là thực hiện các công việc một cách tuần tự, công việc này xong thì mới được thực hiện các công việc khác. </a:t>
            </a:r>
            <a:endParaRPr lang="en-US" dirty="0"/>
          </a:p>
          <a:p>
            <a:pPr marL="0" indent="0">
              <a:buNone/>
            </a:pPr>
            <a:r>
              <a:rPr lang="vi-VN" dirty="0"/>
              <a:t>Ví dụ có 2 công việc A và B thì khi có nghĩa là A thực hiện xong trước rồi mới tới lượt B. Điều này nó sẽ ảnh hưởng đến hiệu suất của người dùng</a:t>
            </a:r>
            <a:endParaRPr lang="en-US" dirty="0"/>
          </a:p>
          <a:p>
            <a:pPr marL="0" indent="0">
              <a:buNone/>
            </a:pPr>
            <a:endParaRPr lang="en-US" dirty="0"/>
          </a:p>
          <a:p>
            <a:pPr marL="0" indent="0">
              <a:buNone/>
            </a:pPr>
            <a:endParaRPr lang="en-US" dirty="0"/>
          </a:p>
        </p:txBody>
      </p:sp>
      <p:pic>
        <p:nvPicPr>
          <p:cNvPr id="1028" name="Picture 4" descr="Captur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227866" y="1415081"/>
            <a:ext cx="5964134" cy="41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234" y="159419"/>
            <a:ext cx="10962492" cy="814187"/>
          </a:xfrm>
        </p:spPr>
        <p:txBody>
          <a:bodyPr>
            <a:noAutofit/>
          </a:bodyPr>
          <a:lstStyle/>
          <a:p>
            <a:r>
              <a:rPr lang="vi-VN" dirty="0"/>
              <a:t>API là gì ?</a:t>
            </a:r>
            <a:endParaRPr lang="en-US" dirty="0"/>
          </a:p>
        </p:txBody>
      </p:sp>
      <p:sp>
        <p:nvSpPr>
          <p:cNvPr id="3" name="Content Placeholder 2"/>
          <p:cNvSpPr>
            <a:spLocks noGrp="1"/>
          </p:cNvSpPr>
          <p:nvPr>
            <p:ph idx="1"/>
          </p:nvPr>
        </p:nvSpPr>
        <p:spPr>
          <a:xfrm>
            <a:off x="779234" y="1180073"/>
            <a:ext cx="10890243" cy="5134100"/>
          </a:xfrm>
        </p:spPr>
        <p:txBody>
          <a:bodyPr>
            <a:normAutofit/>
          </a:bodyPr>
          <a:lstStyle/>
          <a:p>
            <a:r>
              <a:rPr lang="vi-VN" dirty="0"/>
              <a:t>API là viết tắt của Application Programming Interface (giao diện lập trình ứng dụng) </a:t>
            </a:r>
            <a:endParaRPr lang="en-US" b="1" dirty="0"/>
          </a:p>
          <a:p>
            <a:r>
              <a:rPr lang="vi-VN" dirty="0"/>
              <a:t>Đây là phương tiện cho hai hoặc nhiều ứng dụng trao đổi, tương tác với nhau, tạo ra tương tác giữa người dùng với ứng dụng hiệu quả và tiện lợi hơn.</a:t>
            </a:r>
            <a:endParaRPr lang="en-US" dirty="0"/>
          </a:p>
          <a:p>
            <a:r>
              <a:rPr lang="vi-VN" dirty="0"/>
              <a:t>Với API, các lập trình viên có thể tiếp cận, truy xuất dữ liệu từ máy chủ thể hiện chúng trên ứng dụng phần mềm hoặc website của mình một cách dễ dàng hơn.</a:t>
            </a:r>
            <a:endParaRPr lang="en-US" b="1" dirty="0"/>
          </a:p>
          <a:p>
            <a:endParaRPr lang="en-US" b="1" dirty="0"/>
          </a:p>
          <a:p>
            <a:pPr marL="0" indent="0">
              <a:buNone/>
            </a:pPr>
            <a:r>
              <a:rPr lang="en-US" dirty="0"/>
              <a:t> </a:t>
            </a:r>
            <a:endParaRPr lang="en-US" dirty="0"/>
          </a:p>
          <a:p>
            <a:pPr lvl="1">
              <a:buFont typeface="Wingdings" panose="05000000000000000000" pitchFamily="2" charset="2"/>
              <a:buChar char="q"/>
            </a:pP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3046" y="159419"/>
            <a:ext cx="10720754" cy="814187"/>
          </a:xfrm>
        </p:spPr>
        <p:txBody>
          <a:bodyPr>
            <a:normAutofit/>
          </a:bodyPr>
          <a:lstStyle/>
          <a:p>
            <a:r>
              <a:rPr lang="en-US" dirty="0"/>
              <a:t>Sync </a:t>
            </a:r>
            <a:r>
              <a:rPr lang="en-US" dirty="0" err="1"/>
              <a:t>và</a:t>
            </a:r>
            <a:r>
              <a:rPr lang="en-US" dirty="0"/>
              <a:t> Async</a:t>
            </a:r>
            <a:endParaRPr lang="en-US" dirty="0"/>
          </a:p>
        </p:txBody>
      </p:sp>
      <p:sp>
        <p:nvSpPr>
          <p:cNvPr id="3" name="Content Placeholder 2"/>
          <p:cNvSpPr>
            <a:spLocks noGrp="1"/>
          </p:cNvSpPr>
          <p:nvPr>
            <p:ph idx="1"/>
          </p:nvPr>
        </p:nvSpPr>
        <p:spPr>
          <a:xfrm>
            <a:off x="633047" y="1065007"/>
            <a:ext cx="5462954" cy="5402413"/>
          </a:xfrm>
        </p:spPr>
        <p:txBody>
          <a:bodyPr>
            <a:normAutofit/>
          </a:bodyPr>
          <a:lstStyle/>
          <a:p>
            <a:pPr marL="0" indent="0">
              <a:buNone/>
            </a:pPr>
            <a:r>
              <a:rPr lang="vi-VN" b="1" dirty="0"/>
              <a:t>Bất đồng bộ : </a:t>
            </a:r>
            <a:r>
              <a:rPr lang="vi-VN" dirty="0"/>
              <a:t>Với cách xử lý bất đồng bộ, khi A bắt đầu thực hiện, chương trình tiếp tục thực hiện B mà không đợi A kết thúc. </a:t>
            </a:r>
            <a:endParaRPr lang="en-US" dirty="0"/>
          </a:p>
          <a:p>
            <a:pPr marL="0" indent="0">
              <a:buNone/>
            </a:pPr>
            <a:r>
              <a:rPr lang="vi-VN" dirty="0"/>
              <a:t>Việc mà bạn cần làm ở đây là cung cấp một phương thức để chương trình thực hiện khi A hoặc B kết thúc.</a:t>
            </a:r>
            <a:endParaRPr lang="en-US" dirty="0"/>
          </a:p>
          <a:p>
            <a:pPr marL="0" indent="0">
              <a:buNone/>
            </a:pPr>
            <a:r>
              <a:rPr lang="vi-VN" dirty="0"/>
              <a:t>Cơ chế giúp bạn thực hiện việc này trong JavaScript là sử dụng Callback, Promise hoặc Async/await.</a:t>
            </a:r>
            <a:endParaRPr lang="en-US" dirty="0"/>
          </a:p>
          <a:p>
            <a:pPr marL="0" indent="0">
              <a:buNone/>
            </a:pPr>
            <a:endParaRPr lang="en-US" dirty="0"/>
          </a:p>
          <a:p>
            <a:pPr marL="0" indent="0">
              <a:buNone/>
            </a:pPr>
            <a:endParaRPr lang="en-US" dirty="0"/>
          </a:p>
          <a:p>
            <a:pPr marL="0" indent="0">
              <a:buNone/>
            </a:pPr>
            <a:endParaRPr lang="en-US" dirty="0"/>
          </a:p>
        </p:txBody>
      </p:sp>
      <p:pic>
        <p:nvPicPr>
          <p:cNvPr id="5" name="Picture 4"/>
          <p:cNvPicPr/>
          <p:nvPr/>
        </p:nvPicPr>
        <p:blipFill>
          <a:blip r:embed="rId1"/>
          <a:stretch>
            <a:fillRect/>
          </a:stretch>
        </p:blipFill>
        <p:spPr>
          <a:xfrm>
            <a:off x="6310793" y="1934335"/>
            <a:ext cx="6795607" cy="366375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Sử dụng Promise để xử lý bất đồng bộ</a:t>
            </a:r>
            <a:endParaRPr lang="en-US"/>
          </a:p>
        </p:txBody>
      </p:sp>
      <p:sp>
        <p:nvSpPr>
          <p:cNvPr id="3" name="Content Placeholder 2"/>
          <p:cNvSpPr>
            <a:spLocks noGrp="1"/>
          </p:cNvSpPr>
          <p:nvPr>
            <p:ph idx="1"/>
          </p:nvPr>
        </p:nvSpPr>
        <p:spPr>
          <a:xfrm>
            <a:off x="838199" y="1238261"/>
            <a:ext cx="11183755" cy="5402413"/>
          </a:xfrm>
        </p:spPr>
        <p:txBody>
          <a:bodyPr>
            <a:normAutofit/>
          </a:bodyPr>
          <a:lstStyle/>
          <a:p>
            <a:r>
              <a:rPr lang="vi-VN" dirty="0"/>
              <a:t>Promise sinh ra để xử lý kết quả của một hành động cụ thể, kết quả của mỗi hành động sẽ là thành công hoặc thất bại </a:t>
            </a:r>
            <a:endParaRPr lang="en-US" dirty="0"/>
          </a:p>
          <a:p>
            <a:r>
              <a:rPr lang="en-US" dirty="0"/>
              <a:t>V</a:t>
            </a:r>
            <a:r>
              <a:rPr lang="vi-VN" dirty="0"/>
              <a:t>à Promise sẽ giúp chúng ta giải quyết câu hỏi "Nếu thành công thì làm gì? </a:t>
            </a:r>
            <a:r>
              <a:rPr lang="en-US" dirty="0"/>
              <a:t> </a:t>
            </a:r>
            <a:r>
              <a:rPr lang="vi-VN" dirty="0"/>
              <a:t>Nếu thất bại thì làm gì?”</a:t>
            </a:r>
            <a:endParaRPr lang="vi-VN" dirty="0"/>
          </a:p>
          <a:p>
            <a:r>
              <a:rPr lang="vi-VN" dirty="0"/>
              <a:t>Khi một Promise được khởi tạo thì nó có một trong ba trạng thái sau:</a:t>
            </a:r>
            <a:endParaRPr lang="en-US" dirty="0"/>
          </a:p>
          <a:p>
            <a:pPr lvl="1"/>
            <a:r>
              <a:rPr lang="vi-VN" dirty="0"/>
              <a:t>Fulfilled Hành động xử lý xong và thành công</a:t>
            </a:r>
            <a:endParaRPr lang="en-US" dirty="0"/>
          </a:p>
          <a:p>
            <a:pPr lvl="1"/>
            <a:r>
              <a:rPr lang="vi-VN" dirty="0"/>
              <a:t>Rejected Hành động xử lý xong và thất bại</a:t>
            </a:r>
            <a:endParaRPr lang="en-US" dirty="0"/>
          </a:p>
          <a:p>
            <a:pPr lvl="1"/>
            <a:r>
              <a:rPr lang="vi-VN" dirty="0"/>
              <a:t>Pending Hành động đang chờ xử lý hoặc bị từ chối</a:t>
            </a:r>
            <a:endParaRPr lang="en-US" dirty="0"/>
          </a:p>
          <a:p>
            <a:r>
              <a:rPr lang="vi-VN" dirty="0"/>
              <a:t>Trong đó hai trạng thái Reject và Fulfilled ta gọi là Settled, tức là đã xử lý xong.</a:t>
            </a:r>
            <a:endParaRPr lang="en-US" dirty="0"/>
          </a:p>
          <a:p>
            <a:pPr marL="0" indent="0">
              <a:buNone/>
            </a:pPr>
            <a:endParaRPr lang="en-US" dirty="0"/>
          </a:p>
          <a:p>
            <a:pPr marL="0" indent="0">
              <a:buNone/>
            </a:pP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Khái niệm Async/Await</a:t>
            </a:r>
            <a:endParaRPr lang="en-US"/>
          </a:p>
        </p:txBody>
      </p:sp>
      <p:sp>
        <p:nvSpPr>
          <p:cNvPr id="3" name="Content Placeholder 2"/>
          <p:cNvSpPr>
            <a:spLocks noGrp="1"/>
          </p:cNvSpPr>
          <p:nvPr>
            <p:ph idx="1"/>
          </p:nvPr>
        </p:nvSpPr>
        <p:spPr>
          <a:xfrm>
            <a:off x="838200" y="1111651"/>
            <a:ext cx="11353800" cy="5746349"/>
          </a:xfrm>
        </p:spPr>
        <p:txBody>
          <a:bodyPr>
            <a:normAutofit/>
          </a:bodyPr>
          <a:lstStyle/>
          <a:p>
            <a:pPr marL="0" indent="0">
              <a:buNone/>
            </a:pPr>
            <a:r>
              <a:rPr lang="en-US"/>
              <a:t>L</a:t>
            </a:r>
            <a:r>
              <a:rPr lang="vi-VN"/>
              <a:t>à một cơ chế giúp bạn thực hiện các thao tác bất đồng bộ một cách tuần tự hơn. </a:t>
            </a:r>
            <a:endParaRPr lang="en-US"/>
          </a:p>
          <a:p>
            <a:pPr marL="0" indent="0">
              <a:buNone/>
            </a:pPr>
            <a:r>
              <a:rPr lang="vi-VN"/>
              <a:t>Async/await vẫn sử dụng Promise nhưng mã nguồn của bạn (theo một cách nào đó) sẽ trong sáng và dễ theo dõi.</a:t>
            </a:r>
            <a:endParaRPr lang="en-US"/>
          </a:p>
          <a:p>
            <a:pPr marL="0" indent="0">
              <a:buNone/>
            </a:pPr>
            <a:r>
              <a:rPr lang="vi-VN"/>
              <a:t>Để sử dụng, bạn phải khai báo hàm với từ khóa </a:t>
            </a:r>
            <a:r>
              <a:rPr lang="vi-VN" b="1"/>
              <a:t>async,await</a:t>
            </a:r>
            <a:endParaRPr lang="en-US"/>
          </a:p>
          <a:p>
            <a:pPr marL="457200" lvl="1" indent="0">
              <a:buNone/>
            </a:pP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Khái niệm Async/Await</a:t>
            </a:r>
            <a:endParaRPr lang="en-US"/>
          </a:p>
        </p:txBody>
      </p:sp>
      <p:sp>
        <p:nvSpPr>
          <p:cNvPr id="3" name="Content Placeholder 2"/>
          <p:cNvSpPr>
            <a:spLocks noGrp="1"/>
          </p:cNvSpPr>
          <p:nvPr>
            <p:ph idx="1"/>
          </p:nvPr>
        </p:nvSpPr>
        <p:spPr>
          <a:xfrm>
            <a:off x="838200" y="1111651"/>
            <a:ext cx="10781714" cy="5746349"/>
          </a:xfrm>
        </p:spPr>
        <p:txBody>
          <a:bodyPr>
            <a:normAutofit/>
          </a:bodyPr>
          <a:lstStyle/>
          <a:p>
            <a:pPr marL="0" lvl="0" indent="0">
              <a:buNone/>
            </a:pPr>
            <a:r>
              <a:rPr lang="vi-VN" b="1"/>
              <a:t>Async</a:t>
            </a:r>
            <a:r>
              <a:rPr lang="vi-VN"/>
              <a:t> - khai báo một hàm bất đồng bộ</a:t>
            </a:r>
            <a:endParaRPr lang="en-US"/>
          </a:p>
          <a:p>
            <a:pPr lvl="0"/>
            <a:r>
              <a:rPr lang="vi-VN"/>
              <a:t>Tự động biến đổi một hàm thông thường thành một Promise.</a:t>
            </a:r>
            <a:endParaRPr lang="en-US"/>
          </a:p>
          <a:p>
            <a:pPr lvl="0"/>
            <a:r>
              <a:rPr lang="vi-VN"/>
              <a:t>Khi gọi tới hàm async nó sẽ xử lý mọi thứ và được trả về kết quả trong hàm của nó.</a:t>
            </a:r>
            <a:endParaRPr lang="en-US"/>
          </a:p>
          <a:p>
            <a:pPr lvl="0"/>
            <a:r>
              <a:rPr lang="vi-VN"/>
              <a:t>Async cho phép sử dụng Await.</a:t>
            </a:r>
            <a:endParaRPr lang="en-US"/>
          </a:p>
          <a:p>
            <a:pPr marL="457200" lvl="1" indent="0">
              <a:buNone/>
            </a:pP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Khái niệm Async/Await</a:t>
            </a:r>
            <a:endParaRPr lang="en-US"/>
          </a:p>
        </p:txBody>
      </p:sp>
      <p:sp>
        <p:nvSpPr>
          <p:cNvPr id="3" name="Content Placeholder 2"/>
          <p:cNvSpPr>
            <a:spLocks noGrp="1"/>
          </p:cNvSpPr>
          <p:nvPr>
            <p:ph idx="1"/>
          </p:nvPr>
        </p:nvSpPr>
        <p:spPr>
          <a:xfrm>
            <a:off x="838200" y="1111651"/>
            <a:ext cx="10894255" cy="5746349"/>
          </a:xfrm>
        </p:spPr>
        <p:txBody>
          <a:bodyPr>
            <a:normAutofit/>
          </a:bodyPr>
          <a:lstStyle/>
          <a:p>
            <a:pPr marL="0" lvl="0" indent="0">
              <a:buNone/>
            </a:pPr>
            <a:r>
              <a:rPr lang="vi-VN" b="1"/>
              <a:t>Await</a:t>
            </a:r>
            <a:r>
              <a:rPr lang="vi-VN"/>
              <a:t> sẽ được sử dụng ở trước các thao tác cần đồng bộ , tạm dừng việc thực hiện các hàm async</a:t>
            </a:r>
            <a:endParaRPr lang="en-US"/>
          </a:p>
          <a:p>
            <a:pPr lvl="0"/>
            <a:r>
              <a:rPr lang="vi-VN"/>
              <a:t>Khi được đặt trước một Promise, nó sẽ đợi cho đến khi Promise kết thúc và trả về kết quả.</a:t>
            </a:r>
            <a:endParaRPr lang="en-US"/>
          </a:p>
          <a:p>
            <a:pPr lvl="0"/>
            <a:r>
              <a:rPr lang="vi-VN"/>
              <a:t>Await chỉ làm việc với Promises, nó không hoạt động với callbacks.</a:t>
            </a:r>
            <a:endParaRPr lang="en-US"/>
          </a:p>
          <a:p>
            <a:pPr lvl="0"/>
            <a:r>
              <a:rPr lang="vi-VN"/>
              <a:t>Await chỉ có thể được sử dụng bên trong các function async.</a:t>
            </a:r>
            <a:endParaRPr lang="en-US"/>
          </a:p>
          <a:p>
            <a:pPr marL="457200" lvl="1" indent="0">
              <a:buNone/>
            </a:pPr>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Xử lý lỗi trong Async / Await</a:t>
            </a:r>
            <a:endParaRPr lang="en-US" dirty="0"/>
          </a:p>
        </p:txBody>
      </p:sp>
      <p:sp>
        <p:nvSpPr>
          <p:cNvPr id="3" name="Content Placeholder 2"/>
          <p:cNvSpPr>
            <a:spLocks noGrp="1"/>
          </p:cNvSpPr>
          <p:nvPr>
            <p:ph idx="1"/>
          </p:nvPr>
        </p:nvSpPr>
        <p:spPr>
          <a:xfrm>
            <a:off x="457200" y="1065007"/>
            <a:ext cx="10896600" cy="5659350"/>
          </a:xfrm>
        </p:spPr>
        <p:txBody>
          <a:bodyPr>
            <a:normAutofit lnSpcReduction="10000"/>
          </a:bodyPr>
          <a:lstStyle/>
          <a:p>
            <a:pPr marL="0" indent="0">
              <a:buNone/>
            </a:pPr>
            <a:r>
              <a:rPr lang="vi-VN" dirty="0"/>
              <a:t>Một điều tuyệt vời khác về Async / Await là nó cho phép chúng ta bắt các lỗi không mong đợi bằng cách sử dụng try / catch</a:t>
            </a:r>
            <a:endParaRPr lang="vi-VN" dirty="0"/>
          </a:p>
          <a:p>
            <a:pPr marL="0" indent="0">
              <a:buNone/>
            </a:pPr>
            <a:endParaRPr lang="en-US" dirty="0"/>
          </a:p>
          <a:p>
            <a:pPr marL="457200" lvl="1" indent="0">
              <a:buNone/>
            </a:pPr>
            <a:r>
              <a:rPr lang="en-US" dirty="0"/>
              <a:t>  </a:t>
            </a:r>
            <a:r>
              <a:rPr lang="en-US" dirty="0">
                <a:latin typeface="Courier" pitchFamily="2" charset="0"/>
              </a:rPr>
              <a:t>async function </a:t>
            </a:r>
            <a:r>
              <a:rPr lang="en-US" dirty="0" err="1">
                <a:latin typeface="Courier" pitchFamily="2" charset="0"/>
              </a:rPr>
              <a:t>doSomethingAsync</a:t>
            </a:r>
            <a:r>
              <a:rPr lang="en-US" dirty="0">
                <a:latin typeface="Courier" pitchFamily="2" charset="0"/>
              </a:rPr>
              <a:t>(){</a:t>
            </a:r>
            <a:endParaRPr lang="en-US" dirty="0">
              <a:latin typeface="Courier" pitchFamily="2" charset="0"/>
            </a:endParaRPr>
          </a:p>
          <a:p>
            <a:pPr marL="457200" lvl="1" indent="0">
              <a:buNone/>
            </a:pPr>
            <a:r>
              <a:rPr lang="en-US" dirty="0">
                <a:latin typeface="Courier" pitchFamily="2" charset="0"/>
              </a:rPr>
              <a:t>        try {</a:t>
            </a:r>
            <a:endParaRPr lang="en-US" dirty="0">
              <a:latin typeface="Courier" pitchFamily="2" charset="0"/>
            </a:endParaRPr>
          </a:p>
          <a:p>
            <a:pPr marL="457200" lvl="1" indent="0">
              <a:buNone/>
            </a:pPr>
            <a:r>
              <a:rPr lang="en-US" dirty="0">
                <a:latin typeface="Courier" pitchFamily="2" charset="0"/>
              </a:rPr>
              <a:t>            // This async call may fail.</a:t>
            </a:r>
            <a:endParaRPr lang="en-US" dirty="0">
              <a:latin typeface="Courier" pitchFamily="2" charset="0"/>
            </a:endParaRPr>
          </a:p>
          <a:p>
            <a:pPr marL="457200" lvl="1" indent="0">
              <a:buNone/>
            </a:pPr>
            <a:r>
              <a:rPr lang="en-US" dirty="0">
                <a:latin typeface="Courier" pitchFamily="2" charset="0"/>
              </a:rPr>
              <a:t>            let result = await </a:t>
            </a:r>
            <a:r>
              <a:rPr lang="en-US" dirty="0" err="1">
                <a:latin typeface="Courier" pitchFamily="2" charset="0"/>
              </a:rPr>
              <a:t>someAsyncCall</a:t>
            </a:r>
            <a:r>
              <a:rPr lang="en-US" dirty="0">
                <a:latin typeface="Courier" pitchFamily="2" charset="0"/>
              </a:rPr>
              <a:t>();</a:t>
            </a:r>
            <a:endParaRPr lang="en-US" dirty="0">
              <a:latin typeface="Courier" pitchFamily="2" charset="0"/>
            </a:endParaRPr>
          </a:p>
          <a:p>
            <a:pPr marL="457200" lvl="1" indent="0">
              <a:buNone/>
            </a:pPr>
            <a:r>
              <a:rPr lang="en-US" dirty="0">
                <a:latin typeface="Courier" pitchFamily="2" charset="0"/>
              </a:rPr>
              <a:t>        }</a:t>
            </a:r>
            <a:endParaRPr lang="en-US" dirty="0">
              <a:latin typeface="Courier" pitchFamily="2" charset="0"/>
            </a:endParaRPr>
          </a:p>
          <a:p>
            <a:pPr marL="457200" lvl="1" indent="0">
              <a:buNone/>
            </a:pPr>
            <a:r>
              <a:rPr lang="en-US" dirty="0">
                <a:latin typeface="Courier" pitchFamily="2" charset="0"/>
              </a:rPr>
              <a:t>        catch(error) {</a:t>
            </a:r>
            <a:endParaRPr lang="en-US" dirty="0">
              <a:latin typeface="Courier" pitchFamily="2" charset="0"/>
            </a:endParaRPr>
          </a:p>
          <a:p>
            <a:pPr marL="457200" lvl="1" indent="0">
              <a:buNone/>
            </a:pPr>
            <a:r>
              <a:rPr lang="en-US" dirty="0">
                <a:latin typeface="Courier" pitchFamily="2" charset="0"/>
              </a:rPr>
              <a:t>            // If it does we will catch the error here.</a:t>
            </a:r>
            <a:endParaRPr lang="en-US" dirty="0">
              <a:latin typeface="Courier" pitchFamily="2" charset="0"/>
            </a:endParaRPr>
          </a:p>
          <a:p>
            <a:pPr marL="457200" lvl="1" indent="0">
              <a:buNone/>
            </a:pPr>
            <a:r>
              <a:rPr lang="en-US" dirty="0">
                <a:latin typeface="Courier" pitchFamily="2" charset="0"/>
              </a:rPr>
              <a:t>        }  </a:t>
            </a:r>
            <a:endParaRPr lang="en-US" dirty="0">
              <a:latin typeface="Courier" pitchFamily="2" charset="0"/>
            </a:endParaRPr>
          </a:p>
          <a:p>
            <a:pPr marL="457200" lvl="1" indent="0">
              <a:buNone/>
            </a:pPr>
            <a:r>
              <a:rPr lang="en-US" dirty="0">
                <a:latin typeface="Courier" pitchFamily="2" charset="0"/>
              </a:rPr>
              <a:t>    }</a:t>
            </a:r>
            <a:endParaRPr lang="en-US" dirty="0">
              <a:latin typeface="Courier" pitchFamily="2" charset="0"/>
            </a:endParaRPr>
          </a:p>
          <a:p>
            <a:pPr marL="0" indent="0">
              <a:buNone/>
            </a:pP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Xử lý lỗi trong Async / Await</a:t>
            </a:r>
            <a:endParaRPr lang="en-US" dirty="0"/>
          </a:p>
        </p:txBody>
      </p:sp>
      <p:sp>
        <p:nvSpPr>
          <p:cNvPr id="3" name="Content Placeholder 2"/>
          <p:cNvSpPr>
            <a:spLocks noGrp="1"/>
          </p:cNvSpPr>
          <p:nvPr>
            <p:ph idx="1"/>
          </p:nvPr>
        </p:nvSpPr>
        <p:spPr>
          <a:xfrm>
            <a:off x="838200" y="1065007"/>
            <a:ext cx="10515600" cy="5659350"/>
          </a:xfrm>
        </p:spPr>
        <p:txBody>
          <a:bodyPr>
            <a:normAutofit/>
          </a:bodyPr>
          <a:lstStyle/>
          <a:p>
            <a:r>
              <a:rPr lang="vi-VN" dirty="0"/>
              <a:t>Mệnh đề catch sẽ xử lý các lỗi gây ra bởi các hàm bất đồng bộ hoặc bất kỳ lỗi nào chúng ta có thể đã viết bên trong khối try.</a:t>
            </a:r>
            <a:endParaRPr lang="en-US" dirty="0"/>
          </a:p>
          <a:p>
            <a:r>
              <a:rPr lang="vi-VN" dirty="0"/>
              <a:t>Trong một vài tình huống, chúng ta cũng có thể bắt các lỗi khi đang thực hiện function async. </a:t>
            </a:r>
            <a:endParaRPr lang="en-US" dirty="0"/>
          </a:p>
          <a:p>
            <a:r>
              <a:rPr lang="vi-VN" dirty="0"/>
              <a:t>Vì tất cả các hàm async đều trả về Promises, chúng ta chỉ cần gọi thêm hàm .catch() khi gọi chúng.</a:t>
            </a:r>
            <a:endParaRPr lang="en-US" dirty="0"/>
          </a:p>
          <a:p>
            <a:pPr marL="0" indent="0">
              <a:buNone/>
            </a:pP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a:t>
            </a:r>
            <a:endParaRPr lang="en-US"/>
          </a:p>
        </p:txBody>
      </p:sp>
      <p:sp>
        <p:nvSpPr>
          <p:cNvPr id="3" name="Content Placeholder 2"/>
          <p:cNvSpPr>
            <a:spLocks noGrp="1"/>
          </p:cNvSpPr>
          <p:nvPr>
            <p:ph idx="1"/>
          </p:nvPr>
        </p:nvSpPr>
        <p:spPr/>
        <p:txBody>
          <a:bodyPr>
            <a:normAutofit/>
          </a:bodyPr>
          <a:lstStyle/>
          <a:p>
            <a:r>
              <a:rPr lang="en-US" dirty="0" err="1"/>
              <a:t>Sử</a:t>
            </a:r>
            <a:r>
              <a:rPr lang="en-US" dirty="0"/>
              <a:t> </a:t>
            </a:r>
            <a:r>
              <a:rPr lang="en-US" dirty="0" err="1"/>
              <a:t>dụng</a:t>
            </a:r>
            <a:r>
              <a:rPr lang="en-US" dirty="0"/>
              <a:t> Promise </a:t>
            </a:r>
            <a:r>
              <a:rPr lang="en-US" dirty="0" err="1"/>
              <a:t>để</a:t>
            </a:r>
            <a:r>
              <a:rPr lang="en-US" dirty="0"/>
              <a:t> </a:t>
            </a:r>
            <a:r>
              <a:rPr lang="en-US" dirty="0" err="1"/>
              <a:t>xử</a:t>
            </a:r>
            <a:r>
              <a:rPr lang="en-US" dirty="0"/>
              <a:t> </a:t>
            </a:r>
            <a:r>
              <a:rPr lang="en-US" dirty="0" err="1"/>
              <a:t>lý</a:t>
            </a:r>
            <a:r>
              <a:rPr lang="en-US" dirty="0"/>
              <a:t> </a:t>
            </a:r>
            <a:r>
              <a:rPr lang="en-US" dirty="0" err="1"/>
              <a:t>bất</a:t>
            </a:r>
            <a:r>
              <a:rPr lang="en-US" dirty="0"/>
              <a:t> </a:t>
            </a:r>
            <a:r>
              <a:rPr lang="en-US" dirty="0" err="1"/>
              <a:t>đồng</a:t>
            </a:r>
            <a:r>
              <a:rPr lang="en-US" dirty="0"/>
              <a:t> </a:t>
            </a:r>
            <a:r>
              <a:rPr lang="en-US" dirty="0" err="1"/>
              <a:t>bộ</a:t>
            </a:r>
            <a:endParaRPr lang="en-US" dirty="0"/>
          </a:p>
          <a:p>
            <a:r>
              <a:rPr lang="en-US" dirty="0" err="1"/>
              <a:t>Sử</a:t>
            </a:r>
            <a:r>
              <a:rPr lang="en-US" dirty="0"/>
              <a:t> </a:t>
            </a:r>
            <a:r>
              <a:rPr lang="en-US" dirty="0" err="1"/>
              <a:t>dụng</a:t>
            </a:r>
            <a:r>
              <a:rPr lang="en-US" dirty="0"/>
              <a:t> Async/Await </a:t>
            </a:r>
            <a:r>
              <a:rPr lang="en-US" dirty="0" err="1"/>
              <a:t>để</a:t>
            </a:r>
            <a:r>
              <a:rPr lang="en-US" dirty="0"/>
              <a:t> </a:t>
            </a:r>
            <a:r>
              <a:rPr lang="en-US" dirty="0" err="1"/>
              <a:t>xử</a:t>
            </a:r>
            <a:r>
              <a:rPr lang="en-US" dirty="0"/>
              <a:t> </a:t>
            </a:r>
            <a:r>
              <a:rPr lang="en-US" dirty="0" err="1"/>
              <a:t>lý</a:t>
            </a:r>
            <a:r>
              <a:rPr lang="en-US" dirty="0"/>
              <a:t> </a:t>
            </a:r>
            <a:r>
              <a:rPr lang="en-US" dirty="0" err="1"/>
              <a:t>bất</a:t>
            </a:r>
            <a:r>
              <a:rPr lang="en-US" dirty="0"/>
              <a:t> </a:t>
            </a:r>
            <a:r>
              <a:rPr lang="en-US" dirty="0" err="1"/>
              <a:t>đồng</a:t>
            </a:r>
            <a:r>
              <a:rPr lang="en-US" dirty="0"/>
              <a:t> </a:t>
            </a:r>
            <a:r>
              <a:rPr lang="en-US" dirty="0" err="1"/>
              <a:t>bộ</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Tổng kết</a:t>
            </a:r>
            <a:endParaRPr lang="en-US"/>
          </a:p>
        </p:txBody>
      </p:sp>
      <p:sp>
        <p:nvSpPr>
          <p:cNvPr id="3" name="Content Placeholder 2"/>
          <p:cNvSpPr>
            <a:spLocks noGrp="1"/>
          </p:cNvSpPr>
          <p:nvPr>
            <p:ph idx="1"/>
          </p:nvPr>
        </p:nvSpPr>
        <p:spPr>
          <a:xfrm>
            <a:off x="838200" y="1331213"/>
            <a:ext cx="10515600" cy="4700619"/>
          </a:xfrm>
        </p:spPr>
        <p:txBody>
          <a:bodyPr>
            <a:normAutofit/>
          </a:bodyPr>
          <a:lstStyle/>
          <a:p>
            <a:pPr marL="0" indent="0">
              <a:buNone/>
            </a:pPr>
            <a:r>
              <a:rPr lang="en-US" dirty="0"/>
              <a:t>Qua </a:t>
            </a:r>
            <a:r>
              <a:rPr lang="en-US" dirty="0" err="1"/>
              <a:t>bài</a:t>
            </a:r>
            <a:r>
              <a:rPr lang="en-US" dirty="0"/>
              <a:t> </a:t>
            </a:r>
            <a:r>
              <a:rPr lang="en-US" dirty="0" err="1"/>
              <a:t>này</a:t>
            </a:r>
            <a:r>
              <a:rPr lang="en-US" dirty="0"/>
              <a:t> </a:t>
            </a:r>
            <a:r>
              <a:rPr lang="en-US" dirty="0" err="1"/>
              <a:t>chúng</a:t>
            </a:r>
            <a:r>
              <a:rPr lang="en-US" dirty="0"/>
              <a:t> ta </a:t>
            </a:r>
            <a:r>
              <a:rPr lang="en-US" dirty="0" err="1"/>
              <a:t>đã</a:t>
            </a:r>
            <a:r>
              <a:rPr lang="en-US" dirty="0"/>
              <a:t> </a:t>
            </a:r>
            <a:r>
              <a:rPr lang="en-US" dirty="0" err="1"/>
              <a:t>tìm</a:t>
            </a:r>
            <a:r>
              <a:rPr lang="en-US" dirty="0"/>
              <a:t> </a:t>
            </a:r>
            <a:r>
              <a:rPr lang="en-US" dirty="0" err="1"/>
              <a:t>hiểu</a:t>
            </a:r>
            <a:r>
              <a:rPr lang="en-US" dirty="0"/>
              <a:t>:</a:t>
            </a:r>
            <a:endParaRPr lang="en-US" dirty="0"/>
          </a:p>
          <a:p>
            <a:r>
              <a:rPr lang="en-US" dirty="0" err="1"/>
              <a:t>Giới</a:t>
            </a:r>
            <a:r>
              <a:rPr lang="en-US" dirty="0"/>
              <a:t> </a:t>
            </a:r>
            <a:r>
              <a:rPr lang="en-US" dirty="0" err="1"/>
              <a:t>thiệu</a:t>
            </a:r>
            <a:r>
              <a:rPr lang="en-US" dirty="0"/>
              <a:t> Web API </a:t>
            </a:r>
            <a:r>
              <a:rPr lang="en-US" dirty="0" err="1"/>
              <a:t>với</a:t>
            </a:r>
            <a:r>
              <a:rPr lang="en-US" dirty="0"/>
              <a:t> </a:t>
            </a:r>
            <a:r>
              <a:rPr lang="en-US" dirty="0" err="1"/>
              <a:t>kiến</a:t>
            </a:r>
            <a:r>
              <a:rPr lang="en-US" dirty="0"/>
              <a:t> </a:t>
            </a:r>
            <a:r>
              <a:rPr lang="en-US" dirty="0" err="1"/>
              <a:t>trúc</a:t>
            </a:r>
            <a:r>
              <a:rPr lang="en-US" dirty="0"/>
              <a:t> </a:t>
            </a:r>
            <a:r>
              <a:rPr lang="en-US" dirty="0" err="1"/>
              <a:t>RESTfull</a:t>
            </a:r>
            <a:endParaRPr lang="en-US" dirty="0"/>
          </a:p>
          <a:p>
            <a:r>
              <a:rPr lang="en-US" dirty="0" err="1"/>
              <a:t>Sử</a:t>
            </a:r>
            <a:r>
              <a:rPr lang="en-US" dirty="0"/>
              <a:t> </a:t>
            </a:r>
            <a:r>
              <a:rPr lang="en-US" dirty="0" err="1"/>
              <a:t>dụng</a:t>
            </a:r>
            <a:r>
              <a:rPr lang="en-US" dirty="0"/>
              <a:t> </a:t>
            </a:r>
            <a:r>
              <a:rPr lang="en-US" dirty="0" err="1"/>
              <a:t>công</a:t>
            </a:r>
            <a:r>
              <a:rPr lang="en-US" dirty="0"/>
              <a:t> </a:t>
            </a:r>
            <a:r>
              <a:rPr lang="en-US" dirty="0" err="1"/>
              <a:t>cụ</a:t>
            </a:r>
            <a:r>
              <a:rPr lang="en-US" dirty="0"/>
              <a:t> Mock API </a:t>
            </a:r>
            <a:r>
              <a:rPr lang="en-US" dirty="0" err="1"/>
              <a:t>để</a:t>
            </a:r>
            <a:r>
              <a:rPr lang="en-US" dirty="0"/>
              <a:t> </a:t>
            </a:r>
            <a:r>
              <a:rPr lang="en-US" dirty="0" err="1"/>
              <a:t>mô</a:t>
            </a:r>
            <a:r>
              <a:rPr lang="en-US" dirty="0"/>
              <a:t> </a:t>
            </a:r>
            <a:r>
              <a:rPr lang="en-US" dirty="0" err="1"/>
              <a:t>phỏng</a:t>
            </a:r>
            <a:r>
              <a:rPr lang="en-US" dirty="0"/>
              <a:t> Backend </a:t>
            </a:r>
            <a:endParaRPr lang="en-US" dirty="0"/>
          </a:p>
          <a:p>
            <a:r>
              <a:rPr lang="en-US" dirty="0" err="1"/>
              <a:t>Thực</a:t>
            </a:r>
            <a:r>
              <a:rPr lang="en-US" dirty="0"/>
              <a:t> </a:t>
            </a:r>
            <a:r>
              <a:rPr lang="en-US" dirty="0" err="1"/>
              <a:t>hiện</a:t>
            </a:r>
            <a:r>
              <a:rPr lang="en-US" dirty="0"/>
              <a:t> HTTP request </a:t>
            </a:r>
            <a:r>
              <a:rPr lang="en-US" dirty="0" err="1"/>
              <a:t>với</a:t>
            </a:r>
            <a:r>
              <a:rPr lang="en-US" dirty="0"/>
              <a:t> </a:t>
            </a:r>
            <a:r>
              <a:rPr lang="en-US" dirty="0" err="1"/>
              <a:t>Axios</a:t>
            </a:r>
            <a:r>
              <a:rPr lang="en-US" dirty="0"/>
              <a:t> </a:t>
            </a:r>
            <a:endParaRPr lang="en-US" dirty="0"/>
          </a:p>
          <a:p>
            <a:r>
              <a:rPr lang="en-US" dirty="0" err="1"/>
              <a:t>Xử</a:t>
            </a:r>
            <a:r>
              <a:rPr lang="en-US" dirty="0"/>
              <a:t> </a:t>
            </a:r>
            <a:r>
              <a:rPr lang="en-US" dirty="0" err="1"/>
              <a:t>lý</a:t>
            </a:r>
            <a:r>
              <a:rPr lang="en-US" dirty="0"/>
              <a:t> </a:t>
            </a:r>
            <a:r>
              <a:rPr lang="en-US" dirty="0" err="1"/>
              <a:t>bất</a:t>
            </a:r>
            <a:r>
              <a:rPr lang="en-US" dirty="0"/>
              <a:t> </a:t>
            </a:r>
            <a:r>
              <a:rPr lang="en-US" dirty="0" err="1"/>
              <a:t>đồng</a:t>
            </a:r>
            <a:r>
              <a:rPr lang="en-US" dirty="0"/>
              <a:t> </a:t>
            </a:r>
            <a:r>
              <a:rPr lang="en-US" dirty="0" err="1"/>
              <a:t>bộ</a:t>
            </a:r>
            <a:r>
              <a:rPr lang="en-US" dirty="0"/>
              <a:t> </a:t>
            </a:r>
            <a:r>
              <a:rPr lang="en-US" dirty="0" err="1"/>
              <a:t>với</a:t>
            </a:r>
            <a:r>
              <a:rPr lang="en-US" dirty="0"/>
              <a:t> Promise </a:t>
            </a:r>
            <a:r>
              <a:rPr lang="en-US" dirty="0" err="1"/>
              <a:t>và</a:t>
            </a:r>
            <a:r>
              <a:rPr lang="en-US" dirty="0"/>
              <a:t> Async/await</a:t>
            </a:r>
            <a:endParaRPr lang="en-US" dirty="0"/>
          </a:p>
          <a:p>
            <a:endParaRPr lang="en-US" dirty="0"/>
          </a:p>
          <a:p>
            <a:endParaRPr lang="en-US" dirty="0"/>
          </a:p>
          <a:p>
            <a:pPr marL="0" indent="0">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59419"/>
            <a:ext cx="10543392" cy="814187"/>
          </a:xfrm>
        </p:spPr>
        <p:txBody>
          <a:bodyPr>
            <a:noAutofit/>
          </a:bodyPr>
          <a:lstStyle/>
          <a:p>
            <a:r>
              <a:rPr lang="vi-VN" dirty="0"/>
              <a:t>API bao gồm</a:t>
            </a:r>
            <a:endParaRPr lang="en-US" dirty="0"/>
          </a:p>
        </p:txBody>
      </p:sp>
      <p:sp>
        <p:nvSpPr>
          <p:cNvPr id="3" name="Content Placeholder 2"/>
          <p:cNvSpPr>
            <a:spLocks noGrp="1"/>
          </p:cNvSpPr>
          <p:nvPr>
            <p:ph idx="1"/>
          </p:nvPr>
        </p:nvSpPr>
        <p:spPr>
          <a:xfrm>
            <a:off x="838200" y="1517073"/>
            <a:ext cx="10894256" cy="3138054"/>
          </a:xfrm>
        </p:spPr>
        <p:txBody>
          <a:bodyPr>
            <a:normAutofit/>
          </a:bodyPr>
          <a:lstStyle/>
          <a:p>
            <a:pPr lvl="0"/>
            <a:r>
              <a:rPr lang="vi-VN" dirty="0"/>
              <a:t>Web API</a:t>
            </a:r>
            <a:endParaRPr lang="en-US" dirty="0"/>
          </a:p>
          <a:p>
            <a:pPr lvl="0"/>
            <a:r>
              <a:rPr lang="en-US" dirty="0"/>
              <a:t>API </a:t>
            </a:r>
            <a:r>
              <a:rPr lang="en-US" dirty="0" err="1"/>
              <a:t>trên</a:t>
            </a:r>
            <a:r>
              <a:rPr lang="en-US" dirty="0"/>
              <a:t> </a:t>
            </a:r>
            <a:r>
              <a:rPr lang="en-US" dirty="0" err="1"/>
              <a:t>hệ</a:t>
            </a:r>
            <a:r>
              <a:rPr lang="en-US" dirty="0"/>
              <a:t> </a:t>
            </a:r>
            <a:r>
              <a:rPr lang="en-US" dirty="0" err="1"/>
              <a:t>điều</a:t>
            </a:r>
            <a:r>
              <a:rPr lang="en-US" dirty="0"/>
              <a:t> </a:t>
            </a:r>
            <a:r>
              <a:rPr lang="en-US" dirty="0" err="1"/>
              <a:t>hành</a:t>
            </a:r>
            <a:endParaRPr lang="en-US" dirty="0"/>
          </a:p>
          <a:p>
            <a:r>
              <a:rPr lang="en-US" dirty="0"/>
              <a:t>API </a:t>
            </a:r>
            <a:r>
              <a:rPr lang="en-US" dirty="0" err="1"/>
              <a:t>của</a:t>
            </a:r>
            <a:r>
              <a:rPr lang="en-US" dirty="0"/>
              <a:t> </a:t>
            </a:r>
            <a:r>
              <a:rPr lang="en-US" dirty="0" err="1"/>
              <a:t>thư</a:t>
            </a:r>
            <a:r>
              <a:rPr lang="en-US" dirty="0"/>
              <a:t> </a:t>
            </a:r>
            <a:r>
              <a:rPr lang="en-US" dirty="0" err="1"/>
              <a:t>viện</a:t>
            </a:r>
            <a:r>
              <a:rPr lang="en-US" dirty="0"/>
              <a:t> </a:t>
            </a:r>
            <a:r>
              <a:rPr lang="en-US" dirty="0" err="1"/>
              <a:t>phần</a:t>
            </a:r>
            <a:r>
              <a:rPr lang="en-US" dirty="0"/>
              <a:t> </a:t>
            </a:r>
            <a:r>
              <a:rPr lang="en-US" dirty="0" err="1"/>
              <a:t>mềm</a:t>
            </a:r>
            <a:r>
              <a:rPr lang="en-US" dirty="0"/>
              <a:t> hay framework</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59419"/>
            <a:ext cx="10543392" cy="814187"/>
          </a:xfrm>
        </p:spPr>
        <p:txBody>
          <a:bodyPr>
            <a:noAutofit/>
          </a:bodyPr>
          <a:lstStyle/>
          <a:p>
            <a:r>
              <a:rPr lang="vi-VN" dirty="0"/>
              <a:t>Những tính năng của Web API</a:t>
            </a:r>
            <a:endParaRPr lang="en-US" dirty="0"/>
          </a:p>
        </p:txBody>
      </p:sp>
      <p:sp>
        <p:nvSpPr>
          <p:cNvPr id="3" name="Content Placeholder 2"/>
          <p:cNvSpPr>
            <a:spLocks noGrp="1"/>
          </p:cNvSpPr>
          <p:nvPr>
            <p:ph idx="1"/>
          </p:nvPr>
        </p:nvSpPr>
        <p:spPr>
          <a:xfrm>
            <a:off x="838199" y="1254960"/>
            <a:ext cx="11119339" cy="4991095"/>
          </a:xfrm>
        </p:spPr>
        <p:txBody>
          <a:bodyPr>
            <a:normAutofit/>
          </a:bodyPr>
          <a:lstStyle/>
          <a:p>
            <a:pPr lvl="0"/>
            <a:r>
              <a:rPr lang="vi-VN" b="1" dirty="0"/>
              <a:t>Tự động hóa sản phẩm</a:t>
            </a:r>
            <a:r>
              <a:rPr lang="vi-VN" dirty="0"/>
              <a:t> : Đối với Web API, sẽ giúp người dùng có thể dễ dàng tự động quản lý được công việc. </a:t>
            </a:r>
            <a:endParaRPr lang="en-US" dirty="0"/>
          </a:p>
          <a:p>
            <a:pPr lvl="0"/>
            <a:r>
              <a:rPr lang="vi-VN" b="1" dirty="0"/>
              <a:t>Tích hợp linh động : </a:t>
            </a:r>
            <a:r>
              <a:rPr lang="vi-VN" dirty="0"/>
              <a:t>API cho phép lấy nội dung ở bất kỳ Website hay ứng dụng nào đó một cách dễ dàng, khiến trải nghiệm người dùng được tăng lên.</a:t>
            </a:r>
            <a:endParaRPr lang="en-US" dirty="0"/>
          </a:p>
          <a:p>
            <a:pPr lvl="0"/>
            <a:r>
              <a:rPr lang="vi-VN" b="1" dirty="0"/>
              <a:t>Cập nhật thông tin theo thời gian thực</a:t>
            </a:r>
            <a:r>
              <a:rPr lang="vi-VN" dirty="0"/>
              <a:t> :API giúp thay đổi và cập nhật những thông tin mới theo thời gian thực. </a:t>
            </a:r>
            <a:endParaRPr lang="en-US" dirty="0"/>
          </a:p>
          <a:p>
            <a:pPr marL="457200" lvl="1" indent="0">
              <a:buNone/>
            </a:pPr>
            <a:r>
              <a:rPr lang="vi-VN" dirty="0"/>
              <a:t>Công nghệ này sẽ giúp những thông tin truyền đi tốt hơn, chính xác hơn và dịch vụ cung cấp cũng được linh hoạt hơn.</a:t>
            </a:r>
            <a:endParaRPr lang="en-US" dirty="0"/>
          </a:p>
          <a:p>
            <a:pPr marL="0" indent="0">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59419"/>
            <a:ext cx="10543392" cy="814187"/>
          </a:xfrm>
        </p:spPr>
        <p:txBody>
          <a:bodyPr>
            <a:noAutofit/>
          </a:bodyPr>
          <a:lstStyle/>
          <a:p>
            <a:r>
              <a:rPr lang="vi-VN" dirty="0"/>
              <a:t>Ưu điểm của Web API</a:t>
            </a:r>
            <a:endParaRPr lang="en-US" dirty="0"/>
          </a:p>
        </p:txBody>
      </p:sp>
      <p:sp>
        <p:nvSpPr>
          <p:cNvPr id="3" name="Content Placeholder 2"/>
          <p:cNvSpPr>
            <a:spLocks noGrp="1"/>
          </p:cNvSpPr>
          <p:nvPr>
            <p:ph idx="1"/>
          </p:nvPr>
        </p:nvSpPr>
        <p:spPr>
          <a:xfrm>
            <a:off x="838199" y="1161827"/>
            <a:ext cx="10903527" cy="5464056"/>
          </a:xfrm>
        </p:spPr>
        <p:txBody>
          <a:bodyPr>
            <a:normAutofit/>
          </a:bodyPr>
          <a:lstStyle/>
          <a:p>
            <a:pPr lvl="0"/>
            <a:r>
              <a:rPr lang="vi-VN" dirty="0"/>
              <a:t>Web API được sử dụng khá rộng rãi ở trên các ứng dụng như: Desktop, mobile và cả ứng dụng ở Website. </a:t>
            </a:r>
            <a:endParaRPr lang="en-US" dirty="0"/>
          </a:p>
          <a:p>
            <a:pPr lvl="0"/>
            <a:r>
              <a:rPr lang="vi-VN" dirty="0"/>
              <a:t>Linh hoạt đối với các dạng dữ liệu trả về Client: Json, XML hay những định dạng khác nữa. </a:t>
            </a:r>
            <a:endParaRPr lang="en-US" dirty="0"/>
          </a:p>
          <a:p>
            <a:pPr lvl="0"/>
            <a:r>
              <a:rPr lang="en-US" dirty="0" err="1"/>
              <a:t>Dễ</a:t>
            </a:r>
            <a:r>
              <a:rPr lang="en-US" dirty="0"/>
              <a:t> </a:t>
            </a:r>
            <a:r>
              <a:rPr lang="en-US" dirty="0" err="1"/>
              <a:t>dàng</a:t>
            </a:r>
            <a:r>
              <a:rPr lang="en-US" dirty="0"/>
              <a:t> </a:t>
            </a:r>
            <a:r>
              <a:rPr lang="en-US" dirty="0" err="1"/>
              <a:t>xây</a:t>
            </a:r>
            <a:r>
              <a:rPr lang="en-US" dirty="0"/>
              <a:t> </a:t>
            </a:r>
            <a:r>
              <a:rPr lang="en-US" dirty="0" err="1"/>
              <a:t>dựng</a:t>
            </a:r>
            <a:r>
              <a:rPr lang="en-US" dirty="0"/>
              <a:t> </a:t>
            </a:r>
            <a:r>
              <a:rPr lang="en-US" dirty="0" err="1"/>
              <a:t>được</a:t>
            </a:r>
            <a:r>
              <a:rPr lang="en-US" dirty="0"/>
              <a:t> HTTP service: URI, URI, request/response headers, caching, versioning, content formats </a:t>
            </a:r>
            <a:r>
              <a:rPr lang="en-US" dirty="0" err="1"/>
              <a:t>và</a:t>
            </a:r>
            <a:r>
              <a:rPr lang="en-US" dirty="0"/>
              <a:t> </a:t>
            </a:r>
            <a:r>
              <a:rPr lang="en-US" dirty="0" err="1"/>
              <a:t>cả</a:t>
            </a:r>
            <a:r>
              <a:rPr lang="en-US" dirty="0"/>
              <a:t> host </a:t>
            </a:r>
            <a:r>
              <a:rPr lang="en-US" dirty="0" err="1"/>
              <a:t>trong</a:t>
            </a:r>
            <a:r>
              <a:rPr lang="en-US" dirty="0"/>
              <a:t> </a:t>
            </a:r>
            <a:r>
              <a:rPr lang="en-US" dirty="0" err="1"/>
              <a:t>ứng</a:t>
            </a:r>
            <a:r>
              <a:rPr lang="en-US" dirty="0"/>
              <a:t> </a:t>
            </a:r>
            <a:r>
              <a:rPr lang="en-US" dirty="0" err="1"/>
              <a:t>dụng</a:t>
            </a:r>
            <a:r>
              <a:rPr lang="en-US" dirty="0"/>
              <a:t>. </a:t>
            </a:r>
            <a:endParaRPr lang="en-US" dirty="0"/>
          </a:p>
          <a:p>
            <a:pPr marL="457200" lvl="1" indent="0">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59419"/>
            <a:ext cx="10543392" cy="814187"/>
          </a:xfrm>
        </p:spPr>
        <p:txBody>
          <a:bodyPr>
            <a:noAutofit/>
          </a:bodyPr>
          <a:lstStyle/>
          <a:p>
            <a:r>
              <a:rPr lang="vi-VN" dirty="0"/>
              <a:t>Ưu điểm của Web API</a:t>
            </a:r>
            <a:endParaRPr lang="en-US" dirty="0"/>
          </a:p>
        </p:txBody>
      </p:sp>
      <p:sp>
        <p:nvSpPr>
          <p:cNvPr id="3" name="Content Placeholder 2"/>
          <p:cNvSpPr>
            <a:spLocks noGrp="1"/>
          </p:cNvSpPr>
          <p:nvPr>
            <p:ph idx="1"/>
          </p:nvPr>
        </p:nvSpPr>
        <p:spPr>
          <a:xfrm>
            <a:off x="838199" y="1161827"/>
            <a:ext cx="10903527" cy="5464056"/>
          </a:xfrm>
        </p:spPr>
        <p:txBody>
          <a:bodyPr>
            <a:normAutofit/>
          </a:bodyPr>
          <a:lstStyle/>
          <a:p>
            <a:pPr lvl="0"/>
            <a:r>
              <a:rPr lang="en-US" dirty="0" err="1"/>
              <a:t>Với</a:t>
            </a:r>
            <a:r>
              <a:rPr lang="en-US" dirty="0"/>
              <a:t> </a:t>
            </a:r>
            <a:r>
              <a:rPr lang="en-US" dirty="0" err="1"/>
              <a:t>mã</a:t>
            </a:r>
            <a:r>
              <a:rPr lang="en-US" dirty="0"/>
              <a:t> </a:t>
            </a:r>
            <a:r>
              <a:rPr lang="en-US" dirty="0" err="1"/>
              <a:t>nguồn</a:t>
            </a:r>
            <a:r>
              <a:rPr lang="en-US" dirty="0"/>
              <a:t> </a:t>
            </a:r>
            <a:r>
              <a:rPr lang="en-US" dirty="0" err="1"/>
              <a:t>mở</a:t>
            </a:r>
            <a:r>
              <a:rPr lang="en-US" dirty="0"/>
              <a:t> </a:t>
            </a:r>
            <a:r>
              <a:rPr lang="en-US" dirty="0" err="1"/>
              <a:t>có</a:t>
            </a:r>
            <a:r>
              <a:rPr lang="en-US" dirty="0"/>
              <a:t> </a:t>
            </a:r>
            <a:r>
              <a:rPr lang="en-US" dirty="0" err="1"/>
              <a:t>thể</a:t>
            </a:r>
            <a:r>
              <a:rPr lang="en-US" dirty="0"/>
              <a:t> </a:t>
            </a:r>
            <a:r>
              <a:rPr lang="en-US" dirty="0" err="1"/>
              <a:t>giúp</a:t>
            </a:r>
            <a:r>
              <a:rPr lang="en-US" dirty="0"/>
              <a:t> </a:t>
            </a:r>
            <a:r>
              <a:rPr lang="en-US" dirty="0" err="1"/>
              <a:t>hỗ</a:t>
            </a:r>
            <a:r>
              <a:rPr lang="en-US" dirty="0"/>
              <a:t> </a:t>
            </a:r>
            <a:r>
              <a:rPr lang="en-US" dirty="0" err="1"/>
              <a:t>trợ</a:t>
            </a:r>
            <a:r>
              <a:rPr lang="en-US" dirty="0"/>
              <a:t> </a:t>
            </a:r>
            <a:r>
              <a:rPr lang="en-US" dirty="0" err="1"/>
              <a:t>những</a:t>
            </a:r>
            <a:r>
              <a:rPr lang="en-US" dirty="0"/>
              <a:t> </a:t>
            </a:r>
            <a:r>
              <a:rPr lang="en-US" dirty="0" err="1"/>
              <a:t>chức</a:t>
            </a:r>
            <a:r>
              <a:rPr lang="en-US" dirty="0"/>
              <a:t> </a:t>
            </a:r>
            <a:r>
              <a:rPr lang="en-US" dirty="0" err="1"/>
              <a:t>năng</a:t>
            </a:r>
            <a:r>
              <a:rPr lang="en-US" dirty="0"/>
              <a:t> </a:t>
            </a:r>
            <a:r>
              <a:rPr lang="en-US" dirty="0" err="1"/>
              <a:t>của</a:t>
            </a:r>
            <a:r>
              <a:rPr lang="en-US" dirty="0"/>
              <a:t> Restful </a:t>
            </a:r>
            <a:r>
              <a:rPr lang="en-US" dirty="0" err="1"/>
              <a:t>một</a:t>
            </a:r>
            <a:r>
              <a:rPr lang="en-US" dirty="0"/>
              <a:t> </a:t>
            </a:r>
            <a:r>
              <a:rPr lang="en-US" dirty="0" err="1"/>
              <a:t>cách</a:t>
            </a:r>
            <a:r>
              <a:rPr lang="en-US" dirty="0"/>
              <a:t> </a:t>
            </a:r>
            <a:r>
              <a:rPr lang="en-US" dirty="0" err="1"/>
              <a:t>đầy</a:t>
            </a:r>
            <a:r>
              <a:rPr lang="en-US" dirty="0"/>
              <a:t> </a:t>
            </a:r>
            <a:r>
              <a:rPr lang="en-US" dirty="0" err="1"/>
              <a:t>đủ</a:t>
            </a:r>
            <a:r>
              <a:rPr lang="en-US" dirty="0"/>
              <a:t>. </a:t>
            </a:r>
            <a:endParaRPr lang="en-US" dirty="0"/>
          </a:p>
          <a:p>
            <a:pPr lvl="0"/>
            <a:r>
              <a:rPr lang="en-US" dirty="0" err="1"/>
              <a:t>Hỗ</a:t>
            </a:r>
            <a:r>
              <a:rPr lang="en-US" dirty="0"/>
              <a:t> </a:t>
            </a:r>
            <a:r>
              <a:rPr lang="en-US" dirty="0" err="1"/>
              <a:t>trợ</a:t>
            </a:r>
            <a:r>
              <a:rPr lang="en-US" dirty="0"/>
              <a:t> </a:t>
            </a:r>
            <a:r>
              <a:rPr lang="en-US" dirty="0" err="1"/>
              <a:t>về</a:t>
            </a:r>
            <a:r>
              <a:rPr lang="en-US" dirty="0"/>
              <a:t> </a:t>
            </a:r>
            <a:r>
              <a:rPr lang="en-US" dirty="0" err="1"/>
              <a:t>thành</a:t>
            </a:r>
            <a:r>
              <a:rPr lang="en-US" dirty="0"/>
              <a:t> </a:t>
            </a:r>
            <a:r>
              <a:rPr lang="en-US" dirty="0" err="1"/>
              <a:t>phần</a:t>
            </a:r>
            <a:r>
              <a:rPr lang="en-US" dirty="0"/>
              <a:t> MVC </a:t>
            </a:r>
            <a:r>
              <a:rPr lang="en-US" dirty="0" err="1"/>
              <a:t>như</a:t>
            </a:r>
            <a:r>
              <a:rPr lang="en-US" dirty="0"/>
              <a:t>: routing, controller, action result, filter, model binder, IoC container, dependency injection, unit test.</a:t>
            </a:r>
            <a:endParaRPr lang="en-US" dirty="0"/>
          </a:p>
          <a:p>
            <a:pPr lvl="0"/>
            <a:r>
              <a:rPr lang="en-US" dirty="0"/>
              <a:t>Giao </a:t>
            </a:r>
            <a:r>
              <a:rPr lang="en-US" dirty="0" err="1"/>
              <a:t>tiếp</a:t>
            </a:r>
            <a:r>
              <a:rPr lang="en-US" dirty="0"/>
              <a:t> 2 </a:t>
            </a:r>
            <a:r>
              <a:rPr lang="en-US" dirty="0" err="1"/>
              <a:t>chiều</a:t>
            </a:r>
            <a:r>
              <a:rPr lang="en-US" dirty="0"/>
              <a:t> </a:t>
            </a:r>
            <a:r>
              <a:rPr lang="en-US" dirty="0" err="1"/>
              <a:t>được</a:t>
            </a:r>
            <a:r>
              <a:rPr lang="en-US" dirty="0"/>
              <a:t> </a:t>
            </a:r>
            <a:r>
              <a:rPr lang="en-US" dirty="0" err="1"/>
              <a:t>xác</a:t>
            </a:r>
            <a:r>
              <a:rPr lang="en-US" dirty="0"/>
              <a:t> </a:t>
            </a:r>
            <a:r>
              <a:rPr lang="en-US" dirty="0" err="1"/>
              <a:t>nhận</a:t>
            </a:r>
            <a:r>
              <a:rPr lang="en-US" dirty="0"/>
              <a:t>, </a:t>
            </a:r>
            <a:r>
              <a:rPr lang="en-US" dirty="0" err="1"/>
              <a:t>vì</a:t>
            </a:r>
            <a:r>
              <a:rPr lang="en-US" dirty="0"/>
              <a:t> </a:t>
            </a:r>
            <a:r>
              <a:rPr lang="en-US" dirty="0" err="1"/>
              <a:t>vậy</a:t>
            </a:r>
            <a:r>
              <a:rPr lang="en-US" dirty="0"/>
              <a:t> </a:t>
            </a:r>
            <a:r>
              <a:rPr lang="en-US" dirty="0" err="1"/>
              <a:t>các</a:t>
            </a:r>
            <a:r>
              <a:rPr lang="en-US" dirty="0"/>
              <a:t> </a:t>
            </a:r>
            <a:r>
              <a:rPr lang="en-US" dirty="0" err="1"/>
              <a:t>giao</a:t>
            </a:r>
            <a:r>
              <a:rPr lang="en-US" dirty="0"/>
              <a:t> </a:t>
            </a:r>
            <a:r>
              <a:rPr lang="en-US" dirty="0" err="1"/>
              <a:t>dịch</a:t>
            </a:r>
            <a:r>
              <a:rPr lang="en-US" dirty="0"/>
              <a:t> </a:t>
            </a:r>
            <a:r>
              <a:rPr lang="en-US" dirty="0" err="1"/>
              <a:t>có</a:t>
            </a:r>
            <a:r>
              <a:rPr lang="en-US" dirty="0"/>
              <a:t> </a:t>
            </a:r>
            <a:r>
              <a:rPr lang="en-US" dirty="0" err="1"/>
              <a:t>thể</a:t>
            </a:r>
            <a:r>
              <a:rPr lang="en-US" dirty="0"/>
              <a:t> </a:t>
            </a:r>
            <a:r>
              <a:rPr lang="en-US" dirty="0" err="1"/>
              <a:t>đảm</a:t>
            </a:r>
            <a:r>
              <a:rPr lang="en-US" dirty="0"/>
              <a:t> </a:t>
            </a:r>
            <a:r>
              <a:rPr lang="en-US" dirty="0" err="1"/>
              <a:t>bảo</a:t>
            </a:r>
            <a:r>
              <a:rPr lang="en-US" dirty="0"/>
              <a:t> </a:t>
            </a:r>
            <a:r>
              <a:rPr lang="en-US" dirty="0" err="1"/>
              <a:t>được</a:t>
            </a:r>
            <a:r>
              <a:rPr lang="en-US" dirty="0"/>
              <a:t> </a:t>
            </a:r>
            <a:r>
              <a:rPr lang="en-US" dirty="0" err="1"/>
              <a:t>độ</a:t>
            </a:r>
            <a:r>
              <a:rPr lang="en-US" dirty="0"/>
              <a:t> tin </a:t>
            </a:r>
            <a:r>
              <a:rPr lang="en-US" dirty="0" err="1"/>
              <a:t>cậy</a:t>
            </a:r>
            <a:r>
              <a:rPr lang="en-US" dirty="0"/>
              <a:t> </a:t>
            </a:r>
            <a:r>
              <a:rPr lang="en-US" dirty="0" err="1"/>
              <a:t>cao</a:t>
            </a:r>
            <a:r>
              <a:rPr lang="en-US" dirty="0"/>
              <a:t> </a:t>
            </a:r>
            <a:r>
              <a:rPr lang="en-US" dirty="0" err="1"/>
              <a:t>hơn</a:t>
            </a:r>
            <a:r>
              <a:rPr lang="en-US" dirty="0"/>
              <a:t>.</a:t>
            </a:r>
            <a:endParaRPr lang="en-US" dirty="0"/>
          </a:p>
          <a:p>
            <a:pPr marL="457200" lvl="1" indent="0">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59419"/>
            <a:ext cx="10543392" cy="814187"/>
          </a:xfrm>
        </p:spPr>
        <p:txBody>
          <a:bodyPr>
            <a:noAutofit/>
          </a:bodyPr>
          <a:lstStyle/>
          <a:p>
            <a:r>
              <a:rPr lang="vi-VN" dirty="0"/>
              <a:t>Nhược điểm của Web API</a:t>
            </a:r>
            <a:endParaRPr lang="en-US" dirty="0"/>
          </a:p>
        </p:txBody>
      </p:sp>
      <p:sp>
        <p:nvSpPr>
          <p:cNvPr id="3" name="Content Placeholder 2"/>
          <p:cNvSpPr>
            <a:spLocks noGrp="1"/>
          </p:cNvSpPr>
          <p:nvPr>
            <p:ph idx="1"/>
          </p:nvPr>
        </p:nvSpPr>
        <p:spPr>
          <a:xfrm>
            <a:off x="838199" y="1161827"/>
            <a:ext cx="10903527" cy="5464056"/>
          </a:xfrm>
        </p:spPr>
        <p:txBody>
          <a:bodyPr>
            <a:normAutofit/>
          </a:bodyPr>
          <a:lstStyle/>
          <a:p>
            <a:pPr lvl="0"/>
            <a:r>
              <a:rPr lang="en-US" dirty="0"/>
              <a:t>Web API </a:t>
            </a:r>
            <a:r>
              <a:rPr lang="en-US" dirty="0" err="1"/>
              <a:t>chưa</a:t>
            </a:r>
            <a:r>
              <a:rPr lang="en-US" dirty="0"/>
              <a:t> </a:t>
            </a:r>
            <a:r>
              <a:rPr lang="en-US" dirty="0" err="1"/>
              <a:t>được</a:t>
            </a:r>
            <a:r>
              <a:rPr lang="en-US" dirty="0"/>
              <a:t> </a:t>
            </a:r>
            <a:r>
              <a:rPr lang="en-US" dirty="0" err="1"/>
              <a:t>gọi</a:t>
            </a:r>
            <a:r>
              <a:rPr lang="en-US" dirty="0"/>
              <a:t> </a:t>
            </a:r>
            <a:r>
              <a:rPr lang="en-US" dirty="0" err="1"/>
              <a:t>là</a:t>
            </a:r>
            <a:r>
              <a:rPr lang="en-US" dirty="0"/>
              <a:t> Restful Service </a:t>
            </a:r>
            <a:r>
              <a:rPr lang="en-US" dirty="0" err="1"/>
              <a:t>bởi</a:t>
            </a:r>
            <a:r>
              <a:rPr lang="en-US" dirty="0"/>
              <a:t> </a:t>
            </a:r>
            <a:r>
              <a:rPr lang="en-US" dirty="0" err="1"/>
              <a:t>nó</a:t>
            </a:r>
            <a:r>
              <a:rPr lang="en-US" dirty="0"/>
              <a:t> </a:t>
            </a:r>
            <a:r>
              <a:rPr lang="en-US" dirty="0" err="1"/>
              <a:t>chỉ</a:t>
            </a:r>
            <a:r>
              <a:rPr lang="en-US" dirty="0"/>
              <a:t> </a:t>
            </a:r>
            <a:r>
              <a:rPr lang="en-US" dirty="0" err="1"/>
              <a:t>mới</a:t>
            </a:r>
            <a:r>
              <a:rPr lang="en-US" dirty="0"/>
              <a:t> </a:t>
            </a:r>
            <a:r>
              <a:rPr lang="en-US" dirty="0" err="1"/>
              <a:t>hỗ</a:t>
            </a:r>
            <a:r>
              <a:rPr lang="en-US" dirty="0"/>
              <a:t> </a:t>
            </a:r>
            <a:r>
              <a:rPr lang="en-US" dirty="0" err="1"/>
              <a:t>trợ</a:t>
            </a:r>
            <a:r>
              <a:rPr lang="en-US" dirty="0"/>
              <a:t> </a:t>
            </a:r>
            <a:r>
              <a:rPr lang="en-US" dirty="0" err="1"/>
              <a:t>mặc</a:t>
            </a:r>
            <a:r>
              <a:rPr lang="en-US" dirty="0"/>
              <a:t> </a:t>
            </a:r>
            <a:r>
              <a:rPr lang="en-US" dirty="0" err="1"/>
              <a:t>định</a:t>
            </a:r>
            <a:r>
              <a:rPr lang="en-US" dirty="0"/>
              <a:t> Get, Post. </a:t>
            </a:r>
            <a:endParaRPr lang="en-US" dirty="0"/>
          </a:p>
          <a:p>
            <a:pPr lvl="0"/>
            <a:r>
              <a:rPr lang="en-US" dirty="0" err="1"/>
              <a:t>Nếu</a:t>
            </a:r>
            <a:r>
              <a:rPr lang="en-US" dirty="0"/>
              <a:t> </a:t>
            </a:r>
            <a:r>
              <a:rPr lang="en-US" dirty="0" err="1"/>
              <a:t>muốn</a:t>
            </a:r>
            <a:r>
              <a:rPr lang="en-US" dirty="0"/>
              <a:t> </a:t>
            </a:r>
            <a:r>
              <a:rPr lang="en-US" dirty="0" err="1"/>
              <a:t>sử</a:t>
            </a:r>
            <a:r>
              <a:rPr lang="en-US" dirty="0"/>
              <a:t> </a:t>
            </a:r>
            <a:r>
              <a:rPr lang="en-US" dirty="0" err="1"/>
              <a:t>dụng</a:t>
            </a:r>
            <a:r>
              <a:rPr lang="en-US" dirty="0"/>
              <a:t> </a:t>
            </a:r>
            <a:r>
              <a:rPr lang="en-US" dirty="0" err="1"/>
              <a:t>tốt</a:t>
            </a:r>
            <a:r>
              <a:rPr lang="en-US" dirty="0"/>
              <a:t> </a:t>
            </a:r>
            <a:r>
              <a:rPr lang="en-US" dirty="0" err="1"/>
              <a:t>nhất</a:t>
            </a:r>
            <a:r>
              <a:rPr lang="en-US" dirty="0"/>
              <a:t> </a:t>
            </a:r>
            <a:r>
              <a:rPr lang="en-US" dirty="0" err="1"/>
              <a:t>bạn</a:t>
            </a:r>
            <a:r>
              <a:rPr lang="en-US" dirty="0"/>
              <a:t> </a:t>
            </a:r>
            <a:r>
              <a:rPr lang="en-US" dirty="0" err="1"/>
              <a:t>cần</a:t>
            </a:r>
            <a:r>
              <a:rPr lang="en-US" dirty="0"/>
              <a:t> </a:t>
            </a:r>
            <a:r>
              <a:rPr lang="en-US" dirty="0" err="1"/>
              <a:t>có</a:t>
            </a:r>
            <a:r>
              <a:rPr lang="en-US" dirty="0"/>
              <a:t> </a:t>
            </a:r>
            <a:r>
              <a:rPr lang="en-US" dirty="0" err="1"/>
              <a:t>kiến</a:t>
            </a:r>
            <a:r>
              <a:rPr lang="en-US" dirty="0"/>
              <a:t> </a:t>
            </a:r>
            <a:r>
              <a:rPr lang="en-US" dirty="0" err="1"/>
              <a:t>thức</a:t>
            </a:r>
            <a:r>
              <a:rPr lang="en-US" dirty="0"/>
              <a:t> </a:t>
            </a:r>
            <a:r>
              <a:rPr lang="en-US" dirty="0" err="1"/>
              <a:t>và</a:t>
            </a:r>
            <a:r>
              <a:rPr lang="en-US" dirty="0"/>
              <a:t> am </a:t>
            </a:r>
            <a:r>
              <a:rPr lang="en-US" dirty="0" err="1"/>
              <a:t>hiểu</a:t>
            </a:r>
            <a:r>
              <a:rPr lang="en-US" dirty="0"/>
              <a:t> </a:t>
            </a:r>
            <a:r>
              <a:rPr lang="en-US" dirty="0" err="1"/>
              <a:t>thật</a:t>
            </a:r>
            <a:r>
              <a:rPr lang="en-US" dirty="0"/>
              <a:t> </a:t>
            </a:r>
            <a:r>
              <a:rPr lang="en-US" dirty="0" err="1"/>
              <a:t>sự</a:t>
            </a:r>
            <a:r>
              <a:rPr lang="en-US" dirty="0"/>
              <a:t> </a:t>
            </a:r>
            <a:r>
              <a:rPr lang="en-US" dirty="0" err="1"/>
              <a:t>về</a:t>
            </a:r>
            <a:r>
              <a:rPr lang="en-US" dirty="0"/>
              <a:t> backend. </a:t>
            </a:r>
            <a:endParaRPr lang="en-US" dirty="0"/>
          </a:p>
          <a:p>
            <a:pPr lvl="0"/>
            <a:r>
              <a:rPr lang="en-US" dirty="0" err="1"/>
              <a:t>Khá</a:t>
            </a:r>
            <a:r>
              <a:rPr lang="en-US" dirty="0"/>
              <a:t> </a:t>
            </a:r>
            <a:r>
              <a:rPr lang="en-US" dirty="0" err="1"/>
              <a:t>mất</a:t>
            </a:r>
            <a:r>
              <a:rPr lang="en-US" dirty="0"/>
              <a:t> </a:t>
            </a:r>
            <a:r>
              <a:rPr lang="en-US" dirty="0" err="1"/>
              <a:t>thời</a:t>
            </a:r>
            <a:r>
              <a:rPr lang="en-US" dirty="0"/>
              <a:t> </a:t>
            </a:r>
            <a:r>
              <a:rPr lang="en-US" dirty="0" err="1"/>
              <a:t>gian</a:t>
            </a:r>
            <a:r>
              <a:rPr lang="en-US" dirty="0"/>
              <a:t> </a:t>
            </a:r>
            <a:r>
              <a:rPr lang="en-US" dirty="0" err="1"/>
              <a:t>cho</a:t>
            </a:r>
            <a:r>
              <a:rPr lang="en-US" dirty="0"/>
              <a:t> </a:t>
            </a:r>
            <a:r>
              <a:rPr lang="en-US" dirty="0" err="1"/>
              <a:t>việc</a:t>
            </a:r>
            <a:r>
              <a:rPr lang="en-US" dirty="0"/>
              <a:t> </a:t>
            </a:r>
            <a:r>
              <a:rPr lang="en-US" dirty="0" err="1"/>
              <a:t>phát</a:t>
            </a:r>
            <a:r>
              <a:rPr lang="en-US" dirty="0"/>
              <a:t> </a:t>
            </a:r>
            <a:r>
              <a:rPr lang="en-US" dirty="0" err="1"/>
              <a:t>triển</a:t>
            </a:r>
            <a:r>
              <a:rPr lang="en-US" dirty="0"/>
              <a:t> </a:t>
            </a:r>
            <a:r>
              <a:rPr lang="en-US" dirty="0" err="1"/>
              <a:t>cũng</a:t>
            </a:r>
            <a:r>
              <a:rPr lang="en-US" dirty="0"/>
              <a:t> </a:t>
            </a:r>
            <a:r>
              <a:rPr lang="en-US" dirty="0" err="1"/>
              <a:t>như</a:t>
            </a:r>
            <a:r>
              <a:rPr lang="en-US" dirty="0"/>
              <a:t> </a:t>
            </a:r>
            <a:r>
              <a:rPr lang="en-US" dirty="0" err="1"/>
              <a:t>nâng</a:t>
            </a:r>
            <a:r>
              <a:rPr lang="en-US" dirty="0"/>
              <a:t> </a:t>
            </a:r>
            <a:r>
              <a:rPr lang="en-US" dirty="0" err="1"/>
              <a:t>cấp</a:t>
            </a:r>
            <a:r>
              <a:rPr lang="en-US" dirty="0"/>
              <a:t>, </a:t>
            </a:r>
            <a:r>
              <a:rPr lang="en-US" dirty="0" err="1"/>
              <a:t>vận</a:t>
            </a:r>
            <a:r>
              <a:rPr lang="en-US" dirty="0"/>
              <a:t> </a:t>
            </a:r>
            <a:r>
              <a:rPr lang="en-US" dirty="0" err="1"/>
              <a:t>hành</a:t>
            </a:r>
            <a:r>
              <a:rPr lang="en-US" dirty="0"/>
              <a:t>. </a:t>
            </a:r>
            <a:endParaRPr lang="en-US" dirty="0"/>
          </a:p>
          <a:p>
            <a:pPr lvl="0"/>
            <a:r>
              <a:rPr lang="en-US" dirty="0" err="1"/>
              <a:t>Hệ</a:t>
            </a:r>
            <a:r>
              <a:rPr lang="en-US" dirty="0"/>
              <a:t> </a:t>
            </a:r>
            <a:r>
              <a:rPr lang="en-US" dirty="0" err="1"/>
              <a:t>thống</a:t>
            </a:r>
            <a:r>
              <a:rPr lang="en-US" dirty="0"/>
              <a:t> </a:t>
            </a:r>
            <a:r>
              <a:rPr lang="en-US" dirty="0" err="1"/>
              <a:t>có</a:t>
            </a:r>
            <a:r>
              <a:rPr lang="en-US" dirty="0"/>
              <a:t> </a:t>
            </a:r>
            <a:r>
              <a:rPr lang="en-US" dirty="0" err="1"/>
              <a:t>thể</a:t>
            </a:r>
            <a:r>
              <a:rPr lang="en-US" dirty="0"/>
              <a:t> </a:t>
            </a:r>
            <a:r>
              <a:rPr lang="en-US" dirty="0" err="1"/>
              <a:t>bị</a:t>
            </a:r>
            <a:r>
              <a:rPr lang="en-US" dirty="0"/>
              <a:t> </a:t>
            </a:r>
            <a:r>
              <a:rPr lang="en-US" dirty="0" err="1"/>
              <a:t>tấn</a:t>
            </a:r>
            <a:r>
              <a:rPr lang="en-US" dirty="0"/>
              <a:t> </a:t>
            </a:r>
            <a:r>
              <a:rPr lang="en-US" dirty="0" err="1"/>
              <a:t>công</a:t>
            </a:r>
            <a:r>
              <a:rPr lang="en-US" dirty="0"/>
              <a:t> </a:t>
            </a:r>
            <a:r>
              <a:rPr lang="en-US" dirty="0" err="1"/>
              <a:t>nếu</a:t>
            </a:r>
            <a:r>
              <a:rPr lang="en-US" dirty="0"/>
              <a:t> </a:t>
            </a:r>
            <a:r>
              <a:rPr lang="en-US" dirty="0" err="1"/>
              <a:t>như</a:t>
            </a:r>
            <a:r>
              <a:rPr lang="en-US" dirty="0"/>
              <a:t> </a:t>
            </a:r>
            <a:r>
              <a:rPr lang="en-US" dirty="0" err="1"/>
              <a:t>không</a:t>
            </a:r>
            <a:r>
              <a:rPr lang="en-US" dirty="0"/>
              <a:t> </a:t>
            </a:r>
            <a:r>
              <a:rPr lang="en-US" dirty="0" err="1"/>
              <a:t>giới</a:t>
            </a:r>
            <a:r>
              <a:rPr lang="en-US" dirty="0"/>
              <a:t> </a:t>
            </a:r>
            <a:r>
              <a:rPr lang="en-US" dirty="0" err="1"/>
              <a:t>hạn</a:t>
            </a:r>
            <a:r>
              <a:rPr lang="en-US" dirty="0"/>
              <a:t> </a:t>
            </a:r>
            <a:r>
              <a:rPr lang="en-US" dirty="0" err="1"/>
              <a:t>chức</a:t>
            </a:r>
            <a:r>
              <a:rPr lang="en-US" dirty="0"/>
              <a:t> </a:t>
            </a:r>
            <a:r>
              <a:rPr lang="en-US" dirty="0" err="1"/>
              <a:t>năng</a:t>
            </a:r>
            <a:r>
              <a:rPr lang="en-US" dirty="0"/>
              <a:t> hay </a:t>
            </a:r>
            <a:r>
              <a:rPr lang="en-US" dirty="0" err="1"/>
              <a:t>điều</a:t>
            </a:r>
            <a:r>
              <a:rPr lang="en-US" dirty="0"/>
              <a:t> </a:t>
            </a:r>
            <a:r>
              <a:rPr lang="en-US" dirty="0" err="1"/>
              <a:t>kiện</a:t>
            </a:r>
            <a:r>
              <a:rPr lang="en-US" dirty="0"/>
              <a:t>.</a:t>
            </a:r>
            <a:endParaRPr lang="en-US" dirty="0"/>
          </a:p>
          <a:p>
            <a:pPr marL="457200" lvl="1" indent="0">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9107" y="159419"/>
            <a:ext cx="10672484" cy="814187"/>
          </a:xfrm>
        </p:spPr>
        <p:txBody>
          <a:bodyPr>
            <a:noAutofit/>
          </a:bodyPr>
          <a:lstStyle/>
          <a:p>
            <a:r>
              <a:rPr lang="en-US"/>
              <a:t>RESTful API là gì?</a:t>
            </a:r>
            <a:endParaRPr lang="en-US"/>
          </a:p>
        </p:txBody>
      </p:sp>
      <p:sp>
        <p:nvSpPr>
          <p:cNvPr id="3" name="Content Placeholder 2"/>
          <p:cNvSpPr>
            <a:spLocks noGrp="1"/>
          </p:cNvSpPr>
          <p:nvPr>
            <p:ph idx="1"/>
          </p:nvPr>
        </p:nvSpPr>
        <p:spPr>
          <a:xfrm>
            <a:off x="776484" y="1144840"/>
            <a:ext cx="10903527" cy="5228217"/>
          </a:xfrm>
        </p:spPr>
        <p:txBody>
          <a:bodyPr>
            <a:normAutofit/>
          </a:bodyPr>
          <a:lstStyle/>
          <a:p>
            <a:pPr marL="0" indent="0">
              <a:buNone/>
            </a:pPr>
            <a:r>
              <a:rPr lang="vi-VN" b="1"/>
              <a:t>REST</a:t>
            </a:r>
            <a:r>
              <a:rPr lang="vi-VN"/>
              <a:t> (REpresentational State Transfer) là một dạng chuyển đổi cấu trúc dữ liệu, một kiểu kiến trúc để viết API. Nó sử dụng phương thức HTTP đơn giản để tạo cho giao tiếp giữa các máy. </a:t>
            </a:r>
            <a:endParaRPr lang="en-US"/>
          </a:p>
          <a:p>
            <a:pPr marL="0" indent="0">
              <a:buNone/>
            </a:pPr>
            <a:r>
              <a:rPr lang="vi-VN"/>
              <a:t>Vì vậy, thay vì sử dụng một URL cho việc xử lý một số thông tin người dùng, REST gửi một yêu cầu HTTP như GET, POST, DELETE, vv đến một URL để xử lý dữ liệu.</a:t>
            </a:r>
            <a:endParaRPr lang="en-US"/>
          </a:p>
        </p:txBody>
      </p:sp>
    </p:spTree>
  </p:cSld>
  <p:clrMapOvr>
    <a:masterClrMapping/>
  </p:clrMapOvr>
</p:sld>
</file>

<file path=ppt/theme/theme1.xml><?xml version="1.0" encoding="utf-8"?>
<a:theme xmlns:a="http://schemas.openxmlformats.org/drawingml/2006/main" name="SlideTheme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SlideTheme2</Template>
  <TotalTime>0</TotalTime>
  <Words>10665</Words>
  <Application>WPS Presentation</Application>
  <PresentationFormat>Widescreen</PresentationFormat>
  <Paragraphs>329</Paragraphs>
  <Slides>38</Slides>
  <Notes>34</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38</vt:i4>
      </vt:variant>
    </vt:vector>
  </HeadingPairs>
  <TitlesOfParts>
    <vt:vector size="52" baseType="lpstr">
      <vt:lpstr>Arial</vt:lpstr>
      <vt:lpstr>SimSun</vt:lpstr>
      <vt:lpstr>Wingdings</vt:lpstr>
      <vt:lpstr>Myriad Pro</vt:lpstr>
      <vt:lpstr>Segoe Print</vt:lpstr>
      <vt:lpstr>Myriad Pro Semibold</vt:lpstr>
      <vt:lpstr>Arial</vt:lpstr>
      <vt:lpstr>Open Sans</vt:lpstr>
      <vt:lpstr>Microsoft YaHei</vt:lpstr>
      <vt:lpstr>Arial Unicode MS</vt:lpstr>
      <vt:lpstr>Calibri</vt:lpstr>
      <vt:lpstr>Courier</vt:lpstr>
      <vt:lpstr>Courier New</vt:lpstr>
      <vt:lpstr>SlideTheme2</vt:lpstr>
      <vt:lpstr>          Bài 9 API Clients </vt:lpstr>
      <vt:lpstr>Mục tiêu</vt:lpstr>
      <vt:lpstr>API là gì ?</vt:lpstr>
      <vt:lpstr>API bao gồm</vt:lpstr>
      <vt:lpstr>Những tính năng của Web API</vt:lpstr>
      <vt:lpstr>Ưu điểm của Web API</vt:lpstr>
      <vt:lpstr>Ưu điểm của Web API</vt:lpstr>
      <vt:lpstr>Nhược điểm của Web API</vt:lpstr>
      <vt:lpstr>RESTful API là gì?</vt:lpstr>
      <vt:lpstr>RESTful API là gì?</vt:lpstr>
      <vt:lpstr>Ưu điểm của RESTful API</vt:lpstr>
      <vt:lpstr>Cách hoạt động của RESTful API</vt:lpstr>
      <vt:lpstr>Status code</vt:lpstr>
      <vt:lpstr>Status code</vt:lpstr>
      <vt:lpstr>Thảo luận</vt:lpstr>
      <vt:lpstr>Tại sao sử dụng Mock API? </vt:lpstr>
      <vt:lpstr>Cấu hình Mock API</vt:lpstr>
      <vt:lpstr>Cấu hình Mock API</vt:lpstr>
      <vt:lpstr>Cấu hình Mock API</vt:lpstr>
      <vt:lpstr>Cấu hình Mock API</vt:lpstr>
      <vt:lpstr>Demo</vt:lpstr>
      <vt:lpstr>Thảo luận</vt:lpstr>
      <vt:lpstr>HTTP là gì ?</vt:lpstr>
      <vt:lpstr>Quá trình làm việc của HTTP</vt:lpstr>
      <vt:lpstr>Quá trình làm việc của HTTP</vt:lpstr>
      <vt:lpstr>Giới thiệu Axios</vt:lpstr>
      <vt:lpstr>Demo</vt:lpstr>
      <vt:lpstr>Thảo luận</vt:lpstr>
      <vt:lpstr>Sync và Async</vt:lpstr>
      <vt:lpstr>Sync và Async</vt:lpstr>
      <vt:lpstr>Sử dụng Promise để xử lý bất đồng bộ</vt:lpstr>
      <vt:lpstr>Khái niệm Async/Await</vt:lpstr>
      <vt:lpstr>Khái niệm Async/Await</vt:lpstr>
      <vt:lpstr>Khái niệm Async/Await</vt:lpstr>
      <vt:lpstr>Xử lý lỗi trong Async / Await</vt:lpstr>
      <vt:lpstr>Xử lý lỗi trong Async / Await</vt:lpstr>
      <vt:lpstr>Demo</vt:lpstr>
      <vt:lpstr>Tổng kết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Nhật Nguyễn Khắc</dc:creator>
  <cp:lastModifiedBy>Admin</cp:lastModifiedBy>
  <cp:revision>857</cp:revision>
  <dcterms:created xsi:type="dcterms:W3CDTF">2017-03-15T10:39:00Z</dcterms:created>
  <dcterms:modified xsi:type="dcterms:W3CDTF">2023-03-07T10:03:50Z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52ACA476D98F497FB57FE9E13B44D19C</vt:lpwstr>
  </property>
  <property fmtid="{D5CDD505-2E9C-101B-9397-08002B2CF9AE}" pid="3" name="KSOProductBuildVer">
    <vt:lpwstr>1033-11.2.0.11486</vt:lpwstr>
  </property>
</Properties>
</file>