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9" r:id="rId6"/>
    <p:sldId id="259" r:id="rId7"/>
    <p:sldId id="270" r:id="rId8"/>
    <p:sldId id="271" r:id="rId9"/>
    <p:sldId id="272" r:id="rId10"/>
    <p:sldId id="273" r:id="rId11"/>
    <p:sldId id="260" r:id="rId12"/>
    <p:sldId id="261" r:id="rId13"/>
    <p:sldId id="275" r:id="rId14"/>
    <p:sldId id="274" r:id="rId15"/>
    <p:sldId id="262" r:id="rId16"/>
    <p:sldId id="263" r:id="rId17"/>
    <p:sldId id="264" r:id="rId18"/>
    <p:sldId id="265" r:id="rId19"/>
    <p:sldId id="266" r:id="rId20"/>
    <p:sldId id="267"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268" r:id="rId45"/>
  </p:sldIdLst>
  <p:sldSz cx="12192000" cy="6858000"/>
  <p:notesSz cx="6858000" cy="9144000"/>
  <p:embeddedFontLst>
    <p:embeddedFont>
      <p:font typeface="Tahoma" panose="020B0604030504040204"/>
      <p:regular r:id="rId49"/>
      <p:bold r:id="rId50"/>
    </p:embeddedFont>
    <p:embeddedFont>
      <p:font typeface="Calibri" panose="020F0502020204030204"/>
      <p:regular r:id="rId51"/>
      <p:bold r:id="rId52"/>
      <p:italic r:id="rId53"/>
      <p:boldItalic r:id="rId54"/>
    </p:embeddedFont>
    <p:embeddedFont>
      <p:font typeface="Segoe UI Black" panose="020B0A02040204020203" pitchFamily="34" charset="0"/>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1" autoAdjust="0"/>
  </p:normalViewPr>
  <p:slideViewPr>
    <p:cSldViewPr snapToGrid="0">
      <p:cViewPr varScale="1">
        <p:scale>
          <a:sx n="87" d="100"/>
          <a:sy n="87" d="100"/>
        </p:scale>
        <p:origin x="666" y="90"/>
      </p:cViewPr>
      <p:guideLst/>
    </p:cSldViewPr>
  </p:slideViewPr>
  <p:notesTextViewPr>
    <p:cViewPr>
      <p:scale>
        <a:sx n="1" d="1"/>
        <a:sy n="1" d="1"/>
      </p:scale>
      <p:origin x="0" y="-780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font" Target="fonts/font7.fntdata"/><Relationship Id="rId54" Type="http://schemas.openxmlformats.org/officeDocument/2006/relationships/font" Target="fonts/font6.fntdata"/><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
        <p:cNvGrpSpPr/>
        <p:nvPr/>
      </p:nvGrpSpPr>
      <p:grpSpPr>
        <a:xfrm>
          <a:off x="0" y="0"/>
          <a:ext cx="0" cy="0"/>
          <a:chOff x="0" y="0"/>
          <a:chExt cx="0" cy="0"/>
        </a:xfrm>
      </p:grpSpPr>
      <p:sp>
        <p:nvSpPr>
          <p:cNvPr id="8" name="Google Shape;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 name="Google Shape;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
        <p:cNvGrpSpPr/>
        <p:nvPr/>
      </p:nvGrpSpPr>
      <p:grpSpPr>
        <a:xfrm>
          <a:off x="0" y="0"/>
          <a:ext cx="0" cy="0"/>
          <a:chOff x="0" y="0"/>
          <a:chExt cx="0" cy="0"/>
        </a:xfrm>
      </p:grpSpPr>
      <p:sp>
        <p:nvSpPr>
          <p:cNvPr id="40" name="Google Shape;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 name="Google Shape;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
        <p:cNvGrpSpPr/>
        <p:nvPr/>
      </p:nvGrpSpPr>
      <p:grpSpPr>
        <a:xfrm>
          <a:off x="0" y="0"/>
          <a:ext cx="0" cy="0"/>
          <a:chOff x="0" y="0"/>
          <a:chExt cx="0" cy="0"/>
        </a:xfrm>
      </p:grpSpPr>
      <p:sp>
        <p:nvSpPr>
          <p:cNvPr id="40" name="Google Shape;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 name="Google Shape;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
        <p:cNvGrpSpPr/>
        <p:nvPr/>
      </p:nvGrpSpPr>
      <p:grpSpPr>
        <a:xfrm>
          <a:off x="0" y="0"/>
          <a:ext cx="0" cy="0"/>
          <a:chOff x="0" y="0"/>
          <a:chExt cx="0" cy="0"/>
        </a:xfrm>
      </p:grpSpPr>
      <p:sp>
        <p:nvSpPr>
          <p:cNvPr id="40" name="Google Shape;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 name="Google Shape;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
        <p:cNvGrpSpPr/>
        <p:nvPr/>
      </p:nvGrpSpPr>
      <p:grpSpPr>
        <a:xfrm>
          <a:off x="0" y="0"/>
          <a:ext cx="0" cy="0"/>
          <a:chOff x="0" y="0"/>
          <a:chExt cx="0" cy="0"/>
        </a:xfrm>
      </p:grpSpPr>
      <p:sp>
        <p:nvSpPr>
          <p:cNvPr id="47" name="Google Shape;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 name="Google Shape;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 name="Google Shape;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2" name="Google Shape;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 name="Google Shape;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
        <p:cNvGrpSpPr/>
        <p:nvPr/>
      </p:nvGrpSpPr>
      <p:grpSpPr>
        <a:xfrm>
          <a:off x="0" y="0"/>
          <a:ext cx="0" cy="0"/>
          <a:chOff x="0" y="0"/>
          <a:chExt cx="0" cy="0"/>
        </a:xfrm>
      </p:grpSpPr>
      <p:sp>
        <p:nvSpPr>
          <p:cNvPr id="19" name="Google Shape;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 name="Google Shape;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
        <p:cNvGrpSpPr/>
        <p:nvPr/>
      </p:nvGrpSpPr>
      <p:grpSpPr>
        <a:xfrm>
          <a:off x="0" y="0"/>
          <a:ext cx="0" cy="0"/>
          <a:chOff x="0" y="0"/>
          <a:chExt cx="0" cy="0"/>
        </a:xfrm>
      </p:grpSpPr>
      <p:sp>
        <p:nvSpPr>
          <p:cNvPr id="19" name="Google Shape;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 name="Google Shape;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https://codesandbox.io/s/increment-decrement-react-redux-bhl26?from-embed=&amp;file=/src/App.js</a:t>
            </a:r>
            <a:endParaRPr dirty="0"/>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&lt;!DOCTYPE html&gt;</a:t>
            </a:r>
            <a:endParaRPr lang="en-US" dirty="0" smtClean="0"/>
          </a:p>
          <a:p>
            <a:pPr marL="0" lvl="0" indent="0" algn="l" rtl="0">
              <a:spcBef>
                <a:spcPts val="0"/>
              </a:spcBef>
              <a:spcAft>
                <a:spcPts val="0"/>
              </a:spcAft>
              <a:buNone/>
            </a:pPr>
            <a:r>
              <a:rPr lang="en-US" dirty="0" smtClean="0"/>
              <a:t>&lt;html </a:t>
            </a:r>
            <a:r>
              <a:rPr lang="en-US" dirty="0" err="1" smtClean="0"/>
              <a:t>lang</a:t>
            </a:r>
            <a:r>
              <a:rPr lang="en-US" dirty="0" smtClean="0"/>
              <a:t>="</a:t>
            </a:r>
            <a:r>
              <a:rPr lang="en-US" dirty="0" err="1" smtClean="0"/>
              <a:t>en</a:t>
            </a:r>
            <a:r>
              <a:rPr lang="en-US" dirty="0" smtClean="0"/>
              <a:t>"&gt;</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&lt;head&gt;</a:t>
            </a:r>
            <a:endParaRPr lang="en-US" dirty="0" smtClean="0"/>
          </a:p>
          <a:p>
            <a:pPr marL="0" lvl="0" indent="0" algn="l" rtl="0">
              <a:spcBef>
                <a:spcPts val="0"/>
              </a:spcBef>
              <a:spcAft>
                <a:spcPts val="0"/>
              </a:spcAft>
              <a:buNone/>
            </a:pPr>
            <a:r>
              <a:rPr lang="en-US" dirty="0" smtClean="0"/>
              <a:t>    &lt;meta charset="UTF-8"&gt;</a:t>
            </a:r>
            <a:endParaRPr lang="en-US" dirty="0" smtClean="0"/>
          </a:p>
          <a:p>
            <a:pPr marL="0" lvl="0" indent="0" algn="l" rtl="0">
              <a:spcBef>
                <a:spcPts val="0"/>
              </a:spcBef>
              <a:spcAft>
                <a:spcPts val="0"/>
              </a:spcAft>
              <a:buNone/>
            </a:pPr>
            <a:r>
              <a:rPr lang="en-US" dirty="0" smtClean="0"/>
              <a:t>    &lt;meta http-</a:t>
            </a:r>
            <a:r>
              <a:rPr lang="en-US" dirty="0" err="1" smtClean="0"/>
              <a:t>equiv</a:t>
            </a:r>
            <a:r>
              <a:rPr lang="en-US" dirty="0" smtClean="0"/>
              <a:t>="X-UA-Compatible" content="IE=edge"&gt;</a:t>
            </a:r>
            <a:endParaRPr lang="en-US" dirty="0" smtClean="0"/>
          </a:p>
          <a:p>
            <a:pPr marL="0" lvl="0" indent="0" algn="l" rtl="0">
              <a:spcBef>
                <a:spcPts val="0"/>
              </a:spcBef>
              <a:spcAft>
                <a:spcPts val="0"/>
              </a:spcAft>
              <a:buNone/>
            </a:pPr>
            <a:r>
              <a:rPr lang="en-US" dirty="0" smtClean="0"/>
              <a:t>    &lt;meta name="viewport" content="width=device-width, initial-scale=1.0"&gt;</a:t>
            </a:r>
            <a:endParaRPr lang="en-US" dirty="0" smtClean="0"/>
          </a:p>
          <a:p>
            <a:pPr marL="0" lvl="0" indent="0" algn="l" rtl="0">
              <a:spcBef>
                <a:spcPts val="0"/>
              </a:spcBef>
              <a:spcAft>
                <a:spcPts val="0"/>
              </a:spcAft>
              <a:buNone/>
            </a:pPr>
            <a:r>
              <a:rPr lang="en-US" dirty="0" smtClean="0"/>
              <a:t>    &lt;script </a:t>
            </a:r>
            <a:r>
              <a:rPr lang="en-US" dirty="0" err="1" smtClean="0"/>
              <a:t>src</a:t>
            </a:r>
            <a:r>
              <a:rPr lang="en-US" dirty="0" smtClean="0"/>
              <a:t>="https://unpkg.com/</a:t>
            </a:r>
            <a:r>
              <a:rPr lang="en-US" dirty="0" err="1" smtClean="0"/>
              <a:t>redux@latest</a:t>
            </a:r>
            <a:r>
              <a:rPr lang="en-US" dirty="0" smtClean="0"/>
              <a:t>/</a:t>
            </a:r>
            <a:r>
              <a:rPr lang="en-US" dirty="0" err="1" smtClean="0"/>
              <a:t>dist</a:t>
            </a:r>
            <a:r>
              <a:rPr lang="en-US" dirty="0" smtClean="0"/>
              <a:t>/redux.min.js"&gt;&lt;/script&gt;</a:t>
            </a:r>
            <a:endParaRPr lang="en-US" dirty="0" smtClean="0"/>
          </a:p>
          <a:p>
            <a:pPr marL="0" lvl="0" indent="0" algn="l" rtl="0">
              <a:spcBef>
                <a:spcPts val="0"/>
              </a:spcBef>
              <a:spcAft>
                <a:spcPts val="0"/>
              </a:spcAft>
              <a:buNone/>
            </a:pPr>
            <a:r>
              <a:rPr lang="en-US" dirty="0" smtClean="0"/>
              <a:t>    &lt;title&gt;</a:t>
            </a:r>
            <a:r>
              <a:rPr lang="en-US" dirty="0" err="1" smtClean="0"/>
              <a:t>Redux</a:t>
            </a:r>
            <a:r>
              <a:rPr lang="en-US" dirty="0" smtClean="0"/>
              <a:t> counter vanilla example&lt;/title&gt;</a:t>
            </a:r>
            <a:endParaRPr lang="en-US" dirty="0" smtClean="0"/>
          </a:p>
          <a:p>
            <a:pPr marL="0" lvl="0" indent="0" algn="l" rtl="0">
              <a:spcBef>
                <a:spcPts val="0"/>
              </a:spcBef>
              <a:spcAft>
                <a:spcPts val="0"/>
              </a:spcAft>
              <a:buNone/>
            </a:pPr>
            <a:r>
              <a:rPr lang="en-US" dirty="0" smtClean="0"/>
              <a:t>    &lt;!-- https://github.com/reduxjs/redux/blob/master/examples/counter-vanilla/index.html --&gt;</a:t>
            </a:r>
            <a:endParaRPr lang="en-US" dirty="0" smtClean="0"/>
          </a:p>
          <a:p>
            <a:pPr marL="0" lvl="0" indent="0" algn="l" rtl="0">
              <a:spcBef>
                <a:spcPts val="0"/>
              </a:spcBef>
              <a:spcAft>
                <a:spcPts val="0"/>
              </a:spcAft>
              <a:buNone/>
            </a:pPr>
            <a:r>
              <a:rPr lang="en-US" dirty="0" smtClean="0"/>
              <a:t>&lt;/head&gt;</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&lt;body&gt;</a:t>
            </a:r>
            <a:endParaRPr lang="en-US" dirty="0" smtClean="0"/>
          </a:p>
          <a:p>
            <a:pPr marL="0" lvl="0" indent="0" algn="l" rtl="0">
              <a:spcBef>
                <a:spcPts val="0"/>
              </a:spcBef>
              <a:spcAft>
                <a:spcPts val="0"/>
              </a:spcAft>
              <a:buNone/>
            </a:pPr>
            <a:r>
              <a:rPr lang="en-US" dirty="0" smtClean="0"/>
              <a:t>    &lt;div&gt;</a:t>
            </a:r>
            <a:endParaRPr lang="en-US" dirty="0" smtClean="0"/>
          </a:p>
          <a:p>
            <a:pPr marL="0" lvl="0" indent="0" algn="l" rtl="0">
              <a:spcBef>
                <a:spcPts val="0"/>
              </a:spcBef>
              <a:spcAft>
                <a:spcPts val="0"/>
              </a:spcAft>
              <a:buNone/>
            </a:pPr>
            <a:r>
              <a:rPr lang="en-US" dirty="0" smtClean="0"/>
              <a:t>        &lt;p&gt;</a:t>
            </a:r>
            <a:endParaRPr lang="en-US" dirty="0" smtClean="0"/>
          </a:p>
          <a:p>
            <a:pPr marL="0" lvl="0" indent="0" algn="l" rtl="0">
              <a:spcBef>
                <a:spcPts val="0"/>
              </a:spcBef>
              <a:spcAft>
                <a:spcPts val="0"/>
              </a:spcAft>
              <a:buNone/>
            </a:pPr>
            <a:r>
              <a:rPr lang="en-US" dirty="0" smtClean="0"/>
              <a:t>            Clicked: &lt;span id="value"&gt;0&lt;/span&gt; times</a:t>
            </a:r>
            <a:endParaRPr lang="en-US" dirty="0" smtClean="0"/>
          </a:p>
          <a:p>
            <a:pPr marL="0" lvl="0" indent="0" algn="l" rtl="0">
              <a:spcBef>
                <a:spcPts val="0"/>
              </a:spcBef>
              <a:spcAft>
                <a:spcPts val="0"/>
              </a:spcAft>
              <a:buNone/>
            </a:pPr>
            <a:r>
              <a:rPr lang="en-US" dirty="0" smtClean="0"/>
              <a:t>            &lt;button id="increment"&gt;+&lt;/button&gt;</a:t>
            </a:r>
            <a:endParaRPr lang="en-US" dirty="0" smtClean="0"/>
          </a:p>
          <a:p>
            <a:pPr marL="0" lvl="0" indent="0" algn="l" rtl="0">
              <a:spcBef>
                <a:spcPts val="0"/>
              </a:spcBef>
              <a:spcAft>
                <a:spcPts val="0"/>
              </a:spcAft>
              <a:buNone/>
            </a:pPr>
            <a:r>
              <a:rPr lang="en-US" dirty="0" smtClean="0"/>
              <a:t>            &lt;button id="decrement"&gt;-&lt;/button&gt;</a:t>
            </a:r>
            <a:endParaRPr lang="en-US" dirty="0" smtClean="0"/>
          </a:p>
          <a:p>
            <a:pPr marL="0" lvl="0" indent="0" algn="l" rtl="0">
              <a:spcBef>
                <a:spcPts val="0"/>
              </a:spcBef>
              <a:spcAft>
                <a:spcPts val="0"/>
              </a:spcAft>
              <a:buNone/>
            </a:pPr>
            <a:r>
              <a:rPr lang="en-US" dirty="0" smtClean="0"/>
              <a:t>            &lt;button id="</a:t>
            </a:r>
            <a:r>
              <a:rPr lang="en-US" dirty="0" err="1" smtClean="0"/>
              <a:t>incrementIfOdd</a:t>
            </a:r>
            <a:r>
              <a:rPr lang="en-US" dirty="0" smtClean="0"/>
              <a:t>"&gt;Increment if odd&lt;/button&gt;</a:t>
            </a:r>
            <a:endParaRPr lang="en-US" dirty="0" smtClean="0"/>
          </a:p>
          <a:p>
            <a:pPr marL="0" lvl="0" indent="0" algn="l" rtl="0">
              <a:spcBef>
                <a:spcPts val="0"/>
              </a:spcBef>
              <a:spcAft>
                <a:spcPts val="0"/>
              </a:spcAft>
              <a:buNone/>
            </a:pPr>
            <a:r>
              <a:rPr lang="en-US" dirty="0" smtClean="0"/>
              <a:t>            &lt;button id="</a:t>
            </a:r>
            <a:r>
              <a:rPr lang="en-US" dirty="0" err="1" smtClean="0"/>
              <a:t>incrementAsync</a:t>
            </a:r>
            <a:r>
              <a:rPr lang="en-US" dirty="0" smtClean="0"/>
              <a:t>"&gt;Increment </a:t>
            </a:r>
            <a:r>
              <a:rPr lang="en-US" dirty="0" err="1" smtClean="0"/>
              <a:t>async</a:t>
            </a:r>
            <a:r>
              <a:rPr lang="en-US" dirty="0" smtClean="0"/>
              <a:t>&lt;/button&gt;</a:t>
            </a:r>
            <a:endParaRPr lang="en-US" dirty="0" smtClean="0"/>
          </a:p>
          <a:p>
            <a:pPr marL="0" lvl="0" indent="0" algn="l" rtl="0">
              <a:spcBef>
                <a:spcPts val="0"/>
              </a:spcBef>
              <a:spcAft>
                <a:spcPts val="0"/>
              </a:spcAft>
              <a:buNone/>
            </a:pPr>
            <a:r>
              <a:rPr lang="en-US" dirty="0" smtClean="0"/>
              <a:t>        &lt;/p&gt;</a:t>
            </a:r>
            <a:endParaRPr lang="en-US" dirty="0" smtClean="0"/>
          </a:p>
          <a:p>
            <a:pPr marL="0" lvl="0" indent="0" algn="l" rtl="0">
              <a:spcBef>
                <a:spcPts val="0"/>
              </a:spcBef>
              <a:spcAft>
                <a:spcPts val="0"/>
              </a:spcAft>
              <a:buNone/>
            </a:pPr>
            <a:r>
              <a:rPr lang="en-US" dirty="0" smtClean="0"/>
              <a:t>    &lt;/div&gt;</a:t>
            </a:r>
            <a:endParaRPr lang="en-US" dirty="0" smtClean="0"/>
          </a:p>
          <a:p>
            <a:pPr marL="0" lvl="0" indent="0" algn="l" rtl="0">
              <a:spcBef>
                <a:spcPts val="0"/>
              </a:spcBef>
              <a:spcAft>
                <a:spcPts val="0"/>
              </a:spcAft>
              <a:buNone/>
            </a:pPr>
            <a:r>
              <a:rPr lang="en-US" dirty="0" smtClean="0"/>
              <a:t>    &lt;script&gt;</a:t>
            </a:r>
            <a:endParaRPr lang="en-US" dirty="0" smtClean="0"/>
          </a:p>
          <a:p>
            <a:pPr marL="0" lvl="0" indent="0" algn="l" rtl="0">
              <a:spcBef>
                <a:spcPts val="0"/>
              </a:spcBef>
              <a:spcAft>
                <a:spcPts val="0"/>
              </a:spcAft>
              <a:buNone/>
            </a:pPr>
            <a:r>
              <a:rPr lang="en-US" dirty="0" smtClean="0"/>
              <a:t>        function counter(state, action) {</a:t>
            </a:r>
            <a:endParaRPr lang="en-US" dirty="0" smtClean="0"/>
          </a:p>
          <a:p>
            <a:pPr marL="0" lvl="0" indent="0" algn="l" rtl="0">
              <a:spcBef>
                <a:spcPts val="0"/>
              </a:spcBef>
              <a:spcAft>
                <a:spcPts val="0"/>
              </a:spcAft>
              <a:buNone/>
            </a:pPr>
            <a:r>
              <a:rPr lang="en-US" dirty="0" smtClean="0"/>
              <a:t>            if (</a:t>
            </a:r>
            <a:r>
              <a:rPr lang="en-US" dirty="0" err="1" smtClean="0"/>
              <a:t>typeof</a:t>
            </a:r>
            <a:r>
              <a:rPr lang="en-US" dirty="0" smtClean="0"/>
              <a:t> state === 'undefined') {</a:t>
            </a:r>
            <a:endParaRPr lang="en-US" dirty="0" smtClean="0"/>
          </a:p>
          <a:p>
            <a:pPr marL="0" lvl="0" indent="0" algn="l" rtl="0">
              <a:spcBef>
                <a:spcPts val="0"/>
              </a:spcBef>
              <a:spcAft>
                <a:spcPts val="0"/>
              </a:spcAft>
              <a:buNone/>
            </a:pPr>
            <a:r>
              <a:rPr lang="en-US" dirty="0" smtClean="0"/>
              <a:t>                return 0</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switch (</a:t>
            </a:r>
            <a:r>
              <a:rPr lang="en-US" dirty="0" err="1" smtClean="0"/>
              <a:t>action.type</a:t>
            </a:r>
            <a:r>
              <a:rPr lang="en-US" dirty="0" smtClean="0"/>
              <a:t>) {</a:t>
            </a:r>
            <a:endParaRPr lang="en-US" dirty="0" smtClean="0"/>
          </a:p>
          <a:p>
            <a:pPr marL="0" lvl="0" indent="0" algn="l" rtl="0">
              <a:spcBef>
                <a:spcPts val="0"/>
              </a:spcBef>
              <a:spcAft>
                <a:spcPts val="0"/>
              </a:spcAft>
              <a:buNone/>
            </a:pPr>
            <a:r>
              <a:rPr lang="en-US" dirty="0" smtClean="0"/>
              <a:t>                case 'INCREMENT':</a:t>
            </a:r>
            <a:endParaRPr lang="en-US" dirty="0" smtClean="0"/>
          </a:p>
          <a:p>
            <a:pPr marL="0" lvl="0" indent="0" algn="l" rtl="0">
              <a:spcBef>
                <a:spcPts val="0"/>
              </a:spcBef>
              <a:spcAft>
                <a:spcPts val="0"/>
              </a:spcAft>
              <a:buNone/>
            </a:pPr>
            <a:r>
              <a:rPr lang="en-US" dirty="0" smtClean="0"/>
              <a:t>                    return state + 1</a:t>
            </a:r>
            <a:endParaRPr lang="en-US" dirty="0" smtClean="0"/>
          </a:p>
          <a:p>
            <a:pPr marL="0" lvl="0" indent="0" algn="l" rtl="0">
              <a:spcBef>
                <a:spcPts val="0"/>
              </a:spcBef>
              <a:spcAft>
                <a:spcPts val="0"/>
              </a:spcAft>
              <a:buNone/>
            </a:pPr>
            <a:r>
              <a:rPr lang="en-US" dirty="0" smtClean="0"/>
              <a:t>                case 'DECREMENT':</a:t>
            </a:r>
            <a:endParaRPr lang="en-US" dirty="0" smtClean="0"/>
          </a:p>
          <a:p>
            <a:pPr marL="0" lvl="0" indent="0" algn="l" rtl="0">
              <a:spcBef>
                <a:spcPts val="0"/>
              </a:spcBef>
              <a:spcAft>
                <a:spcPts val="0"/>
              </a:spcAft>
              <a:buNone/>
            </a:pPr>
            <a:r>
              <a:rPr lang="en-US" dirty="0" smtClean="0"/>
              <a:t>                    return state - 1</a:t>
            </a:r>
            <a:endParaRPr lang="en-US" dirty="0" smtClean="0"/>
          </a:p>
          <a:p>
            <a:pPr marL="0" lvl="0" indent="0" algn="l" rtl="0">
              <a:spcBef>
                <a:spcPts val="0"/>
              </a:spcBef>
              <a:spcAft>
                <a:spcPts val="0"/>
              </a:spcAft>
              <a:buNone/>
            </a:pPr>
            <a:r>
              <a:rPr lang="en-US" dirty="0" smtClean="0"/>
              <a:t>                default:</a:t>
            </a:r>
            <a:endParaRPr lang="en-US" dirty="0" smtClean="0"/>
          </a:p>
          <a:p>
            <a:pPr marL="0" lvl="0" indent="0" algn="l" rtl="0">
              <a:spcBef>
                <a:spcPts val="0"/>
              </a:spcBef>
              <a:spcAft>
                <a:spcPts val="0"/>
              </a:spcAft>
              <a:buNone/>
            </a:pPr>
            <a:r>
              <a:rPr lang="en-US" dirty="0" smtClean="0"/>
              <a:t>                    return state</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var</a:t>
            </a:r>
            <a:r>
              <a:rPr lang="en-US" dirty="0" smtClean="0"/>
              <a:t> store = </a:t>
            </a:r>
            <a:r>
              <a:rPr lang="en-US" dirty="0" err="1" smtClean="0"/>
              <a:t>Redux.createStore</a:t>
            </a:r>
            <a:r>
              <a:rPr lang="en-US" dirty="0" smtClean="0"/>
              <a:t>(counter)</a:t>
            </a:r>
            <a:endParaRPr lang="en-US" dirty="0" smtClean="0"/>
          </a:p>
          <a:p>
            <a:pPr marL="0" lvl="0" indent="0" algn="l" rtl="0">
              <a:spcBef>
                <a:spcPts val="0"/>
              </a:spcBef>
              <a:spcAft>
                <a:spcPts val="0"/>
              </a:spcAft>
              <a:buNone/>
            </a:pPr>
            <a:r>
              <a:rPr lang="en-US" dirty="0" smtClean="0"/>
              <a:t>        </a:t>
            </a:r>
            <a:r>
              <a:rPr lang="en-US" dirty="0" err="1" smtClean="0"/>
              <a:t>var</a:t>
            </a:r>
            <a:r>
              <a:rPr lang="en-US" dirty="0" smtClean="0"/>
              <a:t> </a:t>
            </a:r>
            <a:r>
              <a:rPr lang="en-US" dirty="0" err="1" smtClean="0"/>
              <a:t>valueEl</a:t>
            </a:r>
            <a:r>
              <a:rPr lang="en-US" dirty="0" smtClean="0"/>
              <a:t> = </a:t>
            </a:r>
            <a:r>
              <a:rPr lang="en-US" dirty="0" err="1" smtClean="0"/>
              <a:t>document.getElementById</a:t>
            </a:r>
            <a:r>
              <a:rPr lang="en-US" dirty="0" smtClean="0"/>
              <a:t>('value')</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function render() {</a:t>
            </a:r>
            <a:endParaRPr lang="en-US" dirty="0" smtClean="0"/>
          </a:p>
          <a:p>
            <a:pPr marL="0" lvl="0" indent="0" algn="l" rtl="0">
              <a:spcBef>
                <a:spcPts val="0"/>
              </a:spcBef>
              <a:spcAft>
                <a:spcPts val="0"/>
              </a:spcAft>
              <a:buNone/>
            </a:pPr>
            <a:r>
              <a:rPr lang="en-US" dirty="0" smtClean="0"/>
              <a:t>            </a:t>
            </a:r>
            <a:r>
              <a:rPr lang="en-US" dirty="0" err="1" smtClean="0"/>
              <a:t>valueEl.innerHTML</a:t>
            </a:r>
            <a:r>
              <a:rPr lang="en-US" dirty="0" smtClean="0"/>
              <a:t> = </a:t>
            </a:r>
            <a:r>
              <a:rPr lang="en-US" dirty="0" err="1" smtClean="0"/>
              <a:t>store.getState</a:t>
            </a:r>
            <a:r>
              <a:rPr lang="en-US" dirty="0" smtClean="0"/>
              <a:t>().</a:t>
            </a:r>
            <a:r>
              <a:rPr lang="en-US" dirty="0" err="1" smtClean="0"/>
              <a:t>toString</a:t>
            </a:r>
            <a:r>
              <a:rPr lang="en-US" dirty="0" smtClean="0"/>
              <a:t>()</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render()</a:t>
            </a:r>
            <a:endParaRPr lang="en-US" dirty="0" smtClean="0"/>
          </a:p>
          <a:p>
            <a:pPr marL="0" lvl="0" indent="0" algn="l" rtl="0">
              <a:spcBef>
                <a:spcPts val="0"/>
              </a:spcBef>
              <a:spcAft>
                <a:spcPts val="0"/>
              </a:spcAft>
              <a:buNone/>
            </a:pPr>
            <a:r>
              <a:rPr lang="en-US" dirty="0" smtClean="0"/>
              <a:t>        </a:t>
            </a:r>
            <a:r>
              <a:rPr lang="en-US" dirty="0" err="1" smtClean="0"/>
              <a:t>store.subscribe</a:t>
            </a:r>
            <a:r>
              <a:rPr lang="en-US" dirty="0" smtClean="0"/>
              <a:t>(render)</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document.getElementById</a:t>
            </a:r>
            <a:r>
              <a:rPr lang="en-US" dirty="0" smtClean="0"/>
              <a:t>('increment')</a:t>
            </a:r>
            <a:endParaRPr lang="en-US" dirty="0" smtClean="0"/>
          </a:p>
          <a:p>
            <a:pPr marL="0" lvl="0" indent="0" algn="l" rtl="0">
              <a:spcBef>
                <a:spcPts val="0"/>
              </a:spcBef>
              <a:spcAft>
                <a:spcPts val="0"/>
              </a:spcAft>
              <a:buNone/>
            </a:pPr>
            <a:r>
              <a:rPr lang="en-US" dirty="0" smtClean="0"/>
              <a:t>            .</a:t>
            </a:r>
            <a:r>
              <a:rPr lang="en-US" dirty="0" err="1" smtClean="0"/>
              <a:t>addEventListener</a:t>
            </a:r>
            <a:r>
              <a:rPr lang="en-US" dirty="0" smtClean="0"/>
              <a:t>('click', function () {</a:t>
            </a:r>
            <a:endParaRPr lang="en-US" dirty="0" smtClean="0"/>
          </a:p>
          <a:p>
            <a:pPr marL="0" lvl="0" indent="0" algn="l" rtl="0">
              <a:spcBef>
                <a:spcPts val="0"/>
              </a:spcBef>
              <a:spcAft>
                <a:spcPts val="0"/>
              </a:spcAft>
              <a:buNone/>
            </a:pPr>
            <a:r>
              <a:rPr lang="en-US" dirty="0" smtClean="0"/>
              <a:t>                </a:t>
            </a:r>
            <a:r>
              <a:rPr lang="en-US" dirty="0" err="1" smtClean="0"/>
              <a:t>store.dispatch</a:t>
            </a:r>
            <a:r>
              <a:rPr lang="en-US" dirty="0" smtClean="0"/>
              <a:t>({ type: 'INCREMENT' })</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document.getElementById</a:t>
            </a:r>
            <a:r>
              <a:rPr lang="en-US" dirty="0" smtClean="0"/>
              <a:t>('decrement')</a:t>
            </a:r>
            <a:endParaRPr lang="en-US" dirty="0" smtClean="0"/>
          </a:p>
          <a:p>
            <a:pPr marL="0" lvl="0" indent="0" algn="l" rtl="0">
              <a:spcBef>
                <a:spcPts val="0"/>
              </a:spcBef>
              <a:spcAft>
                <a:spcPts val="0"/>
              </a:spcAft>
              <a:buNone/>
            </a:pPr>
            <a:r>
              <a:rPr lang="en-US" dirty="0" smtClean="0"/>
              <a:t>            .</a:t>
            </a:r>
            <a:r>
              <a:rPr lang="en-US" dirty="0" err="1" smtClean="0"/>
              <a:t>addEventListener</a:t>
            </a:r>
            <a:r>
              <a:rPr lang="en-US" dirty="0" smtClean="0"/>
              <a:t>('click', function () {</a:t>
            </a:r>
            <a:endParaRPr lang="en-US" dirty="0" smtClean="0"/>
          </a:p>
          <a:p>
            <a:pPr marL="0" lvl="0" indent="0" algn="l" rtl="0">
              <a:spcBef>
                <a:spcPts val="0"/>
              </a:spcBef>
              <a:spcAft>
                <a:spcPts val="0"/>
              </a:spcAft>
              <a:buNone/>
            </a:pPr>
            <a:r>
              <a:rPr lang="en-US" dirty="0" smtClean="0"/>
              <a:t>                </a:t>
            </a:r>
            <a:r>
              <a:rPr lang="en-US" dirty="0" err="1" smtClean="0"/>
              <a:t>store.dispatch</a:t>
            </a:r>
            <a:r>
              <a:rPr lang="en-US" dirty="0" smtClean="0"/>
              <a:t>({ type: 'DECREMENT' })</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document.getElementById</a:t>
            </a:r>
            <a:r>
              <a:rPr lang="en-US" dirty="0" smtClean="0"/>
              <a:t>('</a:t>
            </a:r>
            <a:r>
              <a:rPr lang="en-US" dirty="0" err="1" smtClean="0"/>
              <a:t>incrementIfOdd</a:t>
            </a:r>
            <a:r>
              <a:rPr lang="en-US" dirty="0" smtClean="0"/>
              <a:t>')</a:t>
            </a:r>
            <a:endParaRPr lang="en-US" dirty="0" smtClean="0"/>
          </a:p>
          <a:p>
            <a:pPr marL="0" lvl="0" indent="0" algn="l" rtl="0">
              <a:spcBef>
                <a:spcPts val="0"/>
              </a:spcBef>
              <a:spcAft>
                <a:spcPts val="0"/>
              </a:spcAft>
              <a:buNone/>
            </a:pPr>
            <a:r>
              <a:rPr lang="en-US" dirty="0" smtClean="0"/>
              <a:t>            .</a:t>
            </a:r>
            <a:r>
              <a:rPr lang="en-US" dirty="0" err="1" smtClean="0"/>
              <a:t>addEventListener</a:t>
            </a:r>
            <a:r>
              <a:rPr lang="en-US" dirty="0" smtClean="0"/>
              <a:t>('click', function () {</a:t>
            </a:r>
            <a:endParaRPr lang="en-US" dirty="0" smtClean="0"/>
          </a:p>
          <a:p>
            <a:pPr marL="0" lvl="0" indent="0" algn="l" rtl="0">
              <a:spcBef>
                <a:spcPts val="0"/>
              </a:spcBef>
              <a:spcAft>
                <a:spcPts val="0"/>
              </a:spcAft>
              <a:buNone/>
            </a:pPr>
            <a:r>
              <a:rPr lang="en-US" dirty="0" smtClean="0"/>
              <a:t>                if (</a:t>
            </a:r>
            <a:r>
              <a:rPr lang="en-US" dirty="0" err="1" smtClean="0"/>
              <a:t>store.getState</a:t>
            </a:r>
            <a:r>
              <a:rPr lang="en-US" dirty="0" smtClean="0"/>
              <a:t>() % 2 !== 0) {</a:t>
            </a:r>
            <a:endParaRPr lang="en-US" dirty="0" smtClean="0"/>
          </a:p>
          <a:p>
            <a:pPr marL="0" lvl="0" indent="0" algn="l" rtl="0">
              <a:spcBef>
                <a:spcPts val="0"/>
              </a:spcBef>
              <a:spcAft>
                <a:spcPts val="0"/>
              </a:spcAft>
              <a:buNone/>
            </a:pPr>
            <a:r>
              <a:rPr lang="en-US" dirty="0" smtClean="0"/>
              <a:t>                    </a:t>
            </a:r>
            <a:r>
              <a:rPr lang="en-US" dirty="0" err="1" smtClean="0"/>
              <a:t>store.dispatch</a:t>
            </a:r>
            <a:r>
              <a:rPr lang="en-US" dirty="0" smtClean="0"/>
              <a:t>({ type: 'INCREMENT' })</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document.getElementById</a:t>
            </a:r>
            <a:r>
              <a:rPr lang="en-US" dirty="0" smtClean="0"/>
              <a:t>('</a:t>
            </a:r>
            <a:r>
              <a:rPr lang="en-US" dirty="0" err="1" smtClean="0"/>
              <a:t>incrementAsync</a:t>
            </a:r>
            <a:r>
              <a:rPr lang="en-US" dirty="0" smtClean="0"/>
              <a:t>')</a:t>
            </a:r>
            <a:endParaRPr lang="en-US" dirty="0" smtClean="0"/>
          </a:p>
          <a:p>
            <a:pPr marL="0" lvl="0" indent="0" algn="l" rtl="0">
              <a:spcBef>
                <a:spcPts val="0"/>
              </a:spcBef>
              <a:spcAft>
                <a:spcPts val="0"/>
              </a:spcAft>
              <a:buNone/>
            </a:pPr>
            <a:r>
              <a:rPr lang="en-US" dirty="0" smtClean="0"/>
              <a:t>            .</a:t>
            </a:r>
            <a:r>
              <a:rPr lang="en-US" dirty="0" err="1" smtClean="0"/>
              <a:t>addEventListener</a:t>
            </a:r>
            <a:r>
              <a:rPr lang="en-US" dirty="0" smtClean="0"/>
              <a:t>('click', function () {</a:t>
            </a:r>
            <a:endParaRPr lang="en-US" dirty="0" smtClean="0"/>
          </a:p>
          <a:p>
            <a:pPr marL="0" lvl="0" indent="0" algn="l" rtl="0">
              <a:spcBef>
                <a:spcPts val="0"/>
              </a:spcBef>
              <a:spcAft>
                <a:spcPts val="0"/>
              </a:spcAft>
              <a:buNone/>
            </a:pPr>
            <a:r>
              <a:rPr lang="en-US" dirty="0" smtClean="0"/>
              <a:t>                </a:t>
            </a:r>
            <a:r>
              <a:rPr lang="en-US" dirty="0" err="1" smtClean="0"/>
              <a:t>setTimeout</a:t>
            </a:r>
            <a:r>
              <a:rPr lang="en-US" dirty="0" smtClean="0"/>
              <a:t>(function () {</a:t>
            </a:r>
            <a:endParaRPr lang="en-US" dirty="0" smtClean="0"/>
          </a:p>
          <a:p>
            <a:pPr marL="0" lvl="0" indent="0" algn="l" rtl="0">
              <a:spcBef>
                <a:spcPts val="0"/>
              </a:spcBef>
              <a:spcAft>
                <a:spcPts val="0"/>
              </a:spcAft>
              <a:buNone/>
            </a:pPr>
            <a:r>
              <a:rPr lang="en-US" dirty="0" smtClean="0"/>
              <a:t>                    </a:t>
            </a:r>
            <a:r>
              <a:rPr lang="en-US" dirty="0" err="1" smtClean="0"/>
              <a:t>store.dispatch</a:t>
            </a:r>
            <a:r>
              <a:rPr lang="en-US" dirty="0" smtClean="0"/>
              <a:t>({ type: 'INCREMENT' })</a:t>
            </a:r>
            <a:endParaRPr lang="en-US" dirty="0" smtClean="0"/>
          </a:p>
          <a:p>
            <a:pPr marL="0" lvl="0" indent="0" algn="l" rtl="0">
              <a:spcBef>
                <a:spcPts val="0"/>
              </a:spcBef>
              <a:spcAft>
                <a:spcPts val="0"/>
              </a:spcAft>
              <a:buNone/>
            </a:pPr>
            <a:r>
              <a:rPr lang="en-US" dirty="0" smtClean="0"/>
              <a:t>                }, 1000)</a:t>
            </a:r>
            <a:endParaRPr lang="en-US" dirty="0" smtClean="0"/>
          </a:p>
          <a:p>
            <a:pPr marL="0" lvl="0" indent="0" algn="l" rtl="0">
              <a:spcBef>
                <a:spcPts val="0"/>
              </a:spcBef>
              <a:spcAft>
                <a:spcPts val="0"/>
              </a:spcAft>
              <a:buNone/>
            </a:pPr>
            <a:r>
              <a:rPr lang="en-US" dirty="0" smtClean="0"/>
              <a:t>            })</a:t>
            </a:r>
            <a:endParaRPr lang="en-US" dirty="0" smtClean="0"/>
          </a:p>
          <a:p>
            <a:pPr marL="0" lvl="0" indent="0" algn="l" rtl="0">
              <a:spcBef>
                <a:spcPts val="0"/>
              </a:spcBef>
              <a:spcAft>
                <a:spcPts val="0"/>
              </a:spcAft>
              <a:buNone/>
            </a:pPr>
            <a:r>
              <a:rPr lang="en-US" dirty="0" smtClean="0"/>
              <a:t>    &lt;/script&gt;</a:t>
            </a:r>
            <a:endParaRPr lang="en-US" dirty="0" smtClean="0"/>
          </a:p>
          <a:p>
            <a:pPr marL="0" lvl="0" indent="0" algn="l" rtl="0">
              <a:spcBef>
                <a:spcPts val="0"/>
              </a:spcBef>
              <a:spcAft>
                <a:spcPts val="0"/>
              </a:spcAft>
              <a:buNone/>
            </a:pPr>
            <a:r>
              <a:rPr lang="en-US" dirty="0" smtClean="0"/>
              <a:t>&lt;/body&gt;</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smtClean="0"/>
              <a:t>&lt;/html&gt;</a:t>
            </a:r>
            <a:endParaRPr dirty="0"/>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0" name="Google Shape;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
        <p:cNvGrpSpPr/>
        <p:nvPr/>
      </p:nvGrpSpPr>
      <p:grpSpPr>
        <a:xfrm>
          <a:off x="0" y="0"/>
          <a:ext cx="0" cy="0"/>
          <a:chOff x="0" y="0"/>
          <a:chExt cx="0" cy="0"/>
        </a:xfrm>
      </p:grpSpPr>
      <p:sp>
        <p:nvSpPr>
          <p:cNvPr id="32" name="Google Shape;32;g109804c641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 name="Google Shape;33;g109804c641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6.GIF"/><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1"/>
          <p:cNvSpPr/>
          <p:nvPr/>
        </p:nvSpPr>
        <p:spPr>
          <a:xfrm>
            <a:off x="3803904" y="1438656"/>
            <a:ext cx="4730496" cy="1914144"/>
          </a:xfrm>
          <a:prstGeom prst="rect">
            <a:avLst/>
          </a:prstGeom>
          <a:noFill/>
          <a:ln>
            <a:noFill/>
          </a:ln>
        </p:spPr>
        <p:txBody>
          <a:bodyPr spcFirstLastPara="1" wrap="square" lIns="0" tIns="0" rIns="0" bIns="0" anchor="t" anchorCtr="0">
            <a:noAutofit/>
          </a:bodyPr>
          <a:lstStyle/>
          <a:p>
            <a:pPr marL="76200" marR="0" lvl="0" indent="0" algn="ctr" rtl="0">
              <a:spcBef>
                <a:spcPts val="0"/>
              </a:spcBef>
              <a:spcAft>
                <a:spcPts val="0"/>
              </a:spcAft>
              <a:buNone/>
            </a:pPr>
            <a:r>
              <a:rPr lang="en-US" sz="4800" b="0" i="0" u="none" strike="noStrike" cap="none">
                <a:solidFill>
                  <a:schemeClr val="dk1"/>
                </a:solidFill>
                <a:latin typeface="Tahoma" panose="020B0604030504040204"/>
                <a:ea typeface="Tahoma" panose="020B0604030504040204"/>
                <a:cs typeface="Tahoma" panose="020B0604030504040204"/>
                <a:sym typeface="Tahoma" panose="020B0604030504040204"/>
              </a:rPr>
              <a:t>Bài 9</a:t>
            </a:r>
            <a:endParaRPr lang="en-US" sz="48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558800" marR="0" lvl="0" indent="0" algn="l" rtl="0">
              <a:spcBef>
                <a:spcPts val="1890"/>
              </a:spcBef>
              <a:spcAft>
                <a:spcPts val="0"/>
              </a:spcAft>
              <a:buNone/>
            </a:pPr>
            <a:r>
              <a:rPr lang="en-US" sz="4800" b="0" i="0" u="none" strike="noStrike" cap="none">
                <a:solidFill>
                  <a:schemeClr val="dk1"/>
                </a:solidFill>
                <a:latin typeface="Tahoma" panose="020B0604030504040204"/>
                <a:ea typeface="Tahoma" panose="020B0604030504040204"/>
                <a:cs typeface="Tahoma" panose="020B0604030504040204"/>
                <a:sym typeface="Tahoma" panose="020B0604030504040204"/>
              </a:rPr>
              <a:t>React Redux</a:t>
            </a:r>
            <a:endParaRPr sz="4800" b="0" i="0" u="none" strike="noStrike" cap="none">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1260"/>
              </a:spcBef>
              <a:spcAft>
                <a:spcPts val="0"/>
              </a:spcAft>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Module: BOOTCAMP WEB-FRONTEND</a:t>
            </a:r>
            <a:endPar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pic>
        <p:nvPicPr>
          <p:cNvPr id="43" name="Google Shape;43;p5"/>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44" name="Google Shape;44;p5"/>
          <p:cNvSpPr/>
          <p:nvPr/>
        </p:nvSpPr>
        <p:spPr>
          <a:xfrm>
            <a:off x="743711" y="301752"/>
            <a:ext cx="5467517"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Nguyên</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lý</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hoạt</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động</a:t>
            </a:r>
            <a:endParaRPr dirty="0"/>
          </a:p>
        </p:txBody>
      </p:sp>
      <p:sp>
        <p:nvSpPr>
          <p:cNvPr id="45" name="Google Shape;45;p5"/>
          <p:cNvSpPr/>
          <p:nvPr/>
        </p:nvSpPr>
        <p:spPr>
          <a:xfrm>
            <a:off x="743711" y="1094172"/>
            <a:ext cx="10671049" cy="4849090"/>
          </a:xfrm>
          <a:prstGeom prst="rect">
            <a:avLst/>
          </a:prstGeom>
          <a:noFill/>
          <a:ln>
            <a:noFill/>
          </a:ln>
        </p:spPr>
        <p:txBody>
          <a:bodyPr spcFirstLastPara="1" wrap="square" lIns="0" tIns="0" rIns="0" bIns="0" anchor="t" anchorCtr="0">
            <a:noAutofit/>
          </a:bodyPr>
          <a:lstStyle/>
          <a:p>
            <a:pPr lvl="0" algn="just">
              <a:buClr>
                <a:schemeClr val="dk1"/>
              </a:buClr>
              <a:buSzPts val="2700"/>
            </a:pPr>
            <a:r>
              <a:rPr lang="vi-VN" sz="2800" dirty="0">
                <a:solidFill>
                  <a:schemeClr val="dk1"/>
                </a:solidFill>
                <a:latin typeface="+mj-lt"/>
                <a:ea typeface="Calibri" panose="020F0502020204030204"/>
                <a:cs typeface="Calibri" panose="020F0502020204030204"/>
                <a:sym typeface="Calibri" panose="020F0502020204030204"/>
              </a:rPr>
              <a:t>Redux được xây dựng dựa trên 3 nguyên lý:</a:t>
            </a:r>
            <a:endParaRPr lang="vi-VN" sz="2800" dirty="0">
              <a:solidFill>
                <a:schemeClr val="dk1"/>
              </a:solidFill>
              <a:latin typeface="+mj-lt"/>
              <a:ea typeface="Calibri" panose="020F0502020204030204"/>
              <a:cs typeface="Calibri" panose="020F0502020204030204"/>
              <a:sym typeface="Calibri" panose="020F0502020204030204"/>
            </a:endParaRPr>
          </a:p>
          <a:p>
            <a:pPr lvl="0" algn="just">
              <a:buClr>
                <a:schemeClr val="dk1"/>
              </a:buClr>
              <a:buSzPts val="2700"/>
            </a:pPr>
            <a:endParaRPr lang="vi-VN" sz="2800" dirty="0">
              <a:solidFill>
                <a:schemeClr val="dk1"/>
              </a:solidFill>
              <a:latin typeface="+mj-lt"/>
              <a:ea typeface="Calibri" panose="020F0502020204030204"/>
              <a:cs typeface="Calibri" panose="020F0502020204030204"/>
              <a:sym typeface="Calibri" panose="020F0502020204030204"/>
            </a:endParaRPr>
          </a:p>
          <a:p>
            <a:pPr marL="285750" lvl="8" indent="-285750" algn="just">
              <a:buClr>
                <a:schemeClr val="dk1"/>
              </a:buClr>
              <a:buSzPts val="2700"/>
              <a:buFont typeface="Wingdings" panose="05000000000000000000" pitchFamily="2" charset="2"/>
              <a:buChar char="v"/>
            </a:pPr>
            <a:r>
              <a:rPr lang="vi-VN" sz="2800" dirty="0">
                <a:solidFill>
                  <a:schemeClr val="dk1"/>
                </a:solidFill>
                <a:latin typeface="+mj-lt"/>
                <a:ea typeface="Calibri" panose="020F0502020204030204"/>
                <a:cs typeface="Calibri" panose="020F0502020204030204"/>
                <a:sym typeface="Calibri" panose="020F0502020204030204"/>
              </a:rPr>
              <a:t>Nguồn dữ liệu tin cậy duy nhất: State của toàn bộ ứng được chứa trong một object tree nằm trong Store duy nhất</a:t>
            </a:r>
            <a:endParaRPr lang="vi-VN" sz="2800" dirty="0">
              <a:solidFill>
                <a:schemeClr val="dk1"/>
              </a:solidFill>
              <a:latin typeface="+mj-lt"/>
              <a:ea typeface="Calibri" panose="020F0502020204030204"/>
              <a:cs typeface="Calibri" panose="020F0502020204030204"/>
              <a:sym typeface="Calibri" panose="020F0502020204030204"/>
            </a:endParaRPr>
          </a:p>
          <a:p>
            <a:pPr marL="285750" lvl="8" indent="-285750" algn="just">
              <a:buClr>
                <a:schemeClr val="dk1"/>
              </a:buClr>
              <a:buSzPts val="2700"/>
              <a:buFont typeface="Wingdings" panose="05000000000000000000" pitchFamily="2" charset="2"/>
              <a:buChar char="v"/>
            </a:pPr>
            <a:r>
              <a:rPr lang="vi-VN" sz="2800" dirty="0">
                <a:solidFill>
                  <a:schemeClr val="dk1"/>
                </a:solidFill>
                <a:latin typeface="+mj-lt"/>
                <a:ea typeface="Calibri" panose="020F0502020204030204"/>
                <a:cs typeface="Calibri" panose="020F0502020204030204"/>
                <a:sym typeface="Calibri" panose="020F0502020204030204"/>
              </a:rPr>
              <a:t>Trạng thái chỉ được phép đọc: Cách duy nhất để thay đổi State của ứng dụng là phát một Action (là 1 object mô tả những gì xảy ra)</a:t>
            </a:r>
            <a:endParaRPr lang="vi-VN" sz="2800" dirty="0">
              <a:solidFill>
                <a:schemeClr val="dk1"/>
              </a:solidFill>
              <a:latin typeface="+mj-lt"/>
              <a:ea typeface="Calibri" panose="020F0502020204030204"/>
              <a:cs typeface="Calibri" panose="020F0502020204030204"/>
              <a:sym typeface="Calibri" panose="020F0502020204030204"/>
            </a:endParaRPr>
          </a:p>
          <a:p>
            <a:pPr marL="285750" lvl="8" indent="-285750" algn="just">
              <a:buClr>
                <a:schemeClr val="dk1"/>
              </a:buClr>
              <a:buSzPts val="2700"/>
              <a:buFont typeface="Wingdings" panose="05000000000000000000" pitchFamily="2" charset="2"/>
              <a:buChar char="v"/>
            </a:pPr>
            <a:r>
              <a:rPr lang="vi-VN" sz="2800" dirty="0">
                <a:solidFill>
                  <a:schemeClr val="dk1"/>
                </a:solidFill>
                <a:latin typeface="+mj-lt"/>
                <a:ea typeface="Calibri" panose="020F0502020204030204"/>
                <a:cs typeface="Calibri" panose="020F0502020204030204"/>
                <a:sym typeface="Calibri" panose="020F0502020204030204"/>
              </a:rPr>
              <a:t>Thay đổi chỉ bằng hàm thuần túy: Để chỉ ra cách mà State được biến đổi bởi Action chúng ta dùng các pure function gọi là Reducer</a:t>
            </a:r>
            <a:endParaRPr sz="2800" dirty="0">
              <a:solidFill>
                <a:schemeClr val="dk1"/>
              </a:solidFill>
              <a:latin typeface="+mj-lt"/>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pic>
        <p:nvPicPr>
          <p:cNvPr id="43" name="Google Shape;43;p5"/>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44" name="Google Shape;44;p5"/>
          <p:cNvSpPr/>
          <p:nvPr/>
        </p:nvSpPr>
        <p:spPr>
          <a:xfrm>
            <a:off x="743711" y="301752"/>
            <a:ext cx="5467517"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Các</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thành</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phần</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cơ</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bản</a:t>
            </a:r>
            <a:endParaRPr dirty="0"/>
          </a:p>
        </p:txBody>
      </p:sp>
      <p:sp>
        <p:nvSpPr>
          <p:cNvPr id="45" name="Google Shape;45;p5"/>
          <p:cNvSpPr/>
          <p:nvPr/>
        </p:nvSpPr>
        <p:spPr>
          <a:xfrm>
            <a:off x="743712" y="1094172"/>
            <a:ext cx="5657087" cy="4849090"/>
          </a:xfrm>
          <a:prstGeom prst="rect">
            <a:avLst/>
          </a:prstGeom>
          <a:noFill/>
          <a:ln>
            <a:noFill/>
          </a:ln>
        </p:spPr>
        <p:txBody>
          <a:bodyPr spcFirstLastPara="1" wrap="square" lIns="0" tIns="0" rIns="0" bIns="0" anchor="t" anchorCtr="0">
            <a:noAutofit/>
          </a:bodyPr>
          <a:lstStyle/>
          <a:p>
            <a:pPr lvl="0" algn="just">
              <a:buClr>
                <a:schemeClr val="dk1"/>
              </a:buClr>
              <a:buSzPts val="2700"/>
            </a:pPr>
            <a:r>
              <a:rPr lang="vi-VN" sz="2800" dirty="0" smtClean="0">
                <a:solidFill>
                  <a:schemeClr val="dk1"/>
                </a:solidFill>
                <a:latin typeface="+mj-lt"/>
                <a:ea typeface="Calibri" panose="020F0502020204030204"/>
                <a:cs typeface="Calibri" panose="020F0502020204030204"/>
                <a:sym typeface="Calibri" panose="020F0502020204030204"/>
              </a:rPr>
              <a:t>Nếu </a:t>
            </a:r>
            <a:r>
              <a:rPr lang="vi-VN" sz="2800" dirty="0">
                <a:solidFill>
                  <a:schemeClr val="dk1"/>
                </a:solidFill>
                <a:latin typeface="+mj-lt"/>
                <a:ea typeface="Calibri" panose="020F0502020204030204"/>
                <a:cs typeface="Calibri" panose="020F0502020204030204"/>
                <a:sym typeface="Calibri" panose="020F0502020204030204"/>
              </a:rPr>
              <a:t>muốn sử dụng Redux, chúng ta cần nhớ 4 thành phần chính của </a:t>
            </a:r>
            <a:r>
              <a:rPr lang="vi-VN" sz="2800" dirty="0" smtClean="0">
                <a:solidFill>
                  <a:schemeClr val="dk1"/>
                </a:solidFill>
                <a:latin typeface="+mj-lt"/>
                <a:ea typeface="Calibri" panose="020F0502020204030204"/>
                <a:cs typeface="Calibri" panose="020F0502020204030204"/>
                <a:sym typeface="Calibri" panose="020F0502020204030204"/>
              </a:rPr>
              <a:t>Redux: </a:t>
            </a:r>
            <a:r>
              <a:rPr lang="vi-VN" sz="2800" b="1" dirty="0">
                <a:solidFill>
                  <a:schemeClr val="dk1"/>
                </a:solidFill>
                <a:latin typeface="+mj-lt"/>
                <a:ea typeface="Calibri" panose="020F0502020204030204"/>
                <a:cs typeface="Calibri" panose="020F0502020204030204"/>
                <a:sym typeface="Calibri" panose="020F0502020204030204"/>
              </a:rPr>
              <a:t>Store</a:t>
            </a:r>
            <a:r>
              <a:rPr lang="vi-VN" sz="2800" dirty="0">
                <a:solidFill>
                  <a:schemeClr val="dk1"/>
                </a:solidFill>
                <a:latin typeface="+mj-lt"/>
                <a:ea typeface="Calibri" panose="020F0502020204030204"/>
                <a:cs typeface="Calibri" panose="020F0502020204030204"/>
                <a:sym typeface="Calibri" panose="020F0502020204030204"/>
              </a:rPr>
              <a:t>, </a:t>
            </a:r>
            <a:r>
              <a:rPr lang="vi-VN" sz="2800" b="1" dirty="0">
                <a:solidFill>
                  <a:schemeClr val="dk1"/>
                </a:solidFill>
                <a:latin typeface="+mj-lt"/>
                <a:ea typeface="Calibri" panose="020F0502020204030204"/>
                <a:cs typeface="Calibri" panose="020F0502020204030204"/>
                <a:sym typeface="Calibri" panose="020F0502020204030204"/>
              </a:rPr>
              <a:t>Views</a:t>
            </a:r>
            <a:r>
              <a:rPr lang="vi-VN" sz="2800" dirty="0">
                <a:solidFill>
                  <a:schemeClr val="dk1"/>
                </a:solidFill>
                <a:latin typeface="+mj-lt"/>
                <a:ea typeface="Calibri" panose="020F0502020204030204"/>
                <a:cs typeface="Calibri" panose="020F0502020204030204"/>
                <a:sym typeface="Calibri" panose="020F0502020204030204"/>
              </a:rPr>
              <a:t> , </a:t>
            </a:r>
            <a:r>
              <a:rPr lang="vi-VN" sz="2800" b="1" dirty="0">
                <a:solidFill>
                  <a:schemeClr val="dk1"/>
                </a:solidFill>
                <a:latin typeface="+mj-lt"/>
                <a:ea typeface="Calibri" panose="020F0502020204030204"/>
                <a:cs typeface="Calibri" panose="020F0502020204030204"/>
                <a:sym typeface="Calibri" panose="020F0502020204030204"/>
              </a:rPr>
              <a:t>Actions</a:t>
            </a:r>
            <a:r>
              <a:rPr lang="vi-VN" sz="2800" dirty="0">
                <a:solidFill>
                  <a:schemeClr val="dk1"/>
                </a:solidFill>
                <a:latin typeface="+mj-lt"/>
                <a:ea typeface="Calibri" panose="020F0502020204030204"/>
                <a:cs typeface="Calibri" panose="020F0502020204030204"/>
                <a:sym typeface="Calibri" panose="020F0502020204030204"/>
              </a:rPr>
              <a:t>, và </a:t>
            </a:r>
            <a:r>
              <a:rPr lang="vi-VN" sz="2800" b="1" dirty="0">
                <a:solidFill>
                  <a:schemeClr val="dk1"/>
                </a:solidFill>
                <a:latin typeface="+mj-lt"/>
                <a:ea typeface="Calibri" panose="020F0502020204030204"/>
                <a:cs typeface="Calibri" panose="020F0502020204030204"/>
                <a:sym typeface="Calibri" panose="020F0502020204030204"/>
              </a:rPr>
              <a:t>Reducers</a:t>
            </a:r>
            <a:endParaRPr sz="2800" b="1" dirty="0">
              <a:solidFill>
                <a:schemeClr val="dk1"/>
              </a:solidFill>
              <a:latin typeface="+mj-lt"/>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9" y="801624"/>
            <a:ext cx="5013961" cy="55208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pic>
        <p:nvPicPr>
          <p:cNvPr id="43" name="Google Shape;43;p5"/>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44" name="Google Shape;44;p5"/>
          <p:cNvSpPr/>
          <p:nvPr/>
        </p:nvSpPr>
        <p:spPr>
          <a:xfrm>
            <a:off x="743712" y="301752"/>
            <a:ext cx="287426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Redux Actions</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45" name="Google Shape;45;p5"/>
          <p:cNvSpPr/>
          <p:nvPr/>
        </p:nvSpPr>
        <p:spPr>
          <a:xfrm>
            <a:off x="1293090" y="1607128"/>
            <a:ext cx="10121669" cy="4849090"/>
          </a:xfrm>
          <a:prstGeom prst="rect">
            <a:avLst/>
          </a:prstGeom>
          <a:noFill/>
          <a:ln>
            <a:noFill/>
          </a:ln>
        </p:spPr>
        <p:txBody>
          <a:bodyPr spcFirstLastPara="1" wrap="square" lIns="0" tIns="0" rIns="0" bIns="0" anchor="t" anchorCtr="0">
            <a:noAutofit/>
          </a:bodyPr>
          <a:lstStyle/>
          <a:p>
            <a:pPr marL="457200" marR="0" lvl="0" indent="-45720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Action là sự kiện.</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Là cách duy nhất để gửi dữ liệu từ ứng dụng đến store.</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Các action được gửi bằng phương thức store.dispatch().</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Các action là các đối tượng javascript</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Thuộc tính type để chỉ ra hành động sẽ thực hiện.</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Thuộc tính payload chứa thông tin dữ liệu cần được gửi đi</a:t>
            </a:r>
            <a:r>
              <a:rPr lang="en-US" sz="1800">
                <a:solidFill>
                  <a:schemeClr val="dk1"/>
                </a:solidFill>
                <a:latin typeface="Calibri" panose="020F0502020204030204"/>
                <a:ea typeface="Calibri" panose="020F0502020204030204"/>
                <a:cs typeface="Calibri" panose="020F0502020204030204"/>
                <a:sym typeface="Calibri" panose="020F0502020204030204"/>
              </a:rPr>
              <a: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
        <p:cNvGrpSpPr/>
        <p:nvPr/>
      </p:nvGrpSpPr>
      <p:grpSpPr>
        <a:xfrm>
          <a:off x="0" y="0"/>
          <a:ext cx="0" cy="0"/>
          <a:chOff x="0" y="0"/>
          <a:chExt cx="0" cy="0"/>
        </a:xfrm>
      </p:grpSpPr>
      <p:sp>
        <p:nvSpPr>
          <p:cNvPr id="50" name="Google Shape;50;p6"/>
          <p:cNvSpPr/>
          <p:nvPr/>
        </p:nvSpPr>
        <p:spPr>
          <a:xfrm>
            <a:off x="743712" y="301752"/>
            <a:ext cx="287426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Redux Actions</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51" name="Google Shape;51;p6"/>
          <p:cNvSpPr/>
          <p:nvPr/>
        </p:nvSpPr>
        <p:spPr>
          <a:xfrm>
            <a:off x="707136" y="1265381"/>
            <a:ext cx="9914682" cy="505229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Ví dụ :</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export const getProduct = (categoryId) =&gt;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return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type : GET_PRODUCT',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payload: categoryId</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Action này trả về 1 plain object bao gồm</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Type: Tên action</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Payload: dữ liệu cần gửi đi</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Tại nơi gọi action sẽ có mã như sau:</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Dispatch(getProduct(categoryId));</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52" name="Google Shape;52;p6"/>
          <p:cNvPicPr preferRelativeResize="0"/>
          <p:nvPr/>
        </p:nvPicPr>
        <p:blipFill rotWithShape="1">
          <a:blip r:embed="rId1"/>
          <a:srcRect/>
          <a:stretch>
            <a:fillRect/>
          </a:stretch>
        </p:blipFill>
        <p:spPr>
          <a:xfrm>
            <a:off x="11429538" y="176784"/>
            <a:ext cx="679704" cy="6797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58" name="Google Shape;58;p7"/>
          <p:cNvSpPr/>
          <p:nvPr/>
        </p:nvSpPr>
        <p:spPr>
          <a:xfrm>
            <a:off x="743712" y="301752"/>
            <a:ext cx="3078480"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Redux Reducer</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59" name="Google Shape;59;p7"/>
          <p:cNvSpPr/>
          <p:nvPr/>
        </p:nvSpPr>
        <p:spPr>
          <a:xfrm>
            <a:off x="1422400" y="1356359"/>
            <a:ext cx="9992360" cy="3899131"/>
          </a:xfrm>
          <a:prstGeom prst="rect">
            <a:avLst/>
          </a:prstGeom>
          <a:noFill/>
          <a:ln>
            <a:noFill/>
          </a:ln>
        </p:spPr>
        <p:txBody>
          <a:bodyPr spcFirstLastPara="1" wrap="square" lIns="0" tIns="0" rIns="0" bIns="0" anchor="t" anchorCtr="0">
            <a:noAutofit/>
          </a:bodyPr>
          <a:lstStyle/>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Reducer là các hàm pure function lấy trạng thái hiện tại của ứng dụng.</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Reducer thực hiện một hành động và trả về trạng thái mới.</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Dựa trên hàm reduce trong javascript,  trong đó một giá trị được tính từ nhiều giá trị sau khi thực hiện chức năng gọi lại. </a:t>
            </a:r>
            <a:endParaRPr sz="2700">
              <a:solidFill>
                <a:srgbClr val="21232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886968" y="301752"/>
            <a:ext cx="3078480"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Redux Reducer</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65" name="Google Shape;65;p8"/>
          <p:cNvSpPr/>
          <p:nvPr/>
        </p:nvSpPr>
        <p:spPr>
          <a:xfrm>
            <a:off x="1496291" y="1117601"/>
            <a:ext cx="9319491" cy="5740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Ví dụ:</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const initialState =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products: []</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export default (state = initialState, action) =&gt;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switch (action.type){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case GET_PRODUCT':</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return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…state,</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products: action.payload</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default:</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return state;</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Có thể coi reducer là một bộ chuyển đổi với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Input là state hiện tại, action </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Output là state mới tương ứng</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6" name="Google Shape;66;p8"/>
          <p:cNvPicPr preferRelativeResize="0"/>
          <p:nvPr/>
        </p:nvPicPr>
        <p:blipFill rotWithShape="1">
          <a:blip r:embed="rId1"/>
          <a:srcRect/>
          <a:stretch>
            <a:fillRect/>
          </a:stretch>
        </p:blipFill>
        <p:spPr>
          <a:xfrm>
            <a:off x="11419747" y="176784"/>
            <a:ext cx="679704" cy="6797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pic>
        <p:nvPicPr>
          <p:cNvPr id="71" name="Google Shape;71;p9"/>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72" name="Google Shape;72;p9"/>
          <p:cNvSpPr/>
          <p:nvPr/>
        </p:nvSpPr>
        <p:spPr>
          <a:xfrm>
            <a:off x="743712" y="301752"/>
            <a:ext cx="249326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Redux Store</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73" name="Google Shape;73;p9"/>
          <p:cNvSpPr/>
          <p:nvPr/>
        </p:nvSpPr>
        <p:spPr>
          <a:xfrm>
            <a:off x="1185672" y="1523999"/>
            <a:ext cx="10698480" cy="3620655"/>
          </a:xfrm>
          <a:prstGeom prst="rect">
            <a:avLst/>
          </a:prstGeom>
          <a:noFill/>
          <a:ln>
            <a:noFill/>
          </a:ln>
        </p:spPr>
        <p:txBody>
          <a:bodyPr spcFirstLastPara="1" wrap="square" lIns="0" tIns="0" rIns="0" bIns="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 </a:t>
            </a:r>
            <a:r>
              <a:rPr lang="en-US" sz="2700">
                <a:solidFill>
                  <a:schemeClr val="dk1"/>
                </a:solidFill>
                <a:latin typeface="Calibri" panose="020F0502020204030204"/>
                <a:ea typeface="Calibri" panose="020F0502020204030204"/>
                <a:cs typeface="Calibri" panose="020F0502020204030204"/>
                <a:sym typeface="Calibri" panose="020F0502020204030204"/>
              </a:rPr>
              <a:t>Store lưu giữ trạng thái của ứng dụng. </a:t>
            </a:r>
            <a:endParaRPr lang="en-US"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 Mỗi reducer sẽ xử lý và trả về state. Tập hợp các state này sẽ thành   cây state mà Store nắm giữ.</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 Chỉ có một Store </a:t>
            </a:r>
            <a:endParaRPr sz="27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pic>
        <p:nvPicPr>
          <p:cNvPr id="78" name="Google Shape;78;p10"/>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79" name="Google Shape;79;p10"/>
          <p:cNvSpPr/>
          <p:nvPr/>
        </p:nvSpPr>
        <p:spPr>
          <a:xfrm>
            <a:off x="743712" y="301752"/>
            <a:ext cx="249326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Redux Store</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80" name="Google Shape;80;p10"/>
          <p:cNvSpPr/>
          <p:nvPr/>
        </p:nvSpPr>
        <p:spPr>
          <a:xfrm>
            <a:off x="1164336" y="1152143"/>
            <a:ext cx="10881360" cy="536872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500">
                <a:solidFill>
                  <a:schemeClr val="dk1"/>
                </a:solidFill>
                <a:latin typeface="Arial" panose="020B0604020202020204"/>
                <a:ea typeface="Arial" panose="020B0604020202020204"/>
                <a:cs typeface="Arial" panose="020B0604020202020204"/>
                <a:sym typeface="Arial" panose="020B0604020202020204"/>
              </a:rPr>
              <a:t>Ví dụ:</a:t>
            </a:r>
            <a:endParaRPr sz="25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import {combineReducers} from 'redux'</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import todos_reducer from './todos'</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import get_product_reducer from './get_Product_filter'</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export const rootreducer = combineReducers({todos: todos_reducer, get_product: get_product_reducer});</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Tại nơi khai báo và sử dụng store.</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Tạo store và truyền cho Provider để tạo ra một mạng lưới kết nối</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br>
              <a:rPr lang="en-US" sz="1800">
                <a:solidFill>
                  <a:schemeClr val="dk1"/>
                </a:solidFill>
                <a:latin typeface="Arial" panose="020B0604020202020204"/>
                <a:ea typeface="Arial" panose="020B0604020202020204"/>
                <a:cs typeface="Arial" panose="020B0604020202020204"/>
                <a:sym typeface="Arial" panose="020B0604020202020204"/>
              </a:rPr>
            </a:br>
            <a:r>
              <a:rPr lang="en-US" sz="1800">
                <a:solidFill>
                  <a:schemeClr val="dk1"/>
                </a:solidFill>
                <a:latin typeface="Arial" panose="020B0604020202020204"/>
                <a:ea typeface="Arial" panose="020B0604020202020204"/>
                <a:cs typeface="Arial" panose="020B0604020202020204"/>
                <a:sym typeface="Arial" panose="020B0604020202020204"/>
              </a:rPr>
              <a:t>const store = createStore(rootreducer, window.__REDUX_DEVTOOLS_EXTENSION__ &amp;&amp; window.__REDUX_DEVTOOLS_EXTENSION__());</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&lt;Provider store={store}&gt;</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    &lt;App/&gt;</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&lt;/Provider&gt;, document.getElementById('root')</a:t>
            </a: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Redux Middleware</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87" name="Google Shape;87;p11"/>
          <p:cNvSpPr/>
          <p:nvPr/>
        </p:nvSpPr>
        <p:spPr>
          <a:xfrm>
            <a:off x="950976" y="1566672"/>
            <a:ext cx="10110216" cy="4427728"/>
          </a:xfrm>
          <a:prstGeom prst="rect">
            <a:avLst/>
          </a:prstGeom>
          <a:noFill/>
          <a:ln>
            <a:noFill/>
          </a:ln>
        </p:spPr>
        <p:txBody>
          <a:bodyPr spcFirstLastPara="1" wrap="square" lIns="0" tIns="0" rIns="0" bIns="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 </a:t>
            </a:r>
            <a:r>
              <a:rPr lang="en-US" sz="2700">
                <a:solidFill>
                  <a:schemeClr val="dk1"/>
                </a:solidFill>
                <a:latin typeface="Calibri" panose="020F0502020204030204"/>
                <a:ea typeface="Calibri" panose="020F0502020204030204"/>
                <a:cs typeface="Calibri" panose="020F0502020204030204"/>
                <a:sym typeface="Calibri" panose="020F0502020204030204"/>
              </a:rPr>
              <a:t>Middleware  cho phép chúng ta can thiệp vào giữa thời điểm dispatch một action và thời điểm action đến được reducer.</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 Một middleware function là 1 function return 1 function return 1 function</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 Một số thư viện để làm việc với Middleware như: redux-thunk, redux-saga, redux-observable</a:t>
            </a:r>
            <a:endParaRPr sz="27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Data flow</a:t>
            </a:r>
            <a:endParaRPr dirty="0"/>
          </a:p>
        </p:txBody>
      </p:sp>
      <p:sp>
        <p:nvSpPr>
          <p:cNvPr id="87" name="Google Shape;87;p11"/>
          <p:cNvSpPr/>
          <p:nvPr/>
        </p:nvSpPr>
        <p:spPr>
          <a:xfrm>
            <a:off x="743712" y="908750"/>
            <a:ext cx="10110216"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Tưởng </a:t>
            </a:r>
            <a:r>
              <a:rPr lang="vi-VN" sz="2700" dirty="0">
                <a:solidFill>
                  <a:schemeClr val="dk1"/>
                </a:solidFill>
                <a:latin typeface="Calibri" panose="020F0502020204030204"/>
                <a:ea typeface="Calibri" panose="020F0502020204030204"/>
                <a:cs typeface="Calibri" panose="020F0502020204030204"/>
                <a:sym typeface="Calibri" panose="020F0502020204030204"/>
              </a:rPr>
              <a:t>tượng ứng dụng của chúng ta là một văn phòng, có các thành viên làm việc với nhau để giải quyết công việc chung. Cùng điểm qua các nhân vật trong phòng trước khi xem các họ tương tác với nhau để giải quyết công việc</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293" y="2298893"/>
            <a:ext cx="5709638" cy="41911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23" name="Google Shape;23;p3"/>
          <p:cNvSpPr/>
          <p:nvPr/>
        </p:nvSpPr>
        <p:spPr>
          <a:xfrm>
            <a:off x="743711" y="271272"/>
            <a:ext cx="9850397" cy="608334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a:solidFill>
                  <a:schemeClr val="dk1"/>
                </a:solidFill>
                <a:latin typeface="Tahoma" panose="020B0604030504040204"/>
                <a:ea typeface="Tahoma" panose="020B0604030504040204"/>
                <a:cs typeface="Tahoma" panose="020B0604030504040204"/>
                <a:sym typeface="Tahoma" panose="020B0604030504040204"/>
              </a:rPr>
              <a:t>Mục Tiêu</a:t>
            </a:r>
            <a:endParaRPr sz="4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4000">
              <a:solidFill>
                <a:schemeClr val="dk1"/>
              </a:solidFill>
              <a:latin typeface="Tahoma" panose="020B0604030504040204"/>
              <a:ea typeface="Tahoma" panose="020B0604030504040204"/>
              <a:cs typeface="Tahoma" panose="020B0604030504040204"/>
              <a:sym typeface="Tahoma" panose="020B0604030504040204"/>
            </a:endParaRPr>
          </a:p>
          <a:p>
            <a:pPr marL="0" marR="0" lvl="0" indent="0" algn="l" rtl="0">
              <a:spcBef>
                <a:spcPts val="0"/>
              </a:spcBef>
              <a:spcAft>
                <a:spcPts val="0"/>
              </a:spcAft>
              <a:buNone/>
            </a:pPr>
            <a:endParaRPr sz="55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0"/>
              </a:spcBef>
              <a:spcAft>
                <a:spcPts val="0"/>
              </a:spcAft>
              <a:buClr>
                <a:schemeClr val="dk1"/>
              </a:buClr>
              <a:buSzPts val="2700"/>
              <a:buFont typeface="Arial" panose="020B0604020202020204"/>
              <a:buChar char="•"/>
            </a:pPr>
            <a:r>
              <a:rPr lang="en-US"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Trình bày được tổng quan Redux</a:t>
            </a:r>
            <a:endParaRPr sz="2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2700"/>
              <a:buFont typeface="Arial" panose="020B0604020202020204"/>
              <a:buChar char="•"/>
            </a:pPr>
            <a:r>
              <a:rPr lang="en-US"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Trình bày được khái niệm Actions</a:t>
            </a:r>
            <a:endParaRPr sz="2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2700"/>
              <a:buFont typeface="Arial" panose="020B0604020202020204"/>
              <a:buChar char="•"/>
            </a:pPr>
            <a:r>
              <a:rPr lang="en-US"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Trình bày được khái niệm Reducers</a:t>
            </a:r>
            <a:endParaRPr sz="2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2700"/>
              <a:buFont typeface="Arial" panose="020B0604020202020204"/>
              <a:buChar char="•"/>
            </a:pPr>
            <a:r>
              <a:rPr lang="en-US"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Trình bày được khái niệm Store</a:t>
            </a:r>
            <a:endParaRPr sz="27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2700"/>
              <a:buFont typeface="Arial" panose="020B0604020202020204"/>
              <a:buChar char="•"/>
            </a:pPr>
            <a:r>
              <a:rPr lang="en-US" sz="2700" b="0" i="0" u="none" strike="noStrike" cap="none">
                <a:solidFill>
                  <a:schemeClr val="dk1"/>
                </a:solidFill>
                <a:latin typeface="Calibri" panose="020F0502020204030204"/>
                <a:ea typeface="Calibri" panose="020F0502020204030204"/>
                <a:cs typeface="Calibri" panose="020F0502020204030204"/>
                <a:sym typeface="Calibri" panose="020F0502020204030204"/>
              </a:rPr>
              <a:t>Trình bày được khái niệm Middleware</a:t>
            </a:r>
            <a:endParaRPr sz="2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Anh </a:t>
            </a:r>
            <a:r>
              <a:rPr lang="vi-VN" sz="2700" dirty="0">
                <a:solidFill>
                  <a:schemeClr val="dk1"/>
                </a:solidFill>
                <a:latin typeface="Calibri" panose="020F0502020204030204"/>
                <a:ea typeface="Calibri" panose="020F0502020204030204"/>
                <a:cs typeface="Calibri" panose="020F0502020204030204"/>
                <a:sym typeface="Calibri" panose="020F0502020204030204"/>
              </a:rPr>
              <a:t>ta giữ nhiệm vụ tạo ra các Action, là bước đầu tiên trong luồng mà các thay đổi và tương tác đều đi qua. Bất cứ khi nào trạng thái của app hay là render của view thay đổi thì đầu tiên là một hành động sẽ được tạo ra</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2700" dirty="0" smtClean="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Hãy hình dung anh này như một anh chàng đánh máy, anh ta biết bạn cần truyền đạt điều gì và cần phải đánh ra văn bản theo định dạng nào cho mọi người đều hiểu được</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The Action Creator tạo ra một action là formated object chứa type và thông tin của action đó. Type thường sẽ là một hằng số được định nghĩa trước, kiểu như INCREASE hay DECREASE.</a:t>
            </a:r>
            <a:r>
              <a:rPr lang="en-US" sz="2700" dirty="0" smtClean="0">
                <a:solidFill>
                  <a:schemeClr val="dk1"/>
                </a:solidFill>
                <a:latin typeface="Calibri" panose="020F0502020204030204"/>
                <a:ea typeface="Calibri" panose="020F0502020204030204"/>
                <a:cs typeface="Calibri" panose="020F0502020204030204"/>
                <a:sym typeface="Calibri" panose="020F0502020204030204"/>
              </a:rPr>
              <a:t> </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801" r="11113"/>
          <a:stretch>
            <a:fillRect/>
          </a:stretch>
        </p:blipFill>
        <p:spPr>
          <a:xfrm>
            <a:off x="7946731" y="801624"/>
            <a:ext cx="3468029" cy="4022462"/>
          </a:xfrm>
          <a:prstGeom prst="rect">
            <a:avLst/>
          </a:prstGeom>
        </p:spPr>
      </p:pic>
      <p:sp>
        <p:nvSpPr>
          <p:cNvPr id="5" name="TextBox 4"/>
          <p:cNvSpPr txBox="1"/>
          <p:nvPr/>
        </p:nvSpPr>
        <p:spPr>
          <a:xfrm>
            <a:off x="8219655" y="4965330"/>
            <a:ext cx="3195105"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Action Creator</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Hãy hình dung đây là ông sếp đầy quyền lực, toàn bộ các thao tác với State tree (getState, updateState, registerListener...) đều do ông này quản lý.</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Cái ông này làm nhiều việc nhỉ (?) Không thực ra ông ấy chỉ quản lý trạng thái của State tree thôi. Khi nhận được Action ông ấy sẽ đi hỏi The reducers xem State sẽ thay đổi ra sao chứ không tự làm.</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731" y="908750"/>
            <a:ext cx="3918167" cy="3119607"/>
          </a:xfrm>
          <a:prstGeom prst="rect">
            <a:avLst/>
          </a:prstGeom>
        </p:spPr>
      </p:pic>
      <p:sp>
        <p:nvSpPr>
          <p:cNvPr id="5" name="TextBox 4"/>
          <p:cNvSpPr txBox="1"/>
          <p:nvPr/>
        </p:nvSpPr>
        <p:spPr>
          <a:xfrm>
            <a:off x="9060871" y="4028357"/>
            <a:ext cx="1689886"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Store</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Khi The Store muốn biết State thay đổi như thế nào, ông ấy sẽ gọi cho The Reducers. Ở đây có một ông là Root Reducer nữa, ông này sẽ chịu trách nhiệm cắt ra State cần thay đổi dựa trên keys mà The Store gửi cho và đưa nó cho Reducer biết cách xử lý.</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Hãy hình dung đây là một nhóm các thanh niên cuồng </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Photocopy. </a:t>
            </a:r>
            <a:r>
              <a:rPr lang="vi-VN" sz="2700" dirty="0">
                <a:solidFill>
                  <a:schemeClr val="dk1"/>
                </a:solidFill>
                <a:latin typeface="Calibri" panose="020F0502020204030204"/>
                <a:ea typeface="Calibri" panose="020F0502020204030204"/>
                <a:cs typeface="Calibri" panose="020F0502020204030204"/>
                <a:sym typeface="Calibri" panose="020F0502020204030204"/>
              </a:rPr>
              <a:t>Họ không thích làm rối tung những thứ họ được đưa cho, nên họ tạo ra bản sao của chúng và thực hiện thay đổi trên bản sao đó.</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5274" y="908750"/>
            <a:ext cx="3563867" cy="3347664"/>
          </a:xfrm>
          <a:prstGeom prst="rect">
            <a:avLst/>
          </a:prstGeom>
        </p:spPr>
      </p:pic>
      <p:sp>
        <p:nvSpPr>
          <p:cNvPr id="5" name="TextBox 4"/>
          <p:cNvSpPr txBox="1"/>
          <p:nvPr/>
        </p:nvSpPr>
        <p:spPr>
          <a:xfrm>
            <a:off x="9182264" y="4363540"/>
            <a:ext cx="2307042"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Reducers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Trong Redux có 2 khái khái niệm: smart and dumb </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components</a:t>
            </a:r>
            <a:r>
              <a:rPr lang="en-US" sz="27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2700" dirty="0" smtClean="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just">
              <a:buClr>
                <a:schemeClr val="dk1"/>
              </a:buClr>
              <a:buSzPts val="1800"/>
              <a:buFont typeface="Wingdings" panose="05000000000000000000" pitchFamily="2" charset="2"/>
              <a:buChar char="v"/>
            </a:pPr>
            <a:r>
              <a:rPr lang="vi-VN" sz="2700" dirty="0">
                <a:solidFill>
                  <a:schemeClr val="dk1"/>
                </a:solidFill>
                <a:latin typeface="Calibri" panose="020F0502020204030204"/>
                <a:ea typeface="Calibri" panose="020F0502020204030204"/>
                <a:cs typeface="Calibri" panose="020F0502020204030204"/>
                <a:sym typeface="Calibri" panose="020F0502020204030204"/>
              </a:rPr>
              <a:t>Smart component: có thể gọi là </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containers</a:t>
            </a:r>
            <a:endParaRPr lang="en-US" sz="2700" dirty="0" smtClean="0">
              <a:solidFill>
                <a:schemeClr val="dk1"/>
              </a:solidFill>
              <a:latin typeface="Calibri" panose="020F0502020204030204"/>
              <a:ea typeface="Calibri" panose="020F0502020204030204"/>
              <a:cs typeface="Calibri" panose="020F0502020204030204"/>
              <a:sym typeface="Calibri" panose="020F0502020204030204"/>
            </a:endParaRPr>
          </a:p>
          <a:p>
            <a:pPr marL="457200" lvl="3" indent="-457200" algn="just">
              <a:buClr>
                <a:schemeClr val="dk1"/>
              </a:buClr>
              <a:buSzPts val="1800"/>
              <a:buFont typeface="Wingdings" panose="05000000000000000000" pitchFamily="2" charset="2"/>
              <a:buChar char="Ø"/>
            </a:pP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Hãy </a:t>
            </a:r>
            <a:r>
              <a:rPr lang="vi-VN" sz="2700" dirty="0">
                <a:solidFill>
                  <a:schemeClr val="dk1"/>
                </a:solidFill>
                <a:latin typeface="Calibri" panose="020F0502020204030204"/>
                <a:ea typeface="Calibri" panose="020F0502020204030204"/>
                <a:cs typeface="Calibri" panose="020F0502020204030204"/>
                <a:sym typeface="Calibri" panose="020F0502020204030204"/>
              </a:rPr>
              <a:t>hình dung đây là anh quản lý của nhóm nhỏ, anh ta phụ trách các Action. Khi các thành viên dưới anh ta (dumb components) cần phát 1 action, anh ta sẽ gửi action cho các thành viên dưới dạng props, các thành viên chỉ cần coi đó là các callback mà không quan tâm nó là cái gì.</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marL="457200" lvl="2" indent="-457200" algn="just">
              <a:buClr>
                <a:schemeClr val="dk1"/>
              </a:buClr>
              <a:buSzPts val="1800"/>
              <a:buFont typeface="Wingdings" panose="05000000000000000000" pitchFamily="2" charset="2"/>
              <a:buChar char="Ø"/>
            </a:pP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Anh </a:t>
            </a:r>
            <a:r>
              <a:rPr lang="vi-VN" sz="2700" dirty="0">
                <a:solidFill>
                  <a:schemeClr val="dk1"/>
                </a:solidFill>
                <a:latin typeface="Calibri" panose="020F0502020204030204"/>
                <a:ea typeface="Calibri" panose="020F0502020204030204"/>
                <a:cs typeface="Calibri" panose="020F0502020204030204"/>
                <a:sym typeface="Calibri" panose="020F0502020204030204"/>
              </a:rPr>
              <a:t>ta không thích ăn diện (không có css).</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marL="457200" lvl="2" indent="-457200" algn="just">
              <a:buClr>
                <a:schemeClr val="dk1"/>
              </a:buClr>
              <a:buSzPts val="1800"/>
              <a:buFont typeface="Wingdings" panose="05000000000000000000" pitchFamily="2" charset="2"/>
              <a:buChar char="Ø"/>
            </a:pP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Khi </a:t>
            </a:r>
            <a:r>
              <a:rPr lang="vi-VN" sz="2700" dirty="0">
                <a:solidFill>
                  <a:schemeClr val="dk1"/>
                </a:solidFill>
                <a:latin typeface="Calibri" panose="020F0502020204030204"/>
                <a:ea typeface="Calibri" panose="020F0502020204030204"/>
                <a:cs typeface="Calibri" panose="020F0502020204030204"/>
                <a:sym typeface="Calibri" panose="020F0502020204030204"/>
              </a:rPr>
              <a:t>có việc cần thay đổi (DOM) thì anh ta sẽ sắp xếp các thành viên dưới làm chứ hiếm khi tự làm.</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424" y="908750"/>
            <a:ext cx="3107286" cy="3978010"/>
          </a:xfrm>
          <a:prstGeom prst="rect">
            <a:avLst/>
          </a:prstGeom>
        </p:spPr>
      </p:pic>
      <p:sp>
        <p:nvSpPr>
          <p:cNvPr id="5" name="TextBox 4"/>
          <p:cNvSpPr txBox="1"/>
          <p:nvPr/>
        </p:nvSpPr>
        <p:spPr>
          <a:xfrm>
            <a:off x="8874546" y="4732276"/>
            <a:ext cx="2106667"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Viewers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Trong Redux có 2 khái khái niệm: smart and dumb </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components</a:t>
            </a:r>
            <a:r>
              <a:rPr lang="en-US" sz="27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2700" dirty="0" smtClean="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just">
              <a:buClr>
                <a:schemeClr val="dk1"/>
              </a:buClr>
              <a:buSzPts val="1800"/>
              <a:buFont typeface="Wingdings" panose="05000000000000000000" pitchFamily="2" charset="2"/>
              <a:buChar char="v"/>
            </a:pPr>
            <a:r>
              <a:rPr lang="vi-VN" sz="2700" dirty="0">
                <a:solidFill>
                  <a:schemeClr val="dk1"/>
                </a:solidFill>
                <a:latin typeface="Calibri" panose="020F0502020204030204"/>
                <a:ea typeface="Calibri" panose="020F0502020204030204"/>
                <a:cs typeface="Calibri" panose="020F0502020204030204"/>
                <a:sym typeface="Calibri" panose="020F0502020204030204"/>
              </a:rPr>
              <a:t>Dumb components: có thể gọi là components</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just">
              <a:buClr>
                <a:schemeClr val="dk1"/>
              </a:buClr>
              <a:buSzPts val="1800"/>
              <a:buFont typeface="Wingdings" panose="05000000000000000000" pitchFamily="2" charset="2"/>
              <a:buChar char="Ø"/>
            </a:pPr>
            <a:r>
              <a:rPr lang="vi-VN" sz="2700" dirty="0">
                <a:solidFill>
                  <a:schemeClr val="dk1"/>
                </a:solidFill>
                <a:latin typeface="Calibri" panose="020F0502020204030204"/>
                <a:ea typeface="Calibri" panose="020F0502020204030204"/>
                <a:cs typeface="Calibri" panose="020F0502020204030204"/>
                <a:sym typeface="Calibri" panose="020F0502020204030204"/>
              </a:rPr>
              <a:t>Hãy hình dung đây là mấy thanh niên học việc, thiên lôi chỉ đâu đánh đấy.</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just">
              <a:buClr>
                <a:schemeClr val="dk1"/>
              </a:buClr>
              <a:buSzPts val="1800"/>
              <a:buFont typeface="Wingdings" panose="05000000000000000000" pitchFamily="2" charset="2"/>
              <a:buChar char="Ø"/>
            </a:pPr>
            <a:r>
              <a:rPr lang="vi-VN" sz="2700" dirty="0">
                <a:solidFill>
                  <a:schemeClr val="dk1"/>
                </a:solidFill>
                <a:latin typeface="Calibri" panose="020F0502020204030204"/>
                <a:ea typeface="Calibri" panose="020F0502020204030204"/>
                <a:cs typeface="Calibri" panose="020F0502020204030204"/>
                <a:sym typeface="Calibri" panose="020F0502020204030204"/>
              </a:rPr>
              <a:t>Mấy thanh niên này không phụ thuộc trực tiếp vào các Action, vì được anh quản lý đưa cho rồi. Điều này có nghĩa là mấy thanh niên này có thể đưa sang bộ phận khác làm cũng đc, miễn là có anh quản lý đưa "hàng" cho xài.</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just">
              <a:buClr>
                <a:schemeClr val="dk1"/>
              </a:buClr>
              <a:buSzPts val="1800"/>
              <a:buFont typeface="Wingdings" panose="05000000000000000000" pitchFamily="2" charset="2"/>
              <a:buChar char="Ø"/>
            </a:pPr>
            <a:r>
              <a:rPr lang="vi-VN" sz="2700" dirty="0">
                <a:solidFill>
                  <a:schemeClr val="dk1"/>
                </a:solidFill>
                <a:latin typeface="Calibri" panose="020F0502020204030204"/>
                <a:ea typeface="Calibri" panose="020F0502020204030204"/>
                <a:cs typeface="Calibri" panose="020F0502020204030204"/>
                <a:sym typeface="Calibri" panose="020F0502020204030204"/>
              </a:rPr>
              <a:t>Mấy thanh niên này thì đẹp trai, tóc tai vuốt vuốt các thứ (có css riêng), nhưng đôi khi bị cấp trên bắt mặc theo ý sếp (nhận props style) thì vẫn phải chịu.</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424" y="908750"/>
            <a:ext cx="3107286" cy="3978010"/>
          </a:xfrm>
          <a:prstGeom prst="rect">
            <a:avLst/>
          </a:prstGeom>
        </p:spPr>
      </p:pic>
      <p:sp>
        <p:nvSpPr>
          <p:cNvPr id="5" name="TextBox 4"/>
          <p:cNvSpPr txBox="1"/>
          <p:nvPr/>
        </p:nvSpPr>
        <p:spPr>
          <a:xfrm>
            <a:off x="8874546" y="4732276"/>
            <a:ext cx="2106667"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Viewers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187" y="282789"/>
            <a:ext cx="3160317" cy="3153733"/>
          </a:xfrm>
          <a:prstGeom prst="rect">
            <a:avLst/>
          </a:prstGeom>
        </p:spPr>
      </p:pic>
      <p:sp>
        <p:nvSpPr>
          <p:cNvPr id="3" name="TextBox 2"/>
          <p:cNvSpPr txBox="1"/>
          <p:nvPr/>
        </p:nvSpPr>
        <p:spPr>
          <a:xfrm>
            <a:off x="743712" y="3436522"/>
            <a:ext cx="10671048" cy="1754326"/>
          </a:xfrm>
          <a:prstGeom prst="rect">
            <a:avLst/>
          </a:prstGeom>
          <a:noFill/>
        </p:spPr>
        <p:txBody>
          <a:bodyPr wrap="square" rtlCol="0">
            <a:spAutoFit/>
          </a:bodyPr>
          <a:lstStyle/>
          <a:p>
            <a:pPr algn="just"/>
            <a:r>
              <a:rPr lang="en-US" sz="5400" b="1" dirty="0" err="1">
                <a:latin typeface="Times New Roman" panose="02020603050405020304" pitchFamily="18" charset="0"/>
                <a:cs typeface="Times New Roman" panose="02020603050405020304" pitchFamily="18" charset="0"/>
              </a:rPr>
              <a:t>C</a:t>
            </a:r>
            <a:r>
              <a:rPr lang="en-US" sz="5400" b="1" dirty="0" err="1" smtClean="0">
                <a:latin typeface="Times New Roman" panose="02020603050405020304" pitchFamily="18" charset="0"/>
                <a:cs typeface="Times New Roman" panose="02020603050405020304" pitchFamily="18" charset="0"/>
              </a:rPr>
              <a:t>ác</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nhân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vật</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đó</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phối</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hợp</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với</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nhau</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như</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thế</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nào</a:t>
            </a:r>
            <a:r>
              <a:rPr lang="en-US" sz="5400" b="1" dirty="0" smtClean="0">
                <a:latin typeface="Times New Roman" panose="02020603050405020304" pitchFamily="18" charset="0"/>
                <a:cs typeface="Times New Roman" panose="02020603050405020304" pitchFamily="18" charset="0"/>
              </a:rPr>
              <a:t>?</a:t>
            </a:r>
            <a:endParaRPr lang="en-US" sz="5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Setup</a:t>
            </a:r>
            <a:endParaRPr dirty="0"/>
          </a:p>
        </p:txBody>
      </p:sp>
      <p:sp>
        <p:nvSpPr>
          <p:cNvPr id="87" name="Google Shape;87;p11"/>
          <p:cNvSpPr/>
          <p:nvPr/>
        </p:nvSpPr>
        <p:spPr>
          <a:xfrm>
            <a:off x="743712" y="908750"/>
            <a:ext cx="10671048"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Các bộ phận cần được nối với nhau. Việc này xảy ra lần đầu vào app</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en-US" sz="2700" dirty="0" smtClean="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1. </a:t>
            </a:r>
            <a:r>
              <a:rPr lang="vi-VN" sz="2700" b="1" dirty="0" smtClean="0">
                <a:solidFill>
                  <a:schemeClr val="dk1"/>
                </a:solidFill>
                <a:latin typeface="Calibri" panose="020F0502020204030204"/>
                <a:ea typeface="Calibri" panose="020F0502020204030204"/>
                <a:cs typeface="Calibri" panose="020F0502020204030204"/>
                <a:sym typeface="Calibri" panose="020F0502020204030204"/>
              </a:rPr>
              <a:t>Bảo </a:t>
            </a:r>
            <a:r>
              <a:rPr lang="vi-VN" sz="2700" b="1" dirty="0">
                <a:solidFill>
                  <a:schemeClr val="dk1"/>
                </a:solidFill>
                <a:latin typeface="Calibri" panose="020F0502020204030204"/>
                <a:ea typeface="Calibri" panose="020F0502020204030204"/>
                <a:cs typeface="Calibri" panose="020F0502020204030204"/>
                <a:sym typeface="Calibri" panose="020F0502020204030204"/>
              </a:rPr>
              <a:t>ông Store sẵn </a:t>
            </a:r>
            <a:r>
              <a:rPr lang="vi-VN" sz="2700" b="1" dirty="0" smtClean="0">
                <a:solidFill>
                  <a:schemeClr val="dk1"/>
                </a:solidFill>
                <a:latin typeface="Calibri" panose="020F0502020204030204"/>
                <a:ea typeface="Calibri" panose="020F0502020204030204"/>
                <a:cs typeface="Calibri" panose="020F0502020204030204"/>
                <a:sym typeface="Calibri" panose="020F0502020204030204"/>
              </a:rPr>
              <a:t>sàng</a:t>
            </a:r>
            <a:endParaRPr lang="en-US" sz="2700" b="1" dirty="0" smtClean="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en-US" sz="2700" dirty="0" smtClean="0">
                <a:solidFill>
                  <a:schemeClr val="dk1"/>
                </a:solidFill>
                <a:latin typeface="Calibri" panose="020F0502020204030204"/>
                <a:ea typeface="Calibri" panose="020F0502020204030204"/>
                <a:cs typeface="Calibri" panose="020F0502020204030204"/>
                <a:sym typeface="Calibri" panose="020F0502020204030204"/>
              </a:rPr>
              <a:t>Ô</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ng </a:t>
            </a:r>
            <a:r>
              <a:rPr lang="vi-VN" sz="2700" dirty="0">
                <a:solidFill>
                  <a:schemeClr val="dk1"/>
                </a:solidFill>
                <a:latin typeface="Calibri" panose="020F0502020204030204"/>
                <a:ea typeface="Calibri" panose="020F0502020204030204"/>
                <a:cs typeface="Calibri" panose="020F0502020204030204"/>
                <a:sym typeface="Calibri" panose="020F0502020204030204"/>
              </a:rPr>
              <a:t>giám đốc Root component tạo ra Store, chỉ cho ông Store dùng Root Reducer nào thông qua createStore(). Ông Root Reducer thì đã có team sẵn rồi, được tập hợp lại thông qua combineReducers()</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2" y="2883291"/>
            <a:ext cx="10671048" cy="35509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Setup</a:t>
            </a:r>
            <a:endParaRPr dirty="0"/>
          </a:p>
        </p:txBody>
      </p:sp>
      <p:sp>
        <p:nvSpPr>
          <p:cNvPr id="87" name="Google Shape;87;p11"/>
          <p:cNvSpPr/>
          <p:nvPr/>
        </p:nvSpPr>
        <p:spPr>
          <a:xfrm>
            <a:off x="743712" y="908750"/>
            <a:ext cx="10671048"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2. </a:t>
            </a:r>
            <a:r>
              <a:rPr lang="vi-VN" sz="2700" b="1" dirty="0" smtClean="0">
                <a:solidFill>
                  <a:schemeClr val="dk1"/>
                </a:solidFill>
                <a:latin typeface="Calibri" panose="020F0502020204030204"/>
                <a:ea typeface="Calibri" panose="020F0502020204030204"/>
                <a:cs typeface="Calibri" panose="020F0502020204030204"/>
                <a:sym typeface="Calibri" panose="020F0502020204030204"/>
              </a:rPr>
              <a:t>Chuẩn </a:t>
            </a:r>
            <a:r>
              <a:rPr lang="vi-VN" sz="2700" b="1" dirty="0">
                <a:solidFill>
                  <a:schemeClr val="dk1"/>
                </a:solidFill>
                <a:latin typeface="Calibri" panose="020F0502020204030204"/>
                <a:ea typeface="Calibri" panose="020F0502020204030204"/>
                <a:cs typeface="Calibri" panose="020F0502020204030204"/>
                <a:sym typeface="Calibri" panose="020F0502020204030204"/>
              </a:rPr>
              <a:t>bị liên lạc giữa ông Store và các bộ phận khác</a:t>
            </a:r>
            <a:r>
              <a:rPr lang="vi-VN" sz="2700" b="1" dirty="0" smtClean="0">
                <a:solidFill>
                  <a:schemeClr val="dk1"/>
                </a:solidFill>
                <a:latin typeface="Calibri" panose="020F0502020204030204"/>
                <a:ea typeface="Calibri" panose="020F0502020204030204"/>
                <a:cs typeface="Calibri" panose="020F0502020204030204"/>
                <a:sym typeface="Calibri" panose="020F0502020204030204"/>
              </a:rPr>
              <a:t>.</a:t>
            </a:r>
            <a:endParaRPr lang="vi-VN" sz="2700" b="1"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Root component bao các subcomponents với provider component (The view layer binding) và tạo kết nối giữa Store với các Provider</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a:t>
            </a:r>
            <a:endParaRPr lang="vi-VN" sz="2700"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Provider tạo ra 1 mạng cơ bản để cập nhật các components. Smart Components kết nối vào mạng bằng connect(), điều này đảm bảo họ nhận được cập nhật State.</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94" y="3357993"/>
            <a:ext cx="8892026" cy="335356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Setup</a:t>
            </a:r>
            <a:endParaRPr dirty="0"/>
          </a:p>
        </p:txBody>
      </p:sp>
      <p:sp>
        <p:nvSpPr>
          <p:cNvPr id="87" name="Google Shape;87;p11"/>
          <p:cNvSpPr/>
          <p:nvPr/>
        </p:nvSpPr>
        <p:spPr>
          <a:xfrm>
            <a:off x="743712" y="908750"/>
            <a:ext cx="10671048"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panose="020F0502020204030204"/>
                <a:ea typeface="Calibri" panose="020F0502020204030204"/>
                <a:cs typeface="Calibri" panose="020F0502020204030204"/>
                <a:sym typeface="Calibri" panose="020F0502020204030204"/>
              </a:rPr>
              <a:t>3</a:t>
            </a: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Chuẩn</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bị</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các</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actions callback</a:t>
            </a:r>
            <a:r>
              <a:rPr lang="vi-VN" sz="2700" b="1" dirty="0" smtClean="0">
                <a:solidFill>
                  <a:schemeClr val="dk1"/>
                </a:solidFill>
                <a:latin typeface="Calibri" panose="020F0502020204030204"/>
                <a:ea typeface="Calibri" panose="020F0502020204030204"/>
                <a:cs typeface="Calibri" panose="020F0502020204030204"/>
                <a:sym typeface="Calibri" panose="020F0502020204030204"/>
              </a:rPr>
              <a:t>.</a:t>
            </a:r>
            <a:endParaRPr lang="vi-VN" sz="2700" b="1" dirty="0">
              <a:solidFill>
                <a:schemeClr val="dk1"/>
              </a:solidFill>
              <a:latin typeface="Calibri" panose="020F0502020204030204"/>
              <a:ea typeface="Calibri" panose="020F0502020204030204"/>
              <a:cs typeface="Calibri" panose="020F0502020204030204"/>
              <a:sym typeface="Calibri" panose="020F0502020204030204"/>
            </a:endParaRPr>
          </a:p>
          <a:p>
            <a:pPr lvl="0" algn="just">
              <a:buClr>
                <a:schemeClr val="dk1"/>
              </a:buClr>
              <a:buSzPts val="1800"/>
            </a:pPr>
            <a:r>
              <a:rPr lang="vi-VN" sz="2700" dirty="0">
                <a:solidFill>
                  <a:schemeClr val="dk1"/>
                </a:solidFill>
                <a:latin typeface="Calibri" panose="020F0502020204030204"/>
                <a:ea typeface="Calibri" panose="020F0502020204030204"/>
                <a:cs typeface="Calibri" panose="020F0502020204030204"/>
                <a:sym typeface="Calibri" panose="020F0502020204030204"/>
              </a:rPr>
              <a:t>Để các Dump Components làm việc với Action dễ dàng hơn, các Smart Components có thể chuẩn bị các action callback thông qua bindActionCreators(). Bằng cách này, họ chỉ có cần truyền các callback cho Dump Components. Các Actions sẽ được tự động gửi đi sau khi nó được định dạng.</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5809"/>
          <a:stretch>
            <a:fillRect/>
          </a:stretch>
        </p:blipFill>
        <p:spPr>
          <a:xfrm>
            <a:off x="2319453" y="3122614"/>
            <a:ext cx="7493619" cy="336626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1. The </a:t>
            </a:r>
            <a:r>
              <a:rPr lang="en-US" sz="2700" b="1" dirty="0">
                <a:solidFill>
                  <a:schemeClr val="dk1"/>
                </a:solidFill>
                <a:latin typeface="Calibri" panose="020F0502020204030204"/>
                <a:ea typeface="Calibri" panose="020F0502020204030204"/>
                <a:cs typeface="Calibri" panose="020F0502020204030204"/>
                <a:sym typeface="Calibri" panose="020F0502020204030204"/>
              </a:rPr>
              <a:t>View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yêu</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cầu</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1 action. Action Creator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định</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dạng</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(format)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yêu</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cầu</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và</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gửi</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lại</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23" name="Google Shape;23;p3"/>
          <p:cNvSpPr/>
          <p:nvPr/>
        </p:nvSpPr>
        <p:spPr>
          <a:xfrm>
            <a:off x="743711" y="271272"/>
            <a:ext cx="9850397" cy="608334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dirty="0" err="1" smtClean="0">
                <a:solidFill>
                  <a:schemeClr val="dk1"/>
                </a:solidFill>
                <a:latin typeface="Tahoma" panose="020B0604030504040204"/>
                <a:ea typeface="Tahoma" panose="020B0604030504040204"/>
                <a:cs typeface="Tahoma" panose="020B0604030504040204"/>
                <a:sym typeface="Tahoma" panose="020B0604030504040204"/>
              </a:rPr>
              <a:t>Nguồn</a:t>
            </a:r>
            <a:r>
              <a:rPr lang="en-US" sz="40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4000" dirty="0" err="1" smtClean="0">
                <a:solidFill>
                  <a:schemeClr val="dk1"/>
                </a:solidFill>
                <a:latin typeface="Tahoma" panose="020B0604030504040204"/>
                <a:ea typeface="Tahoma" panose="020B0604030504040204"/>
                <a:cs typeface="Tahoma" panose="020B0604030504040204"/>
                <a:sym typeface="Tahoma" panose="020B0604030504040204"/>
              </a:rPr>
              <a:t>gốc</a:t>
            </a:r>
            <a:r>
              <a:rPr lang="en-US" sz="40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4000" dirty="0" err="1" smtClean="0">
                <a:solidFill>
                  <a:schemeClr val="dk1"/>
                </a:solidFill>
                <a:latin typeface="Tahoma" panose="020B0604030504040204"/>
                <a:ea typeface="Tahoma" panose="020B0604030504040204"/>
                <a:cs typeface="Tahoma" panose="020B0604030504040204"/>
                <a:sym typeface="Tahoma" panose="020B0604030504040204"/>
              </a:rPr>
              <a:t>Redux</a:t>
            </a:r>
            <a:r>
              <a:rPr lang="en-US" sz="4000" dirty="0" smtClean="0">
                <a:solidFill>
                  <a:schemeClr val="dk1"/>
                </a:solidFill>
                <a:latin typeface="Tahoma" panose="020B0604030504040204"/>
                <a:ea typeface="Tahoma" panose="020B0604030504040204"/>
                <a:cs typeface="Tahoma" panose="020B0604030504040204"/>
                <a:sym typeface="Tahoma" panose="020B0604030504040204"/>
              </a:rPr>
              <a:t>?</a:t>
            </a:r>
            <a:endParaRPr lang="en-US" sz="4000" dirty="0" smtClean="0">
              <a:solidFill>
                <a:schemeClr val="dk1"/>
              </a:solidFill>
              <a:latin typeface="Tahoma" panose="020B0604030504040204"/>
              <a:ea typeface="Tahoma" panose="020B0604030504040204"/>
              <a:cs typeface="Tahoma" panose="020B0604030504040204"/>
              <a:sym typeface="Tahoma" panose="020B0604030504040204"/>
            </a:endParaRPr>
          </a:p>
          <a:p>
            <a:pPr algn="just"/>
            <a:r>
              <a:rPr lang="vi-VN" sz="1800" dirty="0"/>
              <a:t>Năm Quý Tị (2013), Facebook gia tộc bố cáo thiên hạ rằng Ăn Gô La đại pháp (Angular) của Google gia tộc chậm chạp, nặng nề, cho xuất thế một bộ chiêu thức gọi là Rối An Tâm Pháp (React).</a:t>
            </a:r>
            <a:endParaRPr lang="vi-VN" sz="1800" dirty="0"/>
          </a:p>
          <a:p>
            <a:pPr algn="just"/>
            <a:r>
              <a:rPr lang="vi-VN" sz="1800" dirty="0"/>
              <a:t>Thế nhưng Rối An Tâm Pháp lại chỉ là một bộ tâm pháp cường thân kiện thể, không thể dùng để rèn luyện nội công (chỉ là một library để render view). Do đó, không lâu sau Facebook gia tộc tiếp tục cho ra đời một bộ tâm pháp cơ bản (kiến trúc thiết kế) và một công pháp cùng tên là Phờ Lắc thần công (Flux). Nghe đồn Rối An Tâm Pháp và Phờ Lắc Thần Công kết hợp lại sẽ thành tuyệt học dời non lấp bể, không gì không làm đc. Nhân sĩ giang hồ (coder) vốn nhẹ dạ cả tin lại rủ nhau tu luyện.</a:t>
            </a:r>
            <a:endParaRPr lang="vi-VN" sz="1800" dirty="0"/>
          </a:p>
          <a:p>
            <a:pPr algn="just"/>
            <a:r>
              <a:rPr lang="vi-VN" sz="1800" dirty="0"/>
              <a:t>Phờ Lắc thần công rối rắm khó học, nhân sĩ 10 phần học thì 4-5 phần tẩu hỏa nhập ma, phần còn lại cũng trầy da tróc vẩy mà công lực cũng chẳng được như lời Facebook gia tộc quảng cáo.</a:t>
            </a:r>
            <a:endParaRPr lang="vi-VN" sz="1800" dirty="0"/>
          </a:p>
          <a:p>
            <a:pPr algn="just"/>
            <a:r>
              <a:rPr lang="vi-VN" sz="1800" dirty="0"/>
              <a:t>Bấy giờ có một nhân sĩ giang hồ tự là Đan (Dan Abramov), đang tu luyện đồng thời Phờ lắc thần công và Ê La thần công (Elm) mới nhận ra rằng hai môn võ công có nhiều điểm chung, chỉ khác chiêu thức, Đan bèn nảy ra ý định hợp nhất hai môn này lại. Không lâu sau (5/2015), Đan cho xuất thế một bộ công pháp mang tên Rì Đắt thần công (Redux), mang ưu điểm của cả hai môn võ công đồng thời loại bỏ những phức tạp dư thừa của Phờ Lắc thần công.</a:t>
            </a:r>
            <a:endParaRPr lang="vi-VN" sz="1800" dirty="0"/>
          </a:p>
          <a:p>
            <a:pPr algn="just"/>
            <a:r>
              <a:rPr lang="vi-VN" sz="1800" dirty="0"/>
              <a:t>Nhân sĩ giang hồ nghe vậy mừng lắm, thế là lại kéo nhau đi học Rì Đắt, còn Đan thì được Facebook gia tộc mời về làm tộc </a:t>
            </a:r>
            <a:r>
              <a:rPr lang="vi-VN" sz="1800" dirty="0" smtClean="0"/>
              <a:t>nhân.</a:t>
            </a:r>
            <a:endParaRPr lang="en-US" sz="1800" dirty="0" smtClean="0"/>
          </a:p>
          <a:p>
            <a:pPr algn="r"/>
            <a:r>
              <a:rPr lang="vi-VN" sz="1800" dirty="0" smtClean="0"/>
              <a:t>Trích </a:t>
            </a:r>
            <a:r>
              <a:rPr lang="vi-VN" sz="1800" dirty="0"/>
              <a:t>"JavaScript Lược Sử Giang Hồ" có sửa đổi bổ sung (yaoming</a:t>
            </a:r>
            <a:r>
              <a:rPr lang="vi-VN" sz="1800" dirty="0" smtClean="0"/>
              <a:t>)</a:t>
            </a:r>
            <a:endParaRPr lang="vi-VN"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panose="020F0502020204030204"/>
                <a:ea typeface="Calibri" panose="020F0502020204030204"/>
                <a:cs typeface="Calibri" panose="020F0502020204030204"/>
                <a:sym typeface="Calibri" panose="020F0502020204030204"/>
              </a:rPr>
              <a:t>2</a:t>
            </a: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 </a:t>
            </a:r>
            <a:r>
              <a:rPr lang="vi-VN" sz="2700" b="1" dirty="0">
                <a:solidFill>
                  <a:schemeClr val="dk1"/>
                </a:solidFill>
                <a:latin typeface="Calibri" panose="020F0502020204030204"/>
                <a:ea typeface="Calibri" panose="020F0502020204030204"/>
                <a:cs typeface="Calibri" panose="020F0502020204030204"/>
                <a:sym typeface="Calibri" panose="020F0502020204030204"/>
              </a:rPr>
              <a:t>Action được gửi tự động (nếu bindActionCreators() đã được chuẩn bị) hoặc The View sẽ gửi</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3</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The Store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nhận</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Action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sau</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đó</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gửi</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State tree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hiện</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tại</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và</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Action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cho</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Root Reducer</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panose="020F0502020204030204"/>
                <a:ea typeface="Calibri" panose="020F0502020204030204"/>
                <a:cs typeface="Calibri" panose="020F0502020204030204"/>
                <a:sym typeface="Calibri" panose="020F0502020204030204"/>
              </a:rPr>
              <a:t>4</a:t>
            </a: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a:solidFill>
                  <a:schemeClr val="dk1"/>
                </a:solidFill>
                <a:latin typeface="Calibri" panose="020F0502020204030204"/>
                <a:ea typeface="Calibri" panose="020F0502020204030204"/>
                <a:cs typeface="Calibri" panose="020F0502020204030204"/>
                <a:sym typeface="Calibri" panose="020F0502020204030204"/>
              </a:rPr>
              <a:t>Root Reducer chia State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ra</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thành</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nhiều</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phần</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và</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gửi</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cho</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từng</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subreducers</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biết</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cách</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xử</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lý</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chúng</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5. </a:t>
            </a:r>
            <a:r>
              <a:rPr lang="vi-VN" sz="2700" b="1" dirty="0">
                <a:solidFill>
                  <a:schemeClr val="dk1"/>
                </a:solidFill>
                <a:latin typeface="Calibri" panose="020F0502020204030204"/>
                <a:ea typeface="Calibri" panose="020F0502020204030204"/>
                <a:cs typeface="Calibri" panose="020F0502020204030204"/>
                <a:sym typeface="Calibri" panose="020F0502020204030204"/>
              </a:rPr>
              <a:t>Subreducers tạo ra 1 bản copy từ phần nhận được và thay đổi trên bản copy. Sau đó gửi lại bản copy cho Root Reducer</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541213"/>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6. </a:t>
            </a:r>
            <a:r>
              <a:rPr lang="vi-VN" sz="2700" b="1" dirty="0">
                <a:solidFill>
                  <a:schemeClr val="dk1"/>
                </a:solidFill>
                <a:latin typeface="Calibri" panose="020F0502020204030204"/>
                <a:ea typeface="Calibri" panose="020F0502020204030204"/>
                <a:cs typeface="Calibri" panose="020F0502020204030204"/>
                <a:sym typeface="Calibri" panose="020F0502020204030204"/>
              </a:rPr>
              <a:t>Khi tất cả subreducers trả về các phần copies, Root Reducer ghép chúng lại tạo thành 1 update State tree và gửi lại cho Store. Store thay thế State tree cũ bằng State tree mới.</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6" cy="452875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panose="020F0502020204030204"/>
                <a:ea typeface="Calibri" panose="020F0502020204030204"/>
                <a:cs typeface="Calibri" panose="020F0502020204030204"/>
                <a:sym typeface="Calibri" panose="020F0502020204030204"/>
              </a:rPr>
              <a:t>7</a:t>
            </a:r>
            <a:r>
              <a:rPr lang="en-US" sz="2700" b="1"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a:solidFill>
                  <a:schemeClr val="dk1"/>
                </a:solidFill>
                <a:latin typeface="Calibri" panose="020F0502020204030204"/>
                <a:ea typeface="Calibri" panose="020F0502020204030204"/>
                <a:cs typeface="Calibri" panose="020F0502020204030204"/>
                <a:sym typeface="Calibri" panose="020F0502020204030204"/>
              </a:rPr>
              <a:t>Store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nói</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với</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The view layer binding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là</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có</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State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mới</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panose="020F0502020204030204"/>
                <a:ea typeface="Calibri" panose="020F0502020204030204"/>
                <a:cs typeface="Calibri" panose="020F0502020204030204"/>
                <a:sym typeface="Calibri" panose="020F0502020204030204"/>
              </a:rPr>
              <a:t>8. The view layer binding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báo</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Store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gửi</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State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mới</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cho</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mình</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5" cy="46746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panose="020F0502020204030204"/>
                <a:ea typeface="Calibri" panose="020F0502020204030204"/>
                <a:cs typeface="Calibri" panose="020F0502020204030204"/>
                <a:sym typeface="Calibri" panose="020F0502020204030204"/>
              </a:rPr>
              <a:t>9. The view layer binding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kích</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a:t>
            </a:r>
            <a:r>
              <a:rPr lang="en-US" sz="2700" b="1" dirty="0" err="1">
                <a:solidFill>
                  <a:schemeClr val="dk1"/>
                </a:solidFill>
                <a:latin typeface="Calibri" panose="020F0502020204030204"/>
                <a:ea typeface="Calibri" panose="020F0502020204030204"/>
                <a:cs typeface="Calibri" panose="020F0502020204030204"/>
                <a:sym typeface="Calibri" panose="020F0502020204030204"/>
              </a:rPr>
              <a:t>hoạt</a:t>
            </a:r>
            <a:r>
              <a:rPr lang="en-US" sz="2700" b="1" dirty="0">
                <a:solidFill>
                  <a:schemeClr val="dk1"/>
                </a:solidFill>
                <a:latin typeface="Calibri" panose="020F0502020204030204"/>
                <a:ea typeface="Calibri" panose="020F0502020204030204"/>
                <a:cs typeface="Calibri" panose="020F0502020204030204"/>
                <a:sym typeface="Calibri" panose="020F0502020204030204"/>
              </a:rPr>
              <a:t> render view</a:t>
            </a: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23" y="1012456"/>
            <a:ext cx="8892025" cy="467466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1572321" y="2565448"/>
            <a:ext cx="6701883"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0" b="1" dirty="0" smtClean="0">
                <a:solidFill>
                  <a:schemeClr val="dk1"/>
                </a:solidFill>
                <a:latin typeface="Segoe UI Black" panose="020B0A02040204020203" pitchFamily="34" charset="0"/>
                <a:ea typeface="Segoe UI Black" panose="020B0A02040204020203" pitchFamily="34" charset="0"/>
                <a:cs typeface="Segoe UI Black" panose="020B0A02040204020203" pitchFamily="34" charset="0"/>
                <a:sym typeface="Tahoma" panose="020B0604030504040204"/>
              </a:rPr>
              <a:t>CÁCH SỬ DỤNG REDUX CƠ BẢN</a:t>
            </a:r>
            <a:endParaRPr lang="en-US" sz="2800" b="1" dirty="0">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602" y="1010301"/>
            <a:ext cx="4554158" cy="455415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4006708"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Một</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ví</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dụ</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về</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Redux</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29" name="Google Shape;29;p4"/>
          <p:cNvSpPr/>
          <p:nvPr/>
        </p:nvSpPr>
        <p:spPr>
          <a:xfrm>
            <a:off x="743712" y="301752"/>
            <a:ext cx="254203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React Redux</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30" name="Google Shape;30;p4"/>
          <p:cNvSpPr/>
          <p:nvPr/>
        </p:nvSpPr>
        <p:spPr>
          <a:xfrm>
            <a:off x="1365504" y="1359407"/>
            <a:ext cx="9958278" cy="4357901"/>
          </a:xfrm>
          <a:prstGeom prst="rect">
            <a:avLst/>
          </a:prstGeom>
          <a:noFill/>
          <a:ln>
            <a:noFill/>
          </a:ln>
        </p:spPr>
        <p:txBody>
          <a:bodyPr spcFirstLastPara="1" wrap="square" lIns="0" tIns="0" rIns="0" bIns="0" anchor="t" anchorCtr="0">
            <a:noAutofit/>
          </a:bodyPr>
          <a:lstStyle/>
          <a:p>
            <a:pPr marL="457200" marR="0" lvl="0" indent="-457200" algn="l" rtl="0">
              <a:spcBef>
                <a:spcPts val="0"/>
              </a:spcBef>
              <a:spcAft>
                <a:spcPts val="0"/>
              </a:spcAft>
              <a:buClr>
                <a:schemeClr val="dk1"/>
              </a:buClr>
              <a:buSzPts val="2700"/>
              <a:buFont typeface="Arial" panose="020B0604020202020204"/>
              <a:buChar char="•"/>
            </a:pPr>
            <a:r>
              <a:rPr lang="en-US" sz="2700" dirty="0" err="1">
                <a:solidFill>
                  <a:schemeClr val="dk1"/>
                </a:solidFill>
                <a:latin typeface="Calibri" panose="020F0502020204030204"/>
                <a:ea typeface="Calibri" panose="020F0502020204030204"/>
                <a:cs typeface="Calibri" panose="020F0502020204030204"/>
                <a:sym typeface="Calibri" panose="020F0502020204030204"/>
              </a:rPr>
              <a:t>Redux</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là</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một</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công</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cụ</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quản</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lý</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trạng</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thái</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có</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thể</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dự</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đoán</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được</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cho</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ứng</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dụng</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Javascript</a:t>
            </a:r>
            <a:r>
              <a:rPr lang="en-US" sz="2700" dirty="0">
                <a:solidFill>
                  <a:schemeClr val="dk1"/>
                </a:solidFill>
                <a:latin typeface="Calibri" panose="020F0502020204030204"/>
                <a:ea typeface="Calibri" panose="020F0502020204030204"/>
                <a:cs typeface="Calibri" panose="020F0502020204030204"/>
                <a:sym typeface="Calibri" panose="020F0502020204030204"/>
              </a:rPr>
              <a:t>.</a:t>
            </a:r>
            <a:endParaRPr sz="2700"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700"/>
              <a:buFont typeface="Arial" panose="020B0604020202020204"/>
              <a:buChar char="•"/>
            </a:pPr>
            <a:r>
              <a:rPr lang="en-US" sz="2700" dirty="0">
                <a:solidFill>
                  <a:schemeClr val="dk1"/>
                </a:solidFill>
                <a:latin typeface="Calibri" panose="020F0502020204030204"/>
                <a:ea typeface="Calibri" panose="020F0502020204030204"/>
                <a:cs typeface="Calibri" panose="020F0502020204030204"/>
                <a:sym typeface="Calibri" panose="020F0502020204030204"/>
              </a:rPr>
              <a:t>state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của</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ứng</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dụng</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được</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lưu</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trong</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một</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nơi</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gọi</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là</a:t>
            </a:r>
            <a:r>
              <a:rPr lang="en-US" sz="2700" dirty="0">
                <a:solidFill>
                  <a:schemeClr val="dk1"/>
                </a:solidFill>
                <a:latin typeface="Calibri" panose="020F0502020204030204"/>
                <a:ea typeface="Calibri" panose="020F0502020204030204"/>
                <a:cs typeface="Calibri" panose="020F0502020204030204"/>
                <a:sym typeface="Calibri" panose="020F0502020204030204"/>
              </a:rPr>
              <a:t> store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và</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mỗi</a:t>
            </a:r>
            <a:r>
              <a:rPr lang="en-US" sz="2700" dirty="0">
                <a:solidFill>
                  <a:schemeClr val="dk1"/>
                </a:solidFill>
                <a:latin typeface="Calibri" panose="020F0502020204030204"/>
                <a:ea typeface="Calibri" panose="020F0502020204030204"/>
                <a:cs typeface="Calibri" panose="020F0502020204030204"/>
                <a:sym typeface="Calibri" panose="020F0502020204030204"/>
              </a:rPr>
              <a:t> component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đều</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có</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thể</a:t>
            </a:r>
            <a:r>
              <a:rPr lang="en-US" sz="2700" dirty="0">
                <a:solidFill>
                  <a:schemeClr val="dk1"/>
                </a:solidFill>
                <a:latin typeface="Calibri" panose="020F0502020204030204"/>
                <a:ea typeface="Calibri" panose="020F0502020204030204"/>
                <a:cs typeface="Calibri" panose="020F0502020204030204"/>
                <a:sym typeface="Calibri" panose="020F0502020204030204"/>
              </a:rPr>
              <a:t> access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bất</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kỳ</a:t>
            </a:r>
            <a:r>
              <a:rPr lang="en-US" sz="2700" dirty="0">
                <a:solidFill>
                  <a:schemeClr val="dk1"/>
                </a:solidFill>
                <a:latin typeface="Calibri" panose="020F0502020204030204"/>
                <a:ea typeface="Calibri" panose="020F0502020204030204"/>
                <a:cs typeface="Calibri" panose="020F0502020204030204"/>
                <a:sym typeface="Calibri" panose="020F0502020204030204"/>
              </a:rPr>
              <a:t> state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nào</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mà</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chúng</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muốn</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từ</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chúng</a:t>
            </a:r>
            <a:r>
              <a:rPr lang="en-US" sz="2700" dirty="0">
                <a:solidFill>
                  <a:schemeClr val="dk1"/>
                </a:solidFill>
                <a:latin typeface="Calibri" panose="020F0502020204030204"/>
                <a:ea typeface="Calibri" panose="020F0502020204030204"/>
                <a:cs typeface="Calibri" panose="020F0502020204030204"/>
                <a:sym typeface="Calibri" panose="020F0502020204030204"/>
              </a:rPr>
              <a:t> store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này</a:t>
            </a:r>
            <a:r>
              <a:rPr lang="en-US" sz="2700" dirty="0">
                <a:solidFill>
                  <a:schemeClr val="dk1"/>
                </a:solidFill>
                <a:latin typeface="Calibri" panose="020F0502020204030204"/>
                <a:ea typeface="Calibri" panose="020F0502020204030204"/>
                <a:cs typeface="Calibri" panose="020F0502020204030204"/>
                <a:sym typeface="Calibri" panose="020F0502020204030204"/>
              </a:rPr>
              <a:t>.</a:t>
            </a:r>
            <a:endParaRPr sz="2700"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700"/>
              <a:buFont typeface="Arial" panose="020B0604020202020204"/>
              <a:buChar char="•"/>
            </a:pPr>
            <a:r>
              <a:rPr lang="en-US" sz="2700" dirty="0" err="1">
                <a:solidFill>
                  <a:schemeClr val="dk1"/>
                </a:solidFill>
                <a:latin typeface="Calibri" panose="020F0502020204030204"/>
                <a:ea typeface="Calibri" panose="020F0502020204030204"/>
                <a:cs typeface="Calibri" panose="020F0502020204030204"/>
                <a:sym typeface="Calibri" panose="020F0502020204030204"/>
              </a:rPr>
              <a:t>Có</a:t>
            </a:r>
            <a:r>
              <a:rPr lang="en-US" sz="2700" dirty="0">
                <a:solidFill>
                  <a:schemeClr val="dk1"/>
                </a:solidFill>
                <a:latin typeface="Calibri" panose="020F0502020204030204"/>
                <a:ea typeface="Calibri" panose="020F0502020204030204"/>
                <a:cs typeface="Calibri" panose="020F0502020204030204"/>
                <a:sym typeface="Calibri" panose="020F0502020204030204"/>
              </a:rPr>
              <a:t> 3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thành</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phần</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của</a:t>
            </a:r>
            <a:r>
              <a:rPr lang="en-US" sz="2700" dirty="0">
                <a:solidFill>
                  <a:schemeClr val="dk1"/>
                </a:solidFill>
                <a:latin typeface="Calibri" panose="020F0502020204030204"/>
                <a:ea typeface="Calibri" panose="020F0502020204030204"/>
                <a:cs typeface="Calibri" panose="020F0502020204030204"/>
                <a:sym typeface="Calibri" panose="020F0502020204030204"/>
              </a:rPr>
              <a:t> </a:t>
            </a:r>
            <a:r>
              <a:rPr lang="en-US" sz="2700" dirty="0" err="1">
                <a:solidFill>
                  <a:schemeClr val="dk1"/>
                </a:solidFill>
                <a:latin typeface="Calibri" panose="020F0502020204030204"/>
                <a:ea typeface="Calibri" panose="020F0502020204030204"/>
                <a:cs typeface="Calibri" panose="020F0502020204030204"/>
                <a:sym typeface="Calibri" panose="020F0502020204030204"/>
              </a:rPr>
              <a:t>Redux</a:t>
            </a:r>
            <a:r>
              <a:rPr lang="en-US" sz="2700" dirty="0">
                <a:solidFill>
                  <a:schemeClr val="dk1"/>
                </a:solidFill>
                <a:latin typeface="Calibri" panose="020F0502020204030204"/>
                <a:ea typeface="Calibri" panose="020F0502020204030204"/>
                <a:cs typeface="Calibri" panose="020F0502020204030204"/>
                <a:sym typeface="Calibri" panose="020F0502020204030204"/>
              </a:rPr>
              <a:t>: Actions, Store, Reducers.</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2" y="301752"/>
            <a:ext cx="4006708"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Một</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ví</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dụ</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về</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Redux</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2" y="301752"/>
            <a:ext cx="10671048" cy="624336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86" name="Google Shape;86;p11"/>
          <p:cNvSpPr/>
          <p:nvPr/>
        </p:nvSpPr>
        <p:spPr>
          <a:xfrm>
            <a:off x="743711" y="301752"/>
            <a:ext cx="8389137"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Một</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ví</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dụ</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về</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Redux</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 Counter Vanilla</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12"/>
          <p:cNvSpPr/>
          <p:nvPr/>
        </p:nvSpPr>
        <p:spPr>
          <a:xfrm>
            <a:off x="911352" y="243840"/>
            <a:ext cx="3233928" cy="4876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Tóm tắt bài học</a:t>
            </a:r>
            <a:endParaRPr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93" name="Google Shape;93;p12"/>
          <p:cNvSpPr/>
          <p:nvPr/>
        </p:nvSpPr>
        <p:spPr>
          <a:xfrm>
            <a:off x="929640" y="1228436"/>
            <a:ext cx="10122408" cy="5024582"/>
          </a:xfrm>
          <a:prstGeom prst="rect">
            <a:avLst/>
          </a:prstGeom>
          <a:noFill/>
          <a:ln>
            <a:noFill/>
          </a:ln>
        </p:spPr>
        <p:txBody>
          <a:bodyPr spcFirstLastPara="1" wrap="square" lIns="0" tIns="0" rIns="0" bIns="0" anchor="t" anchorCtr="0">
            <a:noAutofit/>
          </a:bodyPr>
          <a:lstStyle/>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Redux là một công cụ quản lý trạng thái có thể dự đoán được cho Javascript ứng dụng.</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Actions là các sự kiện, là cách mà chúng ta gửi dữ liệu từ ứng dụng đến store.</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Reducer là các hàm nguyên thuỷ lấy state hiện tại của ứng dụng, thực hiện một action và trả về state mới.</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Store lưu trạng thái của ứng dụng, và nó là duy nhất.</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2700"/>
              <a:buFont typeface="Arial" panose="020B0604020202020204"/>
              <a:buChar char="•"/>
            </a:pPr>
            <a:r>
              <a:rPr lang="en-US" sz="2700">
                <a:solidFill>
                  <a:schemeClr val="dk1"/>
                </a:solidFill>
                <a:latin typeface="Calibri" panose="020F0502020204030204"/>
                <a:ea typeface="Calibri" panose="020F0502020204030204"/>
                <a:cs typeface="Calibri" panose="020F0502020204030204"/>
                <a:sym typeface="Calibri" panose="020F0502020204030204"/>
              </a:rPr>
              <a:t>Middleware React là lớp trung gian (giữa) Reducer và dispatch Action</a:t>
            </a:r>
            <a:endParaRPr sz="27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4" name="Google Shape;94;p12"/>
          <p:cNvPicPr preferRelativeResize="0"/>
          <p:nvPr/>
        </p:nvPicPr>
        <p:blipFill rotWithShape="1">
          <a:blip r:embed="rId1"/>
          <a:srcRect/>
          <a:stretch>
            <a:fillRect/>
          </a:stretch>
        </p:blipFill>
        <p:spPr>
          <a:xfrm>
            <a:off x="11414760" y="137160"/>
            <a:ext cx="664464" cy="664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29" name="Google Shape;29;p4"/>
          <p:cNvSpPr/>
          <p:nvPr/>
        </p:nvSpPr>
        <p:spPr>
          <a:xfrm>
            <a:off x="743712" y="301752"/>
            <a:ext cx="313691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WHY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Redux</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a:t>
            </a:r>
            <a:endParaRPr dirty="0"/>
          </a:p>
        </p:txBody>
      </p:sp>
      <p:sp>
        <p:nvSpPr>
          <p:cNvPr id="30" name="Google Shape;30;p4"/>
          <p:cNvSpPr/>
          <p:nvPr/>
        </p:nvSpPr>
        <p:spPr>
          <a:xfrm>
            <a:off x="743712" y="991417"/>
            <a:ext cx="9958278" cy="4357901"/>
          </a:xfrm>
          <a:prstGeom prst="rect">
            <a:avLst/>
          </a:prstGeom>
          <a:noFill/>
          <a:ln>
            <a:noFill/>
          </a:ln>
        </p:spPr>
        <p:txBody>
          <a:bodyPr spcFirstLastPara="1" wrap="square" lIns="0" tIns="0" rIns="0" bIns="0" anchor="t" anchorCtr="0">
            <a:noAutofit/>
          </a:bodyPr>
          <a:lstStyle/>
          <a:p>
            <a:pPr marL="457200" lvl="0" indent="-457200" algn="just">
              <a:buClr>
                <a:schemeClr val="dk1"/>
              </a:buClr>
              <a:buSzPts val="2700"/>
              <a:buFont typeface="Arial" panose="020B0604020202020204"/>
              <a:buChar char="•"/>
            </a:pPr>
            <a:r>
              <a:rPr lang="vi-VN" sz="2700" dirty="0">
                <a:solidFill>
                  <a:schemeClr val="dk1"/>
                </a:solidFill>
                <a:latin typeface="Calibri" panose="020F0502020204030204"/>
                <a:ea typeface="Calibri" panose="020F0502020204030204"/>
                <a:cs typeface="Calibri" panose="020F0502020204030204"/>
                <a:sym typeface="Calibri" panose="020F0502020204030204"/>
              </a:rPr>
              <a:t>Giả sử chúng ta có 1 ứng dụng các node như trong hình là tượng trưng cho một single page application</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933" y="1873405"/>
            <a:ext cx="8930134" cy="43311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29" name="Google Shape;29;p4"/>
          <p:cNvSpPr/>
          <p:nvPr/>
        </p:nvSpPr>
        <p:spPr>
          <a:xfrm>
            <a:off x="743712" y="301752"/>
            <a:ext cx="313691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WHY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Redux</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a:t>
            </a:r>
            <a:endParaRPr dirty="0"/>
          </a:p>
        </p:txBody>
      </p:sp>
      <p:sp>
        <p:nvSpPr>
          <p:cNvPr id="30" name="Google Shape;30;p4"/>
          <p:cNvSpPr/>
          <p:nvPr/>
        </p:nvSpPr>
        <p:spPr>
          <a:xfrm>
            <a:off x="743712" y="991417"/>
            <a:ext cx="9958278" cy="4357901"/>
          </a:xfrm>
          <a:prstGeom prst="rect">
            <a:avLst/>
          </a:prstGeom>
          <a:noFill/>
          <a:ln>
            <a:noFill/>
          </a:ln>
        </p:spPr>
        <p:txBody>
          <a:bodyPr spcFirstLastPara="1" wrap="square" lIns="0" tIns="0" rIns="0" bIns="0" anchor="t" anchorCtr="0">
            <a:noAutofit/>
          </a:bodyPr>
          <a:lstStyle/>
          <a:p>
            <a:pPr marL="457200" lvl="0" indent="-457200" algn="just">
              <a:buClr>
                <a:schemeClr val="dk1"/>
              </a:buClr>
              <a:buSzPts val="2700"/>
              <a:buFont typeface="Arial" panose="020B0604020202020204"/>
              <a:buChar char="•"/>
            </a:pPr>
            <a:r>
              <a:rPr lang="en-US" sz="2700" dirty="0" smtClean="0">
                <a:solidFill>
                  <a:schemeClr val="dk1"/>
                </a:solidFill>
                <a:latin typeface="Calibri" panose="020F0502020204030204"/>
                <a:ea typeface="Calibri" panose="020F0502020204030204"/>
                <a:cs typeface="Calibri" panose="020F0502020204030204"/>
                <a:sym typeface="Calibri" panose="020F0502020204030204"/>
              </a:rPr>
              <a:t>C</a:t>
            </a:r>
            <a:r>
              <a:rPr lang="vi-VN" sz="2700" dirty="0" smtClean="0">
                <a:solidFill>
                  <a:schemeClr val="dk1"/>
                </a:solidFill>
                <a:latin typeface="Calibri" panose="020F0502020204030204"/>
                <a:ea typeface="Calibri" panose="020F0502020204030204"/>
                <a:cs typeface="Calibri" panose="020F0502020204030204"/>
                <a:sym typeface="Calibri" panose="020F0502020204030204"/>
              </a:rPr>
              <a:t>ó </a:t>
            </a:r>
            <a:r>
              <a:rPr lang="vi-VN" sz="2700" dirty="0">
                <a:solidFill>
                  <a:schemeClr val="dk1"/>
                </a:solidFill>
                <a:latin typeface="Calibri" panose="020F0502020204030204"/>
                <a:ea typeface="Calibri" panose="020F0502020204030204"/>
                <a:cs typeface="Calibri" panose="020F0502020204030204"/>
                <a:sym typeface="Calibri" panose="020F0502020204030204"/>
              </a:rPr>
              <a:t>một hành động nào đó được kích hoạt ở node d3 và ta muốn thay đổi trạng thái (state) ở d4 và c3 thì luồng dữ liệu sẽ được truyền từ node d3 trở về node a rồi từ node a mới truyền được đến các node d4 và c3</a:t>
            </a:r>
            <a:endParaRPr sz="27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161" y="2620537"/>
            <a:ext cx="7834869" cy="36464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29" name="Google Shape;29;p4"/>
          <p:cNvSpPr/>
          <p:nvPr/>
        </p:nvSpPr>
        <p:spPr>
          <a:xfrm>
            <a:off x="743712" y="301752"/>
            <a:ext cx="313691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WHY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Redux</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a:t>
            </a:r>
            <a:endParaRPr dirty="0"/>
          </a:p>
        </p:txBody>
      </p:sp>
      <p:sp>
        <p:nvSpPr>
          <p:cNvPr id="30" name="Google Shape;30;p4"/>
          <p:cNvSpPr/>
          <p:nvPr/>
        </p:nvSpPr>
        <p:spPr>
          <a:xfrm>
            <a:off x="743712" y="991417"/>
            <a:ext cx="5579027" cy="4357901"/>
          </a:xfrm>
          <a:prstGeom prst="rect">
            <a:avLst/>
          </a:prstGeom>
          <a:noFill/>
          <a:ln>
            <a:noFill/>
          </a:ln>
        </p:spPr>
        <p:txBody>
          <a:bodyPr spcFirstLastPara="1" wrap="square" lIns="0" tIns="0" rIns="0" bIns="0" anchor="t" anchorCtr="0">
            <a:noAutofit/>
          </a:bodyPr>
          <a:lstStyle/>
          <a:p>
            <a:pPr marL="457200" indent="-457200">
              <a:buFont typeface="Wingdings" panose="05000000000000000000" pitchFamily="2" charset="2"/>
              <a:buChar char="q"/>
            </a:pPr>
            <a:r>
              <a:rPr lang="en-US" sz="2800" dirty="0" err="1">
                <a:solidFill>
                  <a:srgbClr val="686868"/>
                </a:solidFill>
                <a:latin typeface="Open Sans"/>
              </a:rPr>
              <a:t>Cập</a:t>
            </a:r>
            <a:r>
              <a:rPr lang="en-US" sz="2800" dirty="0">
                <a:solidFill>
                  <a:srgbClr val="686868"/>
                </a:solidFill>
                <a:latin typeface="Open Sans"/>
              </a:rPr>
              <a:t> </a:t>
            </a:r>
            <a:r>
              <a:rPr lang="en-US" sz="2800" dirty="0" err="1">
                <a:solidFill>
                  <a:srgbClr val="686868"/>
                </a:solidFill>
                <a:latin typeface="Open Sans"/>
              </a:rPr>
              <a:t>nhật</a:t>
            </a:r>
            <a:r>
              <a:rPr lang="en-US" sz="2800" dirty="0">
                <a:solidFill>
                  <a:srgbClr val="686868"/>
                </a:solidFill>
                <a:latin typeface="Open Sans"/>
              </a:rPr>
              <a:t> </a:t>
            </a:r>
            <a:r>
              <a:rPr lang="en-US" sz="2800" dirty="0" err="1">
                <a:solidFill>
                  <a:srgbClr val="686868"/>
                </a:solidFill>
                <a:latin typeface="Open Sans"/>
              </a:rPr>
              <a:t>trạng</a:t>
            </a:r>
            <a:r>
              <a:rPr lang="en-US" sz="2800" dirty="0">
                <a:solidFill>
                  <a:srgbClr val="686868"/>
                </a:solidFill>
                <a:latin typeface="Open Sans"/>
              </a:rPr>
              <a:t> </a:t>
            </a:r>
            <a:r>
              <a:rPr lang="en-US" sz="2800" dirty="0" err="1">
                <a:solidFill>
                  <a:srgbClr val="686868"/>
                </a:solidFill>
                <a:latin typeface="Open Sans"/>
              </a:rPr>
              <a:t>thái</a:t>
            </a:r>
            <a:r>
              <a:rPr lang="en-US" sz="2800" dirty="0">
                <a:solidFill>
                  <a:srgbClr val="686868"/>
                </a:solidFill>
                <a:latin typeface="Open Sans"/>
              </a:rPr>
              <a:t> (state) </a:t>
            </a:r>
            <a:r>
              <a:rPr lang="en-US" sz="2800" dirty="0" err="1">
                <a:solidFill>
                  <a:srgbClr val="686868"/>
                </a:solidFill>
                <a:latin typeface="Open Sans"/>
              </a:rPr>
              <a:t>cho</a:t>
            </a:r>
            <a:r>
              <a:rPr lang="en-US" sz="2800" dirty="0">
                <a:solidFill>
                  <a:srgbClr val="686868"/>
                </a:solidFill>
                <a:latin typeface="Open Sans"/>
              </a:rPr>
              <a:t> node d4: d3-c2-b1-a-b2-c4-d4</a:t>
            </a:r>
            <a:endParaRPr lang="en-US" sz="2800" dirty="0">
              <a:solidFill>
                <a:srgbClr val="686868"/>
              </a:solidFill>
              <a:latin typeface="Open Sans"/>
            </a:endParaRPr>
          </a:p>
          <a:p>
            <a:pPr marL="457200" indent="-457200">
              <a:buFont typeface="Wingdings" panose="05000000000000000000" pitchFamily="2" charset="2"/>
              <a:buChar char="q"/>
            </a:pPr>
            <a:r>
              <a:rPr lang="en-US" sz="2800" dirty="0" err="1">
                <a:solidFill>
                  <a:srgbClr val="686868"/>
                </a:solidFill>
                <a:latin typeface="Open Sans"/>
              </a:rPr>
              <a:t>Cập</a:t>
            </a:r>
            <a:r>
              <a:rPr lang="en-US" sz="2800" dirty="0">
                <a:solidFill>
                  <a:srgbClr val="686868"/>
                </a:solidFill>
                <a:latin typeface="Open Sans"/>
              </a:rPr>
              <a:t> </a:t>
            </a:r>
            <a:r>
              <a:rPr lang="en-US" sz="2800" dirty="0" err="1">
                <a:solidFill>
                  <a:srgbClr val="686868"/>
                </a:solidFill>
                <a:latin typeface="Open Sans"/>
              </a:rPr>
              <a:t>nhật</a:t>
            </a:r>
            <a:r>
              <a:rPr lang="en-US" sz="2800" dirty="0">
                <a:solidFill>
                  <a:srgbClr val="686868"/>
                </a:solidFill>
                <a:latin typeface="Open Sans"/>
              </a:rPr>
              <a:t> </a:t>
            </a:r>
            <a:r>
              <a:rPr lang="en-US" sz="2800" dirty="0" err="1">
                <a:solidFill>
                  <a:srgbClr val="686868"/>
                </a:solidFill>
                <a:latin typeface="Open Sans"/>
              </a:rPr>
              <a:t>trạng</a:t>
            </a:r>
            <a:r>
              <a:rPr lang="en-US" sz="2800" dirty="0">
                <a:solidFill>
                  <a:srgbClr val="686868"/>
                </a:solidFill>
                <a:latin typeface="Open Sans"/>
              </a:rPr>
              <a:t> </a:t>
            </a:r>
            <a:r>
              <a:rPr lang="en-US" sz="2800" dirty="0" err="1">
                <a:solidFill>
                  <a:srgbClr val="686868"/>
                </a:solidFill>
                <a:latin typeface="Open Sans"/>
              </a:rPr>
              <a:t>thái</a:t>
            </a:r>
            <a:r>
              <a:rPr lang="en-US" sz="2800" dirty="0">
                <a:solidFill>
                  <a:srgbClr val="686868"/>
                </a:solidFill>
                <a:latin typeface="Open Sans"/>
              </a:rPr>
              <a:t> (state) </a:t>
            </a:r>
            <a:r>
              <a:rPr lang="en-US" sz="2800" dirty="0" err="1">
                <a:solidFill>
                  <a:srgbClr val="686868"/>
                </a:solidFill>
                <a:latin typeface="Open Sans"/>
              </a:rPr>
              <a:t>cho</a:t>
            </a:r>
            <a:r>
              <a:rPr lang="en-US" sz="2800" dirty="0">
                <a:solidFill>
                  <a:srgbClr val="686868"/>
                </a:solidFill>
                <a:latin typeface="Open Sans"/>
              </a:rPr>
              <a:t> node c3: </a:t>
            </a:r>
            <a:r>
              <a:rPr lang="en-US" sz="2800" dirty="0" smtClean="0">
                <a:solidFill>
                  <a:srgbClr val="686868"/>
                </a:solidFill>
                <a:latin typeface="Open Sans"/>
              </a:rPr>
              <a:t>d3-c2-b1-a-b2-c3</a:t>
            </a:r>
            <a:endParaRPr lang="en-US" sz="2800" dirty="0" smtClean="0">
              <a:solidFill>
                <a:srgbClr val="686868"/>
              </a:solidFill>
              <a:latin typeface="Open Sans"/>
            </a:endParaRPr>
          </a:p>
          <a:p>
            <a:endParaRPr lang="en-US" sz="2800" dirty="0" smtClean="0">
              <a:solidFill>
                <a:srgbClr val="686868"/>
              </a:solidFill>
              <a:latin typeface="Open Sans"/>
            </a:endParaRPr>
          </a:p>
          <a:p>
            <a:r>
              <a:rPr lang="en-US" sz="2800" dirty="0" smtClean="0">
                <a:solidFill>
                  <a:schemeClr val="tx1"/>
                </a:solidFill>
                <a:latin typeface="Times New Roman" panose="02020603050405020304" pitchFamily="18" charset="0"/>
                <a:cs typeface="Times New Roman" panose="02020603050405020304" pitchFamily="18" charset="0"/>
              </a:rPr>
              <a:t>=&gt; </a:t>
            </a:r>
            <a:r>
              <a:rPr lang="en-US" sz="2800" dirty="0" err="1" smtClean="0">
                <a:solidFill>
                  <a:schemeClr val="tx1"/>
                </a:solidFill>
                <a:latin typeface="Times New Roman" panose="02020603050405020304" pitchFamily="18" charset="0"/>
                <a:cs typeface="Times New Roman" panose="02020603050405020304" pitchFamily="18" charset="0"/>
              </a:rPr>
              <a:t>Nếu</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chỉ</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sử</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ReacJs</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cập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nhật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trạng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thái</a:t>
            </a:r>
            <a:r>
              <a:rPr lang="en-US" sz="2800" dirty="0">
                <a:solidFill>
                  <a:schemeClr val="tx1"/>
                </a:solidFill>
                <a:latin typeface="Times New Roman" panose="02020603050405020304" pitchFamily="18" charset="0"/>
                <a:cs typeface="Times New Roman" panose="02020603050405020304" pitchFamily="18" charset="0"/>
              </a:rPr>
              <a:t> (state) </a:t>
            </a:r>
            <a:r>
              <a:rPr lang="en-US" sz="2800" dirty="0" err="1">
                <a:solidFill>
                  <a:schemeClr val="tx1"/>
                </a:solidFill>
                <a:latin typeface="Times New Roman" panose="02020603050405020304" pitchFamily="18" charset="0"/>
                <a:cs typeface="Times New Roman" panose="02020603050405020304" pitchFamily="18" charset="0"/>
              </a:rPr>
              <a:t>thì</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thật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sự</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một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khăn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rất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lớn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350" t="4616" r="9922" b="6394"/>
          <a:stretch>
            <a:fillRect/>
          </a:stretch>
        </p:blipFill>
        <p:spPr>
          <a:xfrm>
            <a:off x="6322740" y="801625"/>
            <a:ext cx="5092019" cy="3603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29" name="Google Shape;29;p4"/>
          <p:cNvSpPr/>
          <p:nvPr/>
        </p:nvSpPr>
        <p:spPr>
          <a:xfrm>
            <a:off x="743712" y="301752"/>
            <a:ext cx="313691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panose="020B0604030504040204"/>
                <a:ea typeface="Tahoma" panose="020B0604030504040204"/>
                <a:cs typeface="Tahoma" panose="020B0604030504040204"/>
                <a:sym typeface="Tahoma" panose="020B0604030504040204"/>
              </a:rPr>
              <a:t>WHY </a:t>
            </a:r>
            <a:r>
              <a:rPr lang="en-US" sz="3600" dirty="0" err="1" smtClean="0">
                <a:solidFill>
                  <a:schemeClr val="dk1"/>
                </a:solidFill>
                <a:latin typeface="Tahoma" panose="020B0604030504040204"/>
                <a:ea typeface="Tahoma" panose="020B0604030504040204"/>
                <a:cs typeface="Tahoma" panose="020B0604030504040204"/>
                <a:sym typeface="Tahoma" panose="020B0604030504040204"/>
              </a:rPr>
              <a:t>Redux</a:t>
            </a:r>
            <a:r>
              <a:rPr lang="en-US" sz="3600" dirty="0" smtClean="0">
                <a:solidFill>
                  <a:schemeClr val="dk1"/>
                </a:solidFill>
                <a:latin typeface="Tahoma" panose="020B0604030504040204"/>
                <a:ea typeface="Tahoma" panose="020B0604030504040204"/>
                <a:cs typeface="Tahoma" panose="020B0604030504040204"/>
                <a:sym typeface="Tahoma" panose="020B0604030504040204"/>
              </a:rPr>
              <a:t>?</a:t>
            </a:r>
            <a:endParaRPr dirty="0"/>
          </a:p>
        </p:txBody>
      </p:sp>
      <p:sp>
        <p:nvSpPr>
          <p:cNvPr id="30" name="Google Shape;30;p4"/>
          <p:cNvSpPr/>
          <p:nvPr/>
        </p:nvSpPr>
        <p:spPr>
          <a:xfrm>
            <a:off x="743712" y="991417"/>
            <a:ext cx="10671048" cy="4357901"/>
          </a:xfrm>
          <a:prstGeom prst="rect">
            <a:avLst/>
          </a:prstGeom>
          <a:noFill/>
          <a:ln>
            <a:noFill/>
          </a:ln>
        </p:spPr>
        <p:txBody>
          <a:bodyPr spcFirstLastPara="1" wrap="square" lIns="0" tIns="0" rIns="0" bIns="0" anchor="t" anchorCtr="0">
            <a:noAutofit/>
          </a:bodyPr>
          <a:lstStyle/>
          <a:p>
            <a:pPr marL="457200" indent="-457200" algn="just">
              <a:buFont typeface="Wingdings" panose="05000000000000000000" pitchFamily="2" charset="2"/>
              <a:buChar char="q"/>
            </a:pPr>
            <a:r>
              <a:rPr lang="en-US" sz="2800" dirty="0" err="1" smtClean="0">
                <a:solidFill>
                  <a:schemeClr val="tx1"/>
                </a:solidFill>
                <a:latin typeface="Times New Roman" panose="02020603050405020304" pitchFamily="18" charset="0"/>
                <a:cs typeface="Times New Roman" panose="02020603050405020304" pitchFamily="18" charset="0"/>
              </a:rPr>
              <a:t>Với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Redux</a:t>
            </a:r>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ta chỉ cần dispatch một action từ node d3 về store rồi d4 và c3 chỉ cần connect tới store </a:t>
            </a:r>
            <a:r>
              <a:rPr lang="en-US" altLang="vi-VN" sz="2800" dirty="0">
                <a:solidFill>
                  <a:schemeClr val="tx1"/>
                </a:solidFill>
                <a:latin typeface="Times New Roman" panose="02020603050405020304" pitchFamily="18" charset="0"/>
                <a:cs typeface="Times New Roman" panose="02020603050405020304" pitchFamily="18" charset="0"/>
              </a:rPr>
              <a:t>v</a:t>
            </a:r>
            <a:r>
              <a:rPr lang="vi-VN" sz="2800" dirty="0">
                <a:solidFill>
                  <a:schemeClr val="tx1"/>
                </a:solidFill>
                <a:latin typeface="Times New Roman" panose="02020603050405020304" pitchFamily="18" charset="0"/>
                <a:cs typeface="Times New Roman" panose="02020603050405020304" pitchFamily="18" charset="0"/>
              </a:rPr>
              <a:t>à cập nhật data thay đổi thế là bài toán được giải quyết một cách dễ dàng</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150" y="2219092"/>
            <a:ext cx="8777700" cy="42151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
        <p:cNvGrpSpPr/>
        <p:nvPr/>
      </p:nvGrpSpPr>
      <p:grpSpPr>
        <a:xfrm>
          <a:off x="0" y="0"/>
          <a:ext cx="0" cy="0"/>
          <a:chOff x="0" y="0"/>
          <a:chExt cx="0" cy="0"/>
        </a:xfrm>
      </p:grpSpPr>
      <p:pic>
        <p:nvPicPr>
          <p:cNvPr id="35" name="Google Shape;35;g109804c641e_1_0"/>
          <p:cNvPicPr preferRelativeResize="0"/>
          <p:nvPr/>
        </p:nvPicPr>
        <p:blipFill rotWithShape="1">
          <a:blip r:embed="rId1"/>
          <a:srcRect/>
          <a:stretch>
            <a:fillRect/>
          </a:stretch>
        </p:blipFill>
        <p:spPr>
          <a:xfrm>
            <a:off x="11414760" y="137160"/>
            <a:ext cx="664464" cy="664464"/>
          </a:xfrm>
          <a:prstGeom prst="rect">
            <a:avLst/>
          </a:prstGeom>
          <a:noFill/>
          <a:ln>
            <a:noFill/>
          </a:ln>
        </p:spPr>
      </p:pic>
      <p:sp>
        <p:nvSpPr>
          <p:cNvPr id="36" name="Google Shape;36;g109804c641e_1_0"/>
          <p:cNvSpPr/>
          <p:nvPr/>
        </p:nvSpPr>
        <p:spPr>
          <a:xfrm>
            <a:off x="743712" y="301752"/>
            <a:ext cx="2541900" cy="429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panose="020B0604030504040204"/>
                <a:ea typeface="Tahoma" panose="020B0604030504040204"/>
                <a:cs typeface="Tahoma" panose="020B0604030504040204"/>
                <a:sym typeface="Tahoma" panose="020B0604030504040204"/>
              </a:rPr>
              <a:t>React Redux</a:t>
            </a:r>
            <a:endParaRPr lang="en-US" sz="3600">
              <a:solidFill>
                <a:schemeClr val="dk1"/>
              </a:solidFill>
              <a:latin typeface="Tahoma" panose="020B0604030504040204"/>
              <a:ea typeface="Tahoma" panose="020B0604030504040204"/>
              <a:cs typeface="Tahoma" panose="020B0604030504040204"/>
              <a:sym typeface="Tahoma" panose="020B0604030504040204"/>
            </a:endParaRPr>
          </a:p>
        </p:txBody>
      </p:sp>
      <p:sp>
        <p:nvSpPr>
          <p:cNvPr id="37" name="Google Shape;37;g109804c641e_1_0"/>
          <p:cNvSpPr/>
          <p:nvPr/>
        </p:nvSpPr>
        <p:spPr>
          <a:xfrm>
            <a:off x="1042300" y="1359400"/>
            <a:ext cx="10281300" cy="435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700">
                <a:solidFill>
                  <a:schemeClr val="dk1"/>
                </a:solidFill>
                <a:latin typeface="Calibri" panose="020F0502020204030204"/>
                <a:ea typeface="Calibri" panose="020F0502020204030204"/>
                <a:cs typeface="Calibri" panose="020F0502020204030204"/>
                <a:sym typeface="Calibri" panose="020F0502020204030204"/>
              </a:rPr>
              <a:t>Mô hình</a:t>
            </a:r>
            <a:endParaRPr sz="27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l" rtl="0">
              <a:spcBef>
                <a:spcPts val="0"/>
              </a:spcBef>
              <a:spcAft>
                <a:spcPts val="0"/>
              </a:spcAft>
              <a:buNone/>
            </a:pPr>
            <a:endParaRPr sz="27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8" name="Google Shape;38;g109804c641e_1_0"/>
          <p:cNvPicPr preferRelativeResize="0"/>
          <p:nvPr/>
        </p:nvPicPr>
        <p:blipFill>
          <a:blip r:embed="rId2"/>
          <a:stretch>
            <a:fillRect/>
          </a:stretch>
        </p:blipFill>
        <p:spPr>
          <a:xfrm>
            <a:off x="2507550" y="1555900"/>
            <a:ext cx="8564949" cy="41972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10588</Words>
  <Application>WPS Presentation</Application>
  <PresentationFormat>Widescreen</PresentationFormat>
  <Paragraphs>269</Paragraphs>
  <Slides>42</Slides>
  <Notes>43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Arial</vt:lpstr>
      <vt:lpstr>SimSun</vt:lpstr>
      <vt:lpstr>Wingdings</vt:lpstr>
      <vt:lpstr>Arial</vt:lpstr>
      <vt:lpstr>Tahoma</vt:lpstr>
      <vt:lpstr>Calibri</vt:lpstr>
      <vt:lpstr>Open Sans</vt:lpstr>
      <vt:lpstr>Segoe Print</vt:lpstr>
      <vt:lpstr>Times New Roman</vt:lpstr>
      <vt:lpstr>Microsoft YaHei</vt:lpstr>
      <vt:lpstr>Arial Unicode MS</vt:lpstr>
      <vt:lpstr>Segoe UI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23</cp:revision>
  <dcterms:created xsi:type="dcterms:W3CDTF">2023-03-09T01:21:50Z</dcterms:created>
  <dcterms:modified xsi:type="dcterms:W3CDTF">2023-03-09T04:23:46Z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597BF0F25C9B48A5886B4B3B423309A9</vt:lpwstr>
  </property>
  <property fmtid="{D5CDD505-2E9C-101B-9397-08002B2CF9AE}" pid="3" name="KSOProductBuildVer">
    <vt:lpwstr>1033-11.2.0.11486</vt:lpwstr>
  </property>
</Properties>
</file>