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embeddedFontLst>
    <p:embeddedFont>
      <p:font typeface="Open Sans SemiBold"/>
      <p:regular r:id="rId23"/>
    </p:embeddedFont>
    <p:embeddedFont>
      <p:font typeface="Open Sans"/>
      <p:regular r:id="rId24"/>
    </p:embeddedFont>
    <p:embeddedFont>
      <p:font typeface="Calibri" panose="020F0502020204030204"/>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1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7" name="Google Shape;157;p1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1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4" name="Google Shape;164;p1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1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1" name="Google Shape;171;p1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1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8" name="Google Shape;178;p1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5" name="Google Shape;185;p1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1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3" name="Google Shape;193;p1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 name="Shape 197"/>
        <p:cNvGrpSpPr/>
        <p:nvPr/>
      </p:nvGrpSpPr>
      <p:grpSpPr>
        <a:xfrm>
          <a:off x="0" y="0"/>
          <a:ext cx="0" cy="0"/>
          <a:chOff x="0" y="0"/>
          <a:chExt cx="0" cy="0"/>
        </a:xfrm>
      </p:grpSpPr>
      <p:sp>
        <p:nvSpPr>
          <p:cNvPr id="198" name="Google Shape;198;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1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0" name="Google Shape;200;p17: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6" name="Google Shape;96;p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panose="020F0502020204030204"/>
              <a:buNone/>
            </a:pPr>
          </a:p>
        </p:txBody>
      </p:sp>
      <p:sp>
        <p:nvSpPr>
          <p:cNvPr id="109" name="Google Shape;10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panose="020F0502020204030204"/>
              <a:buNone/>
            </a:pPr>
          </a:p>
        </p:txBody>
      </p:sp>
      <p:sp>
        <p:nvSpPr>
          <p:cNvPr id="116" name="Google Shape;116;p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3" name="Google Shape;123;p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9" name="Google Shape;129;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6" name="Google Shape;136;p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3" name="Google Shape;143;p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0" name="Google Shape;150;p1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7" name="Shape 17"/>
        <p:cNvGrpSpPr/>
        <p:nvPr/>
      </p:nvGrpSpPr>
      <p:grpSpPr>
        <a:xfrm>
          <a:off x="0" y="0"/>
          <a:ext cx="0" cy="0"/>
          <a:chOff x="0" y="0"/>
          <a:chExt cx="0" cy="0"/>
        </a:xfrm>
      </p:grpSpPr>
      <p:sp>
        <p:nvSpPr>
          <p:cNvPr id="18" name="Google Shape;18;p20"/>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4" name="Shape 74"/>
        <p:cNvGrpSpPr/>
        <p:nvPr/>
      </p:nvGrpSpPr>
      <p:grpSpPr>
        <a:xfrm>
          <a:off x="0" y="0"/>
          <a:ext cx="0" cy="0"/>
          <a:chOff x="0" y="0"/>
          <a:chExt cx="0" cy="0"/>
        </a:xfrm>
      </p:grpSpPr>
      <p:sp>
        <p:nvSpPr>
          <p:cNvPr id="75" name="Google Shape;75;p29"/>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type="body" idx="1"/>
          </p:nvPr>
        </p:nvSpPr>
        <p:spPr>
          <a:xfrm rot="5400000">
            <a:off x="3567529" y="-1609307"/>
            <a:ext cx="5056942"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2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0" name="Shape 80"/>
        <p:cNvGrpSpPr/>
        <p:nvPr/>
      </p:nvGrpSpPr>
      <p:grpSpPr>
        <a:xfrm>
          <a:off x="0" y="0"/>
          <a:ext cx="0" cy="0"/>
          <a:chOff x="0" y="0"/>
          <a:chExt cx="0" cy="0"/>
        </a:xfrm>
      </p:grpSpPr>
      <p:sp>
        <p:nvSpPr>
          <p:cNvPr id="81" name="Google Shape;81;p30"/>
          <p:cNvSpPr txBox="1"/>
          <p:nvPr>
            <p:ph type="title"/>
          </p:nvPr>
        </p:nvSpPr>
        <p:spPr>
          <a:xfrm rot="5400000">
            <a:off x="7481547" y="2304710"/>
            <a:ext cx="5115606"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0"/>
          <p:cNvSpPr txBox="1"/>
          <p:nvPr>
            <p:ph type="body" idx="1"/>
          </p:nvPr>
        </p:nvSpPr>
        <p:spPr>
          <a:xfrm rot="5400000">
            <a:off x="2147547" y="-247990"/>
            <a:ext cx="5115606"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3" name="Google Shape;83;p3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3" name="Shape 23"/>
        <p:cNvGrpSpPr/>
        <p:nvPr/>
      </p:nvGrpSpPr>
      <p:grpSpPr>
        <a:xfrm>
          <a:off x="0" y="0"/>
          <a:ext cx="0" cy="0"/>
          <a:chOff x="0" y="0"/>
          <a:chExt cx="0" cy="0"/>
        </a:xfrm>
      </p:grpSpPr>
      <p:sp>
        <p:nvSpPr>
          <p:cNvPr id="24" name="Google Shape;24;p21"/>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marL="914400" lvl="1" indent="-406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6" name="Google Shape;26;p2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22"/>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2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6" name="Shape 36"/>
        <p:cNvGrpSpPr/>
        <p:nvPr/>
      </p:nvGrpSpPr>
      <p:grpSpPr>
        <a:xfrm>
          <a:off x="0" y="0"/>
          <a:ext cx="0" cy="0"/>
          <a:chOff x="0" y="0"/>
          <a:chExt cx="0" cy="0"/>
        </a:xfrm>
      </p:grpSpPr>
      <p:sp>
        <p:nvSpPr>
          <p:cNvPr id="37" name="Google Shape;37;p23"/>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2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2" name="Shape 42"/>
        <p:cNvGrpSpPr/>
        <p:nvPr/>
      </p:nvGrpSpPr>
      <p:grpSpPr>
        <a:xfrm>
          <a:off x="0" y="0"/>
          <a:ext cx="0" cy="0"/>
          <a:chOff x="0" y="0"/>
          <a:chExt cx="0" cy="0"/>
        </a:xfrm>
      </p:grpSpPr>
      <p:sp>
        <p:nvSpPr>
          <p:cNvPr id="43" name="Google Shape;43;p24"/>
          <p:cNvSpPr txBox="1"/>
          <p:nvPr>
            <p:ph type="title"/>
          </p:nvPr>
        </p:nvSpPr>
        <p:spPr>
          <a:xfrm>
            <a:off x="839788" y="898071"/>
            <a:ext cx="10515600" cy="7926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4"/>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5" name="Google Shape;45;p24"/>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24"/>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7" name="Google Shape;47;p24"/>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8" name="Google Shape;48;p2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1" name="Shape 51"/>
        <p:cNvGrpSpPr/>
        <p:nvPr/>
      </p:nvGrpSpPr>
      <p:grpSpPr>
        <a:xfrm>
          <a:off x="0" y="0"/>
          <a:ext cx="0" cy="0"/>
          <a:chOff x="0" y="0"/>
          <a:chExt cx="0" cy="0"/>
        </a:xfrm>
      </p:grpSpPr>
      <p:sp>
        <p:nvSpPr>
          <p:cNvPr id="52" name="Google Shape;52;p25"/>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6" name="Shape 56"/>
        <p:cNvGrpSpPr/>
        <p:nvPr/>
      </p:nvGrpSpPr>
      <p:grpSpPr>
        <a:xfrm>
          <a:off x="0" y="0"/>
          <a:ext cx="0" cy="0"/>
          <a:chOff x="0" y="0"/>
          <a:chExt cx="0" cy="0"/>
        </a:xfrm>
      </p:grpSpPr>
      <p:sp>
        <p:nvSpPr>
          <p:cNvPr id="57" name="Google Shape;57;p2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0" name="Shape 60"/>
        <p:cNvGrpSpPr/>
        <p:nvPr/>
      </p:nvGrpSpPr>
      <p:grpSpPr>
        <a:xfrm>
          <a:off x="0" y="0"/>
          <a:ext cx="0" cy="0"/>
          <a:chOff x="0" y="0"/>
          <a:chExt cx="0" cy="0"/>
        </a:xfrm>
      </p:grpSpPr>
      <p:sp>
        <p:nvSpPr>
          <p:cNvPr id="61" name="Google Shape;61;p27"/>
          <p:cNvSpPr txBox="1"/>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7"/>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3" name="Google Shape;63;p27"/>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4" name="Google Shape;64;p2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7" name="Shape 67"/>
        <p:cNvGrpSpPr/>
        <p:nvPr/>
      </p:nvGrpSpPr>
      <p:grpSpPr>
        <a:xfrm>
          <a:off x="0" y="0"/>
          <a:ext cx="0" cy="0"/>
          <a:chOff x="0" y="0"/>
          <a:chExt cx="0" cy="0"/>
        </a:xfrm>
      </p:grpSpPr>
      <p:sp>
        <p:nvSpPr>
          <p:cNvPr id="68" name="Google Shape;68;p28"/>
          <p:cNvSpPr txBox="1"/>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8"/>
          <p:cNvSpPr/>
          <p:nvPr>
            <p:ph type="pic" idx="2"/>
          </p:nvPr>
        </p:nvSpPr>
        <p:spPr>
          <a:xfrm>
            <a:off x="5183188" y="987425"/>
            <a:ext cx="6172200" cy="4873625"/>
          </a:xfrm>
          <a:prstGeom prst="rect">
            <a:avLst/>
          </a:prstGeom>
          <a:noFill/>
          <a:ln>
            <a:noFill/>
          </a:ln>
        </p:spPr>
      </p:sp>
      <p:sp>
        <p:nvSpPr>
          <p:cNvPr id="70" name="Google Shape;70;p28"/>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1" name="Google Shape;71;p2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Open Sans SemiBold"/>
              <a:buNone/>
              <a:defRPr sz="4000" b="1" i="0" u="none" strike="noStrike" cap="none">
                <a:solidFill>
                  <a:schemeClr val="dk1"/>
                </a:solidFill>
                <a:latin typeface="Open Sans SemiBold"/>
                <a:ea typeface="Open Sans SemiBold"/>
                <a:cs typeface="Open Sans SemiBold"/>
                <a:sym typeface="Open Sa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pen Sans"/>
                <a:ea typeface="Open Sans"/>
                <a:cs typeface="Open Sans"/>
                <a:sym typeface="Open Sans"/>
              </a:defRPr>
            </a:lvl1pPr>
            <a:lvl2pPr marL="0" marR="0" lvl="1" indent="0" algn="r" rtl="0">
              <a:spcBef>
                <a:spcPts val="0"/>
              </a:spcBef>
              <a:buNone/>
              <a:defRPr sz="1200" b="0" i="0" u="none" strike="noStrike" cap="none">
                <a:solidFill>
                  <a:srgbClr val="888888"/>
                </a:solidFill>
                <a:latin typeface="Open Sans"/>
                <a:ea typeface="Open Sans"/>
                <a:cs typeface="Open Sans"/>
                <a:sym typeface="Open Sans"/>
              </a:defRPr>
            </a:lvl2pPr>
            <a:lvl3pPr marL="0" marR="0" lvl="2" indent="0" algn="r" rtl="0">
              <a:spcBef>
                <a:spcPts val="0"/>
              </a:spcBef>
              <a:buNone/>
              <a:defRPr sz="1200" b="0" i="0" u="none" strike="noStrike" cap="none">
                <a:solidFill>
                  <a:srgbClr val="888888"/>
                </a:solidFill>
                <a:latin typeface="Open Sans"/>
                <a:ea typeface="Open Sans"/>
                <a:cs typeface="Open Sans"/>
                <a:sym typeface="Open Sans"/>
              </a:defRPr>
            </a:lvl3pPr>
            <a:lvl4pPr marL="0" marR="0" lvl="3" indent="0" algn="r" rtl="0">
              <a:spcBef>
                <a:spcPts val="0"/>
              </a:spcBef>
              <a:buNone/>
              <a:defRPr sz="1200" b="0" i="0" u="none" strike="noStrike" cap="none">
                <a:solidFill>
                  <a:srgbClr val="888888"/>
                </a:solidFill>
                <a:latin typeface="Open Sans"/>
                <a:ea typeface="Open Sans"/>
                <a:cs typeface="Open Sans"/>
                <a:sym typeface="Open Sans"/>
              </a:defRPr>
            </a:lvl4pPr>
            <a:lvl5pPr marL="0" marR="0" lvl="4" indent="0" algn="r" rtl="0">
              <a:spcBef>
                <a:spcPts val="0"/>
              </a:spcBef>
              <a:buNone/>
              <a:defRPr sz="1200" b="0" i="0" u="none" strike="noStrike" cap="none">
                <a:solidFill>
                  <a:srgbClr val="888888"/>
                </a:solidFill>
                <a:latin typeface="Open Sans"/>
                <a:ea typeface="Open Sans"/>
                <a:cs typeface="Open Sans"/>
                <a:sym typeface="Open Sans"/>
              </a:defRPr>
            </a:lvl5pPr>
            <a:lvl6pPr marL="0" marR="0" lvl="5" indent="0" algn="r" rtl="0">
              <a:spcBef>
                <a:spcPts val="0"/>
              </a:spcBef>
              <a:buNone/>
              <a:defRPr sz="1200" b="0" i="0" u="none" strike="noStrike" cap="none">
                <a:solidFill>
                  <a:srgbClr val="888888"/>
                </a:solidFill>
                <a:latin typeface="Open Sans"/>
                <a:ea typeface="Open Sans"/>
                <a:cs typeface="Open Sans"/>
                <a:sym typeface="Open Sans"/>
              </a:defRPr>
            </a:lvl6pPr>
            <a:lvl7pPr marL="0" marR="0" lvl="6" indent="0" algn="r" rtl="0">
              <a:spcBef>
                <a:spcPts val="0"/>
              </a:spcBef>
              <a:buNone/>
              <a:defRPr sz="1200" b="0" i="0" u="none" strike="noStrike" cap="none">
                <a:solidFill>
                  <a:srgbClr val="888888"/>
                </a:solidFill>
                <a:latin typeface="Open Sans"/>
                <a:ea typeface="Open Sans"/>
                <a:cs typeface="Open Sans"/>
                <a:sym typeface="Open Sans"/>
              </a:defRPr>
            </a:lvl7pPr>
            <a:lvl8pPr marL="0" marR="0" lvl="7" indent="0" algn="r" rtl="0">
              <a:spcBef>
                <a:spcPts val="0"/>
              </a:spcBef>
              <a:buNone/>
              <a:defRPr sz="1200" b="0" i="0" u="none" strike="noStrike" cap="none">
                <a:solidFill>
                  <a:srgbClr val="888888"/>
                </a:solidFill>
                <a:latin typeface="Open Sans"/>
                <a:ea typeface="Open Sans"/>
                <a:cs typeface="Open Sans"/>
                <a:sym typeface="Open Sans"/>
              </a:defRPr>
            </a:lvl8pPr>
            <a:lvl9pPr marL="0" marR="0" lvl="8" indent="0" algn="r" rtl="0">
              <a:spcBef>
                <a:spcPts val="0"/>
              </a:spcBef>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fld>
            <a:endParaRPr lang="en-US"/>
          </a:p>
        </p:txBody>
      </p:sp>
      <p:cxnSp>
        <p:nvCxnSpPr>
          <p:cNvPr id="15" name="Google Shape;15;p19"/>
          <p:cNvCxnSpPr/>
          <p:nvPr/>
        </p:nvCxnSpPr>
        <p:spPr>
          <a:xfrm rot="10800000">
            <a:off x="838202" y="893620"/>
            <a:ext cx="10386389" cy="0"/>
          </a:xfrm>
          <a:prstGeom prst="straightConnector1">
            <a:avLst/>
          </a:prstGeom>
          <a:noFill/>
          <a:ln w="25400" cap="flat" cmpd="sng">
            <a:solidFill>
              <a:srgbClr val="272780"/>
            </a:solidFill>
            <a:prstDash val="solid"/>
            <a:miter lim="800000"/>
            <a:headEnd type="none" w="sm" len="sm"/>
            <a:tailEnd type="none" w="sm" len="sm"/>
          </a:ln>
        </p:spPr>
      </p:cxnSp>
      <p:pic>
        <p:nvPicPr>
          <p:cNvPr id="16" name="Google Shape;16;p19"/>
          <p:cNvPicPr preferRelativeResize="0"/>
          <p:nvPr/>
        </p:nvPicPr>
        <p:blipFill rotWithShape="1">
          <a:blip r:embed="rId12"/>
          <a:srcRect/>
          <a:stretch>
            <a:fillRect/>
          </a:stretch>
        </p:blipFill>
        <p:spPr>
          <a:xfrm>
            <a:off x="11415645" y="139074"/>
            <a:ext cx="657087" cy="6570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
          <p:cNvSpPr txBox="1"/>
          <p:nvPr>
            <p:ph type="ctrTitle"/>
          </p:nvPr>
        </p:nvSpPr>
        <p:spPr>
          <a:xfrm>
            <a:off x="1336431" y="1122362"/>
            <a:ext cx="9612923" cy="27384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Open Sans"/>
              <a:buNone/>
            </a:pPr>
            <a:r>
              <a:rPr lang="en-US"/>
              <a:t>Bài 11</a:t>
            </a:r>
            <a:br>
              <a:rPr lang="en-US"/>
            </a:br>
            <a:r>
              <a:rPr lang="en-US"/>
              <a:t>Testing</a:t>
            </a:r>
            <a:endParaRPr lang="en-US"/>
          </a:p>
        </p:txBody>
      </p:sp>
      <p:sp>
        <p:nvSpPr>
          <p:cNvPr id="92" name="Google Shape;92;p1"/>
          <p:cNvSpPr txBox="1"/>
          <p:nvPr>
            <p:ph type="subTitle" idx="1"/>
          </p:nvPr>
        </p:nvSpPr>
        <p:spPr>
          <a:xfrm>
            <a:off x="1524000" y="41608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831850" y="1709738"/>
            <a:ext cx="10515600" cy="2852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Thảo luận</a:t>
            </a:r>
            <a:endParaRPr lang="en-US"/>
          </a:p>
        </p:txBody>
      </p:sp>
      <p:sp>
        <p:nvSpPr>
          <p:cNvPr id="160" name="Google Shape;160;p11"/>
          <p:cNvSpPr txBox="1"/>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a:t>Test Component trong React với Jest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12"/>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Cài đặt Jest</a:t>
            </a:r>
            <a:endParaRPr>
              <a:latin typeface="Open Sans"/>
              <a:ea typeface="Open Sans"/>
              <a:cs typeface="Open Sans"/>
              <a:sym typeface="Open Sans"/>
            </a:endParaRPr>
          </a:p>
        </p:txBody>
      </p:sp>
      <p:sp>
        <p:nvSpPr>
          <p:cNvPr id="167" name="Google Shape;167;p12"/>
          <p:cNvSpPr txBox="1"/>
          <p:nvPr>
            <p:ph type="body" idx="1"/>
          </p:nvPr>
        </p:nvSpPr>
        <p:spPr>
          <a:xfrm>
            <a:off x="878093" y="973606"/>
            <a:ext cx="10435814" cy="518656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Cài đặt với Create React App</a:t>
            </a:r>
            <a:endParaRPr lang="en-US"/>
          </a:p>
          <a:p>
            <a:pPr marL="457200" lvl="1" indent="0" algn="l" rtl="0">
              <a:lnSpc>
                <a:spcPct val="90000"/>
              </a:lnSpc>
              <a:spcBef>
                <a:spcPts val="500"/>
              </a:spcBef>
              <a:spcAft>
                <a:spcPts val="0"/>
              </a:spcAft>
              <a:buClr>
                <a:schemeClr val="dk1"/>
              </a:buClr>
              <a:buSzPts val="2400"/>
              <a:buNone/>
            </a:pPr>
            <a:r>
              <a:rPr lang="en-US">
                <a:latin typeface="Courier"/>
                <a:ea typeface="Courier"/>
                <a:cs typeface="Courier"/>
                <a:sym typeface="Courier"/>
              </a:rPr>
              <a:t>npm install --save-dev jest??</a:t>
            </a:r>
            <a:endParaRPr lang="en-US">
              <a:latin typeface="Courier"/>
              <a:ea typeface="Courier"/>
              <a:cs typeface="Courier"/>
              <a:sym typeface="Courier"/>
            </a:endParaRPr>
          </a:p>
          <a:p>
            <a:pPr marL="457200" lvl="1" indent="0" algn="l" rtl="0">
              <a:lnSpc>
                <a:spcPct val="90000"/>
              </a:lnSpc>
              <a:spcBef>
                <a:spcPts val="500"/>
              </a:spcBef>
              <a:spcAft>
                <a:spcPts val="0"/>
              </a:spcAft>
              <a:buClr>
                <a:schemeClr val="dk1"/>
              </a:buClr>
              <a:buSzPts val="2400"/>
              <a:buNone/>
            </a:pPr>
            <a:r>
              <a:t>npm i -D react-test-renderer jest babel-jest @babel/preset-env @babel/preset-react enzyme @cfaester/enzyme-adapter-react-18</a:t>
            </a:r>
          </a:p>
          <a:p>
            <a:pPr marL="228600" lvl="0" indent="-228600" algn="l" rtl="0">
              <a:lnSpc>
                <a:spcPct val="90000"/>
              </a:lnSpc>
              <a:spcBef>
                <a:spcPts val="1000"/>
              </a:spcBef>
              <a:spcAft>
                <a:spcPts val="0"/>
              </a:spcAft>
              <a:buClr>
                <a:schemeClr val="dk1"/>
              </a:buClr>
              <a:buSzPts val="2800"/>
              <a:buChar char="•"/>
            </a:pPr>
            <a:r>
              <a:rPr lang="en-US">
                <a:latin typeface="Open Sans"/>
                <a:ea typeface="Open Sans"/>
                <a:cs typeface="Open Sans"/>
                <a:sym typeface="Open Sans"/>
              </a:rPr>
              <a:t>Cài đặt không sử dụng Create React App??</a:t>
            </a:r>
            <a:endParaRPr lang="en-US">
              <a:latin typeface="Open Sans"/>
              <a:ea typeface="Open Sans"/>
              <a:cs typeface="Open Sans"/>
              <a:sym typeface="Open Sans"/>
            </a:endParaRPr>
          </a:p>
          <a:p>
            <a:pPr marL="0" lvl="0" indent="0" algn="l" rtl="0">
              <a:lnSpc>
                <a:spcPct val="90000"/>
              </a:lnSpc>
              <a:spcBef>
                <a:spcPts val="1000"/>
              </a:spcBef>
              <a:spcAft>
                <a:spcPts val="0"/>
              </a:spcAft>
              <a:buClr>
                <a:schemeClr val="dk1"/>
              </a:buClr>
              <a:buSzPts val="2400"/>
              <a:buNone/>
            </a:pPr>
            <a:r>
              <a:rPr lang="en-US" sz="2400">
                <a:latin typeface="Courier"/>
                <a:ea typeface="Courier"/>
                <a:cs typeface="Courier"/>
                <a:sym typeface="Courier"/>
              </a:rPr>
              <a:t>	yarn add --dev jest babel-jest @babel/preset-env @babel/preset-react react-test-renderer</a:t>
            </a:r>
            <a:endParaRPr lang="en-US" sz="2400">
              <a:latin typeface="Courier"/>
              <a:ea typeface="Courier"/>
              <a:cs typeface="Courier"/>
              <a:sym typeface="Courier"/>
            </a:endParaRPr>
          </a:p>
          <a:p>
            <a:pPr marL="0" lvl="0" indent="0" algn="l" rtl="0">
              <a:lnSpc>
                <a:spcPct val="90000"/>
              </a:lnSpc>
              <a:spcBef>
                <a:spcPts val="1000"/>
              </a:spcBef>
              <a:spcAft>
                <a:spcPts val="0"/>
              </a:spcAft>
              <a:buClr>
                <a:schemeClr val="dk1"/>
              </a:buClr>
              <a:buSzPts val="2400"/>
              <a:buNone/>
            </a:pPr>
            <a:endParaRPr sz="2400">
              <a:latin typeface="Courier"/>
              <a:ea typeface="Courier"/>
              <a:cs typeface="Courier"/>
              <a:sym typeface="Courier"/>
            </a:endParaRPr>
          </a:p>
          <a:p>
            <a:pPr marL="228600" lvl="0" indent="-228600" algn="l" rtl="0">
              <a:lnSpc>
                <a:spcPct val="90000"/>
              </a:lnSpc>
              <a:spcBef>
                <a:spcPts val="1000"/>
              </a:spcBef>
              <a:spcAft>
                <a:spcPts val="0"/>
              </a:spcAft>
              <a:buClr>
                <a:schemeClr val="dk1"/>
              </a:buClr>
              <a:buSzPts val="2800"/>
              <a:buChar char="•"/>
            </a:pPr>
            <a:r>
              <a:rPr lang="en-US">
                <a:latin typeface="Open Sans"/>
                <a:ea typeface="Open Sans"/>
                <a:cs typeface="Open Sans"/>
                <a:sym typeface="Open Sans"/>
              </a:rPr>
              <a:t>Enzyme đã chết từ khi React 18 ra đời, vì thế:</a:t>
            </a:r>
            <a:endParaRPr lang="en-US">
              <a:latin typeface="Open Sans"/>
              <a:ea typeface="Open Sans"/>
              <a:cs typeface="Open Sans"/>
              <a:sym typeface="Open Sans"/>
            </a:endParaRPr>
          </a:p>
          <a:p>
            <a:pPr marL="228600" lvl="0" indent="-228600" algn="l" rtl="0">
              <a:lnSpc>
                <a:spcPct val="90000"/>
              </a:lnSpc>
              <a:spcBef>
                <a:spcPts val="1000"/>
              </a:spcBef>
              <a:spcAft>
                <a:spcPts val="0"/>
              </a:spcAft>
              <a:buClr>
                <a:schemeClr val="dk1"/>
              </a:buClr>
              <a:buSzPts val="2800"/>
              <a:buChar char="•"/>
            </a:pPr>
            <a:r>
              <a:rPr lang="en-US">
                <a:latin typeface="Open Sans"/>
                <a:ea typeface="Open Sans"/>
                <a:cs typeface="Open Sans"/>
                <a:sym typeface="Open Sans"/>
              </a:rPr>
              <a:t>sử dụng RTL thay thế: https://testing-library.com/docs/react-testing-library/intro/</a:t>
            </a:r>
            <a:endParaRPr lang="en-US">
              <a:latin typeface="Open Sans"/>
              <a:ea typeface="Open Sans"/>
              <a:cs typeface="Open Sans"/>
              <a:sym typeface="Open Sans"/>
            </a:endParaRPr>
          </a:p>
          <a:p>
            <a:pPr lvl="0" indent="-457200" algn="l" rtl="0">
              <a:lnSpc>
                <a:spcPct val="90000"/>
              </a:lnSpc>
              <a:spcBef>
                <a:spcPts val="1000"/>
              </a:spcBef>
              <a:spcAft>
                <a:spcPts val="0"/>
              </a:spcAft>
              <a:buClr>
                <a:schemeClr val="dk1"/>
              </a:buClr>
              <a:buSzPts val="2800"/>
              <a:buFont typeface="Wingdings" panose="05000000000000000000" charset="0"/>
              <a:buChar char="Ø"/>
            </a:pPr>
            <a:r>
              <a:rPr lang="en-US">
                <a:latin typeface="Open Sans"/>
                <a:ea typeface="Open Sans"/>
                <a:cs typeface="Open Sans"/>
                <a:sym typeface="Open Sans"/>
              </a:rPr>
              <a:t>(Để downgrade react version thì cần xóa folder node_modules và xóa file package-lock.json trước khi dùng npm i)</a:t>
            </a:r>
            <a:endParaRPr lang="en-US">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Viết test case đầu tiên</a:t>
            </a:r>
            <a:endParaRPr>
              <a:latin typeface="Open Sans"/>
              <a:ea typeface="Open Sans"/>
              <a:cs typeface="Open Sans"/>
              <a:sym typeface="Open Sans"/>
            </a:endParaRPr>
          </a:p>
        </p:txBody>
      </p:sp>
      <p:sp>
        <p:nvSpPr>
          <p:cNvPr id="174" name="Google Shape;174;p13"/>
          <p:cNvSpPr txBox="1"/>
          <p:nvPr>
            <p:ph type="body" idx="1"/>
          </p:nvPr>
        </p:nvSpPr>
        <p:spPr>
          <a:xfrm>
            <a:off x="878093" y="973605"/>
            <a:ext cx="10435814" cy="572497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Tạo một nút đơn giản có tên Click Me bằng đoạn mã sau </a:t>
            </a:r>
            <a:endParaRPr lang="en-US"/>
          </a:p>
          <a:p>
            <a:pPr marL="0" lvl="0" indent="0" algn="l" rtl="0">
              <a:lnSpc>
                <a:spcPct val="90000"/>
              </a:lnSpc>
              <a:spcBef>
                <a:spcPts val="1000"/>
              </a:spcBef>
              <a:spcAft>
                <a:spcPts val="0"/>
              </a:spcAft>
              <a:buClr>
                <a:schemeClr val="dk1"/>
              </a:buClr>
              <a:buSzPts val="2800"/>
              <a:buNone/>
            </a:pPr>
            <a:r>
              <a:rPr lang="en-US">
                <a:latin typeface="Courier"/>
                <a:ea typeface="Courier"/>
                <a:cs typeface="Courier"/>
                <a:sym typeface="Courier"/>
              </a:rPr>
              <a:t>	</a:t>
            </a:r>
            <a:endParaRPr lang="en-US">
              <a:latin typeface="Courier"/>
              <a:ea typeface="Courier"/>
              <a:cs typeface="Courier"/>
              <a:sym typeface="Courier"/>
            </a:endParaRPr>
          </a:p>
          <a:p>
            <a:pPr marL="0" lvl="0" indent="0" algn="l" rtl="0">
              <a:lnSpc>
                <a:spcPct val="90000"/>
              </a:lnSpc>
              <a:spcBef>
                <a:spcPts val="1000"/>
              </a:spcBef>
              <a:spcAft>
                <a:spcPts val="0"/>
              </a:spcAft>
              <a:buClr>
                <a:schemeClr val="dk1"/>
              </a:buClr>
              <a:buSzPts val="2000"/>
              <a:buNone/>
            </a:pPr>
            <a:r>
              <a:rPr lang="en-US" sz="2000">
                <a:latin typeface="Courier"/>
                <a:ea typeface="Courier"/>
                <a:cs typeface="Courier"/>
                <a:sym typeface="Courier"/>
              </a:rPr>
              <a:t>import React, { useState } from 'react'; </a:t>
            </a:r>
            <a:endParaRPr lang="en-US" sz="2000">
              <a:latin typeface="Courier"/>
              <a:ea typeface="Courier"/>
              <a:cs typeface="Courier"/>
              <a:sym typeface="Courier"/>
            </a:endParaRPr>
          </a:p>
          <a:p>
            <a:pPr marL="0" lvl="0" indent="0" algn="l" rtl="0">
              <a:lnSpc>
                <a:spcPct val="90000"/>
              </a:lnSpc>
              <a:spcBef>
                <a:spcPts val="1000"/>
              </a:spcBef>
              <a:spcAft>
                <a:spcPts val="0"/>
              </a:spcAft>
              <a:buClr>
                <a:schemeClr val="dk1"/>
              </a:buClr>
              <a:buSzPts val="2000"/>
              <a:buNone/>
            </a:pPr>
            <a:r>
              <a:rPr lang="en-US" sz="2000">
                <a:latin typeface="Courier"/>
                <a:ea typeface="Courier"/>
                <a:cs typeface="Courier"/>
                <a:sym typeface="Courier"/>
              </a:rPr>
              <a:t>import './App.scss';</a:t>
            </a:r>
            <a:endParaRPr lang="en-US" sz="2000">
              <a:latin typeface="Courier"/>
              <a:ea typeface="Courier"/>
              <a:cs typeface="Courier"/>
              <a:sym typeface="Courier"/>
            </a:endParaRPr>
          </a:p>
          <a:p>
            <a:pPr marL="0" lvl="0" indent="0" algn="l" rtl="0">
              <a:lnSpc>
                <a:spcPct val="90000"/>
              </a:lnSpc>
              <a:spcBef>
                <a:spcPts val="1000"/>
              </a:spcBef>
              <a:spcAft>
                <a:spcPts val="0"/>
              </a:spcAft>
              <a:buClr>
                <a:schemeClr val="dk1"/>
              </a:buClr>
              <a:buSzPts val="2000"/>
              <a:buNone/>
            </a:pPr>
            <a:br>
              <a:rPr lang="en-US" sz="2000">
                <a:latin typeface="Courier"/>
                <a:ea typeface="Courier"/>
                <a:cs typeface="Courier"/>
                <a:sym typeface="Courier"/>
              </a:rPr>
            </a:br>
            <a:r>
              <a:rPr lang="en-US" sz="2000">
                <a:latin typeface="Courier"/>
                <a:ea typeface="Courier"/>
                <a:cs typeface="Courier"/>
                <a:sym typeface="Courier"/>
              </a:rPr>
              <a:t>const App = () =&gt;{</a:t>
            </a:r>
            <a:endParaRPr lang="en-US" sz="2000">
              <a:latin typeface="Courier"/>
              <a:ea typeface="Courier"/>
              <a:cs typeface="Courier"/>
              <a:sym typeface="Courier"/>
            </a:endParaRPr>
          </a:p>
          <a:p>
            <a:pPr marL="0" lvl="0" indent="0" algn="l" rtl="0">
              <a:lnSpc>
                <a:spcPct val="90000"/>
              </a:lnSpc>
              <a:spcBef>
                <a:spcPts val="1000"/>
              </a:spcBef>
              <a:spcAft>
                <a:spcPts val="0"/>
              </a:spcAft>
              <a:buClr>
                <a:schemeClr val="dk1"/>
              </a:buClr>
              <a:buSzPts val="2000"/>
              <a:buNone/>
            </a:pPr>
            <a:r>
              <a:rPr lang="en-US" sz="2000">
                <a:latin typeface="Courier"/>
                <a:ea typeface="Courier"/>
                <a:cs typeface="Courier"/>
                <a:sym typeface="Courier"/>
              </a:rPr>
              <a:t>    return (</a:t>
            </a:r>
            <a:endParaRPr lang="en-US" sz="2000">
              <a:latin typeface="Courier"/>
              <a:ea typeface="Courier"/>
              <a:cs typeface="Courier"/>
              <a:sym typeface="Courier"/>
            </a:endParaRPr>
          </a:p>
          <a:p>
            <a:pPr marL="0" lvl="0" indent="0" algn="l" rtl="0">
              <a:lnSpc>
                <a:spcPct val="90000"/>
              </a:lnSpc>
              <a:spcBef>
                <a:spcPts val="1000"/>
              </a:spcBef>
              <a:spcAft>
                <a:spcPts val="0"/>
              </a:spcAft>
              <a:buClr>
                <a:schemeClr val="dk1"/>
              </a:buClr>
              <a:buSzPts val="2000"/>
              <a:buNone/>
            </a:pPr>
            <a:r>
              <a:rPr lang="en-US" sz="2000">
                <a:latin typeface="Courier"/>
                <a:ea typeface="Courier"/>
                <a:cs typeface="Courier"/>
                <a:sym typeface="Courier"/>
              </a:rPr>
              <a:t>      &lt;div&gt;       </a:t>
            </a:r>
            <a:endParaRPr lang="en-US" sz="2000">
              <a:latin typeface="Courier"/>
              <a:ea typeface="Courier"/>
              <a:cs typeface="Courier"/>
              <a:sym typeface="Courier"/>
            </a:endParaRPr>
          </a:p>
          <a:p>
            <a:pPr marL="0" lvl="0" indent="0" algn="l" rtl="0">
              <a:lnSpc>
                <a:spcPct val="90000"/>
              </a:lnSpc>
              <a:spcBef>
                <a:spcPts val="1000"/>
              </a:spcBef>
              <a:spcAft>
                <a:spcPts val="0"/>
              </a:spcAft>
              <a:buClr>
                <a:schemeClr val="dk1"/>
              </a:buClr>
              <a:buSzPts val="2000"/>
              <a:buNone/>
            </a:pPr>
            <a:r>
              <a:rPr lang="en-US" sz="2000">
                <a:latin typeface="Courier"/>
                <a:ea typeface="Courier"/>
                <a:cs typeface="Courier"/>
                <a:sym typeface="Courier"/>
              </a:rPr>
              <a:t>        &lt;button id="ClickMe" className="click-me"&gt;Click Me&lt;/button&gt;</a:t>
            </a:r>
            <a:endParaRPr lang="en-US" sz="2000">
              <a:latin typeface="Courier"/>
              <a:ea typeface="Courier"/>
              <a:cs typeface="Courier"/>
              <a:sym typeface="Courier"/>
            </a:endParaRPr>
          </a:p>
          <a:p>
            <a:pPr marL="0" lvl="0" indent="0" algn="l" rtl="0">
              <a:lnSpc>
                <a:spcPct val="90000"/>
              </a:lnSpc>
              <a:spcBef>
                <a:spcPts val="1000"/>
              </a:spcBef>
              <a:spcAft>
                <a:spcPts val="0"/>
              </a:spcAft>
              <a:buClr>
                <a:schemeClr val="dk1"/>
              </a:buClr>
              <a:buSzPts val="2000"/>
              <a:buNone/>
            </a:pPr>
            <a:r>
              <a:rPr lang="en-US" sz="2000">
                <a:latin typeface="Courier"/>
                <a:ea typeface="Courier"/>
                <a:cs typeface="Courier"/>
                <a:sym typeface="Courier"/>
              </a:rPr>
              <a:t>      &lt;/div&gt;</a:t>
            </a:r>
            <a:endParaRPr lang="en-US" sz="2000">
              <a:latin typeface="Courier"/>
              <a:ea typeface="Courier"/>
              <a:cs typeface="Courier"/>
              <a:sym typeface="Courier"/>
            </a:endParaRPr>
          </a:p>
          <a:p>
            <a:pPr marL="0" lvl="0" indent="0" algn="l" rtl="0">
              <a:lnSpc>
                <a:spcPct val="90000"/>
              </a:lnSpc>
              <a:spcBef>
                <a:spcPts val="1000"/>
              </a:spcBef>
              <a:spcAft>
                <a:spcPts val="0"/>
              </a:spcAft>
              <a:buClr>
                <a:schemeClr val="dk1"/>
              </a:buClr>
              <a:buSzPts val="2000"/>
              <a:buNone/>
            </a:pPr>
            <a:r>
              <a:rPr lang="en-US" sz="2000">
                <a:latin typeface="Courier"/>
                <a:ea typeface="Courier"/>
                <a:cs typeface="Courier"/>
                <a:sym typeface="Courier"/>
              </a:rPr>
              <a:t>    )</a:t>
            </a:r>
            <a:endParaRPr lang="en-US" sz="2000">
              <a:latin typeface="Courier"/>
              <a:ea typeface="Courier"/>
              <a:cs typeface="Courier"/>
              <a:sym typeface="Courier"/>
            </a:endParaRPr>
          </a:p>
          <a:p>
            <a:pPr marL="0" lvl="0" indent="0" algn="l" rtl="0">
              <a:lnSpc>
                <a:spcPct val="90000"/>
              </a:lnSpc>
              <a:spcBef>
                <a:spcPts val="1000"/>
              </a:spcBef>
              <a:spcAft>
                <a:spcPts val="0"/>
              </a:spcAft>
              <a:buClr>
                <a:schemeClr val="dk1"/>
              </a:buClr>
              <a:buSzPts val="2000"/>
              <a:buNone/>
            </a:pPr>
            <a:r>
              <a:rPr lang="en-US" sz="2000">
                <a:latin typeface="Courier"/>
                <a:ea typeface="Courier"/>
                <a:cs typeface="Courier"/>
                <a:sym typeface="Courier"/>
              </a:rPr>
              <a:t>}</a:t>
            </a:r>
            <a:endParaRPr lang="en-US" sz="2000">
              <a:latin typeface="Courier"/>
              <a:ea typeface="Courier"/>
              <a:cs typeface="Courier"/>
              <a:sym typeface="Courier"/>
            </a:endParaRPr>
          </a:p>
          <a:p>
            <a:pPr marL="0" lvl="0" indent="0" algn="l" rtl="0">
              <a:lnSpc>
                <a:spcPct val="90000"/>
              </a:lnSpc>
              <a:spcBef>
                <a:spcPts val="1000"/>
              </a:spcBef>
              <a:spcAft>
                <a:spcPts val="0"/>
              </a:spcAft>
              <a:buClr>
                <a:schemeClr val="dk1"/>
              </a:buClr>
              <a:buSzPts val="2000"/>
              <a:buNone/>
            </a:pPr>
            <a:r>
              <a:rPr lang="en-US" sz="2000">
                <a:latin typeface="Courier"/>
                <a:ea typeface="Courier"/>
                <a:cs typeface="Courier"/>
                <a:sym typeface="Courier"/>
              </a:rPr>
              <a:t>export default App;</a:t>
            </a:r>
            <a:br>
              <a:rPr lang="en-US"/>
            </a:br>
            <a:endParaRPr>
              <a:latin typeface="Courier"/>
              <a:ea typeface="Courier"/>
              <a:cs typeface="Courier"/>
              <a:sym typeface="Couri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Viết test case đầu tiên</a:t>
            </a:r>
            <a:endParaRPr>
              <a:latin typeface="Open Sans"/>
              <a:ea typeface="Open Sans"/>
              <a:cs typeface="Open Sans"/>
              <a:sym typeface="Open Sans"/>
            </a:endParaRPr>
          </a:p>
        </p:txBody>
      </p:sp>
      <p:sp>
        <p:nvSpPr>
          <p:cNvPr id="181" name="Google Shape;181;p14"/>
          <p:cNvSpPr txBox="1"/>
          <p:nvPr>
            <p:ph type="body" idx="1"/>
          </p:nvPr>
        </p:nvSpPr>
        <p:spPr>
          <a:xfrm>
            <a:off x="878093" y="973605"/>
            <a:ext cx="10435814" cy="572497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Thêm đoạn mã sau vào tệp App.test.tsx, đây là tệp viết các trường hợp thử nghiệm </a:t>
            </a:r>
            <a:r>
              <a:rPr lang="en-US">
                <a:latin typeface="Courier"/>
                <a:ea typeface="Courier"/>
                <a:cs typeface="Courier"/>
                <a:sym typeface="Courier"/>
              </a:rPr>
              <a:t>	</a:t>
            </a:r>
            <a:endParaRPr sz="2000">
              <a:latin typeface="Courier"/>
              <a:ea typeface="Courier"/>
              <a:cs typeface="Courier"/>
              <a:sym typeface="Courier"/>
            </a:endParaRPr>
          </a:p>
          <a:p>
            <a:pPr marL="0" lvl="0" indent="0" algn="l" rtl="0">
              <a:lnSpc>
                <a:spcPct val="90000"/>
              </a:lnSpc>
              <a:spcBef>
                <a:spcPts val="1000"/>
              </a:spcBef>
              <a:spcAft>
                <a:spcPts val="0"/>
              </a:spcAft>
              <a:buClr>
                <a:schemeClr val="dk1"/>
              </a:buClr>
              <a:buSzPts val="1600"/>
              <a:buNone/>
            </a:pPr>
            <a:r>
              <a:rPr lang="en-US" sz="1600">
                <a:latin typeface="Courier"/>
                <a:ea typeface="Courier"/>
                <a:cs typeface="Courier"/>
                <a:sym typeface="Courier"/>
              </a:rPr>
              <a:t>import React from 'react'</a:t>
            </a:r>
            <a:endParaRPr lang="en-US" sz="1600">
              <a:latin typeface="Courier"/>
              <a:ea typeface="Courier"/>
              <a:cs typeface="Courier"/>
              <a:sym typeface="Courier"/>
            </a:endParaRPr>
          </a:p>
          <a:p>
            <a:pPr marL="0" lvl="0" indent="0" algn="l" rtl="0">
              <a:lnSpc>
                <a:spcPct val="90000"/>
              </a:lnSpc>
              <a:spcBef>
                <a:spcPts val="1000"/>
              </a:spcBef>
              <a:spcAft>
                <a:spcPts val="0"/>
              </a:spcAft>
              <a:buClr>
                <a:schemeClr val="dk1"/>
              </a:buClr>
              <a:buSzPts val="1600"/>
              <a:buNone/>
            </a:pPr>
            <a:r>
              <a:rPr lang="en-US" sz="1600">
                <a:latin typeface="Courier"/>
                <a:ea typeface="Courier"/>
                <a:cs typeface="Courier"/>
                <a:sym typeface="Courier"/>
              </a:rPr>
              <a:t>import Enzyme, { shallow } from 'enzyme'</a:t>
            </a:r>
            <a:endParaRPr lang="en-US" sz="1600">
              <a:latin typeface="Courier"/>
              <a:ea typeface="Courier"/>
              <a:cs typeface="Courier"/>
              <a:sym typeface="Courier"/>
            </a:endParaRPr>
          </a:p>
          <a:p>
            <a:pPr marL="0" lvl="0" indent="0" algn="l" rtl="0">
              <a:lnSpc>
                <a:spcPct val="90000"/>
              </a:lnSpc>
              <a:spcBef>
                <a:spcPts val="1000"/>
              </a:spcBef>
              <a:spcAft>
                <a:spcPts val="0"/>
              </a:spcAft>
              <a:buClr>
                <a:schemeClr val="dk1"/>
              </a:buClr>
              <a:buSzPts val="1600"/>
              <a:buNone/>
            </a:pPr>
            <a:r>
              <a:rPr lang="en-US" sz="1600">
                <a:latin typeface="Courier"/>
                <a:ea typeface="Courier"/>
                <a:cs typeface="Courier"/>
                <a:sym typeface="Courier"/>
              </a:rPr>
              <a:t>import Adapter from 'enzyme-adapter-react-16'</a:t>
            </a:r>
            <a:endParaRPr lang="en-US" sz="1600">
              <a:latin typeface="Courier"/>
              <a:ea typeface="Courier"/>
              <a:cs typeface="Courier"/>
              <a:sym typeface="Courier"/>
            </a:endParaRPr>
          </a:p>
          <a:p>
            <a:pPr marL="0" lvl="0" indent="0" algn="l" rtl="0">
              <a:lnSpc>
                <a:spcPct val="90000"/>
              </a:lnSpc>
              <a:spcBef>
                <a:spcPts val="1000"/>
              </a:spcBef>
              <a:spcAft>
                <a:spcPts val="0"/>
              </a:spcAft>
              <a:buClr>
                <a:schemeClr val="dk1"/>
              </a:buClr>
              <a:buSzPts val="1600"/>
              <a:buNone/>
            </a:pPr>
            <a:r>
              <a:rPr lang="en-US" sz="1600">
                <a:latin typeface="Courier"/>
                <a:ea typeface="Courier"/>
                <a:cs typeface="Courier"/>
                <a:sym typeface="Courier"/>
              </a:rPr>
              <a:t>import App from './App’</a:t>
            </a:r>
            <a:endParaRPr lang="en-US" sz="1600">
              <a:latin typeface="Courier"/>
              <a:ea typeface="Courier"/>
              <a:cs typeface="Courier"/>
              <a:sym typeface="Courier"/>
            </a:endParaRPr>
          </a:p>
          <a:p>
            <a:pPr marL="0" lvl="0" indent="0" algn="l" rtl="0">
              <a:lnSpc>
                <a:spcPct val="90000"/>
              </a:lnSpc>
              <a:spcBef>
                <a:spcPts val="1000"/>
              </a:spcBef>
              <a:spcAft>
                <a:spcPts val="0"/>
              </a:spcAft>
              <a:buClr>
                <a:schemeClr val="dk1"/>
              </a:buClr>
              <a:buSzPts val="1600"/>
              <a:buNone/>
            </a:pPr>
            <a:br>
              <a:rPr lang="en-US" sz="1600">
                <a:latin typeface="Courier"/>
                <a:ea typeface="Courier"/>
                <a:cs typeface="Courier"/>
                <a:sym typeface="Courier"/>
              </a:rPr>
            </a:br>
            <a:r>
              <a:rPr lang="en-US" sz="1600">
                <a:latin typeface="Courier"/>
                <a:ea typeface="Courier"/>
                <a:cs typeface="Courier"/>
                <a:sym typeface="Courier"/>
              </a:rPr>
              <a:t>Enzyme.configure({ adapter: new Adapter() })</a:t>
            </a:r>
            <a:endParaRPr lang="en-US" sz="1600">
              <a:latin typeface="Courier"/>
              <a:ea typeface="Courier"/>
              <a:cs typeface="Courier"/>
              <a:sym typeface="Courier"/>
            </a:endParaRPr>
          </a:p>
          <a:p>
            <a:pPr marL="0" lvl="0" indent="0" algn="l" rtl="0">
              <a:lnSpc>
                <a:spcPct val="90000"/>
              </a:lnSpc>
              <a:spcBef>
                <a:spcPts val="1000"/>
              </a:spcBef>
              <a:spcAft>
                <a:spcPts val="0"/>
              </a:spcAft>
              <a:buClr>
                <a:schemeClr val="dk1"/>
              </a:buClr>
              <a:buSzPts val="1600"/>
              <a:buNone/>
            </a:pPr>
            <a:br>
              <a:rPr lang="en-US" sz="1600">
                <a:latin typeface="Courier"/>
                <a:ea typeface="Courier"/>
                <a:cs typeface="Courier"/>
                <a:sym typeface="Courier"/>
              </a:rPr>
            </a:br>
            <a:r>
              <a:rPr lang="en-US" sz="1600">
                <a:latin typeface="Courier"/>
                <a:ea typeface="Courier"/>
                <a:cs typeface="Courier"/>
                <a:sym typeface="Courier"/>
              </a:rPr>
              <a:t>describe('Test Case For App', () =&gt; {</a:t>
            </a:r>
            <a:endParaRPr lang="en-US" sz="1600">
              <a:latin typeface="Courier"/>
              <a:ea typeface="Courier"/>
              <a:cs typeface="Courier"/>
              <a:sym typeface="Courier"/>
            </a:endParaRPr>
          </a:p>
          <a:p>
            <a:pPr marL="0" lvl="0" indent="0" algn="l" rtl="0">
              <a:lnSpc>
                <a:spcPct val="90000"/>
              </a:lnSpc>
              <a:spcBef>
                <a:spcPts val="1000"/>
              </a:spcBef>
              <a:spcAft>
                <a:spcPts val="0"/>
              </a:spcAft>
              <a:buClr>
                <a:schemeClr val="dk1"/>
              </a:buClr>
              <a:buSzPts val="1600"/>
              <a:buNone/>
            </a:pPr>
            <a:r>
              <a:rPr lang="en-US" sz="1600">
                <a:latin typeface="Courier"/>
                <a:ea typeface="Courier"/>
                <a:cs typeface="Courier"/>
                <a:sym typeface="Courier"/>
              </a:rPr>
              <a:t>  it('should render button', () =&gt; {</a:t>
            </a:r>
            <a:endParaRPr lang="en-US" sz="1600">
              <a:latin typeface="Courier"/>
              <a:ea typeface="Courier"/>
              <a:cs typeface="Courier"/>
              <a:sym typeface="Courier"/>
            </a:endParaRPr>
          </a:p>
          <a:p>
            <a:pPr marL="0" lvl="0" indent="0" algn="l" rtl="0">
              <a:lnSpc>
                <a:spcPct val="90000"/>
              </a:lnSpc>
              <a:spcBef>
                <a:spcPts val="1000"/>
              </a:spcBef>
              <a:spcAft>
                <a:spcPts val="0"/>
              </a:spcAft>
              <a:buClr>
                <a:schemeClr val="dk1"/>
              </a:buClr>
              <a:buSzPts val="1600"/>
              <a:buNone/>
            </a:pPr>
            <a:r>
              <a:rPr lang="en-US" sz="1600">
                <a:latin typeface="Courier"/>
                <a:ea typeface="Courier"/>
                <a:cs typeface="Courier"/>
                <a:sym typeface="Courier"/>
              </a:rPr>
              <a:t>    const wrapper = shallow(&lt;App /&gt;)</a:t>
            </a:r>
            <a:endParaRPr lang="en-US" sz="1600">
              <a:latin typeface="Courier"/>
              <a:ea typeface="Courier"/>
              <a:cs typeface="Courier"/>
              <a:sym typeface="Courier"/>
            </a:endParaRPr>
          </a:p>
          <a:p>
            <a:pPr marL="0" lvl="0" indent="0" algn="l" rtl="0">
              <a:lnSpc>
                <a:spcPct val="90000"/>
              </a:lnSpc>
              <a:spcBef>
                <a:spcPts val="1000"/>
              </a:spcBef>
              <a:spcAft>
                <a:spcPts val="0"/>
              </a:spcAft>
              <a:buClr>
                <a:schemeClr val="dk1"/>
              </a:buClr>
              <a:buSzPts val="1600"/>
              <a:buNone/>
            </a:pPr>
            <a:r>
              <a:rPr lang="en-US" sz="1600">
                <a:latin typeface="Courier"/>
                <a:ea typeface="Courier"/>
                <a:cs typeface="Courier"/>
                <a:sym typeface="Courier"/>
              </a:rPr>
              <a:t>    const buttonElement  = wrapper.find('#ClickMe');</a:t>
            </a:r>
            <a:endParaRPr lang="en-US" sz="1600">
              <a:latin typeface="Courier"/>
              <a:ea typeface="Courier"/>
              <a:cs typeface="Courier"/>
              <a:sym typeface="Courier"/>
            </a:endParaRPr>
          </a:p>
          <a:p>
            <a:pPr marL="0" lvl="0" indent="0" algn="l" rtl="0">
              <a:lnSpc>
                <a:spcPct val="90000"/>
              </a:lnSpc>
              <a:spcBef>
                <a:spcPts val="1000"/>
              </a:spcBef>
              <a:spcAft>
                <a:spcPts val="0"/>
              </a:spcAft>
              <a:buClr>
                <a:schemeClr val="dk1"/>
              </a:buClr>
              <a:buSzPts val="1600"/>
              <a:buNone/>
            </a:pPr>
            <a:r>
              <a:rPr lang="en-US" sz="1600">
                <a:latin typeface="Courier"/>
                <a:ea typeface="Courier"/>
                <a:cs typeface="Courier"/>
                <a:sym typeface="Courier"/>
              </a:rPr>
              <a:t>    expect(buttonElement).toHaveLength(1);</a:t>
            </a:r>
            <a:endParaRPr lang="en-US" sz="1600">
              <a:latin typeface="Courier"/>
              <a:ea typeface="Courier"/>
              <a:cs typeface="Courier"/>
              <a:sym typeface="Courier"/>
            </a:endParaRPr>
          </a:p>
          <a:p>
            <a:pPr marL="0" lvl="0" indent="0" algn="l" rtl="0">
              <a:lnSpc>
                <a:spcPct val="90000"/>
              </a:lnSpc>
              <a:spcBef>
                <a:spcPts val="1000"/>
              </a:spcBef>
              <a:spcAft>
                <a:spcPts val="0"/>
              </a:spcAft>
              <a:buClr>
                <a:schemeClr val="dk1"/>
              </a:buClr>
              <a:buSzPts val="1600"/>
              <a:buNone/>
            </a:pPr>
            <a:r>
              <a:rPr lang="en-US" sz="1600">
                <a:latin typeface="Courier"/>
                <a:ea typeface="Courier"/>
                <a:cs typeface="Courier"/>
                <a:sym typeface="Courier"/>
              </a:rPr>
              <a:t>    expect(buttonElement.text()).toEqual('Click Me');</a:t>
            </a:r>
            <a:endParaRPr lang="en-US" sz="1600">
              <a:latin typeface="Courier"/>
              <a:ea typeface="Courier"/>
              <a:cs typeface="Courier"/>
              <a:sym typeface="Courier"/>
            </a:endParaRPr>
          </a:p>
          <a:p>
            <a:pPr marL="0" lvl="0" indent="0" algn="l" rtl="0">
              <a:lnSpc>
                <a:spcPct val="90000"/>
              </a:lnSpc>
              <a:spcBef>
                <a:spcPts val="1000"/>
              </a:spcBef>
              <a:spcAft>
                <a:spcPts val="0"/>
              </a:spcAft>
              <a:buClr>
                <a:schemeClr val="dk1"/>
              </a:buClr>
              <a:buSzPts val="1600"/>
              <a:buNone/>
            </a:pPr>
            <a:r>
              <a:rPr lang="en-US" sz="1600">
                <a:latin typeface="Courier"/>
                <a:ea typeface="Courier"/>
                <a:cs typeface="Courier"/>
                <a:sym typeface="Courier"/>
              </a:rPr>
              <a:t>  })</a:t>
            </a:r>
            <a:endParaRPr lang="en-US" sz="1600">
              <a:latin typeface="Courier"/>
              <a:ea typeface="Courier"/>
              <a:cs typeface="Courier"/>
              <a:sym typeface="Courier"/>
            </a:endParaRPr>
          </a:p>
          <a:p>
            <a:pPr marL="0" lvl="0" indent="0" algn="l" rtl="0">
              <a:lnSpc>
                <a:spcPct val="90000"/>
              </a:lnSpc>
              <a:spcBef>
                <a:spcPts val="1000"/>
              </a:spcBef>
              <a:spcAft>
                <a:spcPts val="0"/>
              </a:spcAft>
              <a:buClr>
                <a:schemeClr val="dk1"/>
              </a:buClr>
              <a:buSzPts val="1600"/>
              <a:buNone/>
            </a:pPr>
            <a:r>
              <a:rPr lang="en-US" sz="1600">
                <a:latin typeface="Courier"/>
                <a:ea typeface="Courier"/>
                <a:cs typeface="Courier"/>
                <a:sym typeface="Courier"/>
              </a:rPr>
              <a:t>})</a:t>
            </a:r>
            <a:endParaRPr lang="en-US" sz="1600">
              <a:latin typeface="Courier"/>
              <a:ea typeface="Courier"/>
              <a:cs typeface="Courier"/>
              <a:sym typeface="Couri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Viết test case đầu tiên</a:t>
            </a:r>
            <a:endParaRPr>
              <a:latin typeface="Open Sans"/>
              <a:ea typeface="Open Sans"/>
              <a:cs typeface="Open Sans"/>
              <a:sym typeface="Open Sans"/>
            </a:endParaRPr>
          </a:p>
        </p:txBody>
      </p:sp>
      <p:sp>
        <p:nvSpPr>
          <p:cNvPr id="188" name="Google Shape;188;p15"/>
          <p:cNvSpPr txBox="1"/>
          <p:nvPr>
            <p:ph type="body" idx="1"/>
          </p:nvPr>
        </p:nvSpPr>
        <p:spPr>
          <a:xfrm>
            <a:off x="878093" y="973605"/>
            <a:ext cx="10435814" cy="1192079"/>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Sử dụng lệnh sau để chạy các trường hợp kiểm tra </a:t>
            </a:r>
            <a:r>
              <a:rPr lang="en-US">
                <a:latin typeface="Courier"/>
                <a:ea typeface="Courier"/>
                <a:cs typeface="Courier"/>
                <a:sym typeface="Courier"/>
              </a:rPr>
              <a:t>	</a:t>
            </a:r>
            <a:endParaRPr sz="2000">
              <a:latin typeface="Courier"/>
              <a:ea typeface="Courier"/>
              <a:cs typeface="Courier"/>
              <a:sym typeface="Courier"/>
            </a:endParaRPr>
          </a:p>
          <a:p>
            <a:pPr marL="457200" lvl="1" indent="0" algn="l" rtl="0">
              <a:lnSpc>
                <a:spcPct val="90000"/>
              </a:lnSpc>
              <a:spcBef>
                <a:spcPts val="500"/>
              </a:spcBef>
              <a:spcAft>
                <a:spcPts val="0"/>
              </a:spcAft>
              <a:buClr>
                <a:schemeClr val="dk1"/>
              </a:buClr>
              <a:buSzPts val="2600"/>
              <a:buNone/>
            </a:pPr>
            <a:r>
              <a:rPr lang="en-US" sz="2600">
                <a:latin typeface="Courier"/>
                <a:ea typeface="Courier"/>
                <a:cs typeface="Courier"/>
                <a:sym typeface="Courier"/>
              </a:rPr>
              <a:t>npm test</a:t>
            </a:r>
            <a:endParaRPr lang="en-US" sz="2600">
              <a:latin typeface="Courier"/>
              <a:ea typeface="Courier"/>
              <a:cs typeface="Courier"/>
              <a:sym typeface="Courier"/>
            </a:endParaRPr>
          </a:p>
        </p:txBody>
      </p:sp>
      <p:pic>
        <p:nvPicPr>
          <p:cNvPr id="189" name="Google Shape;189;p15"/>
          <p:cNvPicPr preferRelativeResize="0"/>
          <p:nvPr/>
        </p:nvPicPr>
        <p:blipFill rotWithShape="1">
          <a:blip r:embed="rId1"/>
          <a:srcRect/>
          <a:stretch>
            <a:fillRect/>
          </a:stretch>
        </p:blipFill>
        <p:spPr>
          <a:xfrm>
            <a:off x="2093327" y="2165684"/>
            <a:ext cx="8005345" cy="43335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831850" y="1709738"/>
            <a:ext cx="10515600" cy="2852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en-US"/>
              <a:t>Demo</a:t>
            </a:r>
            <a:endParaRPr lang="en-US"/>
          </a:p>
        </p:txBody>
      </p:sp>
      <p:sp>
        <p:nvSpPr>
          <p:cNvPr id="196" name="Google Shape;196;p16"/>
          <p:cNvSpPr txBox="1"/>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a:t>Thực hành viết test case với Jest</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17"/>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en-US"/>
              <a:t>Tổng kết</a:t>
            </a:r>
            <a:endParaRPr lang="en-US"/>
          </a:p>
        </p:txBody>
      </p:sp>
      <p:sp>
        <p:nvSpPr>
          <p:cNvPr id="203" name="Google Shape;203;p17"/>
          <p:cNvSpPr txBox="1"/>
          <p:nvPr>
            <p:ph type="body" idx="1"/>
          </p:nvPr>
        </p:nvSpPr>
        <p:spPr>
          <a:xfrm>
            <a:off x="838200" y="1331213"/>
            <a:ext cx="10515600" cy="470061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Qua bài này chúng ta đã tìm hiểu:</a:t>
            </a:r>
            <a:endParaRPr lang="en-US"/>
          </a:p>
          <a:p>
            <a:pPr marL="457200" lvl="0" indent="-406400" algn="l" rtl="0">
              <a:lnSpc>
                <a:spcPct val="90000"/>
              </a:lnSpc>
              <a:spcBef>
                <a:spcPts val="1000"/>
              </a:spcBef>
              <a:spcAft>
                <a:spcPts val="0"/>
              </a:spcAft>
              <a:buSzPts val="2800"/>
              <a:buChar char="•"/>
            </a:pPr>
            <a:r>
              <a:rPr lang="en-US"/>
              <a:t>Kiểm thử tích hợp (Integration Testing)</a:t>
            </a:r>
            <a:endParaRPr lang="en-US"/>
          </a:p>
          <a:p>
            <a:pPr marL="457200" lvl="0" indent="-406400" algn="l" rtl="0">
              <a:lnSpc>
                <a:spcPct val="90000"/>
              </a:lnSpc>
              <a:spcBef>
                <a:spcPts val="0"/>
              </a:spcBef>
              <a:spcAft>
                <a:spcPts val="0"/>
              </a:spcAft>
              <a:buSzPts val="2800"/>
              <a:buChar char="•"/>
            </a:pPr>
            <a:r>
              <a:rPr lang="en-US"/>
              <a:t>Unit Test và sử dụng Jestjs trong Unit Test</a:t>
            </a:r>
            <a:endParaRPr lang="en-US"/>
          </a:p>
          <a:p>
            <a:pPr marL="457200" lvl="0" indent="-406400" algn="l" rtl="0">
              <a:lnSpc>
                <a:spcPct val="90000"/>
              </a:lnSpc>
              <a:spcBef>
                <a:spcPts val="0"/>
              </a:spcBef>
              <a:spcAft>
                <a:spcPts val="0"/>
              </a:spcAft>
              <a:buSzPts val="2800"/>
              <a:buChar char="•"/>
            </a:pPr>
            <a:r>
              <a:rPr lang="en-US"/>
              <a:t>Test Component trong React với Jest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2"/>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en-US"/>
              <a:t>Mục tiêu</a:t>
            </a:r>
            <a:endParaRPr lang="en-US"/>
          </a:p>
        </p:txBody>
      </p:sp>
      <p:sp>
        <p:nvSpPr>
          <p:cNvPr id="99" name="Google Shape;99;p2"/>
          <p:cNvSpPr txBox="1"/>
          <p:nvPr>
            <p:ph type="body" idx="1"/>
          </p:nvPr>
        </p:nvSpPr>
        <p:spPr>
          <a:xfrm>
            <a:off x="545433" y="1452282"/>
            <a:ext cx="11261556" cy="462767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Trình bày được kiểm thử tích hợp</a:t>
            </a:r>
            <a:endParaRPr lang="en-US"/>
          </a:p>
          <a:p>
            <a:pPr marL="228600" lvl="0" indent="-228600" algn="l" rtl="0">
              <a:lnSpc>
                <a:spcPct val="90000"/>
              </a:lnSpc>
              <a:spcBef>
                <a:spcPts val="1000"/>
              </a:spcBef>
              <a:spcAft>
                <a:spcPts val="0"/>
              </a:spcAft>
              <a:buClr>
                <a:schemeClr val="dk1"/>
              </a:buClr>
              <a:buSzPts val="2800"/>
              <a:buChar char="•"/>
            </a:pPr>
            <a:r>
              <a:rPr lang="en-US"/>
              <a:t>Trình bày được kỹ thuật Unit Test</a:t>
            </a:r>
            <a:endParaRPr lang="en-US"/>
          </a:p>
          <a:p>
            <a:pPr marL="228600" lvl="0" indent="-228600" algn="l" rtl="0">
              <a:lnSpc>
                <a:spcPct val="90000"/>
              </a:lnSpc>
              <a:spcBef>
                <a:spcPts val="1000"/>
              </a:spcBef>
              <a:spcAft>
                <a:spcPts val="0"/>
              </a:spcAft>
              <a:buClr>
                <a:schemeClr val="dk1"/>
              </a:buClr>
              <a:buSzPts val="2800"/>
              <a:buChar char="•"/>
            </a:pPr>
            <a:r>
              <a:rPr lang="en-US"/>
              <a:t>Triển khai được kiểm thử tích hợp cho ứng dụng ReactJS</a:t>
            </a:r>
            <a:endParaRPr lang="en-US"/>
          </a:p>
          <a:p>
            <a:pPr marL="228600" lvl="0" indent="-228600" algn="l" rtl="0">
              <a:lnSpc>
                <a:spcPct val="90000"/>
              </a:lnSpc>
              <a:spcBef>
                <a:spcPts val="1000"/>
              </a:spcBef>
              <a:spcAft>
                <a:spcPts val="0"/>
              </a:spcAft>
              <a:buClr>
                <a:schemeClr val="dk1"/>
              </a:buClr>
              <a:buSzPts val="2800"/>
              <a:buChar char="•"/>
            </a:pPr>
            <a:r>
              <a:rPr lang="en-US"/>
              <a:t>Sử dụng được Unit Test khi kiểm thử ứng dụng ReactJS với Jest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4"/>
          <p:cNvSpPr txBox="1"/>
          <p:nvPr>
            <p:ph type="title"/>
          </p:nvPr>
        </p:nvSpPr>
        <p:spPr>
          <a:xfrm>
            <a:off x="419099" y="159419"/>
            <a:ext cx="10962492" cy="8141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Open Sans"/>
              <a:buNone/>
            </a:pPr>
            <a:r>
              <a:rPr lang="en-US"/>
              <a:t>Kiểm thử tích hợp là gì?</a:t>
            </a:r>
            <a:endParaRPr lang="en-US"/>
          </a:p>
        </p:txBody>
      </p:sp>
      <p:sp>
        <p:nvSpPr>
          <p:cNvPr id="112" name="Google Shape;112;p4"/>
          <p:cNvSpPr txBox="1"/>
          <p:nvPr>
            <p:ph type="body" idx="1"/>
          </p:nvPr>
        </p:nvSpPr>
        <p:spPr>
          <a:xfrm>
            <a:off x="419099" y="1382203"/>
            <a:ext cx="11322627" cy="498651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Kiểm thử tích hợp (Integration testing) hay còn gọi là tích hợp và kiểm thử (integration and testing, viết tắt: I&amp;T) là một giai đoạn trong kiểm thử phần mềm.</a:t>
            </a:r>
            <a:endParaRPr lang="en-US"/>
          </a:p>
          <a:p>
            <a:pPr marL="228600" lvl="0" indent="-228600" algn="l" rtl="0">
              <a:lnSpc>
                <a:spcPct val="90000"/>
              </a:lnSpc>
              <a:spcBef>
                <a:spcPts val="1000"/>
              </a:spcBef>
              <a:spcAft>
                <a:spcPts val="0"/>
              </a:spcAft>
              <a:buClr>
                <a:schemeClr val="dk1"/>
              </a:buClr>
              <a:buSzPts val="2800"/>
              <a:buChar char="•"/>
            </a:pPr>
            <a:r>
              <a:rPr lang="en-US"/>
              <a:t>Kiểm thử tích hợp xảy ra sau kiểm thử đơn vị (Unit Test) và trước kiểm thử xác nhận. </a:t>
            </a:r>
            <a:endParaRPr lang="en-US"/>
          </a:p>
          <a:p>
            <a:pPr marL="228600" lvl="0" indent="-228600" algn="l" rtl="0">
              <a:lnSpc>
                <a:spcPct val="90000"/>
              </a:lnSpc>
              <a:spcBef>
                <a:spcPts val="1000"/>
              </a:spcBef>
              <a:spcAft>
                <a:spcPts val="0"/>
              </a:spcAft>
              <a:buClr>
                <a:schemeClr val="dk1"/>
              </a:buClr>
              <a:buSzPts val="2800"/>
              <a:buChar char="•"/>
            </a:pPr>
            <a:r>
              <a:rPr lang="en-US"/>
              <a:t>Kiểm thử tích hợp nhận các module đầu vào đã được kiểm thử đơn vị, nhóm chúng vào các tập hợp lớn hơn, áp dụng các ca kiểm thử đã được định nghĩa trong kế hoạch kiểm thử tích hợp vào tập hợp đó, và cung cấp đầu ra cho hệ thống tích hợp.</a:t>
            </a:r>
            <a:endParaRPr>
              <a:latin typeface="Courier"/>
              <a:ea typeface="Courier"/>
              <a:cs typeface="Courier"/>
              <a:sym typeface="Couri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5"/>
          <p:cNvSpPr txBox="1"/>
          <p:nvPr>
            <p:ph type="title"/>
          </p:nvPr>
        </p:nvSpPr>
        <p:spPr>
          <a:xfrm>
            <a:off x="58964" y="159419"/>
            <a:ext cx="11682762" cy="8141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Open Sans"/>
              <a:buNone/>
            </a:pPr>
            <a:r>
              <a:rPr lang="en-US"/>
              <a:t>Tại sao lại phải thực hiện kiểm thử tích hợp?</a:t>
            </a:r>
            <a:endParaRPr lang="en-US"/>
          </a:p>
        </p:txBody>
      </p:sp>
      <p:sp>
        <p:nvSpPr>
          <p:cNvPr id="119" name="Google Shape;119;p5"/>
          <p:cNvSpPr txBox="1"/>
          <p:nvPr>
            <p:ph type="body" idx="1"/>
          </p:nvPr>
        </p:nvSpPr>
        <p:spPr>
          <a:xfrm>
            <a:off x="419099" y="1382202"/>
            <a:ext cx="11322627" cy="5475797"/>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Một Module nói chung được thiết kế bởi một lập trình viên có hiểu biết và logic lập trình có thể khác với các lập trình viên khác. Kiểm thử tích hợp là cần thiết để đảm bảo tính hợp nhất của phần mềm.</a:t>
            </a:r>
            <a:endParaRPr lang="en-US"/>
          </a:p>
          <a:p>
            <a:pPr marL="228600" lvl="0" indent="-228600" algn="l" rtl="0">
              <a:lnSpc>
                <a:spcPct val="90000"/>
              </a:lnSpc>
              <a:spcBef>
                <a:spcPts val="1000"/>
              </a:spcBef>
              <a:spcAft>
                <a:spcPts val="0"/>
              </a:spcAft>
              <a:buClr>
                <a:schemeClr val="dk1"/>
              </a:buClr>
              <a:buSzPts val="2800"/>
              <a:buChar char="•"/>
            </a:pPr>
            <a:r>
              <a:rPr lang="en-US"/>
              <a:t>Tại thời điểm phát triển module, sẽ có nhiều lúc khách hàng đưa ra những thay đổi về yêu cầu, những thay đổi này có thể không được kiểm tra ở giai đoạn unit test trước đó.</a:t>
            </a:r>
            <a:endParaRPr lang="en-US"/>
          </a:p>
          <a:p>
            <a:pPr marL="228600" lvl="0" indent="-228600" algn="l" rtl="0">
              <a:lnSpc>
                <a:spcPct val="90000"/>
              </a:lnSpc>
              <a:spcBef>
                <a:spcPts val="1000"/>
              </a:spcBef>
              <a:spcAft>
                <a:spcPts val="0"/>
              </a:spcAft>
              <a:buClr>
                <a:schemeClr val="dk1"/>
              </a:buClr>
              <a:buSzPts val="2800"/>
              <a:buChar char="•"/>
            </a:pPr>
            <a:r>
              <a:rPr lang="en-US"/>
              <a:t>Giao diện và cơ sở dữ liệu của các module có thể chưa hoàn chỉnh khi được ghép lại.</a:t>
            </a:r>
            <a:endParaRPr lang="en-US"/>
          </a:p>
          <a:p>
            <a:pPr marL="228600" lvl="0" indent="-228600" algn="l" rtl="0">
              <a:lnSpc>
                <a:spcPct val="90000"/>
              </a:lnSpc>
              <a:spcBef>
                <a:spcPts val="1000"/>
              </a:spcBef>
              <a:spcAft>
                <a:spcPts val="0"/>
              </a:spcAft>
              <a:buClr>
                <a:schemeClr val="dk1"/>
              </a:buClr>
              <a:buSzPts val="2800"/>
              <a:buChar char="•"/>
            </a:pPr>
            <a:r>
              <a:rPr lang="en-US"/>
              <a:t>Khi tích hợp hệ thống các module có thể không tương thích với cấu hình chung của hệ thống.</a:t>
            </a:r>
            <a:endParaRPr lang="en-US"/>
          </a:p>
          <a:p>
            <a:pPr marL="228600" lvl="0" indent="-228600" algn="l" rtl="0">
              <a:lnSpc>
                <a:spcPct val="90000"/>
              </a:lnSpc>
              <a:spcBef>
                <a:spcPts val="1000"/>
              </a:spcBef>
              <a:spcAft>
                <a:spcPts val="0"/>
              </a:spcAft>
              <a:buClr>
                <a:schemeClr val="dk1"/>
              </a:buClr>
              <a:buSzPts val="2800"/>
              <a:buChar char="•"/>
            </a:pPr>
            <a:r>
              <a:rPr lang="en-US"/>
              <a:t>Xử lý những trường hợp ngoại lệ một cách không phù hợp có thể gây ra các vấn đề khác</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6"/>
          <p:cNvSpPr txBox="1"/>
          <p:nvPr>
            <p:ph type="title"/>
          </p:nvPr>
        </p:nvSpPr>
        <p:spPr>
          <a:xfrm>
            <a:off x="831850" y="1709738"/>
            <a:ext cx="10515600" cy="2852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en-US"/>
              <a:t>Thảo luận</a:t>
            </a:r>
            <a:endParaRPr lang="en-US"/>
          </a:p>
        </p:txBody>
      </p:sp>
      <p:sp>
        <p:nvSpPr>
          <p:cNvPr id="126" name="Google Shape;126;p6"/>
          <p:cNvSpPr txBox="1"/>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a:t>Tìm hiểu Unit Test và sử dụng Jestjs trong Unit Test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7"/>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en-US"/>
              <a:t>Unit Test là gì?</a:t>
            </a:r>
            <a:endParaRPr lang="en-US"/>
          </a:p>
        </p:txBody>
      </p:sp>
      <p:sp>
        <p:nvSpPr>
          <p:cNvPr id="132" name="Google Shape;132;p7"/>
          <p:cNvSpPr txBox="1"/>
          <p:nvPr>
            <p:ph type="body" idx="1"/>
          </p:nvPr>
        </p:nvSpPr>
        <p:spPr>
          <a:xfrm>
            <a:off x="838199" y="1172584"/>
            <a:ext cx="10952181" cy="527332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Unit Test (hay kiểm thử đơn vị) là một loại kiểm thử phần mềm trong đó các đơn vị hay thành phần riêng lẻ của phần mềm được kiểm thử.</a:t>
            </a:r>
            <a:endParaRPr lang="en-US"/>
          </a:p>
          <a:p>
            <a:pPr marL="228600" lvl="0" indent="-228600" algn="l" rtl="0">
              <a:lnSpc>
                <a:spcPct val="90000"/>
              </a:lnSpc>
              <a:spcBef>
                <a:spcPts val="1000"/>
              </a:spcBef>
              <a:spcAft>
                <a:spcPts val="0"/>
              </a:spcAft>
              <a:buClr>
                <a:schemeClr val="dk1"/>
              </a:buClr>
              <a:buSzPts val="2800"/>
              <a:buChar char="•"/>
            </a:pPr>
            <a:r>
              <a:rPr lang="en-US"/>
              <a:t>Kiểm thử đơn vị được thực hiện trong quá trình phát triển ứng dụng. </a:t>
            </a:r>
            <a:endParaRPr lang="en-US"/>
          </a:p>
          <a:p>
            <a:pPr marL="228600" lvl="0" indent="-228600" algn="l" rtl="0">
              <a:lnSpc>
                <a:spcPct val="90000"/>
              </a:lnSpc>
              <a:spcBef>
                <a:spcPts val="1000"/>
              </a:spcBef>
              <a:spcAft>
                <a:spcPts val="0"/>
              </a:spcAft>
              <a:buClr>
                <a:schemeClr val="dk1"/>
              </a:buClr>
              <a:buSzPts val="2800"/>
              <a:buChar char="•"/>
            </a:pPr>
            <a:r>
              <a:rPr lang="en-US"/>
              <a:t>Mục tiêu của Kiểm thử đơn vị là cô lập một phần code và xác minh tính chính xác của đơn vị đó.</a:t>
            </a:r>
            <a:endParaRPr lang="en-US"/>
          </a:p>
          <a:p>
            <a:pPr marL="228600" lvl="0" indent="-228600" algn="l" rtl="0">
              <a:lnSpc>
                <a:spcPct val="90000"/>
              </a:lnSpc>
              <a:spcBef>
                <a:spcPts val="1000"/>
              </a:spcBef>
              <a:spcAft>
                <a:spcPts val="0"/>
              </a:spcAft>
              <a:buClr>
                <a:schemeClr val="dk1"/>
              </a:buClr>
              <a:buSzPts val="2800"/>
              <a:buChar char="•"/>
            </a:pPr>
            <a:r>
              <a:rPr lang="en-US"/>
              <a:t>Các đoạn mã Unit Test hoạt động liên tục hoặc định kỳ để thăm dò và phát hiện các lỗi kỹ thuật trong suốt quá trình phát triển, do đó Unit Test còn được gọi là kỹ thuật kiểm nghiệm tự động</a:t>
            </a:r>
            <a:endParaRPr lang="en-US"/>
          </a:p>
          <a:p>
            <a:pPr marL="0" lvl="0" indent="0" algn="l" rtl="0">
              <a:lnSpc>
                <a:spcPct val="90000"/>
              </a:lnSpc>
              <a:spcBef>
                <a:spcPts val="1000"/>
              </a:spcBef>
              <a:spcAft>
                <a:spcPts val="0"/>
              </a:spcAft>
              <a:buClr>
                <a:schemeClr val="dk1"/>
              </a:buClr>
              <a:buSzPts val="2800"/>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8"/>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en-US"/>
              <a:t>Unit Test là gì?</a:t>
            </a:r>
            <a:endParaRPr lang="en-US"/>
          </a:p>
        </p:txBody>
      </p:sp>
      <p:sp>
        <p:nvSpPr>
          <p:cNvPr id="139" name="Google Shape;139;p8"/>
          <p:cNvSpPr txBox="1"/>
          <p:nvPr>
            <p:ph type="body" idx="1"/>
          </p:nvPr>
        </p:nvSpPr>
        <p:spPr>
          <a:xfrm>
            <a:off x="465221" y="1099751"/>
            <a:ext cx="10888579" cy="559883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Unit Test có các đặc điểm sau:</a:t>
            </a:r>
            <a:endParaRPr lang="en-US"/>
          </a:p>
          <a:p>
            <a:pPr marL="685800" lvl="1" indent="-228600" algn="l" rtl="0">
              <a:lnSpc>
                <a:spcPct val="90000"/>
              </a:lnSpc>
              <a:spcBef>
                <a:spcPts val="500"/>
              </a:spcBef>
              <a:spcAft>
                <a:spcPts val="0"/>
              </a:spcAft>
              <a:buClr>
                <a:schemeClr val="dk1"/>
              </a:buClr>
              <a:buSzPts val="2800"/>
              <a:buChar char="•"/>
            </a:pPr>
            <a:r>
              <a:rPr lang="en-US"/>
              <a:t>Đóng vai trò như những người sử dụng đầu tiên của hệ thống.</a:t>
            </a:r>
            <a:endParaRPr lang="en-US"/>
          </a:p>
          <a:p>
            <a:pPr marL="685800" lvl="1" indent="-228600" algn="l" rtl="0">
              <a:lnSpc>
                <a:spcPct val="90000"/>
              </a:lnSpc>
              <a:spcBef>
                <a:spcPts val="500"/>
              </a:spcBef>
              <a:spcAft>
                <a:spcPts val="0"/>
              </a:spcAft>
              <a:buClr>
                <a:schemeClr val="dk1"/>
              </a:buClr>
              <a:buSzPts val="2800"/>
              <a:buChar char="•"/>
            </a:pPr>
            <a:r>
              <a:rPr lang="en-US"/>
              <a:t>Chỉ có giá trị khi chúng có thể phát hiện các vấn đề tiềm ẩn hoặc lỗi kỹ thuật.</a:t>
            </a:r>
            <a:endParaRPr lang="en-US"/>
          </a:p>
          <a:p>
            <a:pPr marL="0" lvl="0" indent="0" algn="l" rtl="0">
              <a:lnSpc>
                <a:spcPct val="90000"/>
              </a:lnSpc>
              <a:spcBef>
                <a:spcPts val="1000"/>
              </a:spcBef>
              <a:spcAft>
                <a:spcPts val="0"/>
              </a:spcAft>
              <a:buClr>
                <a:schemeClr val="dk1"/>
              </a:buClr>
              <a:buSzPts val="2800"/>
              <a:buNone/>
            </a:pPr>
          </a:p>
          <a:p>
            <a:pPr marL="228600" lvl="0" indent="-228600" algn="l" rtl="0">
              <a:lnSpc>
                <a:spcPct val="90000"/>
              </a:lnSpc>
              <a:spcBef>
                <a:spcPts val="1000"/>
              </a:spcBef>
              <a:spcAft>
                <a:spcPts val="0"/>
              </a:spcAft>
              <a:buClr>
                <a:schemeClr val="dk1"/>
              </a:buClr>
              <a:buSzPts val="2800"/>
              <a:buChar char="•"/>
            </a:pPr>
            <a:r>
              <a:rPr lang="en-US"/>
              <a:t>Unit Test có 3 trạng thái cơ bản:</a:t>
            </a:r>
            <a:endParaRPr lang="en-US"/>
          </a:p>
          <a:p>
            <a:pPr marL="685800" lvl="1" indent="-228600" algn="l" rtl="0">
              <a:lnSpc>
                <a:spcPct val="90000"/>
              </a:lnSpc>
              <a:spcBef>
                <a:spcPts val="500"/>
              </a:spcBef>
              <a:spcAft>
                <a:spcPts val="0"/>
              </a:spcAft>
              <a:buClr>
                <a:schemeClr val="dk1"/>
              </a:buClr>
              <a:buSzPts val="2800"/>
              <a:buChar char="•"/>
            </a:pPr>
            <a:r>
              <a:rPr lang="en-US"/>
              <a:t>Fail (trạng thái lỗi)</a:t>
            </a:r>
            <a:endParaRPr lang="en-US"/>
          </a:p>
          <a:p>
            <a:pPr marL="685800" lvl="1" indent="-228600" algn="l" rtl="0">
              <a:lnSpc>
                <a:spcPct val="90000"/>
              </a:lnSpc>
              <a:spcBef>
                <a:spcPts val="500"/>
              </a:spcBef>
              <a:spcAft>
                <a:spcPts val="0"/>
              </a:spcAft>
              <a:buClr>
                <a:schemeClr val="dk1"/>
              </a:buClr>
              <a:buSzPts val="2800"/>
              <a:buChar char="•"/>
            </a:pPr>
            <a:r>
              <a:rPr lang="en-US"/>
              <a:t>Ignore (tạm ngừng thực hiện)</a:t>
            </a:r>
            <a:endParaRPr lang="en-US"/>
          </a:p>
          <a:p>
            <a:pPr marL="685800" lvl="1" indent="-228600" algn="l" rtl="0">
              <a:lnSpc>
                <a:spcPct val="90000"/>
              </a:lnSpc>
              <a:spcBef>
                <a:spcPts val="500"/>
              </a:spcBef>
              <a:spcAft>
                <a:spcPts val="0"/>
              </a:spcAft>
              <a:buClr>
                <a:schemeClr val="dk1"/>
              </a:buClr>
              <a:buSzPts val="2800"/>
              <a:buChar char="•"/>
            </a:pPr>
            <a:r>
              <a:rPr lang="en-US"/>
              <a:t>Pass (trạng thái làm việc)</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9"/>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en-US"/>
              <a:t>Tìm hiểu về Jest</a:t>
            </a:r>
            <a:endParaRPr lang="en-US"/>
          </a:p>
        </p:txBody>
      </p:sp>
      <p:sp>
        <p:nvSpPr>
          <p:cNvPr id="146" name="Google Shape;146;p9"/>
          <p:cNvSpPr txBox="1"/>
          <p:nvPr>
            <p:ph type="body" idx="1"/>
          </p:nvPr>
        </p:nvSpPr>
        <p:spPr>
          <a:xfrm>
            <a:off x="465221" y="1099751"/>
            <a:ext cx="10888579" cy="559883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Jest là một trong những trình chạy thử nghiệm phổ biến nhất hiện nay và đang là lựa chọn mặc định cho các dự án React, Jest có các đặc tính sau:</a:t>
            </a:r>
            <a:endParaRPr lang="en-US"/>
          </a:p>
          <a:p>
            <a:pPr marL="685800" lvl="1" indent="-228600" algn="l" rtl="0">
              <a:lnSpc>
                <a:spcPct val="90000"/>
              </a:lnSpc>
              <a:spcBef>
                <a:spcPts val="500"/>
              </a:spcBef>
              <a:spcAft>
                <a:spcPts val="0"/>
              </a:spcAft>
              <a:buClr>
                <a:schemeClr val="dk1"/>
              </a:buClr>
              <a:buSzPts val="2800"/>
              <a:buChar char="•"/>
            </a:pPr>
            <a:r>
              <a:rPr lang="en-US" b="1"/>
              <a:t>Đơn giản, dễ hiểu</a:t>
            </a:r>
            <a:r>
              <a:rPr lang="en-US"/>
              <a:t>: bạn ko cần phải đi mò giữa nhiều thư viện khác nhau, chỉ lên trang chủ Jest là đủ</a:t>
            </a:r>
            <a:endParaRPr lang="en-US"/>
          </a:p>
          <a:p>
            <a:pPr marL="685800" lvl="1" indent="-228600" algn="l" rtl="0">
              <a:lnSpc>
                <a:spcPct val="90000"/>
              </a:lnSpc>
              <a:spcBef>
                <a:spcPts val="500"/>
              </a:spcBef>
              <a:spcAft>
                <a:spcPts val="0"/>
              </a:spcAft>
              <a:buClr>
                <a:schemeClr val="dk1"/>
              </a:buClr>
              <a:buSzPts val="2800"/>
              <a:buChar char="•"/>
            </a:pPr>
            <a:r>
              <a:rPr lang="en-US" b="1"/>
              <a:t>Không cần cấu hình gì cả</a:t>
            </a:r>
            <a:r>
              <a:rPr lang="en-US"/>
              <a:t>: vâng, hoàn toàn không. Chỉ cần kéo thư viện về là bạn có thể bắt đầu viết test và test code được rồi</a:t>
            </a:r>
            <a:endParaRPr lang="en-US"/>
          </a:p>
          <a:p>
            <a:pPr marL="685800" lvl="1" indent="-228600" algn="l" rtl="0">
              <a:lnSpc>
                <a:spcPct val="90000"/>
              </a:lnSpc>
              <a:spcBef>
                <a:spcPts val="500"/>
              </a:spcBef>
              <a:spcAft>
                <a:spcPts val="0"/>
              </a:spcAft>
              <a:buClr>
                <a:schemeClr val="dk1"/>
              </a:buClr>
              <a:buSzPts val="2800"/>
              <a:buChar char="•"/>
            </a:pPr>
            <a:r>
              <a:rPr lang="en-US" b="1"/>
              <a:t>All in one</a:t>
            </a:r>
            <a:r>
              <a:rPr lang="en-US"/>
              <a:t>: một mình Jest là đã cân đầy đủ test runner, assert và mock. Ngoài ra còn có thêm cả Coverage reports….</a:t>
            </a:r>
            <a:endParaRPr lang="en-US"/>
          </a:p>
          <a:p>
            <a:pPr marL="685800" lvl="1" indent="-228600" algn="l" rtl="0">
              <a:lnSpc>
                <a:spcPct val="90000"/>
              </a:lnSpc>
              <a:spcBef>
                <a:spcPts val="500"/>
              </a:spcBef>
              <a:spcAft>
                <a:spcPts val="0"/>
              </a:spcAft>
              <a:buClr>
                <a:schemeClr val="dk1"/>
              </a:buClr>
              <a:buSzPts val="2800"/>
              <a:buChar char="•"/>
            </a:pPr>
            <a:r>
              <a:rPr lang="en-US" b="1"/>
              <a:t>Nhanh</a:t>
            </a:r>
            <a:r>
              <a:rPr lang="en-US"/>
              <a:t>: phải nói là rất nhanh, ngoài ra terminal của test rất đẹp và thân thiện</a:t>
            </a:r>
            <a:br>
              <a:rPr lang="en-US"/>
            </a:br>
            <a:br>
              <a:rPr lang="en-US"/>
            </a:b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831850" y="1709738"/>
            <a:ext cx="10515600" cy="2852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en-US"/>
              <a:t>Demo</a:t>
            </a:r>
            <a:endParaRPr lang="en-US"/>
          </a:p>
        </p:txBody>
      </p:sp>
      <p:sp>
        <p:nvSpPr>
          <p:cNvPr id="153" name="Google Shape;153;p10"/>
          <p:cNvSpPr txBox="1"/>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a:t>Thực hành Unit test với Jest</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theme/theme1.xml><?xml version="1.0" encoding="utf-8"?>
<a:theme xmlns:a="http://schemas.openxmlformats.org/drawingml/2006/main"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4562</Words>
  <Application>WPS Presentation</Application>
  <PresentationFormat/>
  <Paragraphs>124</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Arial</vt:lpstr>
      <vt:lpstr>Open Sans SemiBold</vt:lpstr>
      <vt:lpstr>Open Sans</vt:lpstr>
      <vt:lpstr>Calibri</vt:lpstr>
      <vt:lpstr>Courier</vt:lpstr>
      <vt:lpstr>Courier New</vt:lpstr>
      <vt:lpstr>Wingdings</vt:lpstr>
      <vt:lpstr>Microsoft YaHei</vt:lpstr>
      <vt:lpstr>Arial Unicode MS</vt:lpstr>
      <vt:lpstr>SlideTheme2</vt:lpstr>
      <vt:lpstr>Bài 11 Testing</vt:lpstr>
      <vt:lpstr>Mục tiêu</vt:lpstr>
      <vt:lpstr>Kiểm thử tích hợp là gì?</vt:lpstr>
      <vt:lpstr>Tại sao lại phải thực hiện kiểm thử tích hợp?</vt:lpstr>
      <vt:lpstr>Thảo luận</vt:lpstr>
      <vt:lpstr>Unit Test là gì?</vt:lpstr>
      <vt:lpstr>Unit Test là gì?</vt:lpstr>
      <vt:lpstr>Tìm hiểu về Jest</vt:lpstr>
      <vt:lpstr>Demo</vt:lpstr>
      <vt:lpstr>Thảo luận</vt:lpstr>
      <vt:lpstr>Cài đặt Jest</vt:lpstr>
      <vt:lpstr>Viết test case đầu tiên</vt:lpstr>
      <vt:lpstr>Viết test case đầu tiên</vt:lpstr>
      <vt:lpstr>Viết test case đầu tiên</vt:lpstr>
      <vt:lpstr>Demo</vt:lpstr>
      <vt:lpstr>Tổng kết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11 Testing</dc:title>
  <dc:creator>Nhật Nguyễn Khắc</dc:creator>
  <cp:lastModifiedBy>Admin</cp:lastModifiedBy>
  <cp:revision>5</cp:revision>
  <dcterms:created xsi:type="dcterms:W3CDTF">2023-03-13T02:25:00Z</dcterms:created>
  <dcterms:modified xsi:type="dcterms:W3CDTF">2023-03-13T06:55:02Z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95407D960C0F4A2AABBCD1C6144A9154</vt:lpwstr>
  </property>
  <property fmtid="{D5CDD505-2E9C-101B-9397-08002B2CF9AE}" pid="3" name="KSOProductBuildVer">
    <vt:lpwstr>1033-11.2.0.11486</vt:lpwstr>
  </property>
</Properties>
</file>