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12192000" cy="6858000"/>
  <p:notesSz cx="6858000" cy="9144000"/>
  <p:embeddedFontLst>
    <p:embeddedFont>
      <p:font typeface="Open Sans SemiBold"/>
      <p:italic r:id="rId67"/>
      <p:boldItalic r:id="rId68"/>
    </p:embeddedFont>
    <p:embeddedFont>
      <p:font typeface="Open Sans"/>
      <p:italic r:id="rId69"/>
      <p:boldItalic r:id="rId70"/>
    </p:embeddedFont>
    <p:embeddedFont>
      <p:font typeface="Calibri" panose="020F0502020204030204"/>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font" Target="fonts/font5.fntdata"/><Relationship Id="rId70" Type="http://schemas.openxmlformats.org/officeDocument/2006/relationships/font" Target="fonts/font4.fntdata"/><Relationship Id="rId7" Type="http://schemas.openxmlformats.org/officeDocument/2006/relationships/slide" Target="slides/slide4.xml"/><Relationship Id="rId69" Type="http://schemas.openxmlformats.org/officeDocument/2006/relationships/font" Target="fonts/font3.fntdata"/><Relationship Id="rId68" Type="http://schemas.openxmlformats.org/officeDocument/2006/relationships/font" Target="fonts/font2.fntdata"/><Relationship Id="rId67" Type="http://schemas.openxmlformats.org/officeDocument/2006/relationships/font" Target="fonts/font1.fntdata"/><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59" name="Google Shape;159;p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7" name="Google Shape;177;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1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7" name="Google Shape;227;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2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3" name="Google Shape;253;p2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2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 name="Google Shape;268;p2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 name="Google Shape;275;p2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3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2" name="Google Shape;282;p3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10" name="Google Shape;110;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3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3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7" name="Google Shape;307;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3" name="Google Shape;313;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9" name="Google Shape;319;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3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6" name="Google Shape;326;p3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3" name="Google Shape;333;p3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3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p3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4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4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17" name="Google Shape;117;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p4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9" name="Google Shape;359;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7" name="Google Shape;377;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1" name="Google Shape;401;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7" name="Google Shape;407;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24" name="Google Shape;124;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p5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3" name="Google Shape;413;p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Google Shape;418;p5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9" name="Google Shape;419;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3" name="Shape 423"/>
        <p:cNvGrpSpPr/>
        <p:nvPr/>
      </p:nvGrpSpPr>
      <p:grpSpPr>
        <a:xfrm>
          <a:off x="0" y="0"/>
          <a:ext cx="0" cy="0"/>
          <a:chOff x="0" y="0"/>
          <a:chExt cx="0" cy="0"/>
        </a:xfrm>
      </p:grpSpPr>
      <p:sp>
        <p:nvSpPr>
          <p:cNvPr id="424" name="Google Shape;424;p5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5" name="Google Shape;425;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5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a:t>
            </a:r>
            <a:r>
              <a:rPr lang="vi-VN" sz="1200">
                <a:solidFill>
                  <a:schemeClr val="dk1"/>
                </a:solidFill>
                <a:latin typeface="Calibri" panose="020F0502020204030204"/>
                <a:ea typeface="Calibri" panose="020F0502020204030204"/>
                <a:cs typeface="Calibri" panose="020F0502020204030204"/>
                <a:sym typeface="Calibri" panose="020F0502020204030204"/>
              </a:rPr>
              <a:t>: 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a:t>
            </a:r>
            <a:r>
              <a:rPr lang="vi-VN" sz="1200">
                <a:solidFill>
                  <a:schemeClr val="dk1"/>
                </a:solidFill>
                <a:latin typeface="Calibri" panose="020F0502020204030204"/>
                <a:ea typeface="Calibri" panose="020F0502020204030204"/>
                <a:cs typeface="Calibri" panose="020F0502020204030204"/>
                <a:sym typeface="Calibri" panose="020F0502020204030204"/>
              </a:rPr>
              <a:t>: 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number: 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biến increment có giá trị trả về là hàm this.setState({number: this.state.number +1}) cập nhật giá trị number cộng thêm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biến decrease có giá trị trả về là hàm this.setState({number: this.state.number - 1}) cập nhật giá trị number trừ đi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nút cộng, trừ và số</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number: 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increment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number: this.state.number + 1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decrease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number: this.state.number - 1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 padding: 30}}&gt;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onClick={this.increment}&gt;Increment&lt;/button&gt;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&lt;span style={{ padding: 10 }}&gt;{ this.state.number }&lt;/span&gt;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onClick={this.decrease}&gt;Decrease&lt;/button&gt;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3</a:t>
            </a:r>
            <a:r>
              <a:rPr lang="vi-VN" sz="1200">
                <a:solidFill>
                  <a:schemeClr val="dk1"/>
                </a:solidFill>
                <a:latin typeface="Calibri" panose="020F0502020204030204"/>
                <a:ea typeface="Calibri" panose="020F0502020204030204"/>
                <a:cs typeface="Calibri" panose="020F0502020204030204"/>
                <a:sym typeface="Calibri" panose="020F0502020204030204"/>
              </a:rPr>
              <a:t>: 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number: 0,</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increment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number: this.state.number + 1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decrease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number: this.state.number - 1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 padding: 30}}&gt;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onClick={this.increment}&gt;Increment&lt;/button&gt;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&lt;span style={{ padding: 10 }}&gt;{ this.state.number }&lt;/span&gt;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onClick={this.decrease}&gt;Decrease&lt;/button&gt;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2" name="Google Shape;432;p5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5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color: ‘black’</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componentDidMount()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setTimeOut() để cập nhật lại giá trị của biến color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element khối màu</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color: 'black'</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componentDidMount()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setTimeout(()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color: 'pink'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5000);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style={{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backgroundColor: this.state.color,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paddingTop: 20,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400,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height: 80,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 'auto'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3</a:t>
            </a:r>
            <a:r>
              <a:rPr lang="vi-VN" sz="1200">
                <a:solidFill>
                  <a:schemeClr val="dk1"/>
                </a:solidFill>
                <a:latin typeface="Calibri" panose="020F0502020204030204"/>
                <a:ea typeface="Calibri" panose="020F0502020204030204"/>
                <a:cs typeface="Calibri" panose="020F0502020204030204"/>
                <a:sym typeface="Calibri" panose="020F0502020204030204"/>
              </a:rPr>
              <a:t>:</a:t>
            </a:r>
            <a:r>
              <a:rPr lang="vi-VN" sz="1100">
                <a:solidFill>
                  <a:schemeClr val="dk1"/>
                </a:solidFill>
                <a:latin typeface="Calibri" panose="020F0502020204030204"/>
                <a:ea typeface="Calibri" panose="020F0502020204030204"/>
                <a:cs typeface="Calibri" panose="020F0502020204030204"/>
                <a:sym typeface="Calibri" panose="020F0502020204030204"/>
              </a:rPr>
              <a:t> </a:t>
            </a: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a:t>
            </a:r>
            <a:r>
              <a:rPr lang="vi-VN" sz="1200">
                <a:solidFill>
                  <a:schemeClr val="dk1"/>
                </a:solidFill>
                <a:latin typeface="Calibri" panose="020F0502020204030204"/>
                <a:ea typeface="Calibri" panose="020F0502020204030204"/>
                <a:cs typeface="Calibri" panose="020F0502020204030204"/>
                <a:sym typeface="Calibri" panose="020F0502020204030204"/>
              </a:rPr>
              <a:t>: 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color: 'black'</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componentDidMount()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setTimeout(()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color: 'pink'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5000);</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style={{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backgroundColor: this.state.color,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paddingTop: 20,</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400,</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height: 80,</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 'auto'</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0" name="Google Shape;440;p5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5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br>
              <a:rPr lang="vi-VN" sz="1200">
                <a:solidFill>
                  <a:schemeClr val="dk1"/>
                </a:solidFill>
                <a:latin typeface="Calibri" panose="020F0502020204030204"/>
                <a:ea typeface="Calibri" panose="020F0502020204030204"/>
                <a:cs typeface="Calibri" panose="020F0502020204030204"/>
                <a:sym typeface="Calibri" panose="020F0502020204030204"/>
              </a:rPr>
            </a:b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Hello.jsx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Hello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componentWillUnmount()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alert() để thông báo component sắp unmount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lời chào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Hello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Hello extends Component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componentWillUnmount()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alert('The component is going to be unmounted');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&lt;h1&gt;Hello Word!!!&lt;/h1&gt;;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Hello;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3: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Hello from ‘./Hello’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display: true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Khai báo hàm delete cập nhật lại giá trị display bằng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element chứa component Hello và nút xoá component Hello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Hello from "./Hello";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display: true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delete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display: false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let comp;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(this.state.display)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 = &lt;Hello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 textAlign: 'center'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onClick={this.delete}&gt;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Delete the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Hello.jsx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Hello extends Component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componentWillUnmount()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alert('The component is going to be unmounted');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&lt;h1&gt;Hello Word!!!&lt;/h1&gt;;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Hello;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 </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Hello from "./Hello";</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display: true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delete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display: false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let comp;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(this.state.display)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 = &lt;Hello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 textAlign: 'center'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onClick={this.delete}&gt;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Delete the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8" name="Google Shape;448;p5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5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Home.jsx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Home bằng class Home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gồm lời chào và nút Logout gọi function onLogOut từ 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Home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Home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&lt;h1&gt;Welcome&lt;/h1&gt;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onClick={this.props.onLogOut}&gt;Log out&lt;/button&gt;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Home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Home.jsx vào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3: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isLoggedIn: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handleLogin, hàm này sẽ cập nhật lại giá trị mới cho isLoggedIn bằng true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handleLogout, hàm này sẽ cập nhật lại giá trị mới cho isLoggedIn bằng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Khai báo các biến isLoggedIn và form từ state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Dùng hàm if để kiểm tra isLoggedIn có bằng true không</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đúng gọi hàm return trả về component Home, component này được props function onLogout={this.handleLogOut}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đúng gọi hàm return trả về các element của form Login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isLoggedIn: false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handleLogIn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true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handleLogOut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false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isLoggedIn } = this.state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(isLoggedIn) return (&lt;Home onLogOut={this.handleLogOut}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&lt;h1&gt;Please Log in&lt;/h1&gt;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onClick={this.handleLogIn}&gt;Log in&lt;/button&gt;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App.jsx vào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Home.jsx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Home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&lt;h1&gt;Welcome&lt;/h1&gt;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onClick={this.props.onLogOut}&gt;Log out&lt;/button&gt;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Home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isLoggedIn: false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handleLogIn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true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handleLogOut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false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isLoggedIn } = this.state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(isLoggedIn) return (&lt;Home onLogOut={this.handleLogOut}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&lt;h1&gt;Please Log in&lt;/h1&gt;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onClick={this.handleLogIn}&gt;Log in&lt;/button&gt;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'bootstrap/dist/css/bootstrap.css';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6" name="Google Shape;456;p5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5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keypressed: ‘’</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Khai báo hàm handler cập nhật lại giá trị keypressed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để thể hiện các element bao gồm thông báo phím được nhập và input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keypressed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handler = (e)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this.setState({keypressed: e.key});</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 textAlign: 'center'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&lt;p&gt;Key pressed is: {this.state.keypressed}&lt;/p&gt;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type="text" onKeyPress={(e) =&gt; this.handler(e)}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400">
                <a:solidFill>
                  <a:schemeClr val="dk1"/>
                </a:solidFill>
                <a:latin typeface="Calibri" panose="020F0502020204030204"/>
                <a:ea typeface="Calibri" panose="020F0502020204030204"/>
                <a:cs typeface="Calibri" panose="020F0502020204030204"/>
                <a:sym typeface="Calibri" panose="020F0502020204030204"/>
              </a:rPr>
              <a:t>export default App</a:t>
            </a: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3 </a:t>
            </a: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keypressed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handler = (e)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this.setState({keypressed: e.key});</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 textAlign: 'center'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&lt;p&gt;Key pressed is: {this.state.keypressed}&lt;/p&gt;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type="text" onKeyPress={(e) =&gt; this.handler(e)}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4" name="Google Shape;464;p5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5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Import Bootstrap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install bootstrap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'bootstrap/dist/css/bootstrap.css';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br>
              <a:rPr lang="vi-VN" sz="1200">
                <a:solidFill>
                  <a:schemeClr val="dk1"/>
                </a:solidFill>
                <a:latin typeface="Calibri" panose="020F0502020204030204"/>
                <a:ea typeface="Calibri" panose="020F0502020204030204"/>
                <a:cs typeface="Calibri" panose="020F0502020204030204"/>
                <a:sym typeface="Calibri" panose="020F0502020204030204"/>
              </a:rPr>
            </a:br>
            <a:r>
              <a:rPr lang="vi-VN" sz="1200" b="1">
                <a:solidFill>
                  <a:schemeClr val="dk1"/>
                </a:solidFill>
                <a:latin typeface="Calibri" panose="020F0502020204030204"/>
                <a:ea typeface="Calibri" panose="020F0502020204030204"/>
                <a:cs typeface="Calibri" panose="020F0502020204030204"/>
                <a:sym typeface="Calibri" panose="020F0502020204030204"/>
              </a:rPr>
              <a:t>Bước 3</a:t>
            </a:r>
            <a:r>
              <a:rPr lang="vi-VN" sz="1200">
                <a:solidFill>
                  <a:schemeClr val="dk1"/>
                </a:solidFill>
                <a:latin typeface="Calibri" panose="020F0502020204030204"/>
                <a:ea typeface="Calibri" panose="020F0502020204030204"/>
                <a:cs typeface="Calibri" panose="020F0502020204030204"/>
                <a:sym typeface="Calibri" panose="020F0502020204030204"/>
              </a:rPr>
              <a:t>: Style Login form tại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Style theo ý muốn của bạn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.container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height: 100vh;</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330px;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 15px;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 auto;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.checkbox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font-weight: 400;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.form-floating:focus-within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z-index: 2;</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input[type="email"]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margin-bottom: -1px;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border-bottom-right-radius: 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border-bottom-left-radius: 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input[type="password"]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margin-bottom: 10px;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border-top-left-radius: 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border-top-right-radius: 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index.css vào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4: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Home.jsx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Home bằng class Home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componentWillUnmout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alert để hiện thông báo tạm biệt người dùng</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gồm lời chào và nút Logout gọi function onLogOut từ 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Home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Home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componentWillUnmount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alert('Goodbye!!!')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className="container d-flex align-items-center text-center"&gt;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className="form-signin"&gt;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 className="h3 mb-3 fw-normal"&gt;Welcome&lt;/h1&gt;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className="w-100 btn btn-lg btn-primary" type="button" onClick={this.props.onLogOut}&gt;Log out&lt;/button&gt;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Home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Home.jsx vào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5: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 { email: ‘’, password: ‘’, isRemember: false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isValid: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isLoggedIn: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handleChange nhận event làm param truyền vào, hàm này sẽ gọi hàm setState để cập nhật giá trị mới cho form và sau gọi hàm checkValidForm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handleChangeCheckbox, hàm này sẽ gọi hàm setState để cập nhật giá trị mới cho isRemember của form và sau gọi hàm checkValidForm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checkValidForm, hàm này sẽ kiểm tra form đã được nhập hay chưa và sau đó gọi hàm setState để cập nhật giá trị mới cho isValid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handleSubmit, hàm này sẽ kiểm tra isValid đã đúng hay chưa, nếu đúng cập nhật lại giá trị mới cho isLoggedIn bằng true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handleLogout, hàm này sẽ cập nhật lại giá trị mới cho isLoggedIn bằng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Khai báo các biến isLoggedIn và form từ state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Dùng hàm if để kiểm tra isLoggedIn có bằng true không</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đúng gọi hàm return trả về component Home, component này được props function onLogout={this.handleLogOut}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đúng gọi hàm return trả về các element của form Login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password: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isRemember: false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false,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isLoggedIn: false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form } = 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form[event.target.name] = event.target.value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this.checkValidForm())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handleChangeCheckbox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form } = 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form.isRemember = !form.isRemember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this.checkValidForm())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checkValidForm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email, password } = this.state.form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value = email &amp;&amp; password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isValid: value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handleSubmit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(this.state.isValid){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true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handleLogOut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false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isLoggedIn, form } = this.state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(isLoggedIn) return (&lt;Home onLogOut={this.handleLogOut}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className="container d-flex align-items-center text-center"&gt;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className="form-signin"&gt;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&lt;form&gt;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&lt;img className="mb-4" src="https://upload.wikimedia.org/wikipedia/commons/thumb/b/b2/Bootstrap_logo.svg/2560px-Bootstrap_logo.svg.png" alt="" width="72" height="57"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 className="h3 mb-3 fw-normal"&gt;Please sign in&lt;/h1&gt;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className="form-floating"&gt;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className="form-control email" type="email" name="email" placeholder="name@example.com" value={form.email}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&lt;label&gt;Email address&lt;/label&gt;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className="form-floating"&gt;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className="form-control password" type="password" name="password" placeholder="Password" value={form.password}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&lt;label&gt;Password&lt;/label&gt;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className="checkbox mb-3"&gt;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type="checkbox" value={form.isRemember} onChange={this.handleChangeCheckbox} /&gt; Remember me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className="w-100 btn btn-lg btn-primary" type="button" onClick={this.handleSubmit} &gt;Sign in&lt;/button&gt;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 className="mt-5 mb-3 text-muted"&gt;© 2017–2021&lt;/p&gt;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&lt;/form&gt;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App.jsx vào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6: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7: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.container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height: 100vh;</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330px;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 15px;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 auto;</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.checkbox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font-weight: 400;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.form-floating:focus-within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z-index: 2;</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input[type="email"]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margin-bottom: -1px;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border-bottom-right-radius: 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border-bottom-left-radius: 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.form-signin input[type="password"]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margin-bottom: 10px;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border-top-left-radius: 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border-top-right-radius: 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Home.jsx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Home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componentWillUnmount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alert('Goodbye!!!')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className="container d-flex align-items-center text-center"&gt;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className="form-signin"&gt;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 className="h3 mb-3 fw-normal"&gt;Welcome&lt;/h1&gt;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className="w-100 btn btn-lg btn-primary" type="button" onClick={this.props.onLogOut}&gt;Log out&lt;/button&gt;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Home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Home from "./Home";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password: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isRemember: false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false,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isLoggedIn: false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form } = state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form[event.target.name] = event.target.value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this.checkValidForm())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handleChangeCheckbox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form } = state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form.isRemember = !form.isRemember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this.checkValidForm())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checkValidForm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email, password } = this.state.form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value = email &amp;&amp; password</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isValid: value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handleSubmit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(this.state.isValid){</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true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handleLogOut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 isLoggedIn: false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isLoggedIn, form } = this.state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(isLoggedIn) return (&lt;Home onLogOut={this.handleLogOut}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className="container d-flex align-items-center text-center"&gt;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className="form-signin"&gt;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&lt;form&gt;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&lt;img className="mb-4" src="https://upload.wikimedia.org/wikipedia/commons/thumb/b/b2/Bootstrap_logo.svg/2560px-Bootstrap_logo.svg.png" alt="" width="72" height="57"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 className="h3 mb-3 fw-normal"&gt;Please sign in&lt;/h1&gt;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className="form-floating"&gt;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className="form-control email" type="email" name="email" placeholder="name@example.com" value={form.email} onChange={this.handleChange}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&lt;label&gt;Email address&lt;/label&gt;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className="form-floating"&gt;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className="form-control password" type="password" name="password" placeholder="Password" value={form.password} onChange={this.handleChange}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&lt;label&gt;Password&lt;/label&gt;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className="checkbox mb-3"&gt;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type="checkbox" value={form.isRemember} onChange={this.handleChangeCheckbox} /&gt; Remember 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className="w-100 btn btn-lg btn-primary" type="button" onClick={this.handleSubmit} &gt;Sign in&lt;/button&gt;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 className="mt-5 mb-3 text-muted"&gt;© 2017–2021&lt;/p&gt;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&lt;/form&gt;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'bootstrap/dist/css/bootstrap.css';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2" name="Google Shape;472;p5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7" name="Shape 477"/>
        <p:cNvGrpSpPr/>
        <p:nvPr/>
      </p:nvGrpSpPr>
      <p:grpSpPr>
        <a:xfrm>
          <a:off x="0" y="0"/>
          <a:ext cx="0" cy="0"/>
          <a:chOff x="0" y="0"/>
          <a:chExt cx="0" cy="0"/>
        </a:xfrm>
      </p:grpSpPr>
      <p:sp>
        <p:nvSpPr>
          <p:cNvPr id="478" name="Google Shape;478;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6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list: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item: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handleChange nhận event làm param truyền vào, hàm này sẽ gọi hàm setState để cập nhật lại giá trị mới cho item bằng event.target.value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handleAddItem để thêm item vào list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hàm if để kiểm tra item đã được nhập hay chưa, nếu đúng thì thêm item vào list và gọi hàm setState để cập nhật lại 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danh sách todo list và input button thêm item vào todo 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list: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item:''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this.setState({item: event.target.value})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handleAddItem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if(this.state.item){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this.state.list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newList.push(this.state.item)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this.setState({list: newList, item: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list, item } = this.state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&lt;h1&gt;Todo List&lt;/h1&gt;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value={item}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onClick={this.handleAddItem}&gt;Add&lt;/button&gt;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list.map((item, index)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 key={index}&gt;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{item}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3: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Khởi chaỵ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list: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item:''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this.setState({item: event.target.value})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handleAddItem = ()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if(this.state.item){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this.state.list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newList.push(this.state.item)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this.setState({list: newList, item: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list, item } = this.state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 style={{textAlign: 'center'}}&gt;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&lt;h1&gt;Todo List&lt;/h1&gt;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value={item} onChange={this.handleChange}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onClick={this.handleAddItem}&gt;Add&lt;/button&gt;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list.map((item, index) =&gt;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 key={index}&gt;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{item}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&lt;/p&gt;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0" name="Google Shape;480;p6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31" name="Google Shape;131;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6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Hướng dẫn</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1: </a:t>
            </a:r>
            <a:r>
              <a:rPr lang="vi-VN" sz="1200">
                <a:solidFill>
                  <a:schemeClr val="dk1"/>
                </a:solidFill>
                <a:latin typeface="Calibri" panose="020F0502020204030204"/>
                <a:ea typeface="Calibri" panose="020F0502020204030204"/>
                <a:cs typeface="Calibri" panose="020F0502020204030204"/>
                <a:sym typeface="Calibri" panose="020F0502020204030204"/>
              </a:rPr>
              <a:t>Tạo dự án React 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các lệnh theo thứ tự:</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npx create-react-app your-name</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cd your-name</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2: </a:t>
            </a:r>
            <a:r>
              <a:rPr lang="vi-VN" sz="1200">
                <a:solidFill>
                  <a:schemeClr val="dk1"/>
                </a:solidFill>
                <a:latin typeface="Calibri" panose="020F0502020204030204"/>
                <a:ea typeface="Calibri" panose="020F0502020204030204"/>
                <a:cs typeface="Calibri" panose="020F0502020204030204"/>
                <a:sym typeface="Calibri" panose="020F0502020204030204"/>
              </a:rPr>
              <a:t>Style bảng danh sách sinh viên tại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Style theo ý muốn của bạn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table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font-family: arial, sans-serif;</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border-collapse: collapse;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100%;</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td, th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 1px solid #dddddd;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text-align: left;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 8px;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tr:nth-child(even)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background-color: #dddddd;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App.css vào file App.jsx</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3: </a:t>
            </a:r>
            <a:r>
              <a:rPr lang="vi-VN" sz="1200">
                <a:solidFill>
                  <a:schemeClr val="dk1"/>
                </a:solidFill>
                <a:latin typeface="Calibri" panose="020F0502020204030204"/>
                <a:ea typeface="Calibri" panose="020F0502020204030204"/>
                <a:cs typeface="Calibri" panose="020F0502020204030204"/>
                <a:sym typeface="Calibri" panose="020F0502020204030204"/>
              </a:rPr>
              <a:t>Tạo 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Tạo class App bằng 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constructor(props)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Cập nhật object this.state lần lượt theo các key-value: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studentList: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form: { name: ‘’, phone: ‘’, email: ‘’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isValid: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indexSelected: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handleChange nhận event làm param truyền vào, hàm này sẽ gọi hàm setState để cập nhật lại giá trị mới cho form bằng event.target.value và sau đó gọi hàm checkInvalidForm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handleSelect nhận studenSelected và index làm params truyền vào, hàm này sẽ goị hàm setState để cập nhật lại giá trị mới cho form = studentSelected và indexSelected = index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checkInvalidForm, hàm này sẽ kiểm tra giá trị của form đã được điền hay chưa và gọi hàm setState để cập nhật lại giá trị isValid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Khởi tạo hàm handleSubmitđể thêm student vào studentList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hàm if để kiểm tra isValid bằng true hay chưa, nếu đúng thì tiếp tục sử dụng hàm if để kiểm tra indexSlected lớn hơn -1 hay không</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đúng thì sử dụng hàm splice để cập nhật lại giá trị student tại vị trí indexSelected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1371600" lvl="3"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Nếu sai thì sử dụng hàm push để thêm student vào studentList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914400" lvl="2"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setState để cập nhật lại giá trị mới cho studentList, giá trị mặc định cho form, isValid và indexSelected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lvl="1"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Gọi hàm render, trả về là element JSX thể hiện các element danh sách studentList, form và button thêm student vào student 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Trả class App về làm giá trị mặc định của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studentList: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name: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phone: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false,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indexSelected: -1</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form = state.form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form[event.target.name] = event.target.value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this.checkInvalidForm())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handleSelect = (studentSelected, index)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JSON.parse(JSON.stringify(studentSelected)),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indexSelected: index</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checkInvalidForm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name, phone, email } = this.state.form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value = name &amp;&amp; phone &amp;&amp; email</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value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handleSubmit = ()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if(this.state.isValid){</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this.state.studentList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(this.state.indexSelected &gt; -1)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newList.splice(this.state.indexSelected, 1, this.state.form)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else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newList.push(this.state.form)</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newForm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name: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phone: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this.setState({studentList: newList, form: newForm, isValid: false, indexSelected: -1})</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handleDelete = (index)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this.state.studentList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newList.splice(index, 1)</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this.setState({list: newList})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studentList, form } = this.state</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&lt;h1&gt;Student List&lt;/h1&gt;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&lt;label&gt;Name: &lt;/label&gt;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name="name" value={form.name}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&lt;label&gt;Phone: &lt;/label&gt;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type="number" name="phone" value={form.phone}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&lt;label&gt;Email: &lt;/label&gt;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name="email" value={form.email} onChange={this.handleChange}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onClick={this.handleSubmit}&gt;Submit&lt;/button&gt;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&lt;table&gt;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&lt;thead&gt;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&lt;th&gt;Name&lt;/th&gt;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&lt;th&gt;Phone&lt;/th&gt;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&lt;th&gt;Email&lt;/th&gt;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&lt;th&gt;Action&lt;/th&gt;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&lt;/thead&gt;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&lt;tbody&gt;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studentList.map((student, index) =&gt;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 key={index}&gt;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&lt;td&gt;{student.name}&lt;/td&gt;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&lt;td&gt;{student.phone}&lt;/td&gt;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&lt;td&gt;{student.email}&lt;/td&gt;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onClick={this.handleSelect.bind(this, student, index)}&gt;Edit&lt;/button&gt;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onClick={this.handleDelete.bind(this, index)}&gt;Delete&lt;/button&gt;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&lt;/tbody&gt;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&lt;/table&gt;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file App.jsx vào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Buớc 4: </a:t>
            </a:r>
            <a:r>
              <a:rPr lang="vi-VN" sz="1200">
                <a:solidFill>
                  <a:schemeClr val="dk1"/>
                </a:solidFill>
                <a:latin typeface="Calibri" panose="020F0502020204030204"/>
                <a:ea typeface="Calibri" panose="020F0502020204030204"/>
                <a:cs typeface="Calibri" panose="020F0502020204030204"/>
                <a:sym typeface="Calibri" panose="020F0502020204030204"/>
              </a:rPr>
              <a:t>Chỉnh sửa 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vào hàm ReactDOM.render() để render elementra UI</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&lt;App /&gt;,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Bước 5: </a:t>
            </a:r>
            <a:r>
              <a:rPr lang="vi-VN" sz="1200">
                <a:solidFill>
                  <a:schemeClr val="dk1"/>
                </a:solidFill>
                <a:latin typeface="Calibri" panose="020F0502020204030204"/>
                <a:ea typeface="Calibri" panose="020F0502020204030204"/>
                <a:cs typeface="Calibri" panose="020F0502020204030204"/>
                <a:sym typeface="Calibri" panose="020F0502020204030204"/>
              </a:rPr>
              <a:t>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Sử dụng lệnh npm start để khởi chạy dự án</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Demo</a:t>
            </a:r>
            <a:endParaRPr lang="vi-VN" sz="12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table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font-family: arial, sans-serif;</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border-collapse: collapse;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width: 100%;</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td, th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border: 1px solid #dddddd;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text-align: left;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padding: 8px;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tr:nth-child(even)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background-color: #dddddd;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br>
              <a:rPr lang="vi-VN" sz="1200">
                <a:solidFill>
                  <a:schemeClr val="dk1"/>
                </a:solidFill>
                <a:latin typeface="Calibri" panose="020F0502020204030204"/>
                <a:ea typeface="Calibri" panose="020F0502020204030204"/>
                <a:cs typeface="Calibri" panose="020F0502020204030204"/>
                <a:sym typeface="Calibri" panose="020F0502020204030204"/>
              </a:rPr>
            </a:b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App.jsx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 Component } from 'react';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'./App.css'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class App extends Component{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constructor (props)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super(props);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this.state =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studentList: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name: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phone: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false,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indexSelected: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handleChange = (event)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this.setState((state)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form = state.form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form[event.target.name] = event.target.value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 form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 =&gt; this.checkInvalidForm())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handleSelect = (studentSelected, index)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form: JSON.parse(JSON.stringify(studentSelected)),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indexSelected: index</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checkInvalidForm = ()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name, phone, email } = this.state.form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value = name &amp;&amp; phone &amp;&amp; email</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isValid: value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handleSubmit = ()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if(this.state.isValid){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this.state.studentList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if (this.state.indexSelected &gt; -1)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newList.splice(this.state.indexSelected, 1, this.state.form)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else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newList.push(this.state.form)</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newForm =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name: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phone: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email: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this.setState({studentList: newList, form: newForm, isValid: false, indexSelected: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handleDelete = (index)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newList = this.state.studentList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newList.splice(index, 1)</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this.setState({list: newList})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render ()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const { studentList, form } = this.state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return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&lt;h1&gt;Student List&lt;/h1&gt;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&lt;label&gt;Name: &lt;/label&gt;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name="name" value={form.name} onChange={this.handleChange} /&gt;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&lt;label&gt;Phone: &lt;/label&gt;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type="number" name="phone" value={form.phone} onChange={this.handleChange} /&gt;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&lt;label&gt;Email: &lt;/label&gt;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&lt;input name="email" value={form.email} onChange={this.handleChange} /&gt;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onClick={this.handleSubmit}&gt;Submit&lt;/button&gt;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&lt;table&gt;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&lt;thead&gt;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&lt;th&gt;Name&lt;/th&gt;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&lt;th&gt;Phone&lt;/th&gt;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&lt;th&gt;Email&lt;/th&gt;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&lt;th&gt;Action&lt;/th&gt;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&lt;/thead&gt;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&lt;tbody&gt;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studentList.map((student, index) =&gt;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 key={index}&gt;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&lt;td&gt;{student.name}&lt;/td&gt;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&lt;td&gt;{student.phone}&lt;/td&gt;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&lt;td&gt;{student.email}&lt;/td&gt;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onClick={this.handleSelect.bind(this, student, index)}&gt;Edit&lt;/button&gt;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&lt;button onClick={this.handleDelete.bind(this, index)}&gt;Delete&lt;/button&gt;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&lt;/td&gt;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&lt;/tr&gt;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&lt;/tbody&gt;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&lt;/table&gt;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&lt;/div&gt;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export default App</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b="1">
                <a:solidFill>
                  <a:schemeClr val="dk1"/>
                </a:solidFill>
                <a:latin typeface="Calibri" panose="020F0502020204030204"/>
                <a:ea typeface="Calibri" panose="020F0502020204030204"/>
                <a:cs typeface="Calibri" panose="020F0502020204030204"/>
                <a:sym typeface="Calibri" panose="020F0502020204030204"/>
              </a:rPr>
              <a:t>File index.js</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 from 'react';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ReactDOM from 'react-dom';</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import App from "./App";</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 </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ReactDOM.render(</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&lt;App /&gt;,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document.getElementById('root')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vi-VN" sz="1200">
                <a:solidFill>
                  <a:schemeClr val="dk1"/>
                </a:solidFill>
                <a:latin typeface="Calibri" panose="020F0502020204030204"/>
                <a:ea typeface="Calibri" panose="020F0502020204030204"/>
                <a:cs typeface="Calibri" panose="020F0502020204030204"/>
                <a:sym typeface="Calibri" panose="020F0502020204030204"/>
              </a:rPr>
              <a:t>);</a:t>
            </a:r>
            <a:endParaRPr lang="vi-VN"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8" name="Google Shape;488;p6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38" name="Google Shape;138;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45" name="Google Shape;145;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panose="020F0502020204030204"/>
              <a:buNone/>
            </a:pPr>
          </a:p>
        </p:txBody>
      </p:sp>
      <p:sp>
        <p:nvSpPr>
          <p:cNvPr id="152" name="Google Shape;152;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6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6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7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2"/>
          <p:cNvSpPr txBox="1"/>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7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73"/>
          <p:cNvSpPr txBox="1"/>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3"/>
          <p:cNvSpPr txBox="1"/>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7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64"/>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4"/>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6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6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6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6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66"/>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6"/>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2" name="Shape 42"/>
        <p:cNvGrpSpPr/>
        <p:nvPr/>
      </p:nvGrpSpPr>
      <p:grpSpPr>
        <a:xfrm>
          <a:off x="0" y="0"/>
          <a:ext cx="0" cy="0"/>
          <a:chOff x="0" y="0"/>
          <a:chExt cx="0" cy="0"/>
        </a:xfrm>
      </p:grpSpPr>
      <p:sp>
        <p:nvSpPr>
          <p:cNvPr id="43" name="Google Shape;43;p67"/>
          <p:cNvSpPr txBox="1"/>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6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6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6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6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6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6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70"/>
          <p:cNvSpPr txBox="1"/>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0"/>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70"/>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7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71"/>
          <p:cNvSpPr txBox="1"/>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1"/>
          <p:cNvSpPr/>
          <p:nvPr>
            <p:ph type="pic" idx="2"/>
          </p:nvPr>
        </p:nvSpPr>
        <p:spPr>
          <a:xfrm>
            <a:off x="5183188" y="987425"/>
            <a:ext cx="6172200" cy="4873625"/>
          </a:xfrm>
          <a:prstGeom prst="rect">
            <a:avLst/>
          </a:prstGeom>
          <a:noFill/>
          <a:ln>
            <a:noFill/>
          </a:ln>
        </p:spPr>
      </p:sp>
      <p:sp>
        <p:nvSpPr>
          <p:cNvPr id="70" name="Google Shape;70;p71"/>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7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VN"/>
            </a:fld>
            <a:endParaRPr lang="vi-VN"/>
          </a:p>
        </p:txBody>
      </p:sp>
      <p:cxnSp>
        <p:nvCxnSpPr>
          <p:cNvPr id="15" name="Google Shape;15;p62"/>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62"/>
          <p:cNvPicPr preferRelativeResize="0"/>
          <p:nvPr/>
        </p:nvPicPr>
        <p:blipFill rotWithShape="1">
          <a:blip r:embed="rId12"/>
          <a:srcRect/>
          <a:stretch>
            <a:fill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Open Sans"/>
              <a:buNone/>
            </a:pPr>
            <a:r>
              <a:rPr lang="vi-VN"/>
              <a:t>State &amp; Lifecycle method</a:t>
            </a:r>
            <a:br>
              <a:rPr lang="vi-VN" b="0"/>
            </a:br>
            <a:br>
              <a:rPr lang="vi-VN"/>
            </a:br>
            <a:endParaRPr lang="vi-VN"/>
          </a:p>
        </p:txBody>
      </p:sp>
      <p:sp>
        <p:nvSpPr>
          <p:cNvPr id="92" name="Google Shape;92;p1"/>
          <p:cNvSpPr txBox="1"/>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709107" y="159419"/>
            <a:ext cx="10672484"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Cập nhật  State</a:t>
            </a:r>
            <a:endParaRPr lang="vi-VN"/>
          </a:p>
        </p:txBody>
      </p:sp>
      <p:sp>
        <p:nvSpPr>
          <p:cNvPr id="162" name="Google Shape;162;p11"/>
          <p:cNvSpPr txBox="1"/>
          <p:nvPr>
            <p:ph type="body" idx="1"/>
          </p:nvPr>
        </p:nvSpPr>
        <p:spPr>
          <a:xfrm>
            <a:off x="776484" y="973606"/>
            <a:ext cx="10903527" cy="56217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 render() {</a:t>
            </a:r>
            <a:endParaRPr lang="vi-VN"/>
          </a:p>
          <a:p>
            <a:pPr marL="0" lvl="0" indent="0" algn="l" rtl="0">
              <a:lnSpc>
                <a:spcPct val="90000"/>
              </a:lnSpc>
              <a:spcBef>
                <a:spcPts val="1000"/>
              </a:spcBef>
              <a:spcAft>
                <a:spcPts val="0"/>
              </a:spcAft>
              <a:buClr>
                <a:schemeClr val="dk1"/>
              </a:buClr>
              <a:buSzPts val="2800"/>
              <a:buNone/>
            </a:pPr>
            <a:r>
              <a:rPr lang="vi-VN"/>
              <a:t>    return ( &lt;div&gt;</a:t>
            </a:r>
            <a:endParaRPr lang="vi-VN"/>
          </a:p>
          <a:p>
            <a:pPr marL="1371600" lvl="3"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&lt;h1&gt;My {this.state.brand}&lt;/h1&gt;</a:t>
            </a:r>
            <a:endParaRPr lang="vi-VN" sz="2800">
              <a:latin typeface="Open Sans"/>
              <a:ea typeface="Open Sans"/>
              <a:cs typeface="Open Sans"/>
              <a:sym typeface="Open Sans"/>
            </a:endParaRPr>
          </a:p>
          <a:p>
            <a:pPr marL="1371600" lvl="3"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 It is a {this.state.color}</a:t>
            </a:r>
            <a:endParaRPr lang="vi-VN" sz="2800">
              <a:latin typeface="Open Sans"/>
              <a:ea typeface="Open Sans"/>
              <a:cs typeface="Open Sans"/>
              <a:sym typeface="Open Sans"/>
            </a:endParaRPr>
          </a:p>
          <a:p>
            <a:pPr marL="1371600" lvl="3"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{this.state.model} from {this.state.year}.</a:t>
            </a:r>
            <a:endParaRPr lang="vi-VN" sz="2800">
              <a:latin typeface="Open Sans"/>
              <a:ea typeface="Open Sans"/>
              <a:cs typeface="Open Sans"/>
              <a:sym typeface="Open Sans"/>
            </a:endParaRPr>
          </a:p>
          <a:p>
            <a:pPr marL="1371600" lvl="3"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a:t>
            </a:r>
            <a:endParaRPr lang="vi-VN" sz="2800">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t>        		&lt;button type="button“ onClick={this.changeColor}&gt;</a:t>
            </a:r>
            <a:endParaRPr lang="vi-VN"/>
          </a:p>
          <a:p>
            <a:pPr marL="0" lvl="0" indent="0" algn="l" rtl="0">
              <a:lnSpc>
                <a:spcPct val="90000"/>
              </a:lnSpc>
              <a:spcBef>
                <a:spcPts val="1000"/>
              </a:spcBef>
              <a:spcAft>
                <a:spcPts val="0"/>
              </a:spcAft>
              <a:buClr>
                <a:schemeClr val="dk1"/>
              </a:buClr>
              <a:buSzPts val="2800"/>
              <a:buNone/>
            </a:pPr>
            <a:r>
              <a:rPr lang="vi-VN"/>
              <a:t>		Change color&lt;/button&gt;</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Thao tác với state trong ReactJS</a:t>
            </a:r>
            <a:endParaRPr lang="vi-VN"/>
          </a:p>
        </p:txBody>
      </p:sp>
      <p:sp>
        <p:nvSpPr>
          <p:cNvPr id="168" name="Google Shape;168;p12"/>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Một số lưu ý khi sử dụng State</a:t>
            </a:r>
            <a:endParaRPr lang="vi-VN" b="1"/>
          </a:p>
          <a:p>
            <a:pPr marL="228600" lvl="0" indent="-228600" algn="l" rtl="0">
              <a:lnSpc>
                <a:spcPct val="90000"/>
              </a:lnSpc>
              <a:spcBef>
                <a:spcPts val="1000"/>
              </a:spcBef>
              <a:spcAft>
                <a:spcPts val="0"/>
              </a:spcAft>
              <a:buClr>
                <a:schemeClr val="dk1"/>
              </a:buClr>
              <a:buSzPts val="2800"/>
              <a:buChar char="•"/>
            </a:pPr>
            <a:r>
              <a:rPr lang="vi-VN"/>
              <a:t>Để việc sử dụng state được dễ dàng và tránh gây ra lỗi ngoài ý muốn , một số lưu ý như sau:</a:t>
            </a:r>
            <a:endParaRPr lang="vi-VN"/>
          </a:p>
          <a:p>
            <a:pPr marL="228600" lvl="0" indent="-228600" algn="l" rtl="0">
              <a:lnSpc>
                <a:spcPct val="90000"/>
              </a:lnSpc>
              <a:spcBef>
                <a:spcPts val="1000"/>
              </a:spcBef>
              <a:spcAft>
                <a:spcPts val="0"/>
              </a:spcAft>
              <a:buClr>
                <a:schemeClr val="dk1"/>
              </a:buClr>
              <a:buSzPts val="2800"/>
              <a:buChar char="•"/>
            </a:pPr>
            <a:r>
              <a:rPr lang="vi-VN"/>
              <a:t>Bạn nên để cấu trúc dữ liệu của state đơn giản nhất có thể, không nên tạo cấu trúc quá lằng nhằng sẽ khó thao tác và ảnh hưởng hiệu năng</a:t>
            </a:r>
            <a:endParaRPr lang="vi-VN"/>
          </a:p>
          <a:p>
            <a:pPr marL="228600" lvl="0" indent="-228600" algn="l" rtl="0">
              <a:lnSpc>
                <a:spcPct val="90000"/>
              </a:lnSpc>
              <a:spcBef>
                <a:spcPts val="1000"/>
              </a:spcBef>
              <a:spcAft>
                <a:spcPts val="0"/>
              </a:spcAft>
              <a:buClr>
                <a:schemeClr val="dk1"/>
              </a:buClr>
              <a:buSzPts val="2800"/>
              <a:buChar char="•"/>
            </a:pPr>
            <a:r>
              <a:rPr lang="vi-VN"/>
              <a:t>Không thay đổi state một cách trực tiếp</a:t>
            </a:r>
            <a:endParaRPr lang="vi-VN"/>
          </a:p>
          <a:p>
            <a:pPr marL="228600" lvl="0" indent="-228600" algn="l" rtl="0">
              <a:lnSpc>
                <a:spcPct val="90000"/>
              </a:lnSpc>
              <a:spcBef>
                <a:spcPts val="1000"/>
              </a:spcBef>
              <a:spcAft>
                <a:spcPts val="0"/>
              </a:spcAft>
              <a:buClr>
                <a:schemeClr val="dk1"/>
              </a:buClr>
              <a:buSzPts val="2800"/>
              <a:buChar char="•"/>
            </a:pPr>
            <a:r>
              <a:rPr lang="vi-VN"/>
              <a:t>State được update không đồng bộ nên bạn cần lưu ý khi sử dụng hàm setState cần giá trị từ state trước</a:t>
            </a:r>
            <a:endParaRPr lang="vi-VN"/>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Tổng kết</a:t>
            </a:r>
            <a:endParaRPr lang="vi-VN"/>
          </a:p>
        </p:txBody>
      </p:sp>
      <p:sp>
        <p:nvSpPr>
          <p:cNvPr id="174" name="Google Shape;174;p13"/>
          <p:cNvSpPr txBox="1"/>
          <p:nvPr>
            <p:ph type="body" idx="1"/>
          </p:nvPr>
        </p:nvSpPr>
        <p:spPr>
          <a:xfrm>
            <a:off x="838200" y="1229297"/>
            <a:ext cx="10515600" cy="31292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Qua bài viết này chúng ta đã tìm hiểu:</a:t>
            </a:r>
            <a:endParaRPr lang="vi-VN"/>
          </a:p>
          <a:p>
            <a:pPr marL="228600" lvl="0" indent="-228600" algn="l" rtl="0">
              <a:lnSpc>
                <a:spcPct val="90000"/>
              </a:lnSpc>
              <a:spcBef>
                <a:spcPts val="1000"/>
              </a:spcBef>
              <a:spcAft>
                <a:spcPts val="0"/>
              </a:spcAft>
              <a:buClr>
                <a:schemeClr val="dk1"/>
              </a:buClr>
              <a:buSzPts val="2800"/>
              <a:buChar char="•"/>
            </a:pPr>
            <a:r>
              <a:rPr lang="vi-VN"/>
              <a:t>Hiểu được khái niệm State</a:t>
            </a:r>
            <a:endParaRPr lang="vi-VN"/>
          </a:p>
          <a:p>
            <a:pPr marL="228600" lvl="0" indent="-228600" algn="l" rtl="0">
              <a:lnSpc>
                <a:spcPct val="90000"/>
              </a:lnSpc>
              <a:spcBef>
                <a:spcPts val="1000"/>
              </a:spcBef>
              <a:spcAft>
                <a:spcPts val="0"/>
              </a:spcAft>
              <a:buClr>
                <a:schemeClr val="dk1"/>
              </a:buClr>
              <a:buSzPts val="2800"/>
              <a:buChar char="•"/>
            </a:pPr>
            <a:r>
              <a:rPr lang="vi-VN"/>
              <a:t>Thao tác tạo State, cập nhật State</a:t>
            </a:r>
            <a:endParaRPr lang="vi-VN"/>
          </a:p>
          <a:p>
            <a:pPr marL="228600" lvl="0" indent="-228600" algn="l" rtl="0">
              <a:lnSpc>
                <a:spcPct val="90000"/>
              </a:lnSpc>
              <a:spcBef>
                <a:spcPts val="1000"/>
              </a:spcBef>
              <a:spcAft>
                <a:spcPts val="0"/>
              </a:spcAft>
              <a:buClr>
                <a:schemeClr val="dk1"/>
              </a:buClr>
              <a:buSzPts val="2800"/>
              <a:buChar char="•"/>
            </a:pPr>
            <a:r>
              <a:rPr lang="vi-VN"/>
              <a:t>Một số lưu ý khi sử dụng State</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Xử lý sự kiện trong Reactjs</a:t>
            </a:r>
            <a:endParaRPr lang="vi-VN"/>
          </a:p>
        </p:txBody>
      </p:sp>
      <p:sp>
        <p:nvSpPr>
          <p:cNvPr id="180" name="Google Shape;180;p14"/>
          <p:cNvSpPr txBox="1"/>
          <p:nvPr>
            <p:ph type="body" idx="1"/>
          </p:nvPr>
        </p:nvSpPr>
        <p:spPr>
          <a:xfrm>
            <a:off x="838199" y="1172584"/>
            <a:ext cx="10952181" cy="52733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Giới thiệu</a:t>
            </a:r>
            <a:endParaRPr b="1"/>
          </a:p>
          <a:p>
            <a:pPr marL="0" lvl="0" indent="0" algn="l" rtl="0">
              <a:lnSpc>
                <a:spcPct val="90000"/>
              </a:lnSpc>
              <a:spcBef>
                <a:spcPts val="1000"/>
              </a:spcBef>
              <a:spcAft>
                <a:spcPts val="0"/>
              </a:spcAft>
              <a:buClr>
                <a:schemeClr val="dk1"/>
              </a:buClr>
              <a:buSzPts val="2800"/>
              <a:buNone/>
            </a:pPr>
            <a:r>
              <a:rPr lang="vi-VN"/>
              <a:t>Trong một website việc tương tác giữa người dùng là điều không thể thiếu như click, nhập form,..chúng ta có thể thực hiện bắt các sự kiện này trong React một cách dễ dàng.</a:t>
            </a:r>
            <a:endParaRPr lang="vi-VN"/>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Xử lý sự kiện trong Reactjs</a:t>
            </a:r>
            <a:endParaRPr lang="vi-VN"/>
          </a:p>
        </p:txBody>
      </p:sp>
      <p:sp>
        <p:nvSpPr>
          <p:cNvPr id="186" name="Google Shape;186;p15"/>
          <p:cNvSpPr txBox="1"/>
          <p:nvPr>
            <p:ph type="body" idx="1"/>
          </p:nvPr>
        </p:nvSpPr>
        <p:spPr>
          <a:xfrm>
            <a:off x="838199" y="1172584"/>
            <a:ext cx="10952181" cy="55073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Xử lý các sự kiện trong React rất giống với xử lý các sự kiện trên các phần tử DOM. Có một số khác biệt</a:t>
            </a:r>
            <a:endParaRPr lang="vi-VN"/>
          </a:p>
          <a:p>
            <a:pPr marL="228600" lvl="0" indent="-228600" algn="l" rtl="0">
              <a:lnSpc>
                <a:spcPct val="90000"/>
              </a:lnSpc>
              <a:spcBef>
                <a:spcPts val="1000"/>
              </a:spcBef>
              <a:spcAft>
                <a:spcPts val="0"/>
              </a:spcAft>
              <a:buClr>
                <a:schemeClr val="dk1"/>
              </a:buClr>
              <a:buSzPts val="2800"/>
              <a:buChar char="•"/>
            </a:pPr>
            <a:r>
              <a:rPr lang="vi-VN"/>
              <a:t>Các sự kiện React được đặt tên bằng camelCase, thay vì chữ thường. Ví dụ: onclick -&gt; onClick, onchange -&gt; onChange</a:t>
            </a:r>
            <a:endParaRPr lang="vi-VN"/>
          </a:p>
          <a:p>
            <a:pPr marL="228600" lvl="0" indent="-228600" algn="l" rtl="0">
              <a:lnSpc>
                <a:spcPct val="90000"/>
              </a:lnSpc>
              <a:spcBef>
                <a:spcPts val="1000"/>
              </a:spcBef>
              <a:spcAft>
                <a:spcPts val="0"/>
              </a:spcAft>
              <a:buClr>
                <a:schemeClr val="dk1"/>
              </a:buClr>
              <a:buSzPts val="2800"/>
              <a:buChar char="•"/>
            </a:pPr>
            <a:r>
              <a:rPr lang="vi-VN"/>
              <a:t>Trong Javascript bạn sẽ xử lý sự kiện trong một hàm, còn trong React bạn sẽ xử lý sự kiện trong một phương thức của Component.</a:t>
            </a:r>
            <a:endParaRPr lang="vi-VN"/>
          </a:p>
          <a:p>
            <a:pPr marL="0" lvl="0" indent="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Xử lý sự kiện trong Reactjs</a:t>
            </a:r>
            <a:endParaRPr lang="vi-VN"/>
          </a:p>
        </p:txBody>
      </p:sp>
      <p:sp>
        <p:nvSpPr>
          <p:cNvPr id="192" name="Google Shape;192;p16"/>
          <p:cNvSpPr txBox="1"/>
          <p:nvPr>
            <p:ph type="body" idx="1"/>
          </p:nvPr>
        </p:nvSpPr>
        <p:spPr>
          <a:xfrm>
            <a:off x="838199" y="1172584"/>
            <a:ext cx="10952181" cy="55073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Ví dụ:</a:t>
            </a:r>
            <a:endParaRPr lang="vi-VN" b="1"/>
          </a:p>
          <a:p>
            <a:pPr marL="0" lvl="0" indent="0" algn="l" rtl="0">
              <a:lnSpc>
                <a:spcPct val="90000"/>
              </a:lnSpc>
              <a:spcBef>
                <a:spcPts val="1000"/>
              </a:spcBef>
              <a:spcAft>
                <a:spcPts val="0"/>
              </a:spcAft>
              <a:buClr>
                <a:schemeClr val="dk1"/>
              </a:buClr>
              <a:buSzPts val="2800"/>
              <a:buNone/>
            </a:pPr>
            <a:r>
              <a:rPr lang="vi-VN"/>
              <a:t>&lt;button onClick={changeName}&gt;</a:t>
            </a:r>
            <a:endParaRPr lang="vi-VN"/>
          </a:p>
          <a:p>
            <a:pPr marL="0" lvl="0" indent="0" algn="l" rtl="0">
              <a:lnSpc>
                <a:spcPct val="90000"/>
              </a:lnSpc>
              <a:spcBef>
                <a:spcPts val="1000"/>
              </a:spcBef>
              <a:spcAft>
                <a:spcPts val="0"/>
              </a:spcAft>
              <a:buClr>
                <a:schemeClr val="dk1"/>
              </a:buClr>
              <a:buSzPts val="2800"/>
              <a:buNone/>
            </a:pPr>
            <a:r>
              <a:rPr lang="vi-VN"/>
              <a:t>  Change Name</a:t>
            </a:r>
            <a:endParaRPr lang="vi-VN"/>
          </a:p>
          <a:p>
            <a:pPr marL="0" lvl="0" indent="0" algn="l" rtl="0">
              <a:lnSpc>
                <a:spcPct val="90000"/>
              </a:lnSpc>
              <a:spcBef>
                <a:spcPts val="1000"/>
              </a:spcBef>
              <a:spcAft>
                <a:spcPts val="0"/>
              </a:spcAft>
              <a:buClr>
                <a:schemeClr val="dk1"/>
              </a:buClr>
              <a:buSzPts val="2800"/>
              <a:buNone/>
            </a:pPr>
            <a:r>
              <a:rPr lang="vi-VN"/>
              <a:t>&lt;/button&gt;</a:t>
            </a:r>
            <a:endParaRPr lang="vi-VN"/>
          </a:p>
          <a:p>
            <a:pPr marL="0" lvl="0" indent="0" algn="l" rtl="0">
              <a:lnSpc>
                <a:spcPct val="90000"/>
              </a:lnSpc>
              <a:spcBef>
                <a:spcPts val="1000"/>
              </a:spcBef>
              <a:spcAft>
                <a:spcPts val="0"/>
              </a:spcAft>
              <a:buClr>
                <a:schemeClr val="dk1"/>
              </a:buClr>
              <a:buSzPts val="2800"/>
              <a:buNone/>
            </a:pPr>
            <a:r>
              <a:rPr lang="vi-VN"/>
              <a:t>Trong React, chúng ta không thể trả về false để ngăn chặn hành vi mặc định. Chúng ta phải gọi sự kiện PreventDefault một cách rõ ràng để ngăn chặn hành vi mặc định.</a:t>
            </a:r>
            <a:endParaRPr lang="vi-VN"/>
          </a:p>
          <a:p>
            <a:pPr marL="0" lvl="0" indent="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Xử lý sự kiện trong Reactjs</a:t>
            </a:r>
            <a:endParaRPr lang="vi-VN"/>
          </a:p>
        </p:txBody>
      </p:sp>
      <p:sp>
        <p:nvSpPr>
          <p:cNvPr id="199" name="Google Shape;199;p17"/>
          <p:cNvSpPr txBox="1"/>
          <p:nvPr>
            <p:ph type="body" idx="1"/>
          </p:nvPr>
        </p:nvSpPr>
        <p:spPr>
          <a:xfrm>
            <a:off x="838199" y="1172584"/>
            <a:ext cx="10952181" cy="550734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vi-VN" sz="3000" b="1"/>
              <a:t>Ví dụ:</a:t>
            </a:r>
            <a:endParaRPr sz="3000"/>
          </a:p>
          <a:p>
            <a:pPr marL="0" lvl="0" indent="0" algn="l" rtl="0">
              <a:lnSpc>
                <a:spcPct val="90000"/>
              </a:lnSpc>
              <a:spcBef>
                <a:spcPts val="1000"/>
              </a:spcBef>
              <a:spcAft>
                <a:spcPts val="0"/>
              </a:spcAft>
              <a:buClr>
                <a:schemeClr val="dk1"/>
              </a:buClr>
              <a:buSzPct val="100000"/>
              <a:buNone/>
            </a:pPr>
            <a:r>
              <a:rPr lang="vi-VN" sz="3000"/>
              <a:t>function ActionLink() {  </a:t>
            </a:r>
            <a:endParaRPr lang="vi-VN" sz="3000"/>
          </a:p>
          <a:p>
            <a:pPr marL="0" lvl="0" indent="0" algn="l" rtl="0">
              <a:lnSpc>
                <a:spcPct val="90000"/>
              </a:lnSpc>
              <a:spcBef>
                <a:spcPts val="1000"/>
              </a:spcBef>
              <a:spcAft>
                <a:spcPts val="0"/>
              </a:spcAft>
              <a:buClr>
                <a:schemeClr val="dk1"/>
              </a:buClr>
              <a:buSzPct val="100000"/>
              <a:buNone/>
            </a:pPr>
            <a:r>
              <a:rPr lang="vi-VN" sz="3000"/>
              <a:t>    function handleClick(e) {  </a:t>
            </a:r>
            <a:endParaRPr lang="vi-VN" sz="3000"/>
          </a:p>
          <a:p>
            <a:pPr marL="0" lvl="0" indent="0" algn="l" rtl="0">
              <a:lnSpc>
                <a:spcPct val="90000"/>
              </a:lnSpc>
              <a:spcBef>
                <a:spcPts val="1000"/>
              </a:spcBef>
              <a:spcAft>
                <a:spcPts val="0"/>
              </a:spcAft>
              <a:buClr>
                <a:schemeClr val="dk1"/>
              </a:buClr>
              <a:buSzPct val="100000"/>
              <a:buNone/>
            </a:pPr>
            <a:r>
              <a:rPr lang="vi-VN" sz="3000"/>
              <a:t>        e.preventDefault();  </a:t>
            </a:r>
            <a:endParaRPr lang="vi-VN" sz="3000"/>
          </a:p>
          <a:p>
            <a:pPr marL="0" lvl="0" indent="0" algn="l" rtl="0">
              <a:lnSpc>
                <a:spcPct val="90000"/>
              </a:lnSpc>
              <a:spcBef>
                <a:spcPts val="1000"/>
              </a:spcBef>
              <a:spcAft>
                <a:spcPts val="0"/>
              </a:spcAft>
              <a:buClr>
                <a:schemeClr val="dk1"/>
              </a:buClr>
              <a:buSzPct val="100000"/>
              <a:buNone/>
            </a:pPr>
            <a:r>
              <a:rPr lang="vi-VN" sz="3000"/>
              <a:t>        console.log('You had clicked a Link.');  </a:t>
            </a:r>
            <a:endParaRPr lang="vi-VN" sz="3000"/>
          </a:p>
          <a:p>
            <a:pPr marL="0" lvl="0" indent="0" algn="l" rtl="0">
              <a:lnSpc>
                <a:spcPct val="90000"/>
              </a:lnSpc>
              <a:spcBef>
                <a:spcPts val="1000"/>
              </a:spcBef>
              <a:spcAft>
                <a:spcPts val="0"/>
              </a:spcAft>
              <a:buClr>
                <a:schemeClr val="dk1"/>
              </a:buClr>
              <a:buSzPct val="100000"/>
              <a:buNone/>
            </a:pPr>
            <a:r>
              <a:rPr lang="vi-VN" sz="3000"/>
              <a:t>    }  </a:t>
            </a:r>
            <a:endParaRPr lang="vi-VN" sz="3000"/>
          </a:p>
          <a:p>
            <a:pPr marL="0" lvl="0" indent="0" algn="l" rtl="0">
              <a:lnSpc>
                <a:spcPct val="90000"/>
              </a:lnSpc>
              <a:spcBef>
                <a:spcPts val="1000"/>
              </a:spcBef>
              <a:spcAft>
                <a:spcPts val="0"/>
              </a:spcAft>
              <a:buClr>
                <a:schemeClr val="dk1"/>
              </a:buClr>
              <a:buSzPct val="100000"/>
              <a:buNone/>
            </a:pPr>
            <a:r>
              <a:rPr lang="vi-VN" sz="3000"/>
              <a:t>    return (  </a:t>
            </a:r>
            <a:endParaRPr lang="vi-VN" sz="3000"/>
          </a:p>
          <a:p>
            <a:pPr marL="0" lvl="0" indent="0" algn="l" rtl="0">
              <a:lnSpc>
                <a:spcPct val="90000"/>
              </a:lnSpc>
              <a:spcBef>
                <a:spcPts val="1000"/>
              </a:spcBef>
              <a:spcAft>
                <a:spcPts val="0"/>
              </a:spcAft>
              <a:buClr>
                <a:schemeClr val="dk1"/>
              </a:buClr>
              <a:buSzPct val="100000"/>
              <a:buNone/>
            </a:pPr>
            <a:r>
              <a:rPr lang="vi-VN" sz="3000"/>
              <a:t>        &lt;a href="#" onClick={handleClick}&gt;  </a:t>
            </a:r>
            <a:endParaRPr lang="vi-VN" sz="3000"/>
          </a:p>
          <a:p>
            <a:pPr marL="0" lvl="0" indent="0" algn="l" rtl="0">
              <a:lnSpc>
                <a:spcPct val="90000"/>
              </a:lnSpc>
              <a:spcBef>
                <a:spcPts val="1000"/>
              </a:spcBef>
              <a:spcAft>
                <a:spcPts val="0"/>
              </a:spcAft>
              <a:buClr>
                <a:schemeClr val="dk1"/>
              </a:buClr>
              <a:buSzPct val="100000"/>
              <a:buNone/>
            </a:pPr>
            <a:r>
              <a:rPr lang="vi-VN" sz="3000"/>
              <a:t>              Click_Me  </a:t>
            </a:r>
            <a:endParaRPr lang="vi-VN" sz="3000"/>
          </a:p>
          <a:p>
            <a:pPr marL="0" lvl="0" indent="0" algn="l" rtl="0">
              <a:lnSpc>
                <a:spcPct val="90000"/>
              </a:lnSpc>
              <a:spcBef>
                <a:spcPts val="1000"/>
              </a:spcBef>
              <a:spcAft>
                <a:spcPts val="0"/>
              </a:spcAft>
              <a:buClr>
                <a:schemeClr val="dk1"/>
              </a:buClr>
              <a:buSzPct val="100000"/>
              <a:buNone/>
            </a:pPr>
            <a:r>
              <a:rPr lang="vi-VN" sz="3000"/>
              <a:t>        &lt;/a&gt;  </a:t>
            </a:r>
            <a:endParaRPr lang="vi-VN" sz="3000"/>
          </a:p>
          <a:p>
            <a:pPr marL="0" lvl="0" indent="0" algn="l" rtl="0">
              <a:lnSpc>
                <a:spcPct val="90000"/>
              </a:lnSpc>
              <a:spcBef>
                <a:spcPts val="1000"/>
              </a:spcBef>
              <a:spcAft>
                <a:spcPts val="0"/>
              </a:spcAft>
              <a:buClr>
                <a:schemeClr val="dk1"/>
              </a:buClr>
              <a:buSzPct val="100000"/>
              <a:buNone/>
            </a:pPr>
            <a:r>
              <a:rPr lang="vi-VN" sz="3000"/>
              <a:t>    );  </a:t>
            </a:r>
            <a:endParaRPr lang="vi-VN"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p>
          <a:p>
            <a:pPr marL="228600" lvl="0" indent="-64135" algn="l" rtl="0">
              <a:lnSpc>
                <a:spcPct val="90000"/>
              </a:lnSpc>
              <a:spcBef>
                <a:spcPts val="1000"/>
              </a:spcBef>
              <a:spcAft>
                <a:spcPts val="0"/>
              </a:spcAft>
              <a:buClr>
                <a:schemeClr val="dk1"/>
              </a:buClr>
              <a:buSzPct val="100000"/>
              <a:buNone/>
            </a:pPr>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This trong React</a:t>
            </a:r>
            <a:endParaRPr lang="vi-VN"/>
          </a:p>
        </p:txBody>
      </p:sp>
      <p:sp>
        <p:nvSpPr>
          <p:cNvPr id="205" name="Google Shape;205;p18"/>
          <p:cNvSpPr txBox="1"/>
          <p:nvPr>
            <p:ph type="body" idx="1"/>
          </p:nvPr>
        </p:nvSpPr>
        <p:spPr>
          <a:xfrm>
            <a:off x="838200" y="1475024"/>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Đối với các phương thức trong React, từ khóa this đại diện cho component sở hữu phương thức.</a:t>
            </a:r>
            <a:endParaRPr lang="vi-VN"/>
          </a:p>
          <a:p>
            <a:pPr marL="228600" lvl="0" indent="-228600" algn="l" rtl="0">
              <a:lnSpc>
                <a:spcPct val="90000"/>
              </a:lnSpc>
              <a:spcBef>
                <a:spcPts val="1000"/>
              </a:spcBef>
              <a:spcAft>
                <a:spcPts val="0"/>
              </a:spcAft>
              <a:buClr>
                <a:schemeClr val="dk1"/>
              </a:buClr>
              <a:buSzPts val="2800"/>
              <a:buChar char="•"/>
            </a:pPr>
            <a:r>
              <a:rPr lang="vi-VN"/>
              <a:t>Bạn phải cẩn thận về ý nghĩa của this trong những callback JSX. Trong JavaScript, những phương thức của class mặc định không bị ràng buộc. </a:t>
            </a:r>
            <a:endParaRPr lang="vi-VN"/>
          </a:p>
          <a:p>
            <a:pPr marL="228600" lvl="0" indent="-228600" algn="l" rtl="0">
              <a:lnSpc>
                <a:spcPct val="90000"/>
              </a:lnSpc>
              <a:spcBef>
                <a:spcPts val="1000"/>
              </a:spcBef>
              <a:spcAft>
                <a:spcPts val="0"/>
              </a:spcAft>
              <a:buClr>
                <a:schemeClr val="dk1"/>
              </a:buClr>
              <a:buSzPts val="2800"/>
              <a:buChar char="•"/>
            </a:pPr>
            <a:r>
              <a:rPr lang="vi-VN"/>
              <a:t>Nếu bạn quên ràng buộc và truyền nó vào onClick, this sẽ có giá trị là undefined khi phương thức này được thực thi.</a:t>
            </a:r>
            <a:endParaRPr lang="vi-VN"/>
          </a:p>
          <a:p>
            <a:pPr marL="228600" lvl="0" indent="-228600" algn="l" rtl="0">
              <a:lnSpc>
                <a:spcPct val="90000"/>
              </a:lnSpc>
              <a:spcBef>
                <a:spcPts val="1000"/>
              </a:spcBef>
              <a:spcAft>
                <a:spcPts val="0"/>
              </a:spcAft>
              <a:buClr>
                <a:schemeClr val="dk1"/>
              </a:buClr>
              <a:buSzPts val="2800"/>
              <a:buChar char="•"/>
            </a:pPr>
            <a:r>
              <a:rPr lang="vi-VN"/>
              <a:t>Đó là lý do tại sao bạn nên sử dụng các hàm arrow function. Với các hàm arrow function, điều này sẽ luôn đại diện cho đối tượng đã xác định.</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This trong React</a:t>
            </a:r>
            <a:endParaRPr lang="vi-VN"/>
          </a:p>
        </p:txBody>
      </p:sp>
      <p:sp>
        <p:nvSpPr>
          <p:cNvPr id="212" name="Google Shape;212;p19"/>
          <p:cNvSpPr txBox="1"/>
          <p:nvPr>
            <p:ph type="body" idx="1"/>
          </p:nvPr>
        </p:nvSpPr>
        <p:spPr>
          <a:xfrm>
            <a:off x="838199" y="1106905"/>
            <a:ext cx="11058625" cy="5360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Ví dụ:</a:t>
            </a:r>
            <a:endParaRPr lang="vi-VN" b="1"/>
          </a:p>
          <a:p>
            <a:pPr marL="0" lvl="0" indent="0" algn="l" rtl="0">
              <a:lnSpc>
                <a:spcPct val="90000"/>
              </a:lnSpc>
              <a:spcBef>
                <a:spcPts val="1000"/>
              </a:spcBef>
              <a:spcAft>
                <a:spcPts val="0"/>
              </a:spcAft>
              <a:buClr>
                <a:schemeClr val="dk1"/>
              </a:buClr>
              <a:buSzPts val="2800"/>
              <a:buNone/>
            </a:pPr>
            <a:r>
              <a:rPr lang="vi-VN"/>
              <a:t>class Football extends React.Component {</a:t>
            </a:r>
            <a:endParaRPr lang="vi-VN"/>
          </a:p>
          <a:p>
            <a:pPr marL="0" lvl="0" indent="0" algn="l" rtl="0">
              <a:lnSpc>
                <a:spcPct val="90000"/>
              </a:lnSpc>
              <a:spcBef>
                <a:spcPts val="1000"/>
              </a:spcBef>
              <a:spcAft>
                <a:spcPts val="0"/>
              </a:spcAft>
              <a:buClr>
                <a:schemeClr val="dk1"/>
              </a:buClr>
              <a:buSzPts val="2800"/>
              <a:buNone/>
            </a:pPr>
            <a:r>
              <a:rPr lang="vi-VN"/>
              <a:t>  shoot = () =&gt; { alert(this);</a:t>
            </a:r>
            <a:endParaRPr lang="vi-VN"/>
          </a:p>
          <a:p>
            <a:pPr marL="0" lvl="0" indent="0" algn="l" rtl="0">
              <a:lnSpc>
                <a:spcPct val="90000"/>
              </a:lnSpc>
              <a:spcBef>
                <a:spcPts val="1000"/>
              </a:spcBef>
              <a:spcAft>
                <a:spcPts val="0"/>
              </a:spcAft>
              <a:buClr>
                <a:schemeClr val="dk1"/>
              </a:buClr>
              <a:buSzPts val="2800"/>
              <a:buNone/>
            </a:pPr>
            <a:r>
              <a:rPr lang="vi-VN"/>
              <a:t>    /*Từ khóa 'this' đề cập đến đối tượng thành phần*/</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render() {</a:t>
            </a:r>
            <a:endParaRPr lang="vi-VN"/>
          </a:p>
          <a:p>
            <a:pPr marL="0" lvl="0" indent="0" algn="l" rtl="0">
              <a:lnSpc>
                <a:spcPct val="90000"/>
              </a:lnSpc>
              <a:spcBef>
                <a:spcPts val="1000"/>
              </a:spcBef>
              <a:spcAft>
                <a:spcPts val="0"/>
              </a:spcAft>
              <a:buClr>
                <a:schemeClr val="dk1"/>
              </a:buClr>
              <a:buSzPts val="2800"/>
              <a:buNone/>
            </a:pPr>
            <a:r>
              <a:rPr lang="vi-VN"/>
              <a:t>    return (&lt;button onClick={this.shoot}&gt;Take the shot!&lt;/button&gt;);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lang="vi-VN"/>
          </a:p>
          <a:p>
            <a:pPr marL="0" lvl="0" indent="0" algn="l" rtl="0">
              <a:lnSpc>
                <a:spcPct val="90000"/>
              </a:lnSpc>
              <a:spcBef>
                <a:spcPts val="1000"/>
              </a:spcBef>
              <a:spcAft>
                <a:spcPts val="0"/>
              </a:spcAft>
              <a:buClr>
                <a:schemeClr val="dk1"/>
              </a:buClr>
              <a:buSzPts val="2800"/>
              <a:buNone/>
            </a:pPr>
            <a:r>
              <a:rPr lang="vi-VN"/>
              <a:t>ReactDOM.render(&lt;Football /&gt;, document.getElementById('root'))</a:t>
            </a:r>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Truyền đối số</a:t>
            </a:r>
            <a:endParaRPr lang="vi-VN"/>
          </a:p>
        </p:txBody>
      </p:sp>
      <p:sp>
        <p:nvSpPr>
          <p:cNvPr id="218" name="Google Shape;218;p20"/>
          <p:cNvSpPr txBox="1"/>
          <p:nvPr>
            <p:ph type="body" idx="1"/>
          </p:nvPr>
        </p:nvSpPr>
        <p:spPr>
          <a:xfrm>
            <a:off x="838199" y="1065007"/>
            <a:ext cx="11183755" cy="5402413"/>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vi-VN" sz="4400"/>
              <a:t>Nếu bạn muốn gửi các tham số vào một trình xử lý sự kiện, bạn có hai tùy chọn:</a:t>
            </a:r>
            <a:endParaRPr sz="4400"/>
          </a:p>
          <a:p>
            <a:pPr marL="228600" lvl="0" indent="-228600" algn="l" rtl="0">
              <a:lnSpc>
                <a:spcPct val="90000"/>
              </a:lnSpc>
              <a:spcBef>
                <a:spcPts val="1000"/>
              </a:spcBef>
              <a:spcAft>
                <a:spcPts val="0"/>
              </a:spcAft>
              <a:buClr>
                <a:schemeClr val="dk1"/>
              </a:buClr>
              <a:buSzPct val="100000"/>
              <a:buChar char="•"/>
            </a:pPr>
            <a:r>
              <a:rPr lang="vi-VN" sz="4400"/>
              <a:t>Tạo một arrow function ẩn danh</a:t>
            </a:r>
            <a:endParaRPr lang="vi-VN" sz="4400"/>
          </a:p>
          <a:p>
            <a:pPr marL="0" lvl="0" indent="0" algn="l" rtl="0">
              <a:lnSpc>
                <a:spcPct val="90000"/>
              </a:lnSpc>
              <a:spcBef>
                <a:spcPts val="1000"/>
              </a:spcBef>
              <a:spcAft>
                <a:spcPts val="0"/>
              </a:spcAft>
              <a:buClr>
                <a:schemeClr val="dk1"/>
              </a:buClr>
              <a:buSzPct val="100000"/>
              <a:buNone/>
            </a:pPr>
            <a:r>
              <a:rPr lang="vi-VN" sz="4400" b="1"/>
              <a:t>Ví dụ:</a:t>
            </a:r>
            <a:endParaRPr sz="4400"/>
          </a:p>
          <a:p>
            <a:pPr marL="0" lvl="0" indent="0" algn="l" rtl="0">
              <a:lnSpc>
                <a:spcPct val="90000"/>
              </a:lnSpc>
              <a:spcBef>
                <a:spcPts val="1000"/>
              </a:spcBef>
              <a:spcAft>
                <a:spcPts val="0"/>
              </a:spcAft>
              <a:buClr>
                <a:schemeClr val="dk1"/>
              </a:buClr>
              <a:buSzPct val="100000"/>
              <a:buNone/>
            </a:pPr>
            <a:r>
              <a:rPr lang="vi-VN" sz="4400"/>
              <a:t>class Football extends React.Component {</a:t>
            </a:r>
            <a:endParaRPr lang="vi-VN" sz="4400"/>
          </a:p>
          <a:p>
            <a:pPr marL="0" lvl="0" indent="0" algn="l" rtl="0">
              <a:lnSpc>
                <a:spcPct val="90000"/>
              </a:lnSpc>
              <a:spcBef>
                <a:spcPts val="1000"/>
              </a:spcBef>
              <a:spcAft>
                <a:spcPts val="0"/>
              </a:spcAft>
              <a:buClr>
                <a:schemeClr val="dk1"/>
              </a:buClr>
              <a:buSzPct val="100000"/>
              <a:buNone/>
            </a:pPr>
            <a:r>
              <a:rPr lang="vi-VN" sz="4400"/>
              <a:t>  shoot = (a) =&gt; { alert(a);</a:t>
            </a:r>
            <a:endParaRPr lang="vi-VN" sz="4400"/>
          </a:p>
          <a:p>
            <a:pPr marL="0" lvl="0" indent="0" algn="l" rtl="0">
              <a:lnSpc>
                <a:spcPct val="90000"/>
              </a:lnSpc>
              <a:spcBef>
                <a:spcPts val="1000"/>
              </a:spcBef>
              <a:spcAft>
                <a:spcPts val="0"/>
              </a:spcAft>
              <a:buClr>
                <a:schemeClr val="dk1"/>
              </a:buClr>
              <a:buSzPct val="100000"/>
              <a:buNone/>
            </a:pPr>
            <a:r>
              <a:rPr lang="vi-VN" sz="4400"/>
              <a:t>  }</a:t>
            </a:r>
            <a:endParaRPr lang="vi-VN" sz="4400"/>
          </a:p>
          <a:p>
            <a:pPr marL="0" lvl="0" indent="0" algn="l" rtl="0">
              <a:lnSpc>
                <a:spcPct val="90000"/>
              </a:lnSpc>
              <a:spcBef>
                <a:spcPts val="1000"/>
              </a:spcBef>
              <a:spcAft>
                <a:spcPts val="0"/>
              </a:spcAft>
              <a:buClr>
                <a:schemeClr val="dk1"/>
              </a:buClr>
              <a:buSzPct val="100000"/>
              <a:buNone/>
            </a:pPr>
            <a:r>
              <a:rPr lang="vi-VN" sz="4400"/>
              <a:t>  render() {</a:t>
            </a:r>
            <a:endParaRPr lang="vi-VN" sz="4400"/>
          </a:p>
          <a:p>
            <a:pPr marL="0" lvl="0" indent="0" algn="l" rtl="0">
              <a:lnSpc>
                <a:spcPct val="90000"/>
              </a:lnSpc>
              <a:spcBef>
                <a:spcPts val="1000"/>
              </a:spcBef>
              <a:spcAft>
                <a:spcPts val="0"/>
              </a:spcAft>
              <a:buClr>
                <a:schemeClr val="dk1"/>
              </a:buClr>
              <a:buSzPct val="100000"/>
              <a:buNone/>
            </a:pPr>
            <a:r>
              <a:rPr lang="vi-VN" sz="4400"/>
              <a:t>    return (&lt;button onClick={() =&gt; this.shoot("Goal")}&gt;Take the shot!&lt;/button&gt;);</a:t>
            </a:r>
            <a:endParaRPr lang="vi-VN" sz="4400"/>
          </a:p>
          <a:p>
            <a:pPr marL="0" lvl="0" indent="0" algn="l" rtl="0">
              <a:lnSpc>
                <a:spcPct val="90000"/>
              </a:lnSpc>
              <a:spcBef>
                <a:spcPts val="1000"/>
              </a:spcBef>
              <a:spcAft>
                <a:spcPts val="0"/>
              </a:spcAft>
              <a:buClr>
                <a:schemeClr val="dk1"/>
              </a:buClr>
              <a:buSzPct val="100000"/>
              <a:buNone/>
            </a:pPr>
            <a:r>
              <a:rPr lang="vi-VN" sz="4400"/>
              <a:t>  }</a:t>
            </a:r>
            <a:endParaRPr lang="vi-VN" sz="4400"/>
          </a:p>
          <a:p>
            <a:pPr marL="0" lvl="0" indent="0" algn="l" rtl="0">
              <a:lnSpc>
                <a:spcPct val="90000"/>
              </a:lnSpc>
              <a:spcBef>
                <a:spcPts val="1000"/>
              </a:spcBef>
              <a:spcAft>
                <a:spcPts val="0"/>
              </a:spcAft>
              <a:buClr>
                <a:schemeClr val="dk1"/>
              </a:buClr>
              <a:buSzPct val="100000"/>
              <a:buNone/>
            </a:pPr>
            <a:r>
              <a:rPr lang="vi-VN" sz="4400"/>
              <a:t>}</a:t>
            </a:r>
            <a:endParaRPr sz="4400"/>
          </a:p>
          <a:p>
            <a:pPr marL="0" lvl="0" indent="0" algn="l" rtl="0">
              <a:lnSpc>
                <a:spcPct val="90000"/>
              </a:lnSpc>
              <a:spcBef>
                <a:spcPts val="1000"/>
              </a:spcBef>
              <a:spcAft>
                <a:spcPts val="0"/>
              </a:spcAft>
              <a:buClr>
                <a:schemeClr val="dk1"/>
              </a:buClr>
              <a:buSzPct val="100000"/>
              <a:buNone/>
            </a:pPr>
            <a:r>
              <a:rPr lang="vi-VN" sz="4400"/>
              <a:t>ReactDOM.render(&lt;Football /&gt;, document.getElementById('root'));</a:t>
            </a:r>
            <a:endParaRPr lang="vi-VN" sz="4400"/>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Mục tiêu</a:t>
            </a:r>
            <a:endParaRPr lang="vi-VN"/>
          </a:p>
        </p:txBody>
      </p:sp>
      <p:sp>
        <p:nvSpPr>
          <p:cNvPr id="99" name="Google Shape;99;p2"/>
          <p:cNvSpPr txBox="1"/>
          <p:nvPr>
            <p:ph type="body" idx="1"/>
          </p:nvPr>
        </p:nvSpPr>
        <p:spPr>
          <a:xfrm>
            <a:off x="838200" y="1452282"/>
            <a:ext cx="10515600" cy="31306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Giới thiệu State và cách sử dụng</a:t>
            </a:r>
            <a:endParaRPr lang="vi-VN"/>
          </a:p>
          <a:p>
            <a:pPr marL="228600" lvl="0" indent="-228600" algn="l" rtl="0">
              <a:lnSpc>
                <a:spcPct val="90000"/>
              </a:lnSpc>
              <a:spcBef>
                <a:spcPts val="1000"/>
              </a:spcBef>
              <a:spcAft>
                <a:spcPts val="0"/>
              </a:spcAft>
              <a:buClr>
                <a:schemeClr val="dk1"/>
              </a:buClr>
              <a:buSzPts val="2800"/>
              <a:buChar char="•"/>
            </a:pPr>
            <a:r>
              <a:rPr lang="vi-VN"/>
              <a:t>Xử lý sự kiện trong ReactJS</a:t>
            </a:r>
            <a:endParaRPr lang="vi-VN"/>
          </a:p>
          <a:p>
            <a:pPr marL="228600" lvl="0" indent="-228600" algn="l" rtl="0">
              <a:lnSpc>
                <a:spcPct val="90000"/>
              </a:lnSpc>
              <a:spcBef>
                <a:spcPts val="1000"/>
              </a:spcBef>
              <a:spcAft>
                <a:spcPts val="0"/>
              </a:spcAft>
              <a:buClr>
                <a:schemeClr val="dk1"/>
              </a:buClr>
              <a:buSzPts val="2800"/>
              <a:buChar char="•"/>
            </a:pPr>
            <a:r>
              <a:rPr lang="vi-VN"/>
              <a:t>Cơ chế render có điều kiện</a:t>
            </a:r>
            <a:endParaRPr lang="vi-VN"/>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Truyền đối số</a:t>
            </a:r>
            <a:endParaRPr lang="vi-VN"/>
          </a:p>
        </p:txBody>
      </p:sp>
      <p:sp>
        <p:nvSpPr>
          <p:cNvPr id="224" name="Google Shape;224;p21"/>
          <p:cNvSpPr txBox="1"/>
          <p:nvPr>
            <p:ph type="body" idx="1"/>
          </p:nvPr>
        </p:nvSpPr>
        <p:spPr>
          <a:xfrm>
            <a:off x="838199" y="1065007"/>
            <a:ext cx="11183755" cy="540241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vi-VN"/>
              <a:t>Hoặc ràng buộc trình xử lý sự kiện với this</a:t>
            </a:r>
            <a:endParaRPr lang="vi-VN"/>
          </a:p>
          <a:p>
            <a:pPr marL="0" lvl="0" indent="0" algn="l" rtl="0">
              <a:lnSpc>
                <a:spcPct val="90000"/>
              </a:lnSpc>
              <a:spcBef>
                <a:spcPts val="1000"/>
              </a:spcBef>
              <a:spcAft>
                <a:spcPts val="0"/>
              </a:spcAft>
              <a:buClr>
                <a:schemeClr val="dk1"/>
              </a:buClr>
              <a:buSzPts val="2800"/>
              <a:buNone/>
            </a:pPr>
            <a:r>
              <a:rPr lang="vi-VN" b="1"/>
              <a:t>Ví dụ:</a:t>
            </a:r>
            <a:endParaRPr lang="vi-VN" b="1"/>
          </a:p>
          <a:p>
            <a:pPr marL="0" lvl="0" indent="0" algn="l" rtl="0">
              <a:lnSpc>
                <a:spcPct val="90000"/>
              </a:lnSpc>
              <a:spcBef>
                <a:spcPts val="1000"/>
              </a:spcBef>
              <a:spcAft>
                <a:spcPts val="0"/>
              </a:spcAft>
              <a:buClr>
                <a:schemeClr val="dk1"/>
              </a:buClr>
              <a:buSzPts val="2800"/>
              <a:buNone/>
            </a:pPr>
            <a:r>
              <a:rPr lang="vi-VN"/>
              <a:t>class Football extends React.Component {</a:t>
            </a:r>
            <a:endParaRPr lang="vi-VN"/>
          </a:p>
          <a:p>
            <a:pPr marL="0" lvl="0" indent="0" algn="l" rtl="0">
              <a:lnSpc>
                <a:spcPct val="90000"/>
              </a:lnSpc>
              <a:spcBef>
                <a:spcPts val="1000"/>
              </a:spcBef>
              <a:spcAft>
                <a:spcPts val="0"/>
              </a:spcAft>
              <a:buClr>
                <a:schemeClr val="dk1"/>
              </a:buClr>
              <a:buSzPts val="2800"/>
              <a:buNone/>
            </a:pPr>
            <a:r>
              <a:rPr lang="vi-VN"/>
              <a:t>  shoot(a) { alert(a);}</a:t>
            </a:r>
            <a:endParaRPr lang="vi-VN"/>
          </a:p>
          <a:p>
            <a:pPr marL="0" lvl="0" indent="0" algn="l" rtl="0">
              <a:lnSpc>
                <a:spcPct val="90000"/>
              </a:lnSpc>
              <a:spcBef>
                <a:spcPts val="1000"/>
              </a:spcBef>
              <a:spcAft>
                <a:spcPts val="0"/>
              </a:spcAft>
              <a:buClr>
                <a:schemeClr val="dk1"/>
              </a:buClr>
              <a:buSzPts val="2800"/>
              <a:buNone/>
            </a:pPr>
            <a:r>
              <a:rPr lang="vi-VN"/>
              <a:t>  render() {</a:t>
            </a:r>
            <a:endParaRPr lang="vi-VN"/>
          </a:p>
          <a:p>
            <a:pPr marL="0" lvl="0" indent="0" algn="l" rtl="0">
              <a:lnSpc>
                <a:spcPct val="90000"/>
              </a:lnSpc>
              <a:spcBef>
                <a:spcPts val="1000"/>
              </a:spcBef>
              <a:spcAft>
                <a:spcPts val="0"/>
              </a:spcAft>
              <a:buClr>
                <a:schemeClr val="dk1"/>
              </a:buClr>
              <a:buSzPts val="2800"/>
              <a:buNone/>
            </a:pPr>
            <a:r>
              <a:rPr lang="vi-VN"/>
              <a:t>    return (</a:t>
            </a:r>
            <a:endParaRPr lang="vi-VN"/>
          </a:p>
          <a:p>
            <a:pPr marL="0" lvl="0" indent="0" algn="l" rtl="0">
              <a:lnSpc>
                <a:spcPct val="90000"/>
              </a:lnSpc>
              <a:spcBef>
                <a:spcPts val="1000"/>
              </a:spcBef>
              <a:spcAft>
                <a:spcPts val="0"/>
              </a:spcAft>
              <a:buClr>
                <a:schemeClr val="dk1"/>
              </a:buClr>
              <a:buSzPts val="2800"/>
              <a:buNone/>
            </a:pPr>
            <a:r>
              <a:rPr lang="vi-VN"/>
              <a:t>      &lt;button onClick={this.shoot.bind(this, "Goal")}&gt;</a:t>
            </a:r>
            <a:endParaRPr lang="vi-VN"/>
          </a:p>
          <a:p>
            <a:pPr marL="0" lvl="0" indent="0" algn="l" rtl="0">
              <a:lnSpc>
                <a:spcPct val="90000"/>
              </a:lnSpc>
              <a:spcBef>
                <a:spcPts val="1000"/>
              </a:spcBef>
              <a:spcAft>
                <a:spcPts val="0"/>
              </a:spcAft>
              <a:buClr>
                <a:schemeClr val="dk1"/>
              </a:buClr>
              <a:buSzPts val="2800"/>
              <a:buNone/>
            </a:pPr>
            <a:r>
              <a:rPr lang="vi-VN"/>
              <a:t>	Take the shot!&lt;/button&gt;);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lang="vi-VN"/>
          </a:p>
          <a:p>
            <a:pPr marL="0" lvl="0" indent="0" algn="l" rtl="0">
              <a:lnSpc>
                <a:spcPct val="90000"/>
              </a:lnSpc>
              <a:spcBef>
                <a:spcPts val="1000"/>
              </a:spcBef>
              <a:spcAft>
                <a:spcPts val="0"/>
              </a:spcAft>
              <a:buClr>
                <a:schemeClr val="dk1"/>
              </a:buClr>
              <a:buSzPts val="2800"/>
              <a:buNone/>
            </a:pPr>
            <a:r>
              <a:rPr lang="vi-VN"/>
              <a:t>ReactDOM.render(&lt;Football /&gt;, document.getElementById('root'));</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Truyền đối số</a:t>
            </a:r>
            <a:endParaRPr lang="vi-VN"/>
          </a:p>
        </p:txBody>
      </p:sp>
      <p:sp>
        <p:nvSpPr>
          <p:cNvPr id="230" name="Google Shape;230;p22"/>
          <p:cNvSpPr txBox="1"/>
          <p:nvPr>
            <p:ph type="body" idx="1"/>
          </p:nvPr>
        </p:nvSpPr>
        <p:spPr>
          <a:xfrm>
            <a:off x="838199" y="1238261"/>
            <a:ext cx="11183755" cy="54024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Lưu ý: </a:t>
            </a:r>
            <a:endParaRPr lang="vi-VN"/>
          </a:p>
          <a:p>
            <a:pPr marL="0" lvl="0" indent="0" algn="l" rtl="0">
              <a:lnSpc>
                <a:spcPct val="90000"/>
              </a:lnSpc>
              <a:spcBef>
                <a:spcPts val="1000"/>
              </a:spcBef>
              <a:spcAft>
                <a:spcPts val="0"/>
              </a:spcAft>
              <a:buClr>
                <a:schemeClr val="dk1"/>
              </a:buClr>
              <a:buSzPts val="2800"/>
              <a:buNone/>
            </a:pPr>
            <a:r>
              <a:rPr lang="vi-VN"/>
              <a:t>Đối với trường hợp 2, nếu bạn gửi đối số mà không sử dụng phương thức liên kết, (this.shoot (this, "Goal") thay vì this.shoot.bind (this, "Goal"))</a:t>
            </a:r>
            <a:endParaRPr lang="vi-VN"/>
          </a:p>
          <a:p>
            <a:pPr marL="0" lvl="0" indent="0" algn="l" rtl="0">
              <a:lnSpc>
                <a:spcPct val="90000"/>
              </a:lnSpc>
              <a:spcBef>
                <a:spcPts val="1000"/>
              </a:spcBef>
              <a:spcAft>
                <a:spcPts val="0"/>
              </a:spcAft>
              <a:buClr>
                <a:schemeClr val="dk1"/>
              </a:buClr>
              <a:buSzPts val="2800"/>
              <a:buNone/>
            </a:pPr>
            <a:r>
              <a:rPr lang="vi-VN"/>
              <a:t>Hàm sẽ được thực thi khi trang được tải thay vì đang đợi nút được bấm.</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Tổng kết</a:t>
            </a:r>
            <a:endParaRPr lang="vi-VN"/>
          </a:p>
        </p:txBody>
      </p:sp>
      <p:sp>
        <p:nvSpPr>
          <p:cNvPr id="236" name="Google Shape;236;p23"/>
          <p:cNvSpPr txBox="1"/>
          <p:nvPr>
            <p:ph type="body" idx="1"/>
          </p:nvPr>
        </p:nvSpPr>
        <p:spPr>
          <a:xfrm>
            <a:off x="838200" y="1065007"/>
            <a:ext cx="10515600" cy="54024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Qua bài viết này chúng ta đã tìm hiểu:</a:t>
            </a:r>
            <a:endParaRPr lang="vi-VN"/>
          </a:p>
          <a:p>
            <a:pPr marL="228600" lvl="0" indent="-228600" algn="l" rtl="0">
              <a:lnSpc>
                <a:spcPct val="90000"/>
              </a:lnSpc>
              <a:spcBef>
                <a:spcPts val="1000"/>
              </a:spcBef>
              <a:spcAft>
                <a:spcPts val="0"/>
              </a:spcAft>
              <a:buClr>
                <a:schemeClr val="dk1"/>
              </a:buClr>
              <a:buSzPts val="2800"/>
              <a:buChar char="•"/>
            </a:pPr>
            <a:r>
              <a:rPr lang="vi-VN"/>
              <a:t>Sự kiện trong React</a:t>
            </a:r>
            <a:endParaRPr lang="vi-VN"/>
          </a:p>
          <a:p>
            <a:pPr marL="228600" lvl="0" indent="-228600" algn="l" rtl="0">
              <a:lnSpc>
                <a:spcPct val="90000"/>
              </a:lnSpc>
              <a:spcBef>
                <a:spcPts val="1000"/>
              </a:spcBef>
              <a:spcAft>
                <a:spcPts val="0"/>
              </a:spcAft>
              <a:buClr>
                <a:schemeClr val="dk1"/>
              </a:buClr>
              <a:buSzPts val="2800"/>
              <a:buChar char="•"/>
            </a:pPr>
            <a:r>
              <a:rPr lang="vi-VN"/>
              <a:t>This trong React</a:t>
            </a:r>
            <a:endParaRPr lang="vi-VN"/>
          </a:p>
          <a:p>
            <a:pPr marL="228600" lvl="0" indent="-228600" algn="l" rtl="0">
              <a:lnSpc>
                <a:spcPct val="90000"/>
              </a:lnSpc>
              <a:spcBef>
                <a:spcPts val="1000"/>
              </a:spcBef>
              <a:spcAft>
                <a:spcPts val="0"/>
              </a:spcAft>
              <a:buClr>
                <a:schemeClr val="dk1"/>
              </a:buClr>
              <a:buSzPts val="2800"/>
              <a:buChar char="•"/>
            </a:pPr>
            <a:r>
              <a:rPr lang="vi-VN"/>
              <a:t>Truyền đối số vào trình xử lý sự kiện</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trong ReactJS</a:t>
            </a:r>
            <a:endParaRPr lang="vi-VN"/>
          </a:p>
        </p:txBody>
      </p:sp>
      <p:sp>
        <p:nvSpPr>
          <p:cNvPr id="242" name="Google Shape;242;p24"/>
          <p:cNvSpPr txBox="1"/>
          <p:nvPr>
            <p:ph type="body" idx="1"/>
          </p:nvPr>
        </p:nvSpPr>
        <p:spPr>
          <a:xfrm>
            <a:off x="838200" y="1065007"/>
            <a:ext cx="10515600" cy="54024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Giới thiệu</a:t>
            </a:r>
            <a:endParaRPr b="1"/>
          </a:p>
          <a:p>
            <a:pPr marL="228600" lvl="0" indent="-228600" algn="l" rtl="0">
              <a:lnSpc>
                <a:spcPct val="90000"/>
              </a:lnSpc>
              <a:spcBef>
                <a:spcPts val="1000"/>
              </a:spcBef>
              <a:spcAft>
                <a:spcPts val="0"/>
              </a:spcAft>
              <a:buClr>
                <a:schemeClr val="dk1"/>
              </a:buClr>
              <a:buSzPts val="2800"/>
              <a:buChar char="•"/>
            </a:pPr>
            <a:r>
              <a:rPr lang="vi-VN"/>
              <a:t>Mỗi thành phần React đều có một vòng đời của riêng nó,</a:t>
            </a:r>
            <a:endParaRPr lang="vi-VN"/>
          </a:p>
          <a:p>
            <a:pPr marL="228600" lvl="0" indent="-228600" algn="l" rtl="0">
              <a:lnSpc>
                <a:spcPct val="90000"/>
              </a:lnSpc>
              <a:spcBef>
                <a:spcPts val="1000"/>
              </a:spcBef>
              <a:spcAft>
                <a:spcPts val="0"/>
              </a:spcAft>
              <a:buClr>
                <a:schemeClr val="dk1"/>
              </a:buClr>
              <a:buSzPts val="2800"/>
              <a:buChar char="•"/>
            </a:pPr>
            <a:r>
              <a:rPr lang="vi-VN"/>
              <a:t>Vòng đời của một thành phần có thể được định nghĩa là một loạt các phương thức được gọi trong các giai đoạn khác nhau của sự tồn tại của thành phần đó</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49" name="Google Shape;249;p25"/>
          <p:cNvSpPr txBox="1"/>
          <p:nvPr>
            <p:ph type="body" idx="1"/>
          </p:nvPr>
        </p:nvSpPr>
        <p:spPr>
          <a:xfrm>
            <a:off x="838200" y="1181643"/>
            <a:ext cx="11000874" cy="53271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Một thành phần React có thể trải qua bốn giai đoạn trong vòng đời của nó như sau. </a:t>
            </a:r>
            <a:endParaRPr b="1"/>
          </a:p>
          <a:p>
            <a:pPr marL="228600" lvl="0" indent="-228600" algn="l" rtl="0">
              <a:lnSpc>
                <a:spcPct val="90000"/>
              </a:lnSpc>
              <a:spcBef>
                <a:spcPts val="1000"/>
              </a:spcBef>
              <a:spcAft>
                <a:spcPts val="0"/>
              </a:spcAft>
              <a:buClr>
                <a:schemeClr val="dk1"/>
              </a:buClr>
              <a:buSzPts val="2800"/>
              <a:buChar char="•"/>
            </a:pPr>
            <a:r>
              <a:rPr lang="vi-VN" b="1"/>
              <a:t>Initialization: </a:t>
            </a:r>
            <a:r>
              <a:rPr lang="vi-VN"/>
              <a:t>Đây là giai đoạn mà thành phần được xây dựng với các Props đã cho và trạng thái mặc định. Điều này được thực hiện trong phương thức khởi tạo Component Class </a:t>
            </a:r>
            <a:endParaRPr b="1"/>
          </a:p>
          <a:p>
            <a:pPr marL="228600" lvl="0" indent="-228600" algn="l" rtl="0">
              <a:lnSpc>
                <a:spcPct val="90000"/>
              </a:lnSpc>
              <a:spcBef>
                <a:spcPts val="1000"/>
              </a:spcBef>
              <a:spcAft>
                <a:spcPts val="0"/>
              </a:spcAft>
              <a:buClr>
                <a:schemeClr val="dk1"/>
              </a:buClr>
              <a:buSzPts val="2800"/>
              <a:buChar char="•"/>
            </a:pPr>
            <a:r>
              <a:rPr lang="vi-VN" b="1"/>
              <a:t>Mounting: </a:t>
            </a:r>
            <a:r>
              <a:rPr lang="vi-VN"/>
              <a:t>Giai đoạn này được thực hiện sau khi quá trình initialization(khởi tạo) được hoàn thành. </a:t>
            </a:r>
            <a:endParaRPr lang="vi-VN"/>
          </a:p>
          <a:p>
            <a:pPr marL="457200" lvl="1" indent="0" algn="l" rtl="0">
              <a:lnSpc>
                <a:spcPct val="90000"/>
              </a:lnSpc>
              <a:spcBef>
                <a:spcPts val="500"/>
              </a:spcBef>
              <a:spcAft>
                <a:spcPts val="0"/>
              </a:spcAft>
              <a:buClr>
                <a:schemeClr val="dk1"/>
              </a:buClr>
              <a:buSzPts val="2800"/>
              <a:buNone/>
            </a:pPr>
            <a:r>
              <a:rPr lang="vi-VN"/>
              <a:t>Nó thực hiện nhiệm vụ chuyển virtual DOM (DOM ảo) trong React thành DOM và hiển thị trên trình duyệt.</a:t>
            </a:r>
            <a:endParaRPr b="1"/>
          </a:p>
          <a:p>
            <a:pPr marL="228600" lvl="0" indent="-228600" algn="l" rtl="0">
              <a:lnSpc>
                <a:spcPct val="90000"/>
              </a:lnSpc>
              <a:spcBef>
                <a:spcPts val="1000"/>
              </a:spcBef>
              <a:spcAft>
                <a:spcPts val="0"/>
              </a:spcAft>
              <a:buClr>
                <a:schemeClr val="dk1"/>
              </a:buClr>
              <a:buSzPts val="2800"/>
              <a:buChar char="•"/>
            </a:pPr>
            <a:r>
              <a:rPr lang="vi-VN" b="1"/>
              <a:t>Updating: </a:t>
            </a:r>
            <a:r>
              <a:rPr lang="vi-VN"/>
              <a:t>là giai đoạn trạng thái của một thành phần được cập nhật và ứng dụng được render lại.</a:t>
            </a:r>
            <a:endParaRPr b="1"/>
          </a:p>
          <a:p>
            <a:pPr marL="0" lvl="0" indent="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56" name="Google Shape;256;p26"/>
          <p:cNvSpPr txBox="1"/>
          <p:nvPr>
            <p:ph type="body" idx="1"/>
          </p:nvPr>
        </p:nvSpPr>
        <p:spPr>
          <a:xfrm>
            <a:off x="838200" y="1181643"/>
            <a:ext cx="11000874" cy="53271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b="1"/>
              <a:t>Unmounting: </a:t>
            </a:r>
            <a:r>
              <a:rPr lang="vi-VN"/>
              <a:t>là bước cuối cùng của vòng đời thành phần, nơi thành phần được xóa khỏi trang.</a:t>
            </a:r>
            <a:endParaRPr b="1"/>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pic>
        <p:nvPicPr>
          <p:cNvPr id="257" name="Google Shape;257;p26"/>
          <p:cNvPicPr preferRelativeResize="0"/>
          <p:nvPr/>
        </p:nvPicPr>
        <p:blipFill rotWithShape="1">
          <a:blip r:embed="rId1"/>
          <a:srcRect/>
          <a:stretch>
            <a:fillRect/>
          </a:stretch>
        </p:blipFill>
        <p:spPr>
          <a:xfrm>
            <a:off x="1225528" y="2106929"/>
            <a:ext cx="9025377" cy="41692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64" name="Google Shape;264;p27"/>
          <p:cNvSpPr txBox="1"/>
          <p:nvPr>
            <p:ph type="body" idx="1"/>
          </p:nvPr>
        </p:nvSpPr>
        <p:spPr>
          <a:xfrm>
            <a:off x="838200" y="1181643"/>
            <a:ext cx="11000874" cy="532711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vi-VN" sz="3000" b="1"/>
              <a:t>Initialization </a:t>
            </a:r>
            <a:endParaRPr lang="vi-VN" sz="3000" b="1"/>
          </a:p>
          <a:p>
            <a:pPr marL="0" lvl="0" indent="0" algn="l" rtl="0">
              <a:lnSpc>
                <a:spcPct val="90000"/>
              </a:lnSpc>
              <a:spcBef>
                <a:spcPts val="1000"/>
              </a:spcBef>
              <a:spcAft>
                <a:spcPts val="0"/>
              </a:spcAft>
              <a:buClr>
                <a:schemeClr val="dk1"/>
              </a:buClr>
              <a:buSzPct val="100000"/>
              <a:buNone/>
            </a:pPr>
            <a:r>
              <a:rPr lang="vi-VN" sz="3000"/>
              <a:t>Ở giai đoạn này, React Component sẽ tiến hành khởi tạo các state, props hay các câu lệnh được khởi tạo trong constructor()</a:t>
            </a:r>
            <a:endParaRPr sz="3000"/>
          </a:p>
          <a:p>
            <a:pPr marL="0" lvl="0" indent="0" algn="l" rtl="0">
              <a:lnSpc>
                <a:spcPct val="90000"/>
              </a:lnSpc>
              <a:spcBef>
                <a:spcPts val="1000"/>
              </a:spcBef>
              <a:spcAft>
                <a:spcPts val="0"/>
              </a:spcAft>
              <a:buClr>
                <a:schemeClr val="dk1"/>
              </a:buClr>
              <a:buSzPct val="100000"/>
              <a:buNone/>
            </a:pPr>
            <a:r>
              <a:rPr lang="vi-VN" sz="3000" b="1"/>
              <a:t>Ví dụ :</a:t>
            </a:r>
            <a:endParaRPr sz="3000" b="1"/>
          </a:p>
          <a:p>
            <a:pPr marL="0" lvl="0" indent="0" algn="l" rtl="0">
              <a:lnSpc>
                <a:spcPct val="90000"/>
              </a:lnSpc>
              <a:spcBef>
                <a:spcPts val="1000"/>
              </a:spcBef>
              <a:spcAft>
                <a:spcPts val="0"/>
              </a:spcAft>
              <a:buClr>
                <a:schemeClr val="dk1"/>
              </a:buClr>
              <a:buSzPct val="100000"/>
              <a:buNone/>
            </a:pPr>
            <a:r>
              <a:rPr lang="vi-VN" sz="3000"/>
              <a:t>class App extends React.Component {</a:t>
            </a:r>
            <a:endParaRPr lang="vi-VN" sz="3000"/>
          </a:p>
          <a:p>
            <a:pPr marL="0" lvl="0" indent="0" algn="l" rtl="0">
              <a:lnSpc>
                <a:spcPct val="90000"/>
              </a:lnSpc>
              <a:spcBef>
                <a:spcPts val="1000"/>
              </a:spcBef>
              <a:spcAft>
                <a:spcPts val="0"/>
              </a:spcAft>
              <a:buClr>
                <a:schemeClr val="dk1"/>
              </a:buClr>
              <a:buSzPct val="100000"/>
              <a:buNone/>
            </a:pPr>
            <a:r>
              <a:rPr lang="vi-VN" sz="3000"/>
              <a:t>  constructor(props) {</a:t>
            </a:r>
            <a:endParaRPr lang="vi-VN" sz="3000"/>
          </a:p>
          <a:p>
            <a:pPr marL="0" lvl="0" indent="0" algn="l" rtl="0">
              <a:lnSpc>
                <a:spcPct val="90000"/>
              </a:lnSpc>
              <a:spcBef>
                <a:spcPts val="1000"/>
              </a:spcBef>
              <a:spcAft>
                <a:spcPts val="0"/>
              </a:spcAft>
              <a:buClr>
                <a:schemeClr val="dk1"/>
              </a:buClr>
              <a:buSzPct val="100000"/>
              <a:buNone/>
            </a:pPr>
            <a:r>
              <a:rPr lang="vi-VN" sz="3000"/>
              <a:t>    super(props);</a:t>
            </a:r>
            <a:endParaRPr lang="vi-VN" sz="3000"/>
          </a:p>
          <a:p>
            <a:pPr marL="0" lvl="0" indent="0" algn="l" rtl="0">
              <a:lnSpc>
                <a:spcPct val="90000"/>
              </a:lnSpc>
              <a:spcBef>
                <a:spcPts val="1000"/>
              </a:spcBef>
              <a:spcAft>
                <a:spcPts val="0"/>
              </a:spcAft>
              <a:buClr>
                <a:schemeClr val="dk1"/>
              </a:buClr>
              <a:buSzPct val="100000"/>
              <a:buNone/>
            </a:pPr>
            <a:r>
              <a:rPr lang="vi-VN" sz="3000"/>
              <a:t>    this.state = {</a:t>
            </a:r>
            <a:endParaRPr lang="vi-VN" sz="3000"/>
          </a:p>
          <a:p>
            <a:pPr marL="0" lvl="0" indent="0" algn="l" rtl="0">
              <a:lnSpc>
                <a:spcPct val="90000"/>
              </a:lnSpc>
              <a:spcBef>
                <a:spcPts val="1000"/>
              </a:spcBef>
              <a:spcAft>
                <a:spcPts val="0"/>
              </a:spcAft>
              <a:buClr>
                <a:schemeClr val="dk1"/>
              </a:buClr>
              <a:buSzPct val="100000"/>
              <a:buNone/>
            </a:pPr>
            <a:r>
              <a:rPr lang="vi-VN" sz="3000"/>
              <a:t>      website: 'Học ReactJS'</a:t>
            </a:r>
            <a:endParaRPr lang="vi-VN"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r>
              <a:rPr lang="vi-VN" sz="3000"/>
              <a:t>}</a:t>
            </a:r>
            <a:endParaRPr lang="vi-VN" sz="3000"/>
          </a:p>
          <a:p>
            <a:pPr marL="0" lvl="0" indent="0" algn="l" rtl="0">
              <a:lnSpc>
                <a:spcPct val="90000"/>
              </a:lnSpc>
              <a:spcBef>
                <a:spcPts val="1000"/>
              </a:spcBef>
              <a:spcAft>
                <a:spcPts val="0"/>
              </a:spcAft>
              <a:buClr>
                <a:schemeClr val="dk1"/>
              </a:buClr>
              <a:buSzPct val="100000"/>
              <a:buNone/>
            </a:pPr>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71" name="Google Shape;271;p28"/>
          <p:cNvSpPr txBox="1"/>
          <p:nvPr>
            <p:ph type="body" idx="1"/>
          </p:nvPr>
        </p:nvSpPr>
        <p:spPr>
          <a:xfrm>
            <a:off x="838200" y="1181643"/>
            <a:ext cx="11000874" cy="53271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Mounting</a:t>
            </a:r>
            <a:endParaRPr lang="vi-VN" b="1"/>
          </a:p>
          <a:p>
            <a:pPr marL="228600" lvl="0" indent="-228600" algn="l" rtl="0">
              <a:lnSpc>
                <a:spcPct val="90000"/>
              </a:lnSpc>
              <a:spcBef>
                <a:spcPts val="1000"/>
              </a:spcBef>
              <a:spcAft>
                <a:spcPts val="0"/>
              </a:spcAft>
              <a:buClr>
                <a:schemeClr val="dk1"/>
              </a:buClr>
              <a:buSzPts val="2800"/>
              <a:buChar char="•"/>
            </a:pPr>
            <a:r>
              <a:rPr lang="vi-VN"/>
              <a:t>Giai đoạn của vòng đời thành phần khi quá trình khởi tạo thành phần hoàn tất và thành phần được gắn kết trên DOM và hiển thị lần đầu tiên trên trang web.</a:t>
            </a:r>
            <a:endParaRPr lang="vi-VN"/>
          </a:p>
          <a:p>
            <a:pPr marL="228600" lvl="0" indent="-228600" algn="l" rtl="0">
              <a:lnSpc>
                <a:spcPct val="90000"/>
              </a:lnSpc>
              <a:spcBef>
                <a:spcPts val="1000"/>
              </a:spcBef>
              <a:spcAft>
                <a:spcPts val="0"/>
              </a:spcAft>
              <a:buClr>
                <a:schemeClr val="dk1"/>
              </a:buClr>
              <a:buSzPts val="2800"/>
              <a:buChar char="•"/>
            </a:pPr>
            <a:r>
              <a:rPr lang="vi-VN"/>
              <a:t>Bây giờ React tuân theo một thủ tục mặc định trong Quy ước đặt tên của các hàm được xác định </a:t>
            </a:r>
            <a:endParaRPr lang="vi-VN"/>
          </a:p>
          <a:p>
            <a:pPr marL="228600" lvl="0" indent="-228600" algn="l" rtl="0">
              <a:lnSpc>
                <a:spcPct val="90000"/>
              </a:lnSpc>
              <a:spcBef>
                <a:spcPts val="1000"/>
              </a:spcBef>
              <a:spcAft>
                <a:spcPts val="0"/>
              </a:spcAft>
              <a:buClr>
                <a:schemeClr val="dk1"/>
              </a:buClr>
              <a:buSzPts val="2800"/>
              <a:buChar char="•"/>
            </a:pPr>
            <a:r>
              <a:rPr lang="vi-VN"/>
              <a:t>Trong đó các hàm chứa “Will” biểu thị trước một số giai đoạn cụ thể và “Did” đại diện sau khi hoàn thành giai đoạn đó.</a:t>
            </a:r>
            <a:endParaRPr lang="vi-VN"/>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78" name="Google Shape;278;p29"/>
          <p:cNvSpPr txBox="1"/>
          <p:nvPr>
            <p:ph type="body" idx="1"/>
          </p:nvPr>
        </p:nvSpPr>
        <p:spPr>
          <a:xfrm>
            <a:off x="838200" y="1181643"/>
            <a:ext cx="11000874" cy="53271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Mounting</a:t>
            </a:r>
            <a:endParaRPr lang="vi-VN" b="1"/>
          </a:p>
          <a:p>
            <a:pPr marL="228600" lvl="0" indent="-228600" algn="l" rtl="0">
              <a:lnSpc>
                <a:spcPct val="90000"/>
              </a:lnSpc>
              <a:spcBef>
                <a:spcPts val="1000"/>
              </a:spcBef>
              <a:spcAft>
                <a:spcPts val="0"/>
              </a:spcAft>
              <a:buClr>
                <a:schemeClr val="dk1"/>
              </a:buClr>
              <a:buSzPts val="2800"/>
              <a:buChar char="•"/>
            </a:pPr>
            <a:r>
              <a:rPr lang="vi-VN" b="1"/>
              <a:t>componentWillMount(): </a:t>
            </a:r>
            <a:r>
              <a:rPr lang="vi-VN"/>
              <a:t>hàm này được gọi ngay trước khi thành phần được gắn trên DOM, tức là hàm này được gọi một lần trước khi hàm render () được thực thi lần đầu tiên.</a:t>
            </a:r>
            <a:endParaRPr lang="vi-VN"/>
          </a:p>
          <a:p>
            <a:pPr marL="228600" lvl="0" indent="-228600" algn="l" rtl="0">
              <a:lnSpc>
                <a:spcPct val="90000"/>
              </a:lnSpc>
              <a:spcBef>
                <a:spcPts val="1000"/>
              </a:spcBef>
              <a:spcAft>
                <a:spcPts val="0"/>
              </a:spcAft>
              <a:buClr>
                <a:schemeClr val="dk1"/>
              </a:buClr>
              <a:buSzPts val="2800"/>
              <a:buChar char="•"/>
            </a:pPr>
            <a:r>
              <a:rPr lang="vi-VN" b="1"/>
              <a:t>componentDidMount(): </a:t>
            </a:r>
            <a:r>
              <a:rPr lang="vi-VN"/>
              <a:t>hàm này được gọi ngay sau khi thành phần được gắn trên DOM, tức là hàm này được gọi một lần sau khi hàm render () được thực thi lần đầu tiên</a:t>
            </a:r>
            <a:endParaRPr lang="vi-VN"/>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85" name="Google Shape;285;p30"/>
          <p:cNvSpPr txBox="1"/>
          <p:nvPr>
            <p:ph type="body" idx="1"/>
          </p:nvPr>
        </p:nvSpPr>
        <p:spPr>
          <a:xfrm>
            <a:off x="770823" y="1181642"/>
            <a:ext cx="11353800" cy="543091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vi-VN" sz="3000" b="1"/>
              <a:t>Mounting</a:t>
            </a:r>
            <a:endParaRPr lang="vi-VN" sz="3000" b="1"/>
          </a:p>
          <a:p>
            <a:pPr marL="0" lvl="0" indent="0" algn="l" rtl="0">
              <a:lnSpc>
                <a:spcPct val="90000"/>
              </a:lnSpc>
              <a:spcBef>
                <a:spcPts val="1000"/>
              </a:spcBef>
              <a:spcAft>
                <a:spcPts val="0"/>
              </a:spcAft>
              <a:buClr>
                <a:schemeClr val="dk1"/>
              </a:buClr>
              <a:buSzPct val="100000"/>
              <a:buNone/>
            </a:pPr>
            <a:r>
              <a:rPr lang="vi-VN" sz="3000" b="1"/>
              <a:t>Ví dụ: </a:t>
            </a:r>
            <a:endParaRPr sz="3000" b="1"/>
          </a:p>
          <a:p>
            <a:pPr marL="0" lvl="0" indent="0" algn="l" rtl="0">
              <a:lnSpc>
                <a:spcPct val="90000"/>
              </a:lnSpc>
              <a:spcBef>
                <a:spcPts val="1000"/>
              </a:spcBef>
              <a:spcAft>
                <a:spcPts val="0"/>
              </a:spcAft>
              <a:buClr>
                <a:schemeClr val="dk1"/>
              </a:buClr>
              <a:buSzPct val="100000"/>
              <a:buNone/>
            </a:pPr>
            <a:r>
              <a:rPr lang="vi-VN" sz="3000"/>
              <a:t>class Demo extends Component {</a:t>
            </a:r>
            <a:endParaRPr lang="vi-VN" sz="3000"/>
          </a:p>
          <a:p>
            <a:pPr marL="0" lvl="0" indent="0" algn="l" rtl="0">
              <a:lnSpc>
                <a:spcPct val="90000"/>
              </a:lnSpc>
              <a:spcBef>
                <a:spcPts val="1000"/>
              </a:spcBef>
              <a:spcAft>
                <a:spcPts val="0"/>
              </a:spcAft>
              <a:buClr>
                <a:schemeClr val="dk1"/>
              </a:buClr>
              <a:buSzPct val="100000"/>
              <a:buNone/>
            </a:pPr>
            <a:r>
              <a:rPr lang="vi-VN" sz="3000"/>
              <a:t>    constructor(props) {</a:t>
            </a:r>
            <a:endParaRPr lang="vi-VN" sz="3000"/>
          </a:p>
          <a:p>
            <a:pPr marL="0" lvl="0" indent="0" algn="l" rtl="0">
              <a:lnSpc>
                <a:spcPct val="90000"/>
              </a:lnSpc>
              <a:spcBef>
                <a:spcPts val="1000"/>
              </a:spcBef>
              <a:spcAft>
                <a:spcPts val="0"/>
              </a:spcAft>
              <a:buClr>
                <a:schemeClr val="dk1"/>
              </a:buClr>
              <a:buSzPct val="100000"/>
              <a:buNone/>
            </a:pPr>
            <a:r>
              <a:rPr lang="vi-VN" sz="3000"/>
              <a:t>         super(props);</a:t>
            </a:r>
            <a:endParaRPr lang="vi-VN" sz="3000"/>
          </a:p>
          <a:p>
            <a:pPr marL="0" lvl="0" indent="0" algn="l" rtl="0">
              <a:lnSpc>
                <a:spcPct val="90000"/>
              </a:lnSpc>
              <a:spcBef>
                <a:spcPts val="1000"/>
              </a:spcBef>
              <a:spcAft>
                <a:spcPts val="0"/>
              </a:spcAft>
              <a:buClr>
                <a:schemeClr val="dk1"/>
              </a:buClr>
              <a:buSzPct val="100000"/>
              <a:buNone/>
            </a:pPr>
            <a:r>
              <a:rPr lang="vi-VN" sz="3000"/>
              <a:t>         // Don't do this!</a:t>
            </a:r>
            <a:endParaRPr lang="vi-VN" sz="3000"/>
          </a:p>
          <a:p>
            <a:pPr marL="0" lvl="0" indent="0" algn="l" rtl="0">
              <a:lnSpc>
                <a:spcPct val="90000"/>
              </a:lnSpc>
              <a:spcBef>
                <a:spcPts val="1000"/>
              </a:spcBef>
              <a:spcAft>
                <a:spcPts val="0"/>
              </a:spcAft>
              <a:buClr>
                <a:schemeClr val="dk1"/>
              </a:buClr>
              <a:buSzPct val="100000"/>
              <a:buNone/>
            </a:pPr>
            <a:r>
              <a:rPr lang="vi-VN" sz="3000"/>
              <a:t>         this.state = { color: 'green' };</a:t>
            </a:r>
            <a:endParaRPr lang="vi-VN"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r>
              <a:rPr lang="vi-VN" sz="3000"/>
              <a:t>    componentWillMount() { console.log("componentWillMount da chay")}</a:t>
            </a:r>
            <a:endParaRPr lang="vi-VN" sz="3000"/>
          </a:p>
          <a:p>
            <a:pPr marL="0" lvl="0" indent="0" algn="l" rtl="0">
              <a:lnSpc>
                <a:spcPct val="90000"/>
              </a:lnSpc>
              <a:spcBef>
                <a:spcPts val="1000"/>
              </a:spcBef>
              <a:spcAft>
                <a:spcPts val="0"/>
              </a:spcAft>
              <a:buClr>
                <a:schemeClr val="dk1"/>
              </a:buClr>
              <a:buSzPct val="100000"/>
              <a:buNone/>
            </a:pPr>
            <a:r>
              <a:rPr lang="vi-VN" sz="3000"/>
              <a:t>    componentDidMount() { console.log("componentDidMount da chay")}</a:t>
            </a:r>
            <a:endParaRPr lang="vi-VN" sz="3000"/>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79234" y="159419"/>
            <a:ext cx="109624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State trong ReactJS</a:t>
            </a:r>
            <a:endParaRPr lang="vi-VN"/>
          </a:p>
        </p:txBody>
      </p:sp>
      <p:sp>
        <p:nvSpPr>
          <p:cNvPr id="113" name="Google Shape;113;p4"/>
          <p:cNvSpPr txBox="1"/>
          <p:nvPr>
            <p:ph type="body" idx="1"/>
          </p:nvPr>
        </p:nvSpPr>
        <p:spPr>
          <a:xfrm>
            <a:off x="779234" y="1180073"/>
            <a:ext cx="10890243" cy="5134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State là gì ?</a:t>
            </a:r>
            <a:endParaRPr b="1"/>
          </a:p>
          <a:p>
            <a:pPr marL="228600" lvl="0" indent="-228600" algn="l" rtl="0">
              <a:lnSpc>
                <a:spcPct val="90000"/>
              </a:lnSpc>
              <a:spcBef>
                <a:spcPts val="1000"/>
              </a:spcBef>
              <a:spcAft>
                <a:spcPts val="0"/>
              </a:spcAft>
              <a:buClr>
                <a:schemeClr val="dk1"/>
              </a:buClr>
              <a:buSzPts val="2800"/>
              <a:buChar char="•"/>
            </a:pPr>
            <a:r>
              <a:rPr lang="vi-VN"/>
              <a:t>State là một object</a:t>
            </a:r>
            <a:r>
              <a:rPr lang="en-US" altLang="vi-VN"/>
              <a:t>,</a:t>
            </a:r>
            <a:r>
              <a:rPr lang="vi-VN"/>
              <a:t> </a:t>
            </a:r>
            <a:r>
              <a:rPr lang="vi-VN">
                <a:sym typeface="+mn-ea"/>
              </a:rPr>
              <a:t>nơi lưu trữ các giá trị thuộc tính thuộc về component</a:t>
            </a:r>
            <a:endParaRPr lang="vi-VN"/>
          </a:p>
          <a:p>
            <a:pPr marL="228600" lvl="0" indent="-228600" algn="l" rtl="0">
              <a:lnSpc>
                <a:spcPct val="90000"/>
              </a:lnSpc>
              <a:spcBef>
                <a:spcPts val="1000"/>
              </a:spcBef>
              <a:spcAft>
                <a:spcPts val="0"/>
              </a:spcAft>
              <a:buClr>
                <a:schemeClr val="dk1"/>
              </a:buClr>
              <a:buSzPts val="2800"/>
              <a:buChar char="•"/>
            </a:pPr>
            <a:r>
              <a:rPr lang="vi-VN">
                <a:sym typeface="+mn-ea"/>
              </a:rPr>
              <a:t>Khi state thay đổi, thì components sẽ render lại</a:t>
            </a:r>
            <a:endParaRPr lang="vi-VN">
              <a:sym typeface="+mn-ea"/>
            </a:endParaRPr>
          </a:p>
          <a:p>
            <a:pPr marL="228600" lvl="0" indent="-228600" algn="l" rtl="0">
              <a:lnSpc>
                <a:spcPct val="90000"/>
              </a:lnSpc>
              <a:spcBef>
                <a:spcPts val="1000"/>
              </a:spcBef>
              <a:spcAft>
                <a:spcPts val="0"/>
              </a:spcAft>
              <a:buClr>
                <a:schemeClr val="dk1"/>
              </a:buClr>
              <a:buSzPts val="2800"/>
              <a:buChar char="•"/>
            </a:pPr>
            <a:r>
              <a:rPr lang="vi-VN"/>
              <a:t>Trong các dự án React, state được dùng để phản hồi các yêu cầu từ người dùng, hay lưu trữ một dữ liệu nào đó trong components.</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685800" lvl="1" indent="-50800" algn="l" rtl="0">
              <a:lnSpc>
                <a:spcPct val="90000"/>
              </a:lnSpc>
              <a:spcBef>
                <a:spcPts val="500"/>
              </a:spcBef>
              <a:spcAft>
                <a:spcPts val="0"/>
              </a:spcAft>
              <a:buClr>
                <a:schemeClr val="dk1"/>
              </a:buClr>
              <a:buSzPts val="2800"/>
              <a:buFont typeface="Noto Sans Symbols"/>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92" name="Google Shape;292;p31"/>
          <p:cNvSpPr txBox="1"/>
          <p:nvPr>
            <p:ph type="body" idx="1"/>
          </p:nvPr>
        </p:nvSpPr>
        <p:spPr>
          <a:xfrm>
            <a:off x="770823" y="1181642"/>
            <a:ext cx="11353800" cy="543091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vi-VN" sz="3000"/>
              <a:t>render() {</a:t>
            </a:r>
            <a:endParaRPr lang="vi-VN" sz="3000"/>
          </a:p>
          <a:p>
            <a:pPr marL="0" lvl="0" indent="0" algn="l" rtl="0">
              <a:lnSpc>
                <a:spcPct val="90000"/>
              </a:lnSpc>
              <a:spcBef>
                <a:spcPts val="1000"/>
              </a:spcBef>
              <a:spcAft>
                <a:spcPts val="0"/>
              </a:spcAft>
              <a:buClr>
                <a:schemeClr val="dk1"/>
              </a:buClr>
              <a:buSzPct val="100000"/>
              <a:buNone/>
            </a:pPr>
            <a:r>
              <a:rPr lang="vi-VN" sz="3000"/>
              <a:t>        console.log("Ham render da duoc chay");</a:t>
            </a:r>
            <a:endParaRPr lang="vi-VN" sz="3000"/>
          </a:p>
          <a:p>
            <a:pPr marL="0" lvl="0" indent="0" algn="l" rtl="0">
              <a:lnSpc>
                <a:spcPct val="90000"/>
              </a:lnSpc>
              <a:spcBef>
                <a:spcPts val="1000"/>
              </a:spcBef>
              <a:spcAft>
                <a:spcPts val="0"/>
              </a:spcAft>
              <a:buClr>
                <a:schemeClr val="dk1"/>
              </a:buClr>
              <a:buSzPct val="100000"/>
              <a:buNone/>
            </a:pPr>
            <a:r>
              <a:rPr lang="vi-VN" sz="3000"/>
              <a:t>        return (</a:t>
            </a:r>
            <a:endParaRPr lang="vi-VN" sz="3000"/>
          </a:p>
          <a:p>
            <a:pPr marL="0" lvl="0" indent="0" algn="l" rtl="0">
              <a:lnSpc>
                <a:spcPct val="90000"/>
              </a:lnSpc>
              <a:spcBef>
                <a:spcPts val="1000"/>
              </a:spcBef>
              <a:spcAft>
                <a:spcPts val="0"/>
              </a:spcAft>
              <a:buClr>
                <a:schemeClr val="dk1"/>
              </a:buClr>
              <a:buSzPct val="100000"/>
              <a:buNone/>
            </a:pPr>
            <a:r>
              <a:rPr lang="vi-VN" sz="3000"/>
              <a:t>           &lt;div&gt;</a:t>
            </a:r>
            <a:endParaRPr lang="vi-VN" sz="3000"/>
          </a:p>
          <a:p>
            <a:pPr marL="0" lvl="0" indent="0" algn="l" rtl="0">
              <a:lnSpc>
                <a:spcPct val="90000"/>
              </a:lnSpc>
              <a:spcBef>
                <a:spcPts val="1000"/>
              </a:spcBef>
              <a:spcAft>
                <a:spcPts val="0"/>
              </a:spcAft>
              <a:buClr>
                <a:schemeClr val="dk1"/>
              </a:buClr>
              <a:buSzPct val="100000"/>
              <a:buNone/>
            </a:pPr>
            <a:r>
              <a:rPr lang="vi-VN" sz="3000"/>
              <a:t>              &lt;button onClick={() =&gt;  this.setState({color : 'aaaaa'})}&gt;Submit&lt;/button&gt;</a:t>
            </a:r>
            <a:endParaRPr lang="vi-VN" sz="3000"/>
          </a:p>
          <a:p>
            <a:pPr marL="0" lvl="0" indent="0" algn="l" rtl="0">
              <a:lnSpc>
                <a:spcPct val="90000"/>
              </a:lnSpc>
              <a:spcBef>
                <a:spcPts val="1000"/>
              </a:spcBef>
              <a:spcAft>
                <a:spcPts val="0"/>
              </a:spcAft>
              <a:buClr>
                <a:schemeClr val="dk1"/>
              </a:buClr>
              <a:buSzPct val="100000"/>
              <a:buNone/>
            </a:pPr>
            <a:r>
              <a:rPr lang="vi-VN" sz="3000"/>
              <a:t>                &lt;p&gt;{this.state.color}&lt;/p&gt;</a:t>
            </a:r>
            <a:endParaRPr lang="vi-VN" sz="3000"/>
          </a:p>
          <a:p>
            <a:pPr marL="0" lvl="0" indent="0" algn="l" rtl="0">
              <a:lnSpc>
                <a:spcPct val="90000"/>
              </a:lnSpc>
              <a:spcBef>
                <a:spcPts val="1000"/>
              </a:spcBef>
              <a:spcAft>
                <a:spcPts val="0"/>
              </a:spcAft>
              <a:buClr>
                <a:schemeClr val="dk1"/>
              </a:buClr>
              <a:buSzPct val="100000"/>
              <a:buNone/>
            </a:pPr>
            <a:r>
              <a:rPr lang="vi-VN" sz="3000"/>
              <a:t>            &lt;/div&gt; </a:t>
            </a:r>
            <a:endParaRPr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r>
              <a:rPr lang="vi-VN" sz="3000"/>
              <a:t>    }</a:t>
            </a:r>
            <a:endParaRPr lang="vi-VN" sz="3000"/>
          </a:p>
          <a:p>
            <a:pPr marL="0" lvl="0" indent="0" algn="l" rtl="0">
              <a:lnSpc>
                <a:spcPct val="90000"/>
              </a:lnSpc>
              <a:spcBef>
                <a:spcPts val="1000"/>
              </a:spcBef>
              <a:spcAft>
                <a:spcPts val="0"/>
              </a:spcAft>
              <a:buClr>
                <a:schemeClr val="dk1"/>
              </a:buClr>
              <a:buSzPct val="100000"/>
              <a:buNone/>
            </a:pPr>
            <a:r>
              <a:rPr lang="vi-VN" sz="3000"/>
              <a:t>}</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298" name="Google Shape;298;p32"/>
          <p:cNvSpPr txBox="1"/>
          <p:nvPr>
            <p:ph type="body" idx="1"/>
          </p:nvPr>
        </p:nvSpPr>
        <p:spPr>
          <a:xfrm>
            <a:off x="838200" y="1075764"/>
            <a:ext cx="10515600" cy="56370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Updating</a:t>
            </a:r>
            <a:endParaRPr lang="vi-VN" b="1"/>
          </a:p>
          <a:p>
            <a:pPr marL="228600" lvl="0" indent="-228600" algn="l" rtl="0">
              <a:lnSpc>
                <a:spcPct val="90000"/>
              </a:lnSpc>
              <a:spcBef>
                <a:spcPts val="1000"/>
              </a:spcBef>
              <a:spcAft>
                <a:spcPts val="0"/>
              </a:spcAft>
              <a:buClr>
                <a:schemeClr val="dk1"/>
              </a:buClr>
              <a:buSzPts val="2800"/>
              <a:buChar char="•"/>
            </a:pPr>
            <a:r>
              <a:rPr lang="vi-VN"/>
              <a:t>Đây là giai đoạn sau giai đoạn initialization (khởi tạo ) , mount (render lần đầu),... . </a:t>
            </a:r>
            <a:endParaRPr lang="vi-VN"/>
          </a:p>
          <a:p>
            <a:pPr marL="228600" lvl="0" indent="-228600" algn="l" rtl="0">
              <a:lnSpc>
                <a:spcPct val="90000"/>
              </a:lnSpc>
              <a:spcBef>
                <a:spcPts val="1000"/>
              </a:spcBef>
              <a:spcAft>
                <a:spcPts val="0"/>
              </a:spcAft>
              <a:buClr>
                <a:schemeClr val="dk1"/>
              </a:buClr>
              <a:buSzPts val="2800"/>
              <a:buChar char="•"/>
            </a:pPr>
            <a:r>
              <a:rPr lang="vi-VN"/>
              <a:t>Trong giai đoạn này, dữ liệu của các phần (props &amp; state) sẽ được cập nhật để đáp ứng với các sự kiện của người dùng như click, gõ, v.v. </a:t>
            </a:r>
            <a:endParaRPr lang="vi-VN"/>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04" name="Google Shape;304;p33"/>
          <p:cNvSpPr txBox="1"/>
          <p:nvPr>
            <p:ph type="body" idx="1"/>
          </p:nvPr>
        </p:nvSpPr>
        <p:spPr>
          <a:xfrm>
            <a:off x="838200" y="1075764"/>
            <a:ext cx="10515600" cy="56370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Updating</a:t>
            </a:r>
            <a:endParaRPr lang="vi-VN" b="1"/>
          </a:p>
          <a:p>
            <a:pPr marL="228600" lvl="0" indent="-228600" algn="l" rtl="0">
              <a:lnSpc>
                <a:spcPct val="90000"/>
              </a:lnSpc>
              <a:spcBef>
                <a:spcPts val="1000"/>
              </a:spcBef>
              <a:spcAft>
                <a:spcPts val="0"/>
              </a:spcAft>
              <a:buClr>
                <a:schemeClr val="dk1"/>
              </a:buClr>
              <a:buSzPts val="2800"/>
              <a:buChar char="•"/>
            </a:pPr>
            <a:r>
              <a:rPr lang="vi-VN" b="1"/>
              <a:t>componentWillRecieveProps(): </a:t>
            </a:r>
            <a:r>
              <a:rPr lang="vi-VN"/>
              <a:t>Hàm này được gọi trước khi một thành phần bắt đầu truyền props</a:t>
            </a:r>
            <a:endParaRPr lang="vi-VN"/>
          </a:p>
          <a:p>
            <a:pPr marL="228600" lvl="0" indent="-228600" algn="l" rtl="0">
              <a:lnSpc>
                <a:spcPct val="90000"/>
              </a:lnSpc>
              <a:spcBef>
                <a:spcPts val="1000"/>
              </a:spcBef>
              <a:spcAft>
                <a:spcPts val="0"/>
              </a:spcAft>
              <a:buClr>
                <a:schemeClr val="dk1"/>
              </a:buClr>
              <a:buSzPts val="2800"/>
              <a:buChar char="•"/>
            </a:pPr>
            <a:r>
              <a:rPr lang="vi-VN" b="1"/>
              <a:t>shouldComponentUpdate: </a:t>
            </a:r>
            <a:r>
              <a:rPr lang="vi-VN"/>
              <a:t>trả về giá trị true hoặc false. Điều này sẽ xác định xem thành phần sẽ được cập nhật hay không. Giá trị mặc định là True</a:t>
            </a:r>
            <a:endParaRPr lang="vi-VN"/>
          </a:p>
          <a:p>
            <a:pPr marL="228600" lvl="0" indent="-228600" algn="l" rtl="0">
              <a:lnSpc>
                <a:spcPct val="90000"/>
              </a:lnSpc>
              <a:spcBef>
                <a:spcPts val="1000"/>
              </a:spcBef>
              <a:spcAft>
                <a:spcPts val="0"/>
              </a:spcAft>
              <a:buClr>
                <a:schemeClr val="dk1"/>
              </a:buClr>
              <a:buSzPts val="2800"/>
              <a:buChar char="•"/>
            </a:pPr>
            <a:r>
              <a:rPr lang="vi-VN" b="1"/>
              <a:t>componentWillUpdate : </a:t>
            </a:r>
            <a:r>
              <a:rPr lang="vi-VN"/>
              <a:t>được gọi ngay trước khi render</a:t>
            </a:r>
            <a:endParaRPr lang="vi-VN"/>
          </a:p>
          <a:p>
            <a:pPr marL="228600" lvl="0" indent="-228600" algn="l" rtl="0">
              <a:lnSpc>
                <a:spcPct val="90000"/>
              </a:lnSpc>
              <a:spcBef>
                <a:spcPts val="1000"/>
              </a:spcBef>
              <a:spcAft>
                <a:spcPts val="0"/>
              </a:spcAft>
              <a:buClr>
                <a:schemeClr val="dk1"/>
              </a:buClr>
              <a:buSzPts val="2800"/>
              <a:buChar char="•"/>
            </a:pPr>
            <a:r>
              <a:rPr lang="vi-VN" b="1"/>
              <a:t>componentDidUpdate</a:t>
            </a:r>
            <a:r>
              <a:rPr lang="vi-VN"/>
              <a:t> : được gọi sau khi render</a:t>
            </a:r>
            <a:endParaRPr lang="vi-VN"/>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10" name="Google Shape;310;p34"/>
          <p:cNvSpPr txBox="1"/>
          <p:nvPr>
            <p:ph type="body" idx="1"/>
          </p:nvPr>
        </p:nvSpPr>
        <p:spPr>
          <a:xfrm>
            <a:off x="838200" y="1075764"/>
            <a:ext cx="10515600" cy="56370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Unmounting</a:t>
            </a:r>
            <a:endParaRPr lang="vi-VN" b="1"/>
          </a:p>
          <a:p>
            <a:pPr marL="0" lvl="0" indent="0" algn="l" rtl="0">
              <a:lnSpc>
                <a:spcPct val="90000"/>
              </a:lnSpc>
              <a:spcBef>
                <a:spcPts val="1000"/>
              </a:spcBef>
              <a:spcAft>
                <a:spcPts val="0"/>
              </a:spcAft>
              <a:buClr>
                <a:schemeClr val="dk1"/>
              </a:buClr>
              <a:buSzPts val="2800"/>
              <a:buNone/>
            </a:pPr>
            <a:r>
              <a:rPr lang="vi-VN"/>
              <a:t>Đây là giai đoạn cuối cùng của vòng đời của thành phần, là giai đoạn ngắt kết nối thành phần khỏi DOM.</a:t>
            </a:r>
            <a:endParaRPr lang="vi-VN"/>
          </a:p>
          <a:p>
            <a:pPr marL="228600" lvl="0" indent="-228600" algn="l" rtl="0">
              <a:lnSpc>
                <a:spcPct val="90000"/>
              </a:lnSpc>
              <a:spcBef>
                <a:spcPts val="1000"/>
              </a:spcBef>
              <a:spcAft>
                <a:spcPts val="0"/>
              </a:spcAft>
              <a:buClr>
                <a:schemeClr val="dk1"/>
              </a:buClr>
              <a:buSzPts val="2800"/>
              <a:buChar char="•"/>
            </a:pPr>
            <a:r>
              <a:rPr lang="vi-VN" b="1"/>
              <a:t>componentWillUnmount </a:t>
            </a:r>
            <a:r>
              <a:rPr lang="vi-VN"/>
              <a:t>được gọi sau khi component được ngắt kết nối khỏi dom. </a:t>
            </a:r>
            <a:endParaRPr lang="vi-VN"/>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16" name="Google Shape;316;p35"/>
          <p:cNvSpPr txBox="1"/>
          <p:nvPr>
            <p:ph type="body" idx="1"/>
          </p:nvPr>
        </p:nvSpPr>
        <p:spPr>
          <a:xfrm>
            <a:off x="838200" y="1075764"/>
            <a:ext cx="10515600" cy="578223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vi-VN" b="1"/>
              <a:t>Ví dụ tổng hợp các bước</a:t>
            </a:r>
            <a:endParaRPr lang="vi-VN" b="1"/>
          </a:p>
          <a:p>
            <a:pPr marL="0" lvl="0" indent="0" algn="l" rtl="0">
              <a:lnSpc>
                <a:spcPct val="90000"/>
              </a:lnSpc>
              <a:spcBef>
                <a:spcPts val="1000"/>
              </a:spcBef>
              <a:spcAft>
                <a:spcPts val="0"/>
              </a:spcAft>
              <a:buClr>
                <a:schemeClr val="dk1"/>
              </a:buClr>
              <a:buSzPts val="2800"/>
              <a:buNone/>
            </a:pPr>
            <a:r>
              <a:rPr lang="vi-VN" b="1"/>
              <a:t>#File  App.jsx</a:t>
            </a:r>
            <a:endParaRPr b="1"/>
          </a:p>
          <a:p>
            <a:pPr marL="0" lvl="0" indent="0" algn="l" rtl="0">
              <a:lnSpc>
                <a:spcPct val="90000"/>
              </a:lnSpc>
              <a:spcBef>
                <a:spcPts val="1000"/>
              </a:spcBef>
              <a:spcAft>
                <a:spcPts val="0"/>
              </a:spcAft>
              <a:buClr>
                <a:schemeClr val="dk1"/>
              </a:buClr>
              <a:buSzPts val="2800"/>
              <a:buNone/>
            </a:pPr>
            <a:r>
              <a:rPr lang="vi-VN"/>
              <a:t>import React from 'react';</a:t>
            </a:r>
            <a:endParaRPr lang="vi-VN"/>
          </a:p>
          <a:p>
            <a:pPr marL="0" lvl="0" indent="0" algn="l" rtl="0">
              <a:lnSpc>
                <a:spcPct val="90000"/>
              </a:lnSpc>
              <a:spcBef>
                <a:spcPts val="1000"/>
              </a:spcBef>
              <a:spcAft>
                <a:spcPts val="0"/>
              </a:spcAft>
              <a:buClr>
                <a:schemeClr val="dk1"/>
              </a:buClr>
              <a:buSzPts val="2800"/>
              <a:buNone/>
            </a:pPr>
            <a:r>
              <a:rPr lang="vi-VN"/>
              <a:t>class App extends React.Component {</a:t>
            </a:r>
            <a:endParaRPr lang="vi-VN"/>
          </a:p>
          <a:p>
            <a:pPr marL="0" lvl="0" indent="0" algn="l" rtl="0">
              <a:lnSpc>
                <a:spcPct val="90000"/>
              </a:lnSpc>
              <a:spcBef>
                <a:spcPts val="1000"/>
              </a:spcBef>
              <a:spcAft>
                <a:spcPts val="0"/>
              </a:spcAft>
              <a:buClr>
                <a:schemeClr val="dk1"/>
              </a:buClr>
              <a:buSzPts val="2800"/>
              <a:buNone/>
            </a:pPr>
            <a:r>
              <a:rPr lang="vi-VN"/>
              <a:t>   constructor(props) {</a:t>
            </a:r>
            <a:endParaRPr lang="vi-VN"/>
          </a:p>
          <a:p>
            <a:pPr marL="0" lvl="0" indent="0" algn="l" rtl="0">
              <a:lnSpc>
                <a:spcPct val="90000"/>
              </a:lnSpc>
              <a:spcBef>
                <a:spcPts val="1000"/>
              </a:spcBef>
              <a:spcAft>
                <a:spcPts val="0"/>
              </a:spcAft>
              <a:buClr>
                <a:schemeClr val="dk1"/>
              </a:buClr>
              <a:buSzPts val="2800"/>
              <a:buNone/>
            </a:pPr>
            <a:r>
              <a:rPr lang="vi-VN"/>
              <a:t>      super(props);</a:t>
            </a:r>
            <a:endParaRPr lang="vi-VN"/>
          </a:p>
          <a:p>
            <a:pPr marL="0" lvl="0" indent="0" algn="l" rtl="0">
              <a:lnSpc>
                <a:spcPct val="90000"/>
              </a:lnSpc>
              <a:spcBef>
                <a:spcPts val="1000"/>
              </a:spcBef>
              <a:spcAft>
                <a:spcPts val="0"/>
              </a:spcAft>
              <a:buClr>
                <a:schemeClr val="dk1"/>
              </a:buClr>
              <a:buSzPts val="2800"/>
              <a:buNone/>
            </a:pPr>
            <a:r>
              <a:rPr lang="vi-VN"/>
              <a:t>      this.state = {data: 0}</a:t>
            </a:r>
            <a:endParaRPr lang="vi-VN"/>
          </a:p>
          <a:p>
            <a:pPr marL="0" lvl="0" indent="0" algn="l" rtl="0">
              <a:lnSpc>
                <a:spcPct val="90000"/>
              </a:lnSpc>
              <a:spcBef>
                <a:spcPts val="1000"/>
              </a:spcBef>
              <a:spcAft>
                <a:spcPts val="0"/>
              </a:spcAft>
              <a:buClr>
                <a:schemeClr val="dk1"/>
              </a:buClr>
              <a:buSzPts val="2800"/>
              <a:buNone/>
            </a:pPr>
            <a:r>
              <a:rPr lang="vi-VN"/>
              <a:t>      this.setNewNumber = this.setNewNumber.bind(this)</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setNewNumber() {</a:t>
            </a:r>
            <a:endParaRPr lang="vi-VN"/>
          </a:p>
          <a:p>
            <a:pPr marL="0" lvl="0" indent="0" algn="l" rtl="0">
              <a:lnSpc>
                <a:spcPct val="90000"/>
              </a:lnSpc>
              <a:spcBef>
                <a:spcPts val="1000"/>
              </a:spcBef>
              <a:spcAft>
                <a:spcPts val="0"/>
              </a:spcAft>
              <a:buClr>
                <a:schemeClr val="dk1"/>
              </a:buClr>
              <a:buSzPts val="2800"/>
              <a:buNone/>
            </a:pPr>
            <a:r>
              <a:rPr lang="vi-VN"/>
              <a:t>      this.setState({data: this.state.data + 1})</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3000"/>
              <a:buNone/>
            </a:pPr>
            <a:endParaRPr sz="3000"/>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22" name="Google Shape;322;p36"/>
          <p:cNvSpPr txBox="1"/>
          <p:nvPr>
            <p:ph type="body" idx="1"/>
          </p:nvPr>
        </p:nvSpPr>
        <p:spPr>
          <a:xfrm>
            <a:off x="838199" y="1075764"/>
            <a:ext cx="10962373" cy="57822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 render() {</a:t>
            </a:r>
            <a:endParaRPr lang="vi-VN"/>
          </a:p>
          <a:p>
            <a:pPr marL="0" lvl="0" indent="0" algn="l" rtl="0">
              <a:lnSpc>
                <a:spcPct val="90000"/>
              </a:lnSpc>
              <a:spcBef>
                <a:spcPts val="1000"/>
              </a:spcBef>
              <a:spcAft>
                <a:spcPts val="0"/>
              </a:spcAft>
              <a:buClr>
                <a:schemeClr val="dk1"/>
              </a:buClr>
              <a:buSzPts val="2800"/>
              <a:buNone/>
            </a:pPr>
            <a:r>
              <a:rPr lang="vi-VN"/>
              <a:t>      return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&lt;button onClick = {this.setNewNumber}&gt;INCREMENT&lt;/button&gt;</a:t>
            </a:r>
            <a:endParaRPr lang="vi-VN"/>
          </a:p>
          <a:p>
            <a:pPr marL="0" lvl="0" indent="0" algn="l" rtl="0">
              <a:lnSpc>
                <a:spcPct val="90000"/>
              </a:lnSpc>
              <a:spcBef>
                <a:spcPts val="1000"/>
              </a:spcBef>
              <a:spcAft>
                <a:spcPts val="0"/>
              </a:spcAft>
              <a:buClr>
                <a:schemeClr val="dk1"/>
              </a:buClr>
              <a:buSzPts val="2800"/>
              <a:buNone/>
            </a:pPr>
            <a:r>
              <a:rPr lang="vi-VN"/>
              <a:t>            &lt;Content myNumber = {this.state.data}&gt;&lt;/Content&gt;</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sz="3000"/>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29" name="Google Shape;329;p37"/>
          <p:cNvSpPr txBox="1"/>
          <p:nvPr>
            <p:ph type="body" idx="1"/>
          </p:nvPr>
        </p:nvSpPr>
        <p:spPr>
          <a:xfrm>
            <a:off x="577516" y="973606"/>
            <a:ext cx="11511816" cy="57822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class Content extends React.Component {</a:t>
            </a:r>
            <a:endParaRPr lang="vi-VN"/>
          </a:p>
          <a:p>
            <a:pPr marL="0" lvl="0" indent="0" algn="l" rtl="0">
              <a:lnSpc>
                <a:spcPct val="90000"/>
              </a:lnSpc>
              <a:spcBef>
                <a:spcPts val="1000"/>
              </a:spcBef>
              <a:spcAft>
                <a:spcPts val="0"/>
              </a:spcAft>
              <a:buClr>
                <a:schemeClr val="dk1"/>
              </a:buClr>
              <a:buSzPts val="2800"/>
              <a:buNone/>
            </a:pPr>
            <a:r>
              <a:rPr lang="vi-VN"/>
              <a:t>   componentWillMount() { console.log('Component WILL MOUNT!') }</a:t>
            </a:r>
            <a:endParaRPr lang="vi-VN"/>
          </a:p>
          <a:p>
            <a:pPr marL="0" lvl="0" indent="0" algn="l" rtl="0">
              <a:lnSpc>
                <a:spcPct val="90000"/>
              </a:lnSpc>
              <a:spcBef>
                <a:spcPts val="1000"/>
              </a:spcBef>
              <a:spcAft>
                <a:spcPts val="0"/>
              </a:spcAft>
              <a:buClr>
                <a:schemeClr val="dk1"/>
              </a:buClr>
              <a:buSzPts val="2800"/>
              <a:buNone/>
            </a:pPr>
            <a:r>
              <a:rPr lang="vi-VN"/>
              <a:t>   componentDidMount() { console.log('Component DID MOUNT!') }</a:t>
            </a:r>
            <a:endParaRPr lang="vi-VN"/>
          </a:p>
          <a:p>
            <a:pPr marL="0" lvl="0" indent="0" algn="l" rtl="0">
              <a:lnSpc>
                <a:spcPct val="90000"/>
              </a:lnSpc>
              <a:spcBef>
                <a:spcPts val="1000"/>
              </a:spcBef>
              <a:spcAft>
                <a:spcPts val="0"/>
              </a:spcAft>
              <a:buClr>
                <a:schemeClr val="dk1"/>
              </a:buClr>
              <a:buSzPts val="2800"/>
              <a:buNone/>
            </a:pPr>
            <a:r>
              <a:rPr lang="vi-VN"/>
              <a:t>   componentWillReceiveProps(newProps) { console.log('Component WILL RECIEVE PROPS!') }</a:t>
            </a:r>
            <a:endParaRPr lang="vi-VN"/>
          </a:p>
          <a:p>
            <a:pPr marL="0" lvl="0" indent="0" algn="l" rtl="0">
              <a:lnSpc>
                <a:spcPct val="90000"/>
              </a:lnSpc>
              <a:spcBef>
                <a:spcPts val="1000"/>
              </a:spcBef>
              <a:spcAft>
                <a:spcPts val="0"/>
              </a:spcAft>
              <a:buClr>
                <a:schemeClr val="dk1"/>
              </a:buClr>
              <a:buSzPts val="2800"/>
              <a:buNone/>
            </a:pPr>
            <a:r>
              <a:rPr lang="vi-VN"/>
              <a:t>   shouldComponentUpdate(newProps, newState) { return true;}</a:t>
            </a:r>
            <a:endParaRPr lang="vi-VN"/>
          </a:p>
          <a:p>
            <a:pPr marL="0" lvl="0" indent="0" algn="l" rtl="0">
              <a:lnSpc>
                <a:spcPct val="90000"/>
              </a:lnSpc>
              <a:spcBef>
                <a:spcPts val="1000"/>
              </a:spcBef>
              <a:spcAft>
                <a:spcPts val="0"/>
              </a:spcAft>
              <a:buClr>
                <a:schemeClr val="dk1"/>
              </a:buClr>
              <a:buSzPts val="2800"/>
              <a:buNone/>
            </a:pPr>
            <a:r>
              <a:rPr lang="vi-VN"/>
              <a:t>   componentWillUpdate(nextProps, nextState) {console.log('Component WILL UPDATE!');}</a:t>
            </a:r>
            <a:endParaRPr lang="vi-VN"/>
          </a:p>
          <a:p>
            <a:pPr marL="0" lvl="0" indent="0" algn="l" rtl="0">
              <a:lnSpc>
                <a:spcPct val="90000"/>
              </a:lnSpc>
              <a:spcBef>
                <a:spcPts val="1000"/>
              </a:spcBef>
              <a:spcAft>
                <a:spcPts val="0"/>
              </a:spcAft>
              <a:buClr>
                <a:schemeClr val="dk1"/>
              </a:buClr>
              <a:buSzPts val="2800"/>
              <a:buNone/>
            </a:pPr>
            <a:r>
              <a:rPr lang="vi-VN"/>
              <a:t>   componentDidUpdate(prevProps, prevState) {console.log('Component DID UPDATE!')}</a:t>
            </a:r>
            <a:endParaRPr lang="vi-VN"/>
          </a:p>
          <a:p>
            <a:pPr marL="0" lvl="0" indent="0" algn="l" rtl="0">
              <a:lnSpc>
                <a:spcPct val="90000"/>
              </a:lnSpc>
              <a:spcBef>
                <a:spcPts val="1000"/>
              </a:spcBef>
              <a:spcAft>
                <a:spcPts val="0"/>
              </a:spcAft>
              <a:buClr>
                <a:schemeClr val="dk1"/>
              </a:buClr>
              <a:buSzPts val="2800"/>
              <a:buNone/>
            </a:pPr>
            <a:r>
              <a:rPr lang="vi-VN"/>
              <a:t>   componentWillUnmount() {console.log('Component WILL UNMOUNT!')}</a:t>
            </a:r>
            <a:endParaRPr lang="vi-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36" name="Google Shape;336;p38"/>
          <p:cNvSpPr txBox="1"/>
          <p:nvPr>
            <p:ph type="body" idx="1"/>
          </p:nvPr>
        </p:nvSpPr>
        <p:spPr>
          <a:xfrm>
            <a:off x="838200" y="1075764"/>
            <a:ext cx="11511816" cy="57822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 render() {</a:t>
            </a:r>
            <a:endParaRPr lang="vi-VN"/>
          </a:p>
          <a:p>
            <a:pPr marL="0" lvl="0" indent="0" algn="l" rtl="0">
              <a:lnSpc>
                <a:spcPct val="90000"/>
              </a:lnSpc>
              <a:spcBef>
                <a:spcPts val="1000"/>
              </a:spcBef>
              <a:spcAft>
                <a:spcPts val="0"/>
              </a:spcAft>
              <a:buClr>
                <a:schemeClr val="dk1"/>
              </a:buClr>
              <a:buSzPts val="2800"/>
              <a:buNone/>
            </a:pPr>
            <a:r>
              <a:rPr lang="vi-VN"/>
              <a:t>      return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&lt;h3&gt;{this.props.myNumber}&lt;/h3&gt;</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lang="vi-VN"/>
          </a:p>
          <a:p>
            <a:pPr marL="0" lvl="0" indent="0" algn="l" rtl="0">
              <a:lnSpc>
                <a:spcPct val="90000"/>
              </a:lnSpc>
              <a:spcBef>
                <a:spcPts val="1000"/>
              </a:spcBef>
              <a:spcAft>
                <a:spcPts val="0"/>
              </a:spcAft>
              <a:buClr>
                <a:schemeClr val="dk1"/>
              </a:buClr>
              <a:buSzPts val="2800"/>
              <a:buNone/>
            </a:pPr>
            <a:r>
              <a:rPr lang="vi-VN"/>
              <a:t>export default App;</a:t>
            </a:r>
            <a:endParaRPr lang="vi-V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Component Life Cycle </a:t>
            </a:r>
            <a:endParaRPr lang="vi-VN"/>
          </a:p>
        </p:txBody>
      </p:sp>
      <p:sp>
        <p:nvSpPr>
          <p:cNvPr id="343" name="Google Shape;343;p39"/>
          <p:cNvSpPr txBox="1"/>
          <p:nvPr>
            <p:ph type="body" idx="1"/>
          </p:nvPr>
        </p:nvSpPr>
        <p:spPr>
          <a:xfrm>
            <a:off x="838200" y="1075764"/>
            <a:ext cx="11511816" cy="57822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#File main.js</a:t>
            </a:r>
            <a:endParaRPr lang="vi-VN" b="1"/>
          </a:p>
          <a:p>
            <a:pPr marL="0" lvl="0" indent="0" algn="l" rtl="0">
              <a:lnSpc>
                <a:spcPct val="90000"/>
              </a:lnSpc>
              <a:spcBef>
                <a:spcPts val="1000"/>
              </a:spcBef>
              <a:spcAft>
                <a:spcPts val="0"/>
              </a:spcAft>
              <a:buClr>
                <a:schemeClr val="dk1"/>
              </a:buClr>
              <a:buSzPts val="2800"/>
              <a:buNone/>
            </a:pPr>
            <a:r>
              <a:rPr lang="vi-VN"/>
              <a:t>import React from 'react';</a:t>
            </a:r>
            <a:endParaRPr lang="vi-VN"/>
          </a:p>
          <a:p>
            <a:pPr marL="0" lvl="0" indent="0" algn="l" rtl="0">
              <a:lnSpc>
                <a:spcPct val="90000"/>
              </a:lnSpc>
              <a:spcBef>
                <a:spcPts val="1000"/>
              </a:spcBef>
              <a:spcAft>
                <a:spcPts val="0"/>
              </a:spcAft>
              <a:buClr>
                <a:schemeClr val="dk1"/>
              </a:buClr>
              <a:buSzPts val="2800"/>
              <a:buNone/>
            </a:pPr>
            <a:r>
              <a:rPr lang="vi-VN"/>
              <a:t>import ReactDOM from 'react-dom';</a:t>
            </a:r>
            <a:endParaRPr lang="vi-VN"/>
          </a:p>
          <a:p>
            <a:pPr marL="0" lvl="0" indent="0" algn="l" rtl="0">
              <a:lnSpc>
                <a:spcPct val="90000"/>
              </a:lnSpc>
              <a:spcBef>
                <a:spcPts val="1000"/>
              </a:spcBef>
              <a:spcAft>
                <a:spcPts val="0"/>
              </a:spcAft>
              <a:buClr>
                <a:schemeClr val="dk1"/>
              </a:buClr>
              <a:buSzPts val="2800"/>
              <a:buNone/>
            </a:pPr>
            <a:r>
              <a:rPr lang="vi-VN"/>
              <a:t>import App from './App.jsx';</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ReactDOM.render(&lt;App/&gt;, document.getElementById('app'));</a:t>
            </a:r>
            <a:endParaRPr lang="vi-VN"/>
          </a:p>
          <a:p>
            <a:pPr marL="0" lvl="0" indent="0" algn="l" rtl="0">
              <a:lnSpc>
                <a:spcPct val="90000"/>
              </a:lnSpc>
              <a:spcBef>
                <a:spcPts val="1000"/>
              </a:spcBef>
              <a:spcAft>
                <a:spcPts val="0"/>
              </a:spcAft>
              <a:buClr>
                <a:schemeClr val="dk1"/>
              </a:buClr>
              <a:buSzPts val="2800"/>
              <a:buNone/>
            </a:pPr>
            <a:r>
              <a:rPr lang="vi-VN"/>
              <a:t>setTimeout(() =&gt; {</a:t>
            </a:r>
            <a:endParaRPr lang="vi-VN"/>
          </a:p>
          <a:p>
            <a:pPr marL="0" lvl="0" indent="0" algn="l" rtl="0">
              <a:lnSpc>
                <a:spcPct val="90000"/>
              </a:lnSpc>
              <a:spcBef>
                <a:spcPts val="1000"/>
              </a:spcBef>
              <a:spcAft>
                <a:spcPts val="0"/>
              </a:spcAft>
              <a:buClr>
                <a:schemeClr val="dk1"/>
              </a:buClr>
              <a:buSzPts val="2800"/>
              <a:buNone/>
            </a:pPr>
            <a:r>
              <a:rPr lang="vi-VN"/>
              <a:t>ReactDOM.unmountComponentAtNode(document.getElementById('app'));}, 10000);</a:t>
            </a:r>
            <a:endParaRPr lang="vi-V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Tổng kết</a:t>
            </a:r>
            <a:endParaRPr lang="vi-VN"/>
          </a:p>
        </p:txBody>
      </p:sp>
      <p:sp>
        <p:nvSpPr>
          <p:cNvPr id="350" name="Google Shape;350;p40"/>
          <p:cNvSpPr txBox="1"/>
          <p:nvPr>
            <p:ph type="body" idx="1"/>
          </p:nvPr>
        </p:nvSpPr>
        <p:spPr>
          <a:xfrm>
            <a:off x="838200" y="1075764"/>
            <a:ext cx="11511816" cy="57822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Qua bài học này chúng ta đã tìm hiểu:</a:t>
            </a:r>
            <a:endParaRPr lang="vi-VN"/>
          </a:p>
          <a:p>
            <a:pPr marL="228600" lvl="0" indent="-228600" algn="l" rtl="0">
              <a:lnSpc>
                <a:spcPct val="90000"/>
              </a:lnSpc>
              <a:spcBef>
                <a:spcPts val="1000"/>
              </a:spcBef>
              <a:spcAft>
                <a:spcPts val="0"/>
              </a:spcAft>
              <a:buClr>
                <a:schemeClr val="dk1"/>
              </a:buClr>
              <a:buSzPts val="2800"/>
              <a:buChar char="•"/>
            </a:pPr>
            <a:r>
              <a:rPr lang="vi-VN"/>
              <a:t>Hiểu được vòng đời của React component</a:t>
            </a:r>
            <a:endParaRPr lang="vi-VN"/>
          </a:p>
          <a:p>
            <a:pPr marL="228600" lvl="0" indent="-228600" algn="l" rtl="0">
              <a:lnSpc>
                <a:spcPct val="90000"/>
              </a:lnSpc>
              <a:spcBef>
                <a:spcPts val="1000"/>
              </a:spcBef>
              <a:spcAft>
                <a:spcPts val="0"/>
              </a:spcAft>
              <a:buClr>
                <a:schemeClr val="dk1"/>
              </a:buClr>
              <a:buSzPts val="2800"/>
              <a:buChar char="•"/>
            </a:pPr>
            <a:r>
              <a:rPr lang="vi-VN"/>
              <a:t>Nắm được các hàm trong vòng đời trong React component</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199" y="159419"/>
            <a:ext cx="105433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Thao tác với state trong ReactJS</a:t>
            </a:r>
            <a:endParaRPr lang="vi-VN"/>
          </a:p>
        </p:txBody>
      </p:sp>
      <p:sp>
        <p:nvSpPr>
          <p:cNvPr id="120" name="Google Shape;120;p5"/>
          <p:cNvSpPr txBox="1"/>
          <p:nvPr>
            <p:ph type="body" idx="1"/>
          </p:nvPr>
        </p:nvSpPr>
        <p:spPr>
          <a:xfrm>
            <a:off x="626442" y="973606"/>
            <a:ext cx="11722769" cy="5735202"/>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100000"/>
              <a:buNone/>
            </a:pPr>
            <a:r>
              <a:rPr lang="vi-VN" sz="11200" b="1"/>
              <a:t>#App.jsx</a:t>
            </a:r>
            <a:endParaRPr sz="11200"/>
          </a:p>
          <a:p>
            <a:pPr marL="0" lvl="0" indent="0" algn="l" rtl="0">
              <a:lnSpc>
                <a:spcPct val="90000"/>
              </a:lnSpc>
              <a:spcBef>
                <a:spcPts val="1000"/>
              </a:spcBef>
              <a:spcAft>
                <a:spcPts val="0"/>
              </a:spcAft>
              <a:buClr>
                <a:schemeClr val="dk1"/>
              </a:buClr>
              <a:buSzPct val="100000"/>
              <a:buNone/>
            </a:pPr>
            <a:r>
              <a:rPr lang="vi-VN" sz="11200"/>
              <a:t>import React from 'react';</a:t>
            </a:r>
            <a:endParaRPr sz="11200"/>
          </a:p>
          <a:p>
            <a:pPr marL="0" lvl="0" indent="0" algn="l" rtl="0">
              <a:lnSpc>
                <a:spcPct val="90000"/>
              </a:lnSpc>
              <a:spcBef>
                <a:spcPts val="1000"/>
              </a:spcBef>
              <a:spcAft>
                <a:spcPts val="0"/>
              </a:spcAft>
              <a:buClr>
                <a:schemeClr val="dk1"/>
              </a:buClr>
              <a:buSzPct val="100000"/>
              <a:buNone/>
            </a:pPr>
            <a:r>
              <a:rPr lang="vi-VN" sz="11200"/>
              <a:t>class App extends React.Component {</a:t>
            </a:r>
            <a:endParaRPr lang="vi-VN" sz="11200"/>
          </a:p>
          <a:p>
            <a:pPr marL="0" lvl="0" indent="0" algn="l" rtl="0">
              <a:lnSpc>
                <a:spcPct val="90000"/>
              </a:lnSpc>
              <a:spcBef>
                <a:spcPts val="1000"/>
              </a:spcBef>
              <a:spcAft>
                <a:spcPts val="0"/>
              </a:spcAft>
              <a:buClr>
                <a:schemeClr val="dk1"/>
              </a:buClr>
              <a:buSzPct val="100000"/>
              <a:buNone/>
            </a:pPr>
            <a:r>
              <a:rPr lang="vi-VN" sz="11200"/>
              <a:t>   constructor(props) {</a:t>
            </a:r>
            <a:endParaRPr lang="vi-VN" sz="11200"/>
          </a:p>
          <a:p>
            <a:pPr marL="0" lvl="0" indent="0" algn="l" rtl="0">
              <a:lnSpc>
                <a:spcPct val="90000"/>
              </a:lnSpc>
              <a:spcBef>
                <a:spcPts val="1000"/>
              </a:spcBef>
              <a:spcAft>
                <a:spcPts val="0"/>
              </a:spcAft>
              <a:buClr>
                <a:schemeClr val="dk1"/>
              </a:buClr>
              <a:buSzPct val="100000"/>
              <a:buNone/>
            </a:pPr>
            <a:r>
              <a:rPr lang="vi-VN" sz="11200"/>
              <a:t>  super(props);	</a:t>
            </a:r>
            <a:endParaRPr lang="vi-VN" sz="11200"/>
          </a:p>
          <a:p>
            <a:pPr marL="0" lvl="0" indent="0" algn="l" rtl="0">
              <a:lnSpc>
                <a:spcPct val="90000"/>
              </a:lnSpc>
              <a:spcBef>
                <a:spcPts val="1000"/>
              </a:spcBef>
              <a:spcAft>
                <a:spcPts val="0"/>
              </a:spcAft>
              <a:buClr>
                <a:schemeClr val="dk1"/>
              </a:buClr>
              <a:buSzPct val="100000"/>
              <a:buNone/>
            </a:pPr>
            <a:r>
              <a:rPr lang="vi-VN" sz="11200"/>
              <a:t>  this.state = { header: "Header from state...", content: "Content from 			state...“ } }</a:t>
            </a:r>
            <a:endParaRPr lang="vi-VN" sz="11200"/>
          </a:p>
          <a:p>
            <a:pPr marL="0" lvl="0" indent="0" algn="l" rtl="0">
              <a:lnSpc>
                <a:spcPct val="90000"/>
              </a:lnSpc>
              <a:spcBef>
                <a:spcPts val="1000"/>
              </a:spcBef>
              <a:spcAft>
                <a:spcPts val="0"/>
              </a:spcAft>
              <a:buClr>
                <a:schemeClr val="dk1"/>
              </a:buClr>
              <a:buSzPct val="100000"/>
              <a:buNone/>
            </a:pPr>
            <a:r>
              <a:rPr lang="vi-VN" sz="11200"/>
              <a:t>  render() {return (   &lt;div&gt;</a:t>
            </a:r>
            <a:endParaRPr lang="vi-VN" sz="11200"/>
          </a:p>
          <a:p>
            <a:pPr marL="1828800" lvl="4" indent="0" algn="l" rtl="0">
              <a:lnSpc>
                <a:spcPct val="90000"/>
              </a:lnSpc>
              <a:spcBef>
                <a:spcPts val="500"/>
              </a:spcBef>
              <a:spcAft>
                <a:spcPts val="0"/>
              </a:spcAft>
              <a:buClr>
                <a:schemeClr val="dk1"/>
              </a:buClr>
              <a:buSzPct val="100000"/>
              <a:buNone/>
            </a:pPr>
            <a:r>
              <a:rPr lang="vi-VN" sz="11200">
                <a:latin typeface="Open Sans"/>
                <a:ea typeface="Open Sans"/>
                <a:cs typeface="Open Sans"/>
                <a:sym typeface="Open Sans"/>
              </a:rPr>
              <a:t>                      &lt;h1&gt;{this.state.header}&lt;/h1&gt;</a:t>
            </a:r>
            <a:endParaRPr lang="vi-VN" sz="11200">
              <a:latin typeface="Open Sans"/>
              <a:ea typeface="Open Sans"/>
              <a:cs typeface="Open Sans"/>
              <a:sym typeface="Open Sans"/>
            </a:endParaRPr>
          </a:p>
          <a:p>
            <a:pPr marL="1828800" lvl="4" indent="0" algn="l" rtl="0">
              <a:lnSpc>
                <a:spcPct val="90000"/>
              </a:lnSpc>
              <a:spcBef>
                <a:spcPts val="500"/>
              </a:spcBef>
              <a:spcAft>
                <a:spcPts val="0"/>
              </a:spcAft>
              <a:buClr>
                <a:schemeClr val="dk1"/>
              </a:buClr>
              <a:buSzPct val="100000"/>
              <a:buNone/>
            </a:pPr>
            <a:r>
              <a:rPr lang="vi-VN" sz="11200">
                <a:latin typeface="Open Sans"/>
                <a:ea typeface="Open Sans"/>
                <a:cs typeface="Open Sans"/>
                <a:sym typeface="Open Sans"/>
              </a:rPr>
              <a:t>                      &lt;h2&gt;{this.state.content}&lt;/h2&gt;</a:t>
            </a:r>
            <a:endParaRPr lang="vi-VN" sz="11200">
              <a:latin typeface="Open Sans"/>
              <a:ea typeface="Open Sans"/>
              <a:cs typeface="Open Sans"/>
              <a:sym typeface="Open Sans"/>
            </a:endParaRPr>
          </a:p>
          <a:p>
            <a:pPr marL="0" lvl="0" indent="0" algn="l" rtl="0">
              <a:lnSpc>
                <a:spcPct val="90000"/>
              </a:lnSpc>
              <a:spcBef>
                <a:spcPts val="1000"/>
              </a:spcBef>
              <a:spcAft>
                <a:spcPts val="0"/>
              </a:spcAft>
              <a:buClr>
                <a:schemeClr val="dk1"/>
              </a:buClr>
              <a:buSzPct val="100000"/>
              <a:buNone/>
            </a:pPr>
            <a:r>
              <a:rPr lang="vi-VN" sz="11200"/>
              <a:t>                  		&lt;/div&gt;); }</a:t>
            </a:r>
            <a:endParaRPr lang="vi-VN" sz="11200"/>
          </a:p>
          <a:p>
            <a:pPr marL="0" lvl="0" indent="0" algn="l" rtl="0">
              <a:lnSpc>
                <a:spcPct val="90000"/>
              </a:lnSpc>
              <a:spcBef>
                <a:spcPts val="1000"/>
              </a:spcBef>
              <a:spcAft>
                <a:spcPts val="0"/>
              </a:spcAft>
              <a:buClr>
                <a:schemeClr val="dk1"/>
              </a:buClr>
              <a:buSzPct val="100000"/>
              <a:buNone/>
            </a:pPr>
            <a:r>
              <a:rPr lang="vi-VN" sz="11200"/>
              <a:t>}</a:t>
            </a:r>
            <a:endParaRPr sz="11200"/>
          </a:p>
          <a:p>
            <a:pPr marL="0" lvl="0" indent="0" algn="l" rtl="0">
              <a:lnSpc>
                <a:spcPct val="90000"/>
              </a:lnSpc>
              <a:spcBef>
                <a:spcPts val="1000"/>
              </a:spcBef>
              <a:spcAft>
                <a:spcPts val="0"/>
              </a:spcAft>
              <a:buClr>
                <a:schemeClr val="dk1"/>
              </a:buClr>
              <a:buSzPct val="100000"/>
              <a:buNone/>
            </a:pPr>
            <a:r>
              <a:rPr lang="vi-VN" sz="11200"/>
              <a:t>export default App;</a:t>
            </a:r>
            <a:endParaRPr sz="1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336884"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Kiện(Conditional rendering)</a:t>
            </a:r>
            <a:endParaRPr lang="vi-VN"/>
          </a:p>
        </p:txBody>
      </p:sp>
      <p:sp>
        <p:nvSpPr>
          <p:cNvPr id="356" name="Google Shape;356;p41"/>
          <p:cNvSpPr txBox="1"/>
          <p:nvPr>
            <p:ph type="body" idx="1"/>
          </p:nvPr>
        </p:nvSpPr>
        <p:spPr>
          <a:xfrm>
            <a:off x="838200" y="1249113"/>
            <a:ext cx="10923494" cy="550937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Giới thiệu</a:t>
            </a:r>
            <a:endParaRPr b="1"/>
          </a:p>
          <a:p>
            <a:pPr marL="228600" lvl="0" indent="-228600" algn="l" rtl="0">
              <a:lnSpc>
                <a:spcPct val="90000"/>
              </a:lnSpc>
              <a:spcBef>
                <a:spcPts val="1000"/>
              </a:spcBef>
              <a:spcAft>
                <a:spcPts val="0"/>
              </a:spcAft>
              <a:buClr>
                <a:schemeClr val="dk1"/>
              </a:buClr>
              <a:buSzPts val="2800"/>
              <a:buChar char="•"/>
            </a:pPr>
            <a:r>
              <a:rPr lang="vi-VN"/>
              <a:t>Trong ReactJs, đôi khi bạn có một số component và tùy thuộc vào từng điều kiện ví dụ như trạng thái của state, props,... mà bạn muốn hiển thị một hoặc một số component nào đó. </a:t>
            </a:r>
            <a:endParaRPr lang="vi-VN"/>
          </a:p>
          <a:p>
            <a:pPr marL="228600" lvl="0" indent="-228600" algn="l" rtl="0">
              <a:lnSpc>
                <a:spcPct val="90000"/>
              </a:lnSpc>
              <a:spcBef>
                <a:spcPts val="1000"/>
              </a:spcBef>
              <a:spcAft>
                <a:spcPts val="0"/>
              </a:spcAft>
              <a:buClr>
                <a:schemeClr val="dk1"/>
              </a:buClr>
              <a:buSzPts val="2800"/>
              <a:buChar char="•"/>
            </a:pPr>
            <a:r>
              <a:rPr lang="vi-VN"/>
              <a:t>Khi đó bạn có thể sử dụng Conditional rendering để render ra component mà bạn mong muốn.</a:t>
            </a:r>
            <a:endParaRPr lang="vi-VN"/>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62" name="Google Shape;362;p42"/>
          <p:cNvSpPr txBox="1"/>
          <p:nvPr>
            <p:ph type="body" idx="1"/>
          </p:nvPr>
        </p:nvSpPr>
        <p:spPr>
          <a:xfrm>
            <a:off x="838200" y="1249113"/>
            <a:ext cx="10923494" cy="550937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Conditional rendering </a:t>
            </a:r>
            <a:endParaRPr lang="vi-VN" b="1"/>
          </a:p>
          <a:p>
            <a:pPr marL="228600" lvl="0" indent="-228600" algn="l" rtl="0">
              <a:lnSpc>
                <a:spcPct val="90000"/>
              </a:lnSpc>
              <a:spcBef>
                <a:spcPts val="1000"/>
              </a:spcBef>
              <a:spcAft>
                <a:spcPts val="0"/>
              </a:spcAft>
              <a:buClr>
                <a:schemeClr val="dk1"/>
              </a:buClr>
              <a:buSzPts val="2800"/>
              <a:buChar char="•"/>
            </a:pPr>
            <a:r>
              <a:rPr lang="vi-VN"/>
              <a:t>Trong React, Conditional rendering đề cập đến quá trình cung cấp các phần tử và thành phần dựa trên các điều kiện nhất định.</a:t>
            </a:r>
            <a:endParaRPr lang="vi-VN"/>
          </a:p>
          <a:p>
            <a:pPr marL="228600" lvl="0" indent="-228600" algn="l" rtl="0">
              <a:lnSpc>
                <a:spcPct val="90000"/>
              </a:lnSpc>
              <a:spcBef>
                <a:spcPts val="1000"/>
              </a:spcBef>
              <a:spcAft>
                <a:spcPts val="0"/>
              </a:spcAft>
              <a:buClr>
                <a:schemeClr val="dk1"/>
              </a:buClr>
              <a:buSzPts val="2800"/>
              <a:buChar char="•"/>
            </a:pPr>
            <a:r>
              <a:rPr lang="vi-VN"/>
              <a:t>Có nhiều cách để sử dụng render có điều kiện trong React. Như với hầu hết mọi thứ trong lập trình, một số tùy thuộc vào vấn đề bạn đang cố gắng giải quyết.</a:t>
            </a:r>
            <a:endParaRPr lang="vi-VN"/>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68" name="Google Shape;368;p43"/>
          <p:cNvSpPr txBox="1"/>
          <p:nvPr>
            <p:ph type="body" idx="1"/>
          </p:nvPr>
        </p:nvSpPr>
        <p:spPr>
          <a:xfrm>
            <a:off x="838200" y="975060"/>
            <a:ext cx="11819022" cy="57848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Viết câu lệnh if…else trong React</a:t>
            </a:r>
            <a:endParaRPr lang="vi-VN" b="1"/>
          </a:p>
          <a:p>
            <a:pPr marL="0" lvl="0" indent="0" algn="l" rtl="0">
              <a:lnSpc>
                <a:spcPct val="90000"/>
              </a:lnSpc>
              <a:spcBef>
                <a:spcPts val="1000"/>
              </a:spcBef>
              <a:spcAft>
                <a:spcPts val="0"/>
              </a:spcAft>
              <a:buClr>
                <a:schemeClr val="dk1"/>
              </a:buClr>
              <a:buSzPts val="2800"/>
              <a:buNone/>
            </a:pPr>
            <a:r>
              <a:rPr lang="vi-VN"/>
              <a:t>Tạo một component và thêm một số phương thức như sau</a:t>
            </a:r>
            <a:endParaRPr lang="vi-VN"/>
          </a:p>
          <a:p>
            <a:pPr marL="0" lvl="0" indent="0" algn="l" rtl="0">
              <a:lnSpc>
                <a:spcPct val="90000"/>
              </a:lnSpc>
              <a:spcBef>
                <a:spcPts val="1000"/>
              </a:spcBef>
              <a:spcAft>
                <a:spcPts val="0"/>
              </a:spcAft>
              <a:buClr>
                <a:schemeClr val="dk1"/>
              </a:buClr>
              <a:buSzPts val="2800"/>
              <a:buNone/>
            </a:pPr>
            <a:r>
              <a:rPr lang="vi-VN"/>
              <a:t>class App extends React.Component {</a:t>
            </a:r>
            <a:endParaRPr lang="vi-VN"/>
          </a:p>
          <a:p>
            <a:pPr marL="0" lvl="0" indent="0" algn="l" rtl="0">
              <a:lnSpc>
                <a:spcPct val="90000"/>
              </a:lnSpc>
              <a:spcBef>
                <a:spcPts val="1000"/>
              </a:spcBef>
              <a:spcAft>
                <a:spcPts val="0"/>
              </a:spcAft>
              <a:buClr>
                <a:schemeClr val="dk1"/>
              </a:buClr>
              <a:buSzPts val="2800"/>
              <a:buNone/>
            </a:pPr>
            <a:r>
              <a:rPr lang="vi-VN"/>
              <a:t>  constructor(props) {</a:t>
            </a:r>
            <a:endParaRPr lang="vi-VN"/>
          </a:p>
          <a:p>
            <a:pPr marL="0" lvl="0" indent="0" algn="l" rtl="0">
              <a:lnSpc>
                <a:spcPct val="90000"/>
              </a:lnSpc>
              <a:spcBef>
                <a:spcPts val="1000"/>
              </a:spcBef>
              <a:spcAft>
                <a:spcPts val="0"/>
              </a:spcAft>
              <a:buClr>
                <a:schemeClr val="dk1"/>
              </a:buClr>
              <a:buSzPts val="2800"/>
              <a:buNone/>
            </a:pPr>
            <a:r>
              <a:rPr lang="vi-VN"/>
              <a:t>    super(props);</a:t>
            </a:r>
            <a:endParaRPr lang="vi-VN"/>
          </a:p>
          <a:p>
            <a:pPr marL="0" lvl="0" indent="0" algn="l" rtl="0">
              <a:lnSpc>
                <a:spcPct val="90000"/>
              </a:lnSpc>
              <a:spcBef>
                <a:spcPts val="1000"/>
              </a:spcBef>
              <a:spcAft>
                <a:spcPts val="0"/>
              </a:spcAft>
              <a:buClr>
                <a:schemeClr val="dk1"/>
              </a:buClr>
              <a:buSzPts val="2800"/>
              <a:buNone/>
            </a:pPr>
            <a:r>
              <a:rPr lang="vi-VN"/>
              <a:t>    this.state = {text: '', inputText: '', mode:'view'};</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this.handleChange = this.handleChange.bind(this);</a:t>
            </a:r>
            <a:endParaRPr lang="vi-VN"/>
          </a:p>
          <a:p>
            <a:pPr marL="0" lvl="0" indent="0" algn="l" rtl="0">
              <a:lnSpc>
                <a:spcPct val="90000"/>
              </a:lnSpc>
              <a:spcBef>
                <a:spcPts val="1000"/>
              </a:spcBef>
              <a:spcAft>
                <a:spcPts val="0"/>
              </a:spcAft>
              <a:buClr>
                <a:schemeClr val="dk1"/>
              </a:buClr>
              <a:buSzPts val="2800"/>
              <a:buNone/>
            </a:pPr>
            <a:r>
              <a:rPr lang="vi-VN"/>
              <a:t>    this.handleSave = this.handleSave.bind(this);</a:t>
            </a:r>
            <a:endParaRPr lang="vi-VN"/>
          </a:p>
          <a:p>
            <a:pPr marL="0" lvl="0" indent="0" algn="l" rtl="0">
              <a:lnSpc>
                <a:spcPct val="90000"/>
              </a:lnSpc>
              <a:spcBef>
                <a:spcPts val="1000"/>
              </a:spcBef>
              <a:spcAft>
                <a:spcPts val="0"/>
              </a:spcAft>
              <a:buClr>
                <a:schemeClr val="dk1"/>
              </a:buClr>
              <a:buSzPts val="2800"/>
              <a:buNone/>
            </a:pPr>
            <a:r>
              <a:rPr lang="vi-VN"/>
              <a:t>    this.handleEdit = this.handleEdit.bind(this);</a:t>
            </a:r>
            <a:endParaRPr lang="vi-VN"/>
          </a:p>
          <a:p>
            <a:pPr marL="0" lvl="0" indent="0" algn="l" rtl="0">
              <a:lnSpc>
                <a:spcPct val="90000"/>
              </a:lnSpc>
              <a:spcBef>
                <a:spcPts val="1000"/>
              </a:spcBef>
              <a:spcAft>
                <a:spcPts val="0"/>
              </a:spcAft>
              <a:buClr>
                <a:schemeClr val="dk1"/>
              </a:buClr>
              <a:buSzPts val="2800"/>
              <a:buNone/>
            </a:pPr>
            <a:r>
              <a:rPr lang="vi-VN"/>
              <a:t>  }</a:t>
            </a:r>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74" name="Google Shape;374;p44"/>
          <p:cNvSpPr txBox="1"/>
          <p:nvPr>
            <p:ph type="body" idx="1"/>
          </p:nvPr>
        </p:nvSpPr>
        <p:spPr>
          <a:xfrm>
            <a:off x="838200" y="975060"/>
            <a:ext cx="11819022" cy="57848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 handleChange(e) {</a:t>
            </a:r>
            <a:endParaRPr lang="vi-VN"/>
          </a:p>
          <a:p>
            <a:pPr marL="0" lvl="0" indent="0" algn="l" rtl="0">
              <a:lnSpc>
                <a:spcPct val="90000"/>
              </a:lnSpc>
              <a:spcBef>
                <a:spcPts val="1000"/>
              </a:spcBef>
              <a:spcAft>
                <a:spcPts val="0"/>
              </a:spcAft>
              <a:buClr>
                <a:schemeClr val="dk1"/>
              </a:buClr>
              <a:buSzPts val="2800"/>
              <a:buNone/>
            </a:pPr>
            <a:r>
              <a:rPr lang="vi-VN"/>
              <a:t>    this.setState({ inputText: e.target.value });</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handleSave() {</a:t>
            </a:r>
            <a:endParaRPr lang="vi-VN"/>
          </a:p>
          <a:p>
            <a:pPr marL="0" lvl="0" indent="0" algn="l" rtl="0">
              <a:lnSpc>
                <a:spcPct val="90000"/>
              </a:lnSpc>
              <a:spcBef>
                <a:spcPts val="1000"/>
              </a:spcBef>
              <a:spcAft>
                <a:spcPts val="0"/>
              </a:spcAft>
              <a:buClr>
                <a:schemeClr val="dk1"/>
              </a:buClr>
              <a:buSzPts val="2800"/>
              <a:buNone/>
            </a:pPr>
            <a:r>
              <a:rPr lang="vi-VN"/>
              <a:t>    this.setState({text: this.state.inputText, mode: 'view'});</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handleEdit() {</a:t>
            </a:r>
            <a:endParaRPr lang="vi-VN"/>
          </a:p>
          <a:p>
            <a:pPr marL="0" lvl="0" indent="0" algn="l" rtl="0">
              <a:lnSpc>
                <a:spcPct val="90000"/>
              </a:lnSpc>
              <a:spcBef>
                <a:spcPts val="1000"/>
              </a:spcBef>
              <a:spcAft>
                <a:spcPts val="0"/>
              </a:spcAft>
              <a:buClr>
                <a:schemeClr val="dk1"/>
              </a:buClr>
              <a:buSzPts val="2800"/>
              <a:buNone/>
            </a:pPr>
            <a:r>
              <a:rPr lang="vi-VN"/>
              <a:t>    this.setState({mode: 'edit'});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a:t>
            </a:r>
            <a:endParaRPr lang="vi-V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80" name="Google Shape;380;p45"/>
          <p:cNvSpPr txBox="1"/>
          <p:nvPr>
            <p:ph type="body" idx="1"/>
          </p:nvPr>
        </p:nvSpPr>
        <p:spPr>
          <a:xfrm>
            <a:off x="838200" y="975060"/>
            <a:ext cx="11819022" cy="57848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 Để render ra các phương thức, ta kiểm tra các thuộc tính mode</a:t>
            </a:r>
            <a:endParaRPr lang="vi-VN"/>
          </a:p>
          <a:p>
            <a:pPr marL="0" lvl="0" indent="0" algn="l" rtl="0">
              <a:lnSpc>
                <a:spcPct val="90000"/>
              </a:lnSpc>
              <a:spcBef>
                <a:spcPts val="1000"/>
              </a:spcBef>
              <a:spcAft>
                <a:spcPts val="0"/>
              </a:spcAft>
              <a:buClr>
                <a:schemeClr val="dk1"/>
              </a:buClr>
              <a:buSzPts val="2800"/>
              <a:buNone/>
            </a:pPr>
            <a:r>
              <a:rPr lang="vi-VN"/>
              <a:t>render () {</a:t>
            </a:r>
            <a:endParaRPr lang="vi-VN"/>
          </a:p>
          <a:p>
            <a:pPr marL="0" lvl="0" indent="0" algn="l" rtl="0">
              <a:lnSpc>
                <a:spcPct val="90000"/>
              </a:lnSpc>
              <a:spcBef>
                <a:spcPts val="1000"/>
              </a:spcBef>
              <a:spcAft>
                <a:spcPts val="0"/>
              </a:spcAft>
              <a:buClr>
                <a:schemeClr val="dk1"/>
              </a:buClr>
              <a:buSzPts val="2800"/>
              <a:buNone/>
            </a:pPr>
            <a:r>
              <a:rPr lang="vi-VN"/>
              <a:t>    if(this.state.mode === 'view') {</a:t>
            </a:r>
            <a:endParaRPr lang="vi-VN"/>
          </a:p>
          <a:p>
            <a:pPr marL="0" lvl="0" indent="0" algn="l" rtl="0">
              <a:lnSpc>
                <a:spcPct val="90000"/>
              </a:lnSpc>
              <a:spcBef>
                <a:spcPts val="1000"/>
              </a:spcBef>
              <a:spcAft>
                <a:spcPts val="0"/>
              </a:spcAft>
              <a:buClr>
                <a:schemeClr val="dk1"/>
              </a:buClr>
              <a:buSzPts val="2800"/>
              <a:buNone/>
            </a:pPr>
            <a:r>
              <a:rPr lang="vi-VN"/>
              <a:t>      return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&lt;p&gt;Text: {this.state.text}&lt;/p&gt;</a:t>
            </a:r>
            <a:endParaRPr lang="vi-VN"/>
          </a:p>
          <a:p>
            <a:pPr marL="0" lvl="0" indent="0" algn="l" rtl="0">
              <a:lnSpc>
                <a:spcPct val="90000"/>
              </a:lnSpc>
              <a:spcBef>
                <a:spcPts val="1000"/>
              </a:spcBef>
              <a:spcAft>
                <a:spcPts val="0"/>
              </a:spcAft>
              <a:buClr>
                <a:schemeClr val="dk1"/>
              </a:buClr>
              <a:buSzPts val="2800"/>
              <a:buNone/>
            </a:pPr>
            <a:r>
              <a:rPr lang="vi-VN"/>
              <a:t>          &lt;button onClick={this.handleEdit}&gt;</a:t>
            </a:r>
            <a:endParaRPr lang="vi-VN"/>
          </a:p>
          <a:p>
            <a:pPr marL="0" lvl="0" indent="0" algn="l" rtl="0">
              <a:lnSpc>
                <a:spcPct val="90000"/>
              </a:lnSpc>
              <a:spcBef>
                <a:spcPts val="1000"/>
              </a:spcBef>
              <a:spcAft>
                <a:spcPts val="0"/>
              </a:spcAft>
              <a:buClr>
                <a:schemeClr val="dk1"/>
              </a:buClr>
              <a:buSzPts val="2800"/>
              <a:buNone/>
            </a:pPr>
            <a:r>
              <a:rPr lang="vi-VN"/>
              <a:t>            Edit</a:t>
            </a:r>
            <a:endParaRPr lang="vi-VN"/>
          </a:p>
          <a:p>
            <a:pPr marL="0" lvl="0" indent="0" algn="l" rtl="0">
              <a:lnSpc>
                <a:spcPct val="90000"/>
              </a:lnSpc>
              <a:spcBef>
                <a:spcPts val="1000"/>
              </a:spcBef>
              <a:spcAft>
                <a:spcPts val="0"/>
              </a:spcAft>
              <a:buClr>
                <a:schemeClr val="dk1"/>
              </a:buClr>
              <a:buSzPts val="2800"/>
              <a:buNone/>
            </a:pPr>
            <a:r>
              <a:rPr lang="vi-VN"/>
              <a:t>          &lt;/button&gt;</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a:t>
            </a:r>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86" name="Google Shape;386;p46"/>
          <p:cNvSpPr txBox="1"/>
          <p:nvPr>
            <p:ph type="body" idx="1"/>
          </p:nvPr>
        </p:nvSpPr>
        <p:spPr>
          <a:xfrm>
            <a:off x="838200" y="975060"/>
            <a:ext cx="11819022" cy="57848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 else {</a:t>
            </a:r>
            <a:endParaRPr lang="vi-VN"/>
          </a:p>
          <a:p>
            <a:pPr marL="0" lvl="0" indent="0" algn="l" rtl="0">
              <a:lnSpc>
                <a:spcPct val="90000"/>
              </a:lnSpc>
              <a:spcBef>
                <a:spcPts val="1000"/>
              </a:spcBef>
              <a:spcAft>
                <a:spcPts val="0"/>
              </a:spcAft>
              <a:buClr>
                <a:schemeClr val="dk1"/>
              </a:buClr>
              <a:buSzPts val="2800"/>
              <a:buNone/>
            </a:pPr>
            <a:r>
              <a:rPr lang="vi-VN"/>
              <a:t>      return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&lt;p&gt;Text: {this.state.text}&lt;/p&gt;</a:t>
            </a:r>
            <a:endParaRPr lang="vi-VN"/>
          </a:p>
          <a:p>
            <a:pPr marL="0" lvl="0" indent="0" algn="l" rtl="0">
              <a:lnSpc>
                <a:spcPct val="90000"/>
              </a:lnSpc>
              <a:spcBef>
                <a:spcPts val="1000"/>
              </a:spcBef>
              <a:spcAft>
                <a:spcPts val="0"/>
              </a:spcAft>
              <a:buClr>
                <a:schemeClr val="dk1"/>
              </a:buClr>
              <a:buSzPts val="2800"/>
              <a:buNone/>
            </a:pPr>
            <a:r>
              <a:rPr lang="vi-VN"/>
              <a:t>            &lt;input onChange={this.handleChange}</a:t>
            </a:r>
            <a:endParaRPr lang="vi-VN"/>
          </a:p>
          <a:p>
            <a:pPr marL="0" lvl="0" indent="0" algn="l" rtl="0">
              <a:lnSpc>
                <a:spcPct val="90000"/>
              </a:lnSpc>
              <a:spcBef>
                <a:spcPts val="1000"/>
              </a:spcBef>
              <a:spcAft>
                <a:spcPts val="0"/>
              </a:spcAft>
              <a:buClr>
                <a:schemeClr val="dk1"/>
              </a:buClr>
              <a:buSzPts val="2800"/>
              <a:buNone/>
            </a:pPr>
            <a:r>
              <a:rPr lang="vi-VN"/>
              <a:t>              		value={this.state.inputText}</a:t>
            </a:r>
            <a:endParaRPr lang="vi-VN"/>
          </a:p>
          <a:p>
            <a:pPr marL="0" lvl="0" indent="0" algn="l" rtl="0">
              <a:lnSpc>
                <a:spcPct val="90000"/>
              </a:lnSpc>
              <a:spcBef>
                <a:spcPts val="1000"/>
              </a:spcBef>
              <a:spcAft>
                <a:spcPts val="0"/>
              </a:spcAft>
              <a:buClr>
                <a:schemeClr val="dk1"/>
              </a:buClr>
              <a:buSzPts val="2800"/>
              <a:buNone/>
            </a:pPr>
            <a:r>
              <a:rPr lang="vi-VN"/>
              <a:t>            /&gt;</a:t>
            </a:r>
            <a:endParaRPr lang="vi-VN"/>
          </a:p>
          <a:p>
            <a:pPr marL="0" lvl="0" indent="0" algn="l" rtl="0">
              <a:lnSpc>
                <a:spcPct val="90000"/>
              </a:lnSpc>
              <a:spcBef>
                <a:spcPts val="1000"/>
              </a:spcBef>
              <a:spcAft>
                <a:spcPts val="0"/>
              </a:spcAft>
              <a:buClr>
                <a:schemeClr val="dk1"/>
              </a:buClr>
              <a:buSzPts val="2800"/>
              <a:buNone/>
            </a:pPr>
            <a:r>
              <a:rPr lang="vi-VN"/>
              <a:t>          &lt;button onClick={this.handleSave}&gt;Save&lt;/button&gt;</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a:t>
            </a:r>
            <a:endParaRPr lang="vi-V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838200" y="159419"/>
            <a:ext cx="1131931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392" name="Google Shape;392;p47"/>
          <p:cNvSpPr txBox="1"/>
          <p:nvPr>
            <p:ph type="body" idx="1"/>
          </p:nvPr>
        </p:nvSpPr>
        <p:spPr>
          <a:xfrm>
            <a:off x="838200" y="975060"/>
            <a:ext cx="11819022" cy="57848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a:t>Bạn cũng có thể sử dụng câu lệnh </a:t>
            </a:r>
            <a:r>
              <a:rPr lang="vi-VN" b="1"/>
              <a:t>switch</a:t>
            </a:r>
            <a:endParaRPr lang="vi-VN" b="1"/>
          </a:p>
          <a:p>
            <a:pPr marL="0" lvl="0" indent="0" algn="l" rtl="0">
              <a:lnSpc>
                <a:spcPct val="90000"/>
              </a:lnSpc>
              <a:spcBef>
                <a:spcPts val="1000"/>
              </a:spcBef>
              <a:spcAft>
                <a:spcPts val="0"/>
              </a:spcAft>
              <a:buClr>
                <a:schemeClr val="dk1"/>
              </a:buClr>
              <a:buSzPts val="2800"/>
              <a:buNone/>
            </a:pPr>
            <a:r>
              <a:rPr lang="vi-VN"/>
              <a:t>switch(this.state.mode) {</a:t>
            </a:r>
            <a:endParaRPr lang="vi-VN"/>
          </a:p>
          <a:p>
            <a:pPr marL="0" lvl="0" indent="0" algn="l" rtl="0">
              <a:lnSpc>
                <a:spcPct val="90000"/>
              </a:lnSpc>
              <a:spcBef>
                <a:spcPts val="1000"/>
              </a:spcBef>
              <a:spcAft>
                <a:spcPts val="0"/>
              </a:spcAft>
              <a:buClr>
                <a:schemeClr val="dk1"/>
              </a:buClr>
              <a:buSzPts val="2800"/>
              <a:buNone/>
            </a:pPr>
            <a:r>
              <a:rPr lang="vi-VN"/>
              <a:t>  case 'a':</a:t>
            </a:r>
            <a:endParaRPr lang="vi-VN"/>
          </a:p>
          <a:p>
            <a:pPr marL="0" lvl="0" indent="0" algn="l" rtl="0">
              <a:lnSpc>
                <a:spcPct val="90000"/>
              </a:lnSpc>
              <a:spcBef>
                <a:spcPts val="1000"/>
              </a:spcBef>
              <a:spcAft>
                <a:spcPts val="0"/>
              </a:spcAft>
              <a:buClr>
                <a:schemeClr val="dk1"/>
              </a:buClr>
              <a:buSzPts val="2800"/>
              <a:buNone/>
            </a:pPr>
            <a:r>
              <a:rPr lang="vi-VN"/>
              <a:t>    // ...</a:t>
            </a:r>
            <a:endParaRPr lang="vi-VN"/>
          </a:p>
          <a:p>
            <a:pPr marL="0" lvl="0" indent="0" algn="l" rtl="0">
              <a:lnSpc>
                <a:spcPct val="90000"/>
              </a:lnSpc>
              <a:spcBef>
                <a:spcPts val="1000"/>
              </a:spcBef>
              <a:spcAft>
                <a:spcPts val="0"/>
              </a:spcAft>
              <a:buClr>
                <a:schemeClr val="dk1"/>
              </a:buClr>
              <a:buSzPts val="2800"/>
              <a:buNone/>
            </a:pPr>
            <a:r>
              <a:rPr lang="vi-VN"/>
              <a:t>  case 'b':</a:t>
            </a:r>
            <a:endParaRPr lang="vi-VN"/>
          </a:p>
          <a:p>
            <a:pPr marL="0" lvl="0" indent="0" algn="l" rtl="0">
              <a:lnSpc>
                <a:spcPct val="90000"/>
              </a:lnSpc>
              <a:spcBef>
                <a:spcPts val="1000"/>
              </a:spcBef>
              <a:spcAft>
                <a:spcPts val="0"/>
              </a:spcAft>
              <a:buClr>
                <a:schemeClr val="dk1"/>
              </a:buClr>
              <a:buSzPts val="2800"/>
              <a:buNone/>
            </a:pPr>
            <a:r>
              <a:rPr lang="vi-VN"/>
              <a:t>    // ...</a:t>
            </a:r>
            <a:endParaRPr lang="vi-VN"/>
          </a:p>
          <a:p>
            <a:pPr marL="0" lvl="0" indent="0" algn="l" rtl="0">
              <a:lnSpc>
                <a:spcPct val="90000"/>
              </a:lnSpc>
              <a:spcBef>
                <a:spcPts val="1000"/>
              </a:spcBef>
              <a:spcAft>
                <a:spcPts val="0"/>
              </a:spcAft>
              <a:buClr>
                <a:schemeClr val="dk1"/>
              </a:buClr>
              <a:buSzPts val="2800"/>
              <a:buNone/>
            </a:pPr>
            <a:r>
              <a:rPr lang="vi-VN"/>
              <a:t>  case 'c':</a:t>
            </a:r>
            <a:endParaRPr lang="vi-VN"/>
          </a:p>
          <a:p>
            <a:pPr marL="0" lvl="0" indent="0" algn="l" rtl="0">
              <a:lnSpc>
                <a:spcPct val="90000"/>
              </a:lnSpc>
              <a:spcBef>
                <a:spcPts val="1000"/>
              </a:spcBef>
              <a:spcAft>
                <a:spcPts val="0"/>
              </a:spcAft>
              <a:buClr>
                <a:schemeClr val="dk1"/>
              </a:buClr>
              <a:buSzPts val="2800"/>
              <a:buNone/>
            </a:pPr>
            <a:r>
              <a:rPr lang="vi-VN"/>
              <a:t>    // ...</a:t>
            </a:r>
            <a:endParaRPr lang="vi-VN"/>
          </a:p>
          <a:p>
            <a:pPr marL="0" lvl="0" indent="0" algn="l" rtl="0">
              <a:lnSpc>
                <a:spcPct val="90000"/>
              </a:lnSpc>
              <a:spcBef>
                <a:spcPts val="1000"/>
              </a:spcBef>
              <a:spcAft>
                <a:spcPts val="0"/>
              </a:spcAft>
              <a:buClr>
                <a:schemeClr val="dk1"/>
              </a:buClr>
              <a:buSzPts val="2800"/>
              <a:buNone/>
            </a:pPr>
            <a:r>
              <a:rPr lang="vi-VN"/>
              <a:t>  default:</a:t>
            </a:r>
            <a:endParaRPr lang="vi-VN"/>
          </a:p>
          <a:p>
            <a:pPr marL="0" lvl="0" indent="0" algn="l" rtl="0">
              <a:lnSpc>
                <a:spcPct val="90000"/>
              </a:lnSpc>
              <a:spcBef>
                <a:spcPts val="1000"/>
              </a:spcBef>
              <a:spcAft>
                <a:spcPts val="0"/>
              </a:spcAft>
              <a:buClr>
                <a:schemeClr val="dk1"/>
              </a:buClr>
              <a:buSzPts val="2800"/>
              <a:buNone/>
            </a:pPr>
            <a:r>
              <a:rPr lang="vi-VN"/>
              <a:t>    // </a:t>
            </a:r>
            <a:endParaRPr lang="vi-VN"/>
          </a:p>
          <a:p>
            <a:pPr marL="0" lvl="0" indent="0" algn="l" rtl="0">
              <a:lnSpc>
                <a:spcPct val="90000"/>
              </a:lnSpc>
              <a:spcBef>
                <a:spcPts val="1000"/>
              </a:spcBef>
              <a:spcAft>
                <a:spcPts val="0"/>
              </a:spcAft>
              <a:buClr>
                <a:schemeClr val="dk1"/>
              </a:buClr>
              <a:buSzPts val="2800"/>
              <a:buNone/>
            </a:pPr>
            <a:r>
              <a:rPr lang="vi-VN"/>
              <a:t>}</a:t>
            </a:r>
            <a:endParaRPr lang="vi-V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398" name="Google Shape;398;p48"/>
          <p:cNvSpPr txBox="1"/>
          <p:nvPr>
            <p:ph type="body" idx="1"/>
          </p:nvPr>
        </p:nvSpPr>
        <p:spPr>
          <a:xfrm>
            <a:off x="878093" y="973606"/>
            <a:ext cx="10941730" cy="57640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latin typeface="Open Sans"/>
                <a:ea typeface="Open Sans"/>
                <a:cs typeface="Open Sans"/>
                <a:sym typeface="Open Sans"/>
              </a:rPr>
              <a:t>Sử dụng render với Null</a:t>
            </a:r>
            <a:endParaRPr lang="vi-VN" b="1">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Nếu bạn muốn ẩn một component, bạn có thể cho phương thức render trả về null</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render() {</a:t>
            </a:r>
            <a:endParaRPr lang="vi-VN">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if(this.props.number % 2 == 0) {</a:t>
            </a:r>
            <a:endParaRPr lang="vi-VN">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return (&lt;div&gt;</a:t>
            </a:r>
            <a:endParaRPr lang="vi-VN">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&lt;h1&gt;{this.props.number}&lt;/h1&gt;</a:t>
            </a:r>
            <a:endParaRPr lang="vi-VN">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&lt;/div&gt;);</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 else {return null;}</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Ví dụ trên cho thấy kết quả sẽ luôn trả về là số chẵn, nếu không phải số lẻ kết quả là null</a:t>
            </a:r>
            <a:endParaRPr>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404" name="Google Shape;404;p49"/>
          <p:cNvSpPr txBox="1"/>
          <p:nvPr>
            <p:ph type="body" idx="1"/>
          </p:nvPr>
        </p:nvSpPr>
        <p:spPr>
          <a:xfrm>
            <a:off x="838200" y="1300865"/>
            <a:ext cx="10903229" cy="56315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t>Toán tử ba ngôi trong React(Ternary operator)</a:t>
            </a:r>
            <a:endParaRPr lang="vi-VN" b="1"/>
          </a:p>
          <a:p>
            <a:pPr marL="0" lvl="0" indent="0" algn="l" rtl="0">
              <a:lnSpc>
                <a:spcPct val="90000"/>
              </a:lnSpc>
              <a:spcBef>
                <a:spcPts val="1000"/>
              </a:spcBef>
              <a:spcAft>
                <a:spcPts val="0"/>
              </a:spcAft>
              <a:buClr>
                <a:schemeClr val="dk1"/>
              </a:buClr>
              <a:buSzPts val="2800"/>
              <a:buNone/>
            </a:pPr>
            <a:r>
              <a:rPr lang="vi-VN"/>
              <a:t>Thay vì sử dụng if…else, ta có thể sử dụng toán tử ba ngôi theo cú pháp</a:t>
            </a:r>
            <a:endParaRPr lang="vi-VN"/>
          </a:p>
          <a:p>
            <a:pPr marL="0" lvl="0" indent="0" algn="l" rtl="0">
              <a:lnSpc>
                <a:spcPct val="90000"/>
              </a:lnSpc>
              <a:spcBef>
                <a:spcPts val="1000"/>
              </a:spcBef>
              <a:spcAft>
                <a:spcPts val="0"/>
              </a:spcAft>
              <a:buClr>
                <a:schemeClr val="dk1"/>
              </a:buClr>
              <a:buSzPts val="2800"/>
              <a:buNone/>
            </a:pPr>
            <a:r>
              <a:rPr lang="vi-VN"/>
              <a:t>	condition ? expr_if_true : expr_if_false</a:t>
            </a:r>
            <a:endParaRPr lang="vi-V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410" name="Google Shape;410;p50"/>
          <p:cNvSpPr txBox="1"/>
          <p:nvPr>
            <p:ph type="body" idx="1"/>
          </p:nvPr>
        </p:nvSpPr>
        <p:spPr>
          <a:xfrm>
            <a:off x="838200" y="1060233"/>
            <a:ext cx="10903229" cy="56315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vi-VN" b="1">
                <a:latin typeface="Open Sans"/>
                <a:ea typeface="Open Sans"/>
                <a:cs typeface="Open Sans"/>
                <a:sym typeface="Open Sans"/>
              </a:rPr>
              <a:t>Toán tử ba ngôi trong React(Ternary operator)</a:t>
            </a:r>
            <a:endParaRPr lang="vi-VN" b="1">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b="1">
                <a:latin typeface="Open Sans"/>
                <a:ea typeface="Open Sans"/>
                <a:cs typeface="Open Sans"/>
                <a:sym typeface="Open Sans"/>
              </a:rPr>
              <a:t>Ví dụ</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 ...</a:t>
            </a:r>
            <a:endParaRPr>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return ( &lt;div&gt;</a:t>
            </a:r>
            <a:endParaRPr lang="vi-VN">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&lt;p&gt;Text: {this.state.text}&lt;/p&gt;</a:t>
            </a:r>
            <a:endParaRPr sz="2800">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 view ? null : (&lt;p&gt;</a:t>
            </a:r>
            <a:endParaRPr lang="vi-VN" sz="2800">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&lt;input onChange={this.handleChange}</a:t>
            </a:r>
            <a:endParaRPr lang="vi-VN" sz="2800">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value={this.state.inputText} /&gt; &lt;/p&gt;)</a:t>
            </a:r>
            <a:endParaRPr sz="2800">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a:t>
            </a:r>
            <a:endParaRPr sz="2800">
              <a:latin typeface="Open Sans"/>
              <a:ea typeface="Open Sans"/>
              <a:cs typeface="Open Sans"/>
              <a:sym typeface="Open Sans"/>
            </a:endParaRPr>
          </a:p>
          <a:p>
            <a:pPr marL="914400" lvl="2" indent="0" algn="l" rtl="0">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&lt;/div&gt;</a:t>
            </a:r>
            <a:endParaRPr lang="vi-VN" sz="2800">
              <a:latin typeface="Open Sans"/>
              <a:ea typeface="Open Sans"/>
              <a:cs typeface="Open Sans"/>
              <a:sym typeface="Open Sans"/>
            </a:endParaRPr>
          </a:p>
          <a:p>
            <a:pPr marL="0" lvl="0" indent="0" algn="l" rtl="0">
              <a:lnSpc>
                <a:spcPct val="90000"/>
              </a:lnSpc>
              <a:spcBef>
                <a:spcPts val="1000"/>
              </a:spcBef>
              <a:spcAft>
                <a:spcPts val="0"/>
              </a:spcAft>
              <a:buClr>
                <a:schemeClr val="dk1"/>
              </a:buClr>
              <a:buSzPts val="2800"/>
              <a:buNone/>
            </a:pPr>
            <a:r>
              <a:rPr lang="vi-VN">
                <a:latin typeface="Open Sans"/>
                <a:ea typeface="Open Sans"/>
                <a:cs typeface="Open Sans"/>
                <a:sym typeface="Open Sans"/>
              </a:rPr>
              <a:t>  );</a:t>
            </a:r>
            <a:endParaRPr lang="vi-VN">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199" y="159419"/>
            <a:ext cx="105433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Thao tác với state trong ReactJS</a:t>
            </a:r>
            <a:endParaRPr lang="vi-VN"/>
          </a:p>
        </p:txBody>
      </p:sp>
      <p:sp>
        <p:nvSpPr>
          <p:cNvPr id="127" name="Google Shape;127;p6"/>
          <p:cNvSpPr txBox="1"/>
          <p:nvPr>
            <p:ph type="body" idx="1"/>
          </p:nvPr>
        </p:nvSpPr>
        <p:spPr>
          <a:xfrm>
            <a:off x="838199" y="973606"/>
            <a:ext cx="11722769" cy="57352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#main.js</a:t>
            </a:r>
            <a:endParaRPr lang="vi-VN" b="1"/>
          </a:p>
          <a:p>
            <a:pPr marL="0" lvl="0" indent="0" algn="l" rtl="0">
              <a:lnSpc>
                <a:spcPct val="90000"/>
              </a:lnSpc>
              <a:spcBef>
                <a:spcPts val="1000"/>
              </a:spcBef>
              <a:spcAft>
                <a:spcPts val="0"/>
              </a:spcAft>
              <a:buClr>
                <a:schemeClr val="dk1"/>
              </a:buClr>
              <a:buSzPts val="2800"/>
              <a:buNone/>
            </a:pPr>
            <a:r>
              <a:rPr lang="vi-VN"/>
              <a:t>import React from 'react';</a:t>
            </a:r>
            <a:endParaRPr lang="vi-VN"/>
          </a:p>
          <a:p>
            <a:pPr marL="0" lvl="0" indent="0" algn="l" rtl="0">
              <a:lnSpc>
                <a:spcPct val="90000"/>
              </a:lnSpc>
              <a:spcBef>
                <a:spcPts val="1000"/>
              </a:spcBef>
              <a:spcAft>
                <a:spcPts val="0"/>
              </a:spcAft>
              <a:buClr>
                <a:schemeClr val="dk1"/>
              </a:buClr>
              <a:buSzPts val="2800"/>
              <a:buNone/>
            </a:pPr>
            <a:r>
              <a:rPr lang="vi-VN"/>
              <a:t>import ReactDOM from 'react-dom';</a:t>
            </a:r>
            <a:endParaRPr lang="vi-VN"/>
          </a:p>
          <a:p>
            <a:pPr marL="0" lvl="0" indent="0" algn="l" rtl="0">
              <a:lnSpc>
                <a:spcPct val="90000"/>
              </a:lnSpc>
              <a:spcBef>
                <a:spcPts val="1000"/>
              </a:spcBef>
              <a:spcAft>
                <a:spcPts val="0"/>
              </a:spcAft>
              <a:buClr>
                <a:schemeClr val="dk1"/>
              </a:buClr>
              <a:buSzPts val="2800"/>
              <a:buNone/>
            </a:pPr>
            <a:r>
              <a:rPr lang="vi-VN"/>
              <a:t>import App from './App.jsx';</a:t>
            </a:r>
            <a:endParaRPr lang="vi-VN"/>
          </a:p>
          <a:p>
            <a:pPr marL="0" lvl="0" indent="0" algn="l" rtl="0">
              <a:lnSpc>
                <a:spcPct val="90000"/>
              </a:lnSpc>
              <a:spcBef>
                <a:spcPts val="1000"/>
              </a:spcBef>
              <a:spcAft>
                <a:spcPts val="0"/>
              </a:spcAft>
              <a:buClr>
                <a:schemeClr val="dk1"/>
              </a:buClr>
              <a:buSzPts val="2800"/>
              <a:buNone/>
            </a:pPr>
            <a:r>
              <a:rPr lang="vi-VN"/>
              <a:t>ReactDOM.render(&lt;App /&gt;, document.getElementById('app'));</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416" name="Google Shape;416;p51"/>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Toán tử AND (&amp;&amp;)</a:t>
            </a:r>
            <a:endParaRPr lang="vi-VN" b="1"/>
          </a:p>
          <a:p>
            <a:pPr marL="228600" lvl="0" indent="-228600" algn="l" rtl="0">
              <a:lnSpc>
                <a:spcPct val="90000"/>
              </a:lnSpc>
              <a:spcBef>
                <a:spcPts val="1000"/>
              </a:spcBef>
              <a:spcAft>
                <a:spcPts val="0"/>
              </a:spcAft>
              <a:buClr>
                <a:schemeClr val="dk1"/>
              </a:buClr>
              <a:buSzPts val="2800"/>
              <a:buChar char="•"/>
            </a:pPr>
            <a:r>
              <a:rPr lang="vi-VN"/>
              <a:t>Toán tử bậc ba có một trường hợp đặc biệt mà nó có thể được đơn giản hóa. Khi bạn muốn hiển thị một cái gì đó hoặc không có gì, bạn chỉ có thể sử dụng toán tử &amp;&amp;.</a:t>
            </a:r>
            <a:endParaRPr lang="vi-VN"/>
          </a:p>
          <a:p>
            <a:pPr marL="228600" lvl="0" indent="-228600" algn="l" rtl="0">
              <a:lnSpc>
                <a:spcPct val="90000"/>
              </a:lnSpc>
              <a:spcBef>
                <a:spcPts val="1000"/>
              </a:spcBef>
              <a:spcAft>
                <a:spcPts val="0"/>
              </a:spcAft>
              <a:buClr>
                <a:schemeClr val="dk1"/>
              </a:buClr>
              <a:buSzPts val="2800"/>
              <a:buChar char="•"/>
            </a:pPr>
            <a:r>
              <a:rPr lang="vi-VN"/>
              <a:t>Nếu biểu thức đầu tiên được đánh giá là false (false &amp;&amp;…), thì không cần thiết phải đánh giá biểu thức tiếp theo vì kết quả sẽ luôn là false</a:t>
            </a:r>
            <a:endParaRPr lang="vi-V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Google Shape;421;p52"/>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Render có Điều Kiện</a:t>
            </a:r>
            <a:endParaRPr lang="vi-VN"/>
          </a:p>
        </p:txBody>
      </p:sp>
      <p:sp>
        <p:nvSpPr>
          <p:cNvPr id="422" name="Google Shape;422;p52"/>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Ví dụ:</a:t>
            </a:r>
            <a:endParaRPr lang="vi-VN" b="1"/>
          </a:p>
          <a:p>
            <a:pPr marL="0" lvl="0" indent="0" algn="l" rtl="0">
              <a:lnSpc>
                <a:spcPct val="90000"/>
              </a:lnSpc>
              <a:spcBef>
                <a:spcPts val="1000"/>
              </a:spcBef>
              <a:spcAft>
                <a:spcPts val="0"/>
              </a:spcAft>
              <a:buClr>
                <a:schemeClr val="dk1"/>
              </a:buClr>
              <a:buSzPts val="2800"/>
              <a:buNone/>
            </a:pPr>
            <a:r>
              <a:rPr lang="vi-VN"/>
              <a:t>return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        { showHeader &amp;&amp; &lt;Header /&gt; }</a:t>
            </a:r>
            <a:endParaRPr lang="vi-VN"/>
          </a:p>
          <a:p>
            <a:pPr marL="0" lvl="0" indent="0" algn="l" rtl="0">
              <a:lnSpc>
                <a:spcPct val="90000"/>
              </a:lnSpc>
              <a:spcBef>
                <a:spcPts val="1000"/>
              </a:spcBef>
              <a:spcAft>
                <a:spcPts val="0"/>
              </a:spcAft>
              <a:buClr>
                <a:schemeClr val="dk1"/>
              </a:buClr>
              <a:buSzPts val="2800"/>
              <a:buNone/>
            </a:pPr>
            <a:r>
              <a:rPr lang="vi-VN"/>
              <a:t>    &lt;/div&gt;</a:t>
            </a:r>
            <a:endParaRPr lang="vi-VN"/>
          </a:p>
          <a:p>
            <a:pPr marL="0" lvl="0" indent="0" algn="l" rtl="0">
              <a:lnSpc>
                <a:spcPct val="90000"/>
              </a:lnSpc>
              <a:spcBef>
                <a:spcPts val="1000"/>
              </a:spcBef>
              <a:spcAft>
                <a:spcPts val="0"/>
              </a:spcAft>
              <a:buClr>
                <a:schemeClr val="dk1"/>
              </a:buClr>
              <a:buSzPts val="2800"/>
              <a:buNone/>
            </a:pPr>
            <a:r>
              <a:rPr lang="vi-VN"/>
              <a:t>);</a:t>
            </a:r>
            <a:endParaRPr lang="vi-VN"/>
          </a:p>
          <a:p>
            <a:pPr marL="0" lvl="0" indent="0" algn="l" rtl="0">
              <a:lnSpc>
                <a:spcPct val="90000"/>
              </a:lnSpc>
              <a:spcBef>
                <a:spcPts val="1000"/>
              </a:spcBef>
              <a:spcAft>
                <a:spcPts val="0"/>
              </a:spcAft>
              <a:buClr>
                <a:schemeClr val="dk1"/>
              </a:buClr>
              <a:buSzPts val="2800"/>
              <a:buNone/>
            </a:pPr>
            <a:r>
              <a:rPr lang="vi-VN"/>
              <a:t>Nếu showHeader là true, thì component &lt;Header /&gt; sẽ được trả về bởi biểu thức. Nếu showHeader là false, component &lt;Header /&gt; sẽ bị bỏ qua và &lt;div&gt; trống sẽ được trả về.</a:t>
            </a:r>
            <a:endParaRPr lang="vi-V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Tổng kết</a:t>
            </a:r>
            <a:endParaRPr lang="vi-VN"/>
          </a:p>
        </p:txBody>
      </p:sp>
      <p:sp>
        <p:nvSpPr>
          <p:cNvPr id="428" name="Google Shape;428;p53"/>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Qua bài học chúng ta đã tìm hiểu:</a:t>
            </a:r>
            <a:endParaRPr lang="vi-VN"/>
          </a:p>
          <a:p>
            <a:pPr marL="228600" lvl="0" indent="-228600" algn="l" rtl="0">
              <a:lnSpc>
                <a:spcPct val="90000"/>
              </a:lnSpc>
              <a:spcBef>
                <a:spcPts val="1000"/>
              </a:spcBef>
              <a:spcAft>
                <a:spcPts val="0"/>
              </a:spcAft>
              <a:buClr>
                <a:schemeClr val="dk1"/>
              </a:buClr>
              <a:buSzPts val="2800"/>
              <a:buChar char="•"/>
            </a:pPr>
            <a:r>
              <a:rPr lang="vi-VN"/>
              <a:t>Render có điều kiện trong React</a:t>
            </a:r>
            <a:endParaRPr lang="vi-VN"/>
          </a:p>
          <a:p>
            <a:pPr marL="228600" lvl="0" indent="-228600" algn="l" rtl="0">
              <a:lnSpc>
                <a:spcPct val="90000"/>
              </a:lnSpc>
              <a:spcBef>
                <a:spcPts val="1000"/>
              </a:spcBef>
              <a:spcAft>
                <a:spcPts val="0"/>
              </a:spcAft>
              <a:buClr>
                <a:schemeClr val="dk1"/>
              </a:buClr>
              <a:buSzPts val="2800"/>
              <a:buChar char="•"/>
            </a:pPr>
            <a:r>
              <a:rPr lang="vi-VN"/>
              <a:t>Các cách Conditional rendering sử dụng trong React</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838200" y="159419"/>
            <a:ext cx="1135380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[Thực hành] Đếm số lần click vào Button</a:t>
            </a:r>
            <a:endParaRPr lang="vi-VN"/>
          </a:p>
        </p:txBody>
      </p:sp>
      <p:sp>
        <p:nvSpPr>
          <p:cNvPr id="435" name="Google Shape;435;p54"/>
          <p:cNvSpPr txBox="1"/>
          <p:nvPr>
            <p:ph type="body" idx="1"/>
          </p:nvPr>
        </p:nvSpPr>
        <p:spPr>
          <a:xfrm>
            <a:off x="838200" y="1388963"/>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event</a:t>
            </a:r>
            <a:endParaRPr lang="vi-VN"/>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vi-VN" b="1"/>
              <a:t>Mô tả</a:t>
            </a:r>
            <a:endParaRPr lang="vi-VN" b="1"/>
          </a:p>
          <a:p>
            <a:pPr marL="0" lvl="0" indent="0" algn="l" rtl="0">
              <a:lnSpc>
                <a:spcPct val="90000"/>
              </a:lnSpc>
              <a:spcBef>
                <a:spcPts val="1000"/>
              </a:spcBef>
              <a:spcAft>
                <a:spcPts val="0"/>
              </a:spcAft>
              <a:buClr>
                <a:schemeClr val="dk1"/>
              </a:buClr>
              <a:buSzPts val="2800"/>
              <a:buNone/>
            </a:pPr>
            <a:r>
              <a:rPr lang="vi-VN"/>
              <a:t>Viết chương trình cho phép tăng hoặc giảm số thông qua các nút </a:t>
            </a:r>
            <a:endParaRPr lang="vi-VN"/>
          </a:p>
          <a:p>
            <a:pPr marL="457200" lvl="1" indent="0" algn="l" rtl="0">
              <a:lnSpc>
                <a:spcPct val="90000"/>
              </a:lnSpc>
              <a:spcBef>
                <a:spcPts val="5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p>
        </p:txBody>
      </p:sp>
      <p:pic>
        <p:nvPicPr>
          <p:cNvPr id="436" name="Google Shape;436;p54"/>
          <p:cNvPicPr preferRelativeResize="0"/>
          <p:nvPr/>
        </p:nvPicPr>
        <p:blipFill rotWithShape="1">
          <a:blip r:embed="rId1"/>
          <a:srcRect/>
          <a:stretch>
            <a:fillRect/>
          </a:stretch>
        </p:blipFill>
        <p:spPr>
          <a:xfrm>
            <a:off x="1799890" y="4986905"/>
            <a:ext cx="8262305" cy="111551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613611" y="159419"/>
            <a:ext cx="11353800"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[Thực hành] Đổi màu nền component</a:t>
            </a:r>
            <a:endParaRPr lang="vi-VN"/>
          </a:p>
        </p:txBody>
      </p:sp>
      <p:sp>
        <p:nvSpPr>
          <p:cNvPr id="443" name="Google Shape;443;p55"/>
          <p:cNvSpPr txBox="1"/>
          <p:nvPr>
            <p:ph type="body" idx="1"/>
          </p:nvPr>
        </p:nvSpPr>
        <p:spPr>
          <a:xfrm>
            <a:off x="838200" y="1026138"/>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componentDidMount</a:t>
            </a:r>
            <a:endParaRPr lang="vi-VN"/>
          </a:p>
          <a:p>
            <a:pPr marL="0" lvl="0" indent="0" algn="l" rtl="0">
              <a:lnSpc>
                <a:spcPct val="90000"/>
              </a:lnSpc>
              <a:spcBef>
                <a:spcPts val="1000"/>
              </a:spcBef>
              <a:spcAft>
                <a:spcPts val="0"/>
              </a:spcAft>
              <a:buClr>
                <a:schemeClr val="dk1"/>
              </a:buClr>
              <a:buSzPts val="2800"/>
              <a:buNone/>
            </a:pPr>
            <a:r>
              <a:rPr lang="vi-VN" b="1"/>
              <a:t>Mô tả</a:t>
            </a:r>
            <a:endParaRPr lang="vi-VN" b="1"/>
          </a:p>
          <a:p>
            <a:pPr marL="0" lvl="0" indent="0" algn="l" rtl="0">
              <a:lnSpc>
                <a:spcPct val="90000"/>
              </a:lnSpc>
              <a:spcBef>
                <a:spcPts val="1000"/>
              </a:spcBef>
              <a:spcAft>
                <a:spcPts val="0"/>
              </a:spcAft>
              <a:buClr>
                <a:schemeClr val="dk1"/>
              </a:buClr>
              <a:buSzPts val="2800"/>
              <a:buNone/>
            </a:pPr>
            <a:r>
              <a:rPr lang="vi-VN"/>
              <a:t>Viết chương trình cho phép tăng hoặc giảm số thông qua các nút  	</a:t>
            </a:r>
            <a:endParaRPr lang="vi-VN"/>
          </a:p>
          <a:p>
            <a:pPr marL="0" lvl="0" indent="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p>
        </p:txBody>
      </p:sp>
      <p:pic>
        <p:nvPicPr>
          <p:cNvPr id="444" name="Google Shape;444;p55"/>
          <p:cNvPicPr preferRelativeResize="0"/>
          <p:nvPr/>
        </p:nvPicPr>
        <p:blipFill rotWithShape="1">
          <a:blip r:embed="rId1"/>
          <a:srcRect/>
          <a:stretch>
            <a:fillRect/>
          </a:stretch>
        </p:blipFill>
        <p:spPr>
          <a:xfrm>
            <a:off x="916046" y="3924888"/>
            <a:ext cx="5179954" cy="28416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759655" y="159419"/>
            <a:ext cx="11952849"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[Thực hành]Hiện thông báo </a:t>
            </a:r>
            <a:endParaRPr lang="vi-VN"/>
          </a:p>
        </p:txBody>
      </p:sp>
      <p:sp>
        <p:nvSpPr>
          <p:cNvPr id="451" name="Google Shape;451;p56"/>
          <p:cNvSpPr txBox="1"/>
          <p:nvPr>
            <p:ph type="body" idx="1"/>
          </p:nvPr>
        </p:nvSpPr>
        <p:spPr>
          <a:xfrm>
            <a:off x="944480" y="1388963"/>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componentWillUnmount</a:t>
            </a:r>
            <a:endParaRPr lang="vi-VN"/>
          </a:p>
          <a:p>
            <a:pPr marL="0" lvl="0" indent="0" algn="l" rtl="0">
              <a:lnSpc>
                <a:spcPct val="90000"/>
              </a:lnSpc>
              <a:spcBef>
                <a:spcPts val="1000"/>
              </a:spcBef>
              <a:spcAft>
                <a:spcPts val="0"/>
              </a:spcAft>
              <a:buClr>
                <a:schemeClr val="dk1"/>
              </a:buClr>
              <a:buSzPts val="2800"/>
              <a:buNone/>
            </a:pPr>
            <a:r>
              <a:rPr lang="vi-VN" b="1"/>
              <a:t>Mô tả</a:t>
            </a:r>
            <a:endParaRPr lang="vi-VN" b="1"/>
          </a:p>
          <a:p>
            <a:pPr marL="0" lvl="0" indent="0" algn="l" rtl="0">
              <a:lnSpc>
                <a:spcPct val="90000"/>
              </a:lnSpc>
              <a:spcBef>
                <a:spcPts val="1000"/>
              </a:spcBef>
              <a:spcAft>
                <a:spcPts val="0"/>
              </a:spcAft>
              <a:buClr>
                <a:schemeClr val="dk1"/>
              </a:buClr>
              <a:buSzPts val="2800"/>
              <a:buNone/>
            </a:pPr>
            <a:r>
              <a:rPr lang="vi-VN"/>
              <a:t>Viết chương trình hiện thông báo trước khi ẩn component</a:t>
            </a:r>
            <a:endParaRPr lang="vi-VN"/>
          </a:p>
          <a:p>
            <a:pPr marL="228600" lvl="0" indent="-50800" algn="l" rtl="0">
              <a:lnSpc>
                <a:spcPct val="90000"/>
              </a:lnSpc>
              <a:spcBef>
                <a:spcPts val="1000"/>
              </a:spcBef>
              <a:spcAft>
                <a:spcPts val="0"/>
              </a:spcAft>
              <a:buClr>
                <a:schemeClr val="dk1"/>
              </a:buClr>
              <a:buSzPts val="2800"/>
              <a:buNone/>
            </a:pPr>
          </a:p>
        </p:txBody>
      </p:sp>
      <p:pic>
        <p:nvPicPr>
          <p:cNvPr id="452" name="Google Shape;452;p56"/>
          <p:cNvPicPr preferRelativeResize="0"/>
          <p:nvPr/>
        </p:nvPicPr>
        <p:blipFill rotWithShape="1">
          <a:blip r:embed="rId1"/>
          <a:srcRect/>
          <a:stretch>
            <a:fillRect/>
          </a:stretch>
        </p:blipFill>
        <p:spPr>
          <a:xfrm>
            <a:off x="1069144" y="3917434"/>
            <a:ext cx="4907279" cy="269208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759655" y="159419"/>
            <a:ext cx="11952849"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[Thực hành] Kiểm tra User Login/Logout</a:t>
            </a:r>
            <a:endParaRPr lang="vi-VN"/>
          </a:p>
        </p:txBody>
      </p:sp>
      <p:sp>
        <p:nvSpPr>
          <p:cNvPr id="459" name="Google Shape;459;p57"/>
          <p:cNvSpPr txBox="1"/>
          <p:nvPr>
            <p:ph type="body" idx="1"/>
          </p:nvPr>
        </p:nvSpPr>
        <p:spPr>
          <a:xfrm>
            <a:off x="944480" y="1388963"/>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event</a:t>
            </a:r>
            <a:endParaRPr lang="vi-VN"/>
          </a:p>
          <a:p>
            <a:pPr marL="228600" lvl="0" indent="-228600" algn="l" rtl="0">
              <a:lnSpc>
                <a:spcPct val="90000"/>
              </a:lnSpc>
              <a:spcBef>
                <a:spcPts val="1000"/>
              </a:spcBef>
              <a:spcAft>
                <a:spcPts val="0"/>
              </a:spcAft>
              <a:buClr>
                <a:schemeClr val="dk1"/>
              </a:buClr>
              <a:buSzPts val="2800"/>
              <a:buChar char="•"/>
            </a:pPr>
            <a:r>
              <a:rPr lang="vi-VN"/>
              <a:t>Giao tiếp giữa các components</a:t>
            </a:r>
            <a:endParaRPr lang="vi-VN"/>
          </a:p>
          <a:p>
            <a:pPr marL="228600" lvl="0" indent="-228600" algn="l" rtl="0">
              <a:lnSpc>
                <a:spcPct val="90000"/>
              </a:lnSpc>
              <a:spcBef>
                <a:spcPts val="1000"/>
              </a:spcBef>
              <a:spcAft>
                <a:spcPts val="0"/>
              </a:spcAft>
              <a:buClr>
                <a:schemeClr val="dk1"/>
              </a:buClr>
              <a:buSzPts val="2800"/>
              <a:buChar char="•"/>
            </a:pPr>
            <a:r>
              <a:rPr lang="vi-VN"/>
              <a:t>Thực hành với cơ chế conditional rendering </a:t>
            </a:r>
            <a:endParaRPr lang="vi-VN"/>
          </a:p>
          <a:p>
            <a:pPr marL="228600" lvl="0" indent="-228600" algn="l" rtl="0">
              <a:lnSpc>
                <a:spcPct val="90000"/>
              </a:lnSpc>
              <a:spcBef>
                <a:spcPts val="1000"/>
              </a:spcBef>
              <a:spcAft>
                <a:spcPts val="0"/>
              </a:spcAft>
              <a:buClr>
                <a:schemeClr val="dk1"/>
              </a:buClr>
              <a:buSzPts val="2800"/>
              <a:buChar char="•"/>
            </a:pPr>
            <a:r>
              <a:rPr lang="vi-VN" b="1"/>
              <a:t>Mô tả</a:t>
            </a:r>
            <a:endParaRPr lang="vi-VN" b="1"/>
          </a:p>
          <a:p>
            <a:pPr marL="0" lvl="0" indent="0" algn="l" rtl="0">
              <a:lnSpc>
                <a:spcPct val="90000"/>
              </a:lnSpc>
              <a:spcBef>
                <a:spcPts val="1000"/>
              </a:spcBef>
              <a:spcAft>
                <a:spcPts val="0"/>
              </a:spcAft>
              <a:buClr>
                <a:schemeClr val="dk1"/>
              </a:buClr>
              <a:buSzPts val="2800"/>
              <a:buNone/>
            </a:pPr>
            <a:r>
              <a:rPr lang="vi-VN"/>
              <a:t>Viết chương trình cho phép Login/ Logout </a:t>
            </a:r>
            <a:endParaRPr lang="vi-VN"/>
          </a:p>
        </p:txBody>
      </p:sp>
      <p:pic>
        <p:nvPicPr>
          <p:cNvPr id="460" name="Google Shape;460;p57"/>
          <p:cNvPicPr preferRelativeResize="0"/>
          <p:nvPr/>
        </p:nvPicPr>
        <p:blipFill rotWithShape="1">
          <a:blip r:embed="rId1"/>
          <a:srcRect/>
          <a:stretch>
            <a:fillRect/>
          </a:stretch>
        </p:blipFill>
        <p:spPr>
          <a:xfrm>
            <a:off x="1170549" y="4967211"/>
            <a:ext cx="4780085" cy="189078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593558" y="229635"/>
            <a:ext cx="10760242"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[Bài tập] Kiểm tra phím được nhập</a:t>
            </a:r>
            <a:endParaRPr lang="vi-VN"/>
          </a:p>
        </p:txBody>
      </p:sp>
      <p:sp>
        <p:nvSpPr>
          <p:cNvPr id="467" name="Google Shape;467;p58"/>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event</a:t>
            </a:r>
            <a:endParaRPr lang="vi-VN"/>
          </a:p>
          <a:p>
            <a:pPr marL="228600" lvl="0" indent="-228600" algn="l" rtl="0">
              <a:lnSpc>
                <a:spcPct val="90000"/>
              </a:lnSpc>
              <a:spcBef>
                <a:spcPts val="1000"/>
              </a:spcBef>
              <a:spcAft>
                <a:spcPts val="0"/>
              </a:spcAft>
              <a:buClr>
                <a:schemeClr val="dk1"/>
              </a:buClr>
              <a:buSzPts val="2800"/>
              <a:buChar char="•"/>
            </a:pPr>
            <a:r>
              <a:rPr lang="vi-VN"/>
              <a:t>Thực hành conditional rendering</a:t>
            </a:r>
            <a:br>
              <a:rPr lang="vi-VN"/>
            </a:br>
            <a:endParaRPr lang="vi-VN"/>
          </a:p>
          <a:p>
            <a:pPr marL="228600" lvl="0" indent="-228600" algn="l" rtl="0">
              <a:lnSpc>
                <a:spcPct val="90000"/>
              </a:lnSpc>
              <a:spcBef>
                <a:spcPts val="1000"/>
              </a:spcBef>
              <a:spcAft>
                <a:spcPts val="0"/>
              </a:spcAft>
              <a:buClr>
                <a:schemeClr val="dk1"/>
              </a:buClr>
              <a:buSzPts val="2800"/>
              <a:buChar char="•"/>
            </a:pPr>
            <a:r>
              <a:rPr lang="vi-VN" b="1"/>
              <a:t>Mô tả</a:t>
            </a:r>
            <a:endParaRPr lang="vi-VN" b="1"/>
          </a:p>
          <a:p>
            <a:pPr marL="457200" lvl="1" indent="0" algn="l" rtl="0">
              <a:lnSpc>
                <a:spcPct val="90000"/>
              </a:lnSpc>
              <a:spcBef>
                <a:spcPts val="500"/>
              </a:spcBef>
              <a:spcAft>
                <a:spcPts val="0"/>
              </a:spcAft>
              <a:buClr>
                <a:schemeClr val="dk1"/>
              </a:buClr>
              <a:buSzPts val="2800"/>
              <a:buNone/>
            </a:pPr>
            <a:r>
              <a:rPr lang="vi-VN"/>
              <a:t>Viết chương trình cho phép người dùng kiểm tra phím được nhập</a:t>
            </a:r>
            <a:endParaRPr lang="vi-VN"/>
          </a:p>
          <a:p>
            <a:pPr marL="228600" lvl="0" indent="-5080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p>
        </p:txBody>
      </p:sp>
      <p:pic>
        <p:nvPicPr>
          <p:cNvPr id="468" name="Google Shape;468;p58"/>
          <p:cNvPicPr preferRelativeResize="0"/>
          <p:nvPr/>
        </p:nvPicPr>
        <p:blipFill rotWithShape="1">
          <a:blip r:embed="rId1"/>
          <a:srcRect/>
          <a:stretch>
            <a:fillRect/>
          </a:stretch>
        </p:blipFill>
        <p:spPr>
          <a:xfrm>
            <a:off x="1391187" y="4819334"/>
            <a:ext cx="5723890" cy="135763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593558" y="229635"/>
            <a:ext cx="10760242"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[Bài tập] Xử lý sự kiện Login/ Logout </a:t>
            </a:r>
            <a:endParaRPr lang="vi-VN"/>
          </a:p>
        </p:txBody>
      </p:sp>
      <p:sp>
        <p:nvSpPr>
          <p:cNvPr id="475" name="Google Shape;475;p59"/>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event</a:t>
            </a:r>
            <a:endParaRPr lang="vi-VN"/>
          </a:p>
          <a:p>
            <a:pPr marL="228600" lvl="0" indent="-228600" algn="l" rtl="0">
              <a:lnSpc>
                <a:spcPct val="90000"/>
              </a:lnSpc>
              <a:spcBef>
                <a:spcPts val="1000"/>
              </a:spcBef>
              <a:spcAft>
                <a:spcPts val="0"/>
              </a:spcAft>
              <a:buClr>
                <a:schemeClr val="dk1"/>
              </a:buClr>
              <a:buSzPts val="2800"/>
              <a:buChar char="•"/>
            </a:pPr>
            <a:r>
              <a:rPr lang="vi-VN"/>
              <a:t>Giao tiếp giữa các components</a:t>
            </a:r>
            <a:endParaRPr lang="vi-VN"/>
          </a:p>
          <a:p>
            <a:pPr marL="228600" lvl="0" indent="-228600" algn="l" rtl="0">
              <a:lnSpc>
                <a:spcPct val="90000"/>
              </a:lnSpc>
              <a:spcBef>
                <a:spcPts val="1000"/>
              </a:spcBef>
              <a:spcAft>
                <a:spcPts val="0"/>
              </a:spcAft>
              <a:buClr>
                <a:schemeClr val="dk1"/>
              </a:buClr>
              <a:buSzPts val="2800"/>
              <a:buChar char="•"/>
            </a:pPr>
            <a:r>
              <a:rPr lang="vi-VN"/>
              <a:t>Thao tác với componentWillUnmount</a:t>
            </a:r>
            <a:endParaRPr lang="vi-VN"/>
          </a:p>
          <a:p>
            <a:pPr marL="0" lvl="0" indent="0" algn="l" rtl="0">
              <a:lnSpc>
                <a:spcPct val="90000"/>
              </a:lnSpc>
              <a:spcBef>
                <a:spcPts val="1000"/>
              </a:spcBef>
              <a:spcAft>
                <a:spcPts val="0"/>
              </a:spcAft>
              <a:buClr>
                <a:schemeClr val="dk1"/>
              </a:buClr>
              <a:buSzPts val="2800"/>
              <a:buNone/>
            </a:pPr>
            <a:r>
              <a:rPr lang="vi-VN" b="1"/>
              <a:t>Mô tả</a:t>
            </a:r>
            <a:endParaRPr lang="vi-VN" b="1"/>
          </a:p>
          <a:p>
            <a:pPr marL="0" lvl="0" indent="0" algn="l" rtl="0">
              <a:lnSpc>
                <a:spcPct val="90000"/>
              </a:lnSpc>
              <a:spcBef>
                <a:spcPts val="1000"/>
              </a:spcBef>
              <a:spcAft>
                <a:spcPts val="0"/>
              </a:spcAft>
              <a:buClr>
                <a:schemeClr val="dk1"/>
              </a:buClr>
              <a:buSzPts val="2800"/>
              <a:buNone/>
            </a:pPr>
            <a:r>
              <a:rPr lang="vi-VN"/>
              <a:t>Viết chương trình cho phép Login/ Logout với Bootstrap form</a:t>
            </a:r>
            <a:endParaRPr b="1"/>
          </a:p>
          <a:p>
            <a:pPr marL="228600" lvl="0" indent="-50800" algn="l" rtl="0">
              <a:lnSpc>
                <a:spcPct val="90000"/>
              </a:lnSpc>
              <a:spcBef>
                <a:spcPts val="1000"/>
              </a:spcBef>
              <a:spcAft>
                <a:spcPts val="0"/>
              </a:spcAft>
              <a:buClr>
                <a:schemeClr val="dk1"/>
              </a:buClr>
              <a:buSzPts val="2800"/>
              <a:buNone/>
            </a:pPr>
          </a:p>
        </p:txBody>
      </p:sp>
      <p:pic>
        <p:nvPicPr>
          <p:cNvPr id="476" name="Google Shape;476;p59"/>
          <p:cNvPicPr preferRelativeResize="0"/>
          <p:nvPr/>
        </p:nvPicPr>
        <p:blipFill rotWithShape="1">
          <a:blip r:embed="rId1"/>
          <a:srcRect/>
          <a:stretch>
            <a:fillRect/>
          </a:stretch>
        </p:blipFill>
        <p:spPr>
          <a:xfrm>
            <a:off x="1041009" y="4655368"/>
            <a:ext cx="3038622" cy="188439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593558" y="229635"/>
            <a:ext cx="10760242" cy="81418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Open Sans"/>
              <a:buNone/>
            </a:pPr>
            <a:r>
              <a:rPr lang="vi-VN"/>
              <a:t>[Bài tập] Ứng dụng quản lý công việc Todo App</a:t>
            </a:r>
            <a:endParaRPr lang="vi-VN"/>
          </a:p>
        </p:txBody>
      </p:sp>
      <p:sp>
        <p:nvSpPr>
          <p:cNvPr id="483" name="Google Shape;483;p60"/>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Thao tác với state thông qua event</a:t>
            </a:r>
            <a:endParaRPr lang="vi-VN"/>
          </a:p>
          <a:p>
            <a:pPr marL="0" lvl="0" indent="0" algn="l" rtl="0">
              <a:lnSpc>
                <a:spcPct val="90000"/>
              </a:lnSpc>
              <a:spcBef>
                <a:spcPts val="1000"/>
              </a:spcBef>
              <a:spcAft>
                <a:spcPts val="0"/>
              </a:spcAft>
              <a:buClr>
                <a:schemeClr val="dk1"/>
              </a:buClr>
              <a:buSzPts val="2800"/>
              <a:buNone/>
            </a:pPr>
            <a:r>
              <a:rPr lang="vi-VN" b="1"/>
              <a:t>Mô tả</a:t>
            </a:r>
            <a:endParaRPr lang="vi-VN" b="1"/>
          </a:p>
          <a:p>
            <a:pPr marL="228600" lvl="0" indent="-228600" algn="l" rtl="0">
              <a:lnSpc>
                <a:spcPct val="90000"/>
              </a:lnSpc>
              <a:spcBef>
                <a:spcPts val="1000"/>
              </a:spcBef>
              <a:spcAft>
                <a:spcPts val="0"/>
              </a:spcAft>
              <a:buClr>
                <a:schemeClr val="dk1"/>
              </a:buClr>
              <a:buSzPts val="2800"/>
              <a:buChar char="•"/>
            </a:pPr>
            <a:r>
              <a:rPr lang="vi-VN"/>
              <a:t>Viết chương trình Todo App </a:t>
            </a:r>
            <a:endParaRPr b="1"/>
          </a:p>
          <a:p>
            <a:pPr marL="228600" lvl="0" indent="-50800" algn="l" rtl="0">
              <a:lnSpc>
                <a:spcPct val="90000"/>
              </a:lnSpc>
              <a:spcBef>
                <a:spcPts val="1000"/>
              </a:spcBef>
              <a:spcAft>
                <a:spcPts val="0"/>
              </a:spcAft>
              <a:buClr>
                <a:schemeClr val="dk1"/>
              </a:buClr>
              <a:buSzPts val="2800"/>
              <a:buNone/>
            </a:pPr>
          </a:p>
        </p:txBody>
      </p:sp>
      <p:pic>
        <p:nvPicPr>
          <p:cNvPr id="484" name="Google Shape;484;p60"/>
          <p:cNvPicPr preferRelativeResize="0"/>
          <p:nvPr/>
        </p:nvPicPr>
        <p:blipFill rotWithShape="1">
          <a:blip r:embed="rId1"/>
          <a:srcRect/>
          <a:stretch>
            <a:fillRect/>
          </a:stretch>
        </p:blipFill>
        <p:spPr>
          <a:xfrm>
            <a:off x="1053563" y="3648493"/>
            <a:ext cx="5723890" cy="22663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199" y="159419"/>
            <a:ext cx="105433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Thao tác với state trong ReactJS</a:t>
            </a:r>
            <a:endParaRPr lang="vi-VN"/>
          </a:p>
        </p:txBody>
      </p:sp>
      <p:sp>
        <p:nvSpPr>
          <p:cNvPr id="134" name="Google Shape;134;p7"/>
          <p:cNvSpPr txBox="1"/>
          <p:nvPr>
            <p:ph type="body" idx="1"/>
          </p:nvPr>
        </p:nvSpPr>
        <p:spPr>
          <a:xfrm>
            <a:off x="838199" y="973606"/>
            <a:ext cx="11722769" cy="57352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a:t>Qua ví dụ trên ta sẽ phân tích cách  khởi tạo State:</a:t>
            </a:r>
            <a:endParaRPr lang="vi-VN"/>
          </a:p>
          <a:p>
            <a:pPr marL="0" lvl="0" indent="0" algn="l" rtl="0">
              <a:lnSpc>
                <a:spcPct val="90000"/>
              </a:lnSpc>
              <a:spcBef>
                <a:spcPts val="1000"/>
              </a:spcBef>
              <a:spcAft>
                <a:spcPts val="0"/>
              </a:spcAft>
              <a:buClr>
                <a:schemeClr val="dk1"/>
              </a:buClr>
              <a:buSzPts val="2800"/>
              <a:buNone/>
            </a:pPr>
            <a:r>
              <a:rPr lang="vi-VN"/>
              <a:t>Ta sẽ khởi tạo một state bằng cách gán giá trị cho biến this.state</a:t>
            </a:r>
            <a:endParaRPr lang="vi-VN"/>
          </a:p>
          <a:p>
            <a:pPr marL="0" lvl="0" indent="0" algn="l" rtl="0">
              <a:lnSpc>
                <a:spcPct val="90000"/>
              </a:lnSpc>
              <a:spcBef>
                <a:spcPts val="1000"/>
              </a:spcBef>
              <a:spcAft>
                <a:spcPts val="0"/>
              </a:spcAft>
              <a:buClr>
                <a:schemeClr val="dk1"/>
              </a:buClr>
              <a:buSzPts val="2800"/>
              <a:buNone/>
            </a:pPr>
            <a:r>
              <a:rPr lang="vi-VN"/>
              <a:t>      this.state = {</a:t>
            </a:r>
            <a:endParaRPr lang="vi-VN"/>
          </a:p>
          <a:p>
            <a:pPr marL="0" lvl="0" indent="0" algn="l" rtl="0">
              <a:lnSpc>
                <a:spcPct val="90000"/>
              </a:lnSpc>
              <a:spcBef>
                <a:spcPts val="1000"/>
              </a:spcBef>
              <a:spcAft>
                <a:spcPts val="0"/>
              </a:spcAft>
              <a:buClr>
                <a:schemeClr val="dk1"/>
              </a:buClr>
              <a:buSzPts val="2800"/>
              <a:buNone/>
            </a:pPr>
            <a:r>
              <a:rPr lang="vi-VN"/>
              <a:t>         header: "Header from state...",</a:t>
            </a:r>
            <a:endParaRPr lang="vi-VN"/>
          </a:p>
          <a:p>
            <a:pPr marL="0" lvl="0" indent="0" algn="l" rtl="0">
              <a:lnSpc>
                <a:spcPct val="90000"/>
              </a:lnSpc>
              <a:spcBef>
                <a:spcPts val="1000"/>
              </a:spcBef>
              <a:spcAft>
                <a:spcPts val="0"/>
              </a:spcAft>
              <a:buClr>
                <a:schemeClr val="dk1"/>
              </a:buClr>
              <a:buSzPts val="2800"/>
              <a:buNone/>
            </a:pPr>
            <a:r>
              <a:rPr lang="vi-VN"/>
              <a:t>         content: "Content from state..."</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Và lấy giá trị state bằng this.state</a:t>
            </a:r>
            <a:endParaRPr lang="vi-VN"/>
          </a:p>
          <a:p>
            <a:pPr marL="0" lvl="0" indent="0" algn="l" rtl="0">
              <a:lnSpc>
                <a:spcPct val="90000"/>
              </a:lnSpc>
              <a:spcBef>
                <a:spcPts val="1000"/>
              </a:spcBef>
              <a:spcAft>
                <a:spcPts val="0"/>
              </a:spcAft>
              <a:buClr>
                <a:schemeClr val="dk1"/>
              </a:buClr>
              <a:buSzPts val="2800"/>
              <a:buNone/>
            </a:pPr>
            <a:r>
              <a:rPr lang="vi-VN"/>
              <a:t>            {this.state.header}</a:t>
            </a:r>
            <a:endParaRPr lang="vi-VN"/>
          </a:p>
          <a:p>
            <a:pPr marL="0" lvl="0" indent="0" algn="l" rtl="0">
              <a:lnSpc>
                <a:spcPct val="90000"/>
              </a:lnSpc>
              <a:spcBef>
                <a:spcPts val="1000"/>
              </a:spcBef>
              <a:spcAft>
                <a:spcPts val="0"/>
              </a:spcAft>
              <a:buClr>
                <a:schemeClr val="dk1"/>
              </a:buClr>
              <a:buSzPts val="2800"/>
              <a:buNone/>
            </a:pPr>
            <a:r>
              <a:rPr lang="vi-VN"/>
              <a:t>            {this.state.content}</a:t>
            </a:r>
            <a:endParaRPr lang="vi-VN"/>
          </a:p>
          <a:p>
            <a:pPr marL="0" lvl="0" indent="0" algn="l" rtl="0">
              <a:lnSpc>
                <a:spcPct val="90000"/>
              </a:lnSpc>
              <a:spcBef>
                <a:spcPts val="1000"/>
              </a:spcBef>
              <a:spcAft>
                <a:spcPts val="0"/>
              </a:spcAft>
              <a:buClr>
                <a:schemeClr val="dk1"/>
              </a:buClr>
              <a:buSzPts val="2800"/>
              <a:buNone/>
            </a:p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593558" y="229635"/>
            <a:ext cx="10760242"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vi-VN"/>
              <a:t>[Bài tập] Ứng dụng quản lý sinh viên</a:t>
            </a:r>
            <a:endParaRPr lang="vi-VN"/>
          </a:p>
        </p:txBody>
      </p:sp>
      <p:sp>
        <p:nvSpPr>
          <p:cNvPr id="491" name="Google Shape;491;p61"/>
          <p:cNvSpPr txBox="1"/>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Mục tiêu</a:t>
            </a:r>
            <a:endParaRPr lang="vi-VN" b="1"/>
          </a:p>
          <a:p>
            <a:pPr marL="228600" lvl="0" indent="-228600" algn="l" rtl="0">
              <a:lnSpc>
                <a:spcPct val="90000"/>
              </a:lnSpc>
              <a:spcBef>
                <a:spcPts val="1000"/>
              </a:spcBef>
              <a:spcAft>
                <a:spcPts val="0"/>
              </a:spcAft>
              <a:buClr>
                <a:schemeClr val="dk1"/>
              </a:buClr>
              <a:buSzPts val="2800"/>
              <a:buChar char="•"/>
            </a:pPr>
            <a:r>
              <a:rPr lang="vi-VN"/>
              <a:t>Tạo được dự án React JS</a:t>
            </a:r>
            <a:endParaRPr lang="vi-VN"/>
          </a:p>
          <a:p>
            <a:pPr marL="228600" lvl="0" indent="-228600" algn="l" rtl="0">
              <a:lnSpc>
                <a:spcPct val="90000"/>
              </a:lnSpc>
              <a:spcBef>
                <a:spcPts val="1000"/>
              </a:spcBef>
              <a:spcAft>
                <a:spcPts val="0"/>
              </a:spcAft>
              <a:buClr>
                <a:schemeClr val="dk1"/>
              </a:buClr>
              <a:buSzPts val="2800"/>
              <a:buChar char="•"/>
            </a:pPr>
            <a:r>
              <a:rPr lang="vi-VN"/>
              <a:t>Sử dụng được hàm React.createElement</a:t>
            </a:r>
            <a:br>
              <a:rPr lang="vi-VN"/>
            </a:br>
            <a:endParaRPr lang="vi-VN"/>
          </a:p>
          <a:p>
            <a:pPr marL="0" lvl="0" indent="0" algn="l" rtl="0">
              <a:lnSpc>
                <a:spcPct val="90000"/>
              </a:lnSpc>
              <a:spcBef>
                <a:spcPts val="1000"/>
              </a:spcBef>
              <a:spcAft>
                <a:spcPts val="0"/>
              </a:spcAft>
              <a:buClr>
                <a:schemeClr val="dk1"/>
              </a:buClr>
              <a:buSzPts val="2800"/>
              <a:buNone/>
            </a:pPr>
            <a:r>
              <a:rPr lang="vi-VN" b="1"/>
              <a:t>Mô tả</a:t>
            </a:r>
            <a:endParaRPr lang="vi-VN" b="1"/>
          </a:p>
          <a:p>
            <a:pPr marL="457200" lvl="1" indent="0" algn="l" rtl="0">
              <a:lnSpc>
                <a:spcPct val="90000"/>
              </a:lnSpc>
              <a:spcBef>
                <a:spcPts val="500"/>
              </a:spcBef>
              <a:spcAft>
                <a:spcPts val="0"/>
              </a:spcAft>
              <a:buClr>
                <a:schemeClr val="dk1"/>
              </a:buClr>
              <a:buSzPts val="2800"/>
              <a:buNone/>
            </a:pPr>
            <a:r>
              <a:rPr lang="vi-VN"/>
              <a:t>Viết chương trình thể hiện được bảng thông tin của các sinh viên trong lớp học </a:t>
            </a:r>
            <a:endParaRPr lang="vi-VN"/>
          </a:p>
          <a:p>
            <a:pPr marL="228600" lvl="0" indent="-5080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p>
        </p:txBody>
      </p:sp>
      <p:pic>
        <p:nvPicPr>
          <p:cNvPr id="492" name="Google Shape;492;p61"/>
          <p:cNvPicPr preferRelativeResize="0"/>
          <p:nvPr/>
        </p:nvPicPr>
        <p:blipFill rotWithShape="1">
          <a:blip r:embed="rId1"/>
          <a:srcRect/>
          <a:stretch>
            <a:fillRect/>
          </a:stretch>
        </p:blipFill>
        <p:spPr>
          <a:xfrm>
            <a:off x="1222374" y="4646295"/>
            <a:ext cx="8474733" cy="1810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199" y="159419"/>
            <a:ext cx="10543392"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Cập nhật  State</a:t>
            </a:r>
            <a:endParaRPr lang="vi-VN"/>
          </a:p>
        </p:txBody>
      </p:sp>
      <p:sp>
        <p:nvSpPr>
          <p:cNvPr id="141" name="Google Shape;141;p8"/>
          <p:cNvSpPr txBox="1"/>
          <p:nvPr>
            <p:ph type="body" idx="1"/>
          </p:nvPr>
        </p:nvSpPr>
        <p:spPr>
          <a:xfrm>
            <a:off x="838199" y="1161827"/>
            <a:ext cx="10903527" cy="51313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State không bao giờ được cập nhật một cách rõ ràng. </a:t>
            </a:r>
            <a:endParaRPr lang="vi-VN"/>
          </a:p>
          <a:p>
            <a:pPr marL="228600" lvl="0" indent="-228600" algn="l" rtl="0">
              <a:lnSpc>
                <a:spcPct val="90000"/>
              </a:lnSpc>
              <a:spcBef>
                <a:spcPts val="1000"/>
              </a:spcBef>
              <a:spcAft>
                <a:spcPts val="0"/>
              </a:spcAft>
              <a:buClr>
                <a:schemeClr val="dk1"/>
              </a:buClr>
              <a:buSzPts val="2800"/>
              <a:buChar char="•"/>
            </a:pPr>
            <a:r>
              <a:rPr lang="vi-VN"/>
              <a:t>React sử dụng một đối tượng có thể quan sát làm trạng thái quan sát những thay đổi nào được thực hiện đối với trạng thái và giúp thành phần hoạt động tương ứng.</a:t>
            </a:r>
            <a:endParaRPr lang="vi-VN"/>
          </a:p>
          <a:p>
            <a:pPr marL="228600" lvl="0" indent="-228600" algn="l" rtl="0">
              <a:lnSpc>
                <a:spcPct val="90000"/>
              </a:lnSpc>
              <a:spcBef>
                <a:spcPts val="1000"/>
              </a:spcBef>
              <a:spcAft>
                <a:spcPts val="0"/>
              </a:spcAft>
              <a:buClr>
                <a:schemeClr val="dk1"/>
              </a:buClr>
              <a:buSzPts val="2800"/>
              <a:buChar char="•"/>
            </a:pPr>
            <a:r>
              <a:rPr lang="vi-VN"/>
              <a:t>Ví dụ: nếu cập nhật trạng thái của bất kỳ thành phần nào, trang web sẽ không tự hiển thị lại vì React State sẽ không thể phát hiện các thay đổi được thực hiện.</a:t>
            </a:r>
            <a:endParaRPr lang="vi-VN"/>
          </a:p>
          <a:p>
            <a:pPr marL="457200" lvl="1" indent="0" algn="l" rtl="0">
              <a:lnSpc>
                <a:spcPct val="90000"/>
              </a:lnSpc>
              <a:spcBef>
                <a:spcPts val="500"/>
              </a:spcBef>
              <a:spcAft>
                <a:spcPts val="0"/>
              </a:spcAft>
              <a:buClr>
                <a:schemeClr val="dk1"/>
              </a:buClr>
              <a:buSzPts val="28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9"/>
          <p:cNvSpPr txBox="1"/>
          <p:nvPr>
            <p:ph type="title"/>
          </p:nvPr>
        </p:nvSpPr>
        <p:spPr>
          <a:xfrm>
            <a:off x="709107" y="159419"/>
            <a:ext cx="10672484"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Cập nhật  State</a:t>
            </a:r>
            <a:endParaRPr lang="vi-VN"/>
          </a:p>
        </p:txBody>
      </p:sp>
      <p:sp>
        <p:nvSpPr>
          <p:cNvPr id="148" name="Google Shape;148;p9"/>
          <p:cNvSpPr txBox="1"/>
          <p:nvPr>
            <p:ph type="body" idx="1"/>
          </p:nvPr>
        </p:nvSpPr>
        <p:spPr>
          <a:xfrm>
            <a:off x="776484" y="1144840"/>
            <a:ext cx="10903527" cy="52282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vi-VN"/>
              <a:t>React cung cấp phương thức setState () của riêng nó. Phương thức setState () nhận một tham số duy nhất và một đối tượng chứa giá trị được cập nhật. </a:t>
            </a:r>
            <a:endParaRPr lang="vi-VN"/>
          </a:p>
          <a:p>
            <a:pPr marL="228600" lvl="0" indent="-228600" algn="l" rtl="0">
              <a:lnSpc>
                <a:spcPct val="90000"/>
              </a:lnSpc>
              <a:spcBef>
                <a:spcPts val="1000"/>
              </a:spcBef>
              <a:spcAft>
                <a:spcPts val="0"/>
              </a:spcAft>
              <a:buClr>
                <a:schemeClr val="dk1"/>
              </a:buClr>
              <a:buSzPts val="2800"/>
              <a:buChar char="•"/>
            </a:pPr>
            <a:r>
              <a:rPr lang="vi-VN"/>
              <a:t>Sau khi cập nhật xong, phương thức này ngầm gọi phương thức render () để render lại trang.</a:t>
            </a:r>
            <a:endParaRPr lang="vi-V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709107" y="159419"/>
            <a:ext cx="10672484" cy="8141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Open Sans"/>
              <a:buNone/>
            </a:pPr>
            <a:r>
              <a:rPr lang="vi-VN"/>
              <a:t>Cập nhật  State</a:t>
            </a:r>
            <a:endParaRPr lang="vi-VN"/>
          </a:p>
        </p:txBody>
      </p:sp>
      <p:sp>
        <p:nvSpPr>
          <p:cNvPr id="155" name="Google Shape;155;p10"/>
          <p:cNvSpPr txBox="1"/>
          <p:nvPr>
            <p:ph type="body" idx="1"/>
          </p:nvPr>
        </p:nvSpPr>
        <p:spPr>
          <a:xfrm>
            <a:off x="776484" y="1144840"/>
            <a:ext cx="10388821" cy="52282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vi-VN" b="1"/>
              <a:t>Ví dụ :</a:t>
            </a:r>
            <a:endParaRPr lang="vi-VN" b="1"/>
          </a:p>
          <a:p>
            <a:pPr marL="0" lvl="0" indent="0" algn="l" rtl="0">
              <a:lnSpc>
                <a:spcPct val="90000"/>
              </a:lnSpc>
              <a:spcBef>
                <a:spcPts val="1000"/>
              </a:spcBef>
              <a:spcAft>
                <a:spcPts val="0"/>
              </a:spcAft>
              <a:buClr>
                <a:schemeClr val="dk1"/>
              </a:buClr>
              <a:buSzPts val="2800"/>
              <a:buNone/>
            </a:pPr>
            <a:r>
              <a:rPr lang="vi-VN"/>
              <a:t>class Car extends React.Component {</a:t>
            </a:r>
            <a:endParaRPr lang="vi-VN"/>
          </a:p>
          <a:p>
            <a:pPr marL="0" lvl="0" indent="0" algn="l" rtl="0">
              <a:lnSpc>
                <a:spcPct val="90000"/>
              </a:lnSpc>
              <a:spcBef>
                <a:spcPts val="1000"/>
              </a:spcBef>
              <a:spcAft>
                <a:spcPts val="0"/>
              </a:spcAft>
              <a:buClr>
                <a:schemeClr val="dk1"/>
              </a:buClr>
              <a:buSzPts val="2800"/>
              <a:buNone/>
            </a:pPr>
            <a:r>
              <a:rPr lang="vi-VN"/>
              <a:t>  constructor(props) {</a:t>
            </a:r>
            <a:endParaRPr lang="vi-VN"/>
          </a:p>
          <a:p>
            <a:pPr marL="0" lvl="0" indent="0" algn="l" rtl="0">
              <a:lnSpc>
                <a:spcPct val="90000"/>
              </a:lnSpc>
              <a:spcBef>
                <a:spcPts val="1000"/>
              </a:spcBef>
              <a:spcAft>
                <a:spcPts val="0"/>
              </a:spcAft>
              <a:buClr>
                <a:schemeClr val="dk1"/>
              </a:buClr>
              <a:buSzPts val="2800"/>
              <a:buNone/>
            </a:pPr>
            <a:r>
              <a:rPr lang="vi-VN"/>
              <a:t>    super(props);</a:t>
            </a:r>
            <a:endParaRPr lang="vi-VN"/>
          </a:p>
          <a:p>
            <a:pPr marL="0" lvl="0" indent="0" algn="l" rtl="0">
              <a:lnSpc>
                <a:spcPct val="90000"/>
              </a:lnSpc>
              <a:spcBef>
                <a:spcPts val="1000"/>
              </a:spcBef>
              <a:spcAft>
                <a:spcPts val="0"/>
              </a:spcAft>
              <a:buClr>
                <a:schemeClr val="dk1"/>
              </a:buClr>
              <a:buSzPts val="2800"/>
              <a:buNone/>
            </a:pPr>
            <a:r>
              <a:rPr lang="vi-VN"/>
              <a:t>    this.state = {  brand: "Ford",  model: "Mustang", color: "red", 			year: 1964};</a:t>
            </a:r>
            <a:endParaRPr lang="vi-VN"/>
          </a:p>
          <a:p>
            <a:pPr marL="0" lvl="0" indent="0" algn="l" rtl="0">
              <a:lnSpc>
                <a:spcPct val="90000"/>
              </a:lnSpc>
              <a:spcBef>
                <a:spcPts val="1000"/>
              </a:spcBef>
              <a:spcAft>
                <a:spcPts val="0"/>
              </a:spcAft>
              <a:buClr>
                <a:schemeClr val="dk1"/>
              </a:buClr>
              <a:buSzPts val="2800"/>
              <a:buNone/>
            </a:pPr>
            <a:r>
              <a:rPr lang="vi-VN"/>
              <a:t>  }</a:t>
            </a:r>
            <a:endParaRPr lang="vi-VN"/>
          </a:p>
          <a:p>
            <a:pPr marL="0" lvl="0" indent="0" algn="l" rtl="0">
              <a:lnSpc>
                <a:spcPct val="90000"/>
              </a:lnSpc>
              <a:spcBef>
                <a:spcPts val="1000"/>
              </a:spcBef>
              <a:spcAft>
                <a:spcPts val="0"/>
              </a:spcAft>
              <a:buClr>
                <a:schemeClr val="dk1"/>
              </a:buClr>
              <a:buSzPts val="2800"/>
              <a:buNone/>
            </a:pPr>
            <a:r>
              <a:rPr lang="vi-VN"/>
              <a:t>  changeColor = () =&gt; {  this.setState({color: "blue"}); }</a:t>
            </a:r>
            <a:endParaRPr lang="vi-VN"/>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16084</Words>
  <Application>WPS Presentation</Application>
  <PresentationFormat/>
  <Paragraphs>624</Paragraphs>
  <Slides>60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60</vt:i4>
      </vt:variant>
    </vt:vector>
  </HeadingPairs>
  <TitlesOfParts>
    <vt:vector size="72" baseType="lpstr">
      <vt:lpstr>Arial</vt:lpstr>
      <vt:lpstr>SimSun</vt:lpstr>
      <vt:lpstr>Wingdings</vt:lpstr>
      <vt:lpstr>Arial</vt:lpstr>
      <vt:lpstr>Open Sans SemiBold</vt:lpstr>
      <vt:lpstr>Open Sans</vt:lpstr>
      <vt:lpstr>Calibri</vt:lpstr>
      <vt:lpstr>Noto Sans Symbols</vt:lpstr>
      <vt:lpstr>Segoe Print</vt:lpstr>
      <vt:lpstr>Microsoft YaHei</vt:lpstr>
      <vt:lpstr>Arial Unicode MS</vt:lpstr>
      <vt:lpstr>SlideTheme2</vt:lpstr>
      <vt:lpstr>State &amp; Lifecycle method  </vt:lpstr>
      <vt:lpstr>Mục tiêu</vt:lpstr>
      <vt:lpstr>State trong ReactJS</vt:lpstr>
      <vt:lpstr>Thao tác với state trong ReactJS</vt:lpstr>
      <vt:lpstr>Thao tác với state trong ReactJS</vt:lpstr>
      <vt:lpstr>Thao tác với state trong ReactJS</vt:lpstr>
      <vt:lpstr>Cập nhật  State</vt:lpstr>
      <vt:lpstr>Cập nhật  State</vt:lpstr>
      <vt:lpstr>Cập nhật  State</vt:lpstr>
      <vt:lpstr>Cập nhật  State</vt:lpstr>
      <vt:lpstr>Thao tác với state trong ReactJS</vt:lpstr>
      <vt:lpstr>Tổng kết</vt:lpstr>
      <vt:lpstr>Xử lý sự kiện trong Reactjs</vt:lpstr>
      <vt:lpstr>Xử lý sự kiện trong Reactjs</vt:lpstr>
      <vt:lpstr>Xử lý sự kiện trong Reactjs</vt:lpstr>
      <vt:lpstr>Xử lý sự kiện trong Reactjs</vt:lpstr>
      <vt:lpstr>This trong React</vt:lpstr>
      <vt:lpstr>This trong React</vt:lpstr>
      <vt:lpstr>Truyền đối số</vt:lpstr>
      <vt:lpstr>Truyền đối số</vt:lpstr>
      <vt:lpstr>Truyền đối số</vt:lpstr>
      <vt:lpstr>Tổng kết</vt:lpstr>
      <vt:lpstr>Component Life Cycle trong ReactJS</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Component Life Cycle </vt:lpstr>
      <vt:lpstr>Tổng kết</vt:lpstr>
      <vt:lpstr>Render có Điều Kiện(Conditional rendering)</vt:lpstr>
      <vt:lpstr>Render có Điều Kiện</vt:lpstr>
      <vt:lpstr>Render có Điều Kiện</vt:lpstr>
      <vt:lpstr>Render có Điều Kiện</vt:lpstr>
      <vt:lpstr>Render có Điều Kiện</vt:lpstr>
      <vt:lpstr>Render có Điều Kiện</vt:lpstr>
      <vt:lpstr>Render có Điều Kiện</vt:lpstr>
      <vt:lpstr>Render có Điều Kiện</vt:lpstr>
      <vt:lpstr>Render có Điều Kiện</vt:lpstr>
      <vt:lpstr>Render có Điều Kiện</vt:lpstr>
      <vt:lpstr>Render có Điều Kiện</vt:lpstr>
      <vt:lpstr>Render có Điều Kiện</vt:lpstr>
      <vt:lpstr>Tổng kết</vt:lpstr>
      <vt:lpstr>[Thực hành] Đếm số lần click vào Button</vt:lpstr>
      <vt:lpstr>[Thực hành] Đổi màu nền component</vt:lpstr>
      <vt:lpstr>[Thực hành]Hiện thông báo </vt:lpstr>
      <vt:lpstr>[Thực hành] Kiểm tra User Login/Logout</vt:lpstr>
      <vt:lpstr>[Bài tập] Kiểm tra phím được nhập</vt:lpstr>
      <vt:lpstr>[Bài tập] Xử lý sự kiện Login/ Logout </vt:lpstr>
      <vt:lpstr>[Bài tập] Ứng dụng quản lý công việc Todo App</vt:lpstr>
      <vt:lpstr>[Bài tập] Ứng dụng quản lý sinh viên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&amp; Lifecycle method  </dc:title>
  <dc:creator>Nhật Nguyễn Khắc</dc:creator>
  <cp:lastModifiedBy>Admin</cp:lastModifiedBy>
  <cp:revision>1</cp:revision>
  <dcterms:created xsi:type="dcterms:W3CDTF">2023-03-01T17:54:07Z</dcterms:created>
  <dcterms:modified xsi:type="dcterms:W3CDTF">2023-03-01T17:54:09Z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01363F20972244C0B20328C4B819DE34</vt:lpwstr>
  </property>
  <property fmtid="{D5CDD505-2E9C-101B-9397-08002B2CF9AE}" pid="3" name="KSOProductBuildVer">
    <vt:lpwstr>1033-11.2.0.11486</vt:lpwstr>
  </property>
</Properties>
</file>