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4" r:id="rId10"/>
    <p:sldId id="265" r:id="rId11"/>
    <p:sldId id="266" r:id="rId12"/>
    <p:sldId id="268" r:id="rId13"/>
    <p:sldId id="269" r:id="rId14"/>
    <p:sldId id="271" r:id="rId15"/>
    <p:sldId id="272" r:id="rId16"/>
    <p:sldId id="273" r:id="rId17"/>
  </p:sldIdLst>
  <p:sldSz cx="12192000" cy="6858000"/>
  <p:notesSz cx="6858000" cy="9144000"/>
  <p:embeddedFontLst>
    <p:embeddedFont>
      <p:font typeface="Tahoma" panose="020B0604030504040204"/>
      <p:regular r:id="rId21"/>
      <p:bold r:id="rId22"/>
    </p:embeddedFont>
    <p:embeddedFont>
      <p:font typeface="Consolas" panose="020B0609020204030204"/>
      <p:regular r:id="rId23"/>
      <p:bold r:id="rId24"/>
      <p:italic r:id="rId25"/>
      <p:boldItalic r:id="rId26"/>
    </p:embeddedFont>
    <p:embeddedFont>
      <p:font typeface="Calibri" panose="020F0502020204030204"/>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 name="Shape 7"/>
        <p:cNvGrpSpPr/>
        <p:nvPr/>
      </p:nvGrpSpPr>
      <p:grpSpPr>
        <a:xfrm>
          <a:off x="0" y="0"/>
          <a:ext cx="0" cy="0"/>
          <a:chOff x="0" y="0"/>
          <a:chExt cx="0" cy="0"/>
        </a:xfrm>
      </p:grpSpPr>
      <p:sp>
        <p:nvSpPr>
          <p:cNvPr id="8" name="Google Shape;8;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 name="Google Shape;9;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 useFetch.js:</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import { useState, useEffect } from "react";</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const useFetch = (url) =&gt; {</a:t>
            </a:r>
            <a:endParaRPr lang="en-US"/>
          </a:p>
          <a:p>
            <a:pPr marL="0" lvl="0" indent="0" algn="l" rtl="0">
              <a:lnSpc>
                <a:spcPct val="100000"/>
              </a:lnSpc>
              <a:spcBef>
                <a:spcPts val="0"/>
              </a:spcBef>
              <a:spcAft>
                <a:spcPts val="0"/>
              </a:spcAft>
              <a:buSzPts val="1100"/>
              <a:buNone/>
            </a:pPr>
            <a:r>
              <a:rPr lang="en-US"/>
              <a:t>  const [data, setData] = useState(null);</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useEffect(() =&gt; {</a:t>
            </a:r>
            <a:endParaRPr lang="en-US"/>
          </a:p>
          <a:p>
            <a:pPr marL="0" lvl="0" indent="0" algn="l" rtl="0">
              <a:lnSpc>
                <a:spcPct val="100000"/>
              </a:lnSpc>
              <a:spcBef>
                <a:spcPts val="0"/>
              </a:spcBef>
              <a:spcAft>
                <a:spcPts val="0"/>
              </a:spcAft>
              <a:buSzPts val="1100"/>
              <a:buNone/>
            </a:pPr>
            <a:r>
              <a:rPr lang="en-US"/>
              <a:t>    fetch(url)</a:t>
            </a:r>
            <a:endParaRPr lang="en-US"/>
          </a:p>
          <a:p>
            <a:pPr marL="0" lvl="0" indent="0" algn="l" rtl="0">
              <a:lnSpc>
                <a:spcPct val="100000"/>
              </a:lnSpc>
              <a:spcBef>
                <a:spcPts val="0"/>
              </a:spcBef>
              <a:spcAft>
                <a:spcPts val="0"/>
              </a:spcAft>
              <a:buSzPts val="1100"/>
              <a:buNone/>
            </a:pPr>
            <a:r>
              <a:rPr lang="en-US"/>
              <a:t>      .then((res) =&gt; res.json())</a:t>
            </a:r>
            <a:endParaRPr lang="en-US"/>
          </a:p>
          <a:p>
            <a:pPr marL="0" lvl="0" indent="0" algn="l" rtl="0">
              <a:lnSpc>
                <a:spcPct val="100000"/>
              </a:lnSpc>
              <a:spcBef>
                <a:spcPts val="0"/>
              </a:spcBef>
              <a:spcAft>
                <a:spcPts val="0"/>
              </a:spcAft>
              <a:buSzPts val="1100"/>
              <a:buNone/>
            </a:pPr>
            <a:r>
              <a:rPr lang="en-US"/>
              <a:t>      .then((data) =&gt; setData(data));</a:t>
            </a:r>
            <a:endParaRPr lang="en-US"/>
          </a:p>
          <a:p>
            <a:pPr marL="0" lvl="0" indent="0" algn="l" rtl="0">
              <a:lnSpc>
                <a:spcPct val="100000"/>
              </a:lnSpc>
              <a:spcBef>
                <a:spcPts val="0"/>
              </a:spcBef>
              <a:spcAft>
                <a:spcPts val="0"/>
              </a:spcAft>
              <a:buSzPts val="1100"/>
              <a:buNone/>
            </a:pPr>
            <a:r>
              <a:rPr lang="en-US"/>
              <a:t>  }, [url]);</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return [data];</a:t>
            </a:r>
            <a:endParaRPr lang="en-US"/>
          </a:p>
          <a:p>
            <a:pPr marL="0" lvl="0" indent="0" algn="l" rtl="0">
              <a:lnSpc>
                <a:spcPct val="100000"/>
              </a:lnSpc>
              <a:spcBef>
                <a:spcPts val="0"/>
              </a:spcBef>
              <a:spcAft>
                <a:spcPts val="0"/>
              </a:spcAft>
              <a:buSzPts val="1100"/>
              <a:buNone/>
            </a:pPr>
            <a:r>
              <a:rPr lang="en-US"/>
              <a:t>};</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export default useFetch;</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index</a:t>
            </a:r>
            <a:endParaRPr lang="en-US"/>
          </a:p>
          <a:p>
            <a:pPr marL="0" lvl="0" indent="0" algn="l" rtl="0">
              <a:lnSpc>
                <a:spcPct val="100000"/>
              </a:lnSpc>
              <a:spcBef>
                <a:spcPts val="0"/>
              </a:spcBef>
              <a:spcAft>
                <a:spcPts val="0"/>
              </a:spcAft>
              <a:buSzPts val="1100"/>
              <a:buNone/>
            </a:pPr>
            <a:r>
              <a:rPr lang="en-US"/>
              <a:t>const Home = () =&gt; {</a:t>
            </a:r>
            <a:endParaRPr lang="en-US"/>
          </a:p>
          <a:p>
            <a:pPr marL="0" lvl="0" indent="0" algn="l" rtl="0">
              <a:lnSpc>
                <a:spcPct val="100000"/>
              </a:lnSpc>
              <a:spcBef>
                <a:spcPts val="0"/>
              </a:spcBef>
              <a:spcAft>
                <a:spcPts val="0"/>
              </a:spcAft>
              <a:buSzPts val="1100"/>
              <a:buNone/>
            </a:pPr>
            <a:r>
              <a:rPr lang="en-US"/>
              <a:t>  const [data] = useFetch("https://jsonplaceholder.typicode.com/todos");</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return (</a:t>
            </a:r>
            <a:endParaRPr lang="en-US"/>
          </a:p>
          <a:p>
            <a:pPr marL="0" lvl="0" indent="0" algn="l" rtl="0">
              <a:lnSpc>
                <a:spcPct val="100000"/>
              </a:lnSpc>
              <a:spcBef>
                <a:spcPts val="0"/>
              </a:spcBef>
              <a:spcAft>
                <a:spcPts val="0"/>
              </a:spcAft>
              <a:buSzPts val="1100"/>
              <a:buNone/>
            </a:pPr>
            <a:r>
              <a:rPr lang="en-US"/>
              <a:t>    &lt;&gt;</a:t>
            </a:r>
            <a:endParaRPr lang="en-US"/>
          </a:p>
          <a:p>
            <a:pPr marL="0" lvl="0" indent="0" algn="l" rtl="0">
              <a:lnSpc>
                <a:spcPct val="100000"/>
              </a:lnSpc>
              <a:spcBef>
                <a:spcPts val="0"/>
              </a:spcBef>
              <a:spcAft>
                <a:spcPts val="0"/>
              </a:spcAft>
              <a:buSzPts val="1100"/>
              <a:buNone/>
            </a:pPr>
            <a:r>
              <a:rPr lang="en-US"/>
              <a:t>      {data &amp;&amp;</a:t>
            </a:r>
            <a:endParaRPr lang="en-US"/>
          </a:p>
          <a:p>
            <a:pPr marL="0" lvl="0" indent="0" algn="l" rtl="0">
              <a:lnSpc>
                <a:spcPct val="100000"/>
              </a:lnSpc>
              <a:spcBef>
                <a:spcPts val="0"/>
              </a:spcBef>
              <a:spcAft>
                <a:spcPts val="0"/>
              </a:spcAft>
              <a:buSzPts val="1100"/>
              <a:buNone/>
            </a:pPr>
            <a:r>
              <a:rPr lang="en-US"/>
              <a:t>        data.map((item) =&gt; {</a:t>
            </a:r>
            <a:endParaRPr lang="en-US"/>
          </a:p>
          <a:p>
            <a:pPr marL="0" lvl="0" indent="0" algn="l" rtl="0">
              <a:lnSpc>
                <a:spcPct val="100000"/>
              </a:lnSpc>
              <a:spcBef>
                <a:spcPts val="0"/>
              </a:spcBef>
              <a:spcAft>
                <a:spcPts val="0"/>
              </a:spcAft>
              <a:buSzPts val="1100"/>
              <a:buNone/>
            </a:pPr>
            <a:r>
              <a:rPr lang="en-US"/>
              <a:t>          return &lt;p key={item.id}&gt;{item.title}&lt;/p&gt;;</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    &lt;/&gt;</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ReactDOM.render(&lt;Home /&gt;, document.getElementById("root"));</a:t>
            </a:r>
            <a:endParaRPr lang="en-US"/>
          </a:p>
        </p:txBody>
      </p:sp>
      <p:sp>
        <p:nvSpPr>
          <p:cNvPr id="92" name="Google Shape;92;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export const useDate = () =&gt; {</a:t>
            </a:r>
            <a:endParaRPr lang="en-US"/>
          </a:p>
          <a:p>
            <a:pPr marL="0" lvl="0" indent="0" algn="l" rtl="0">
              <a:lnSpc>
                <a:spcPct val="100000"/>
              </a:lnSpc>
              <a:spcBef>
                <a:spcPts val="0"/>
              </a:spcBef>
              <a:spcAft>
                <a:spcPts val="0"/>
              </a:spcAft>
              <a:buSzPts val="1100"/>
              <a:buNone/>
            </a:pPr>
            <a:r>
              <a:rPr lang="en-US"/>
              <a:t>  const locale = 'en';</a:t>
            </a:r>
            <a:endParaRPr lang="en-US"/>
          </a:p>
          <a:p>
            <a:pPr marL="0" lvl="0" indent="0" algn="l" rtl="0">
              <a:lnSpc>
                <a:spcPct val="100000"/>
              </a:lnSpc>
              <a:spcBef>
                <a:spcPts val="0"/>
              </a:spcBef>
              <a:spcAft>
                <a:spcPts val="0"/>
              </a:spcAft>
              <a:buSzPts val="1100"/>
              <a:buNone/>
            </a:pPr>
            <a:r>
              <a:rPr lang="en-US"/>
              <a:t>  const [today, setDate] = React.useState(new Date()); // Save the current date to be able to trigger an update</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React.useEffect(() =&gt; {</a:t>
            </a:r>
            <a:endParaRPr lang="en-US"/>
          </a:p>
          <a:p>
            <a:pPr marL="0" lvl="0" indent="0" algn="l" rtl="0">
              <a:lnSpc>
                <a:spcPct val="100000"/>
              </a:lnSpc>
              <a:spcBef>
                <a:spcPts val="0"/>
              </a:spcBef>
              <a:spcAft>
                <a:spcPts val="0"/>
              </a:spcAft>
              <a:buSzPts val="1100"/>
              <a:buNone/>
            </a:pPr>
            <a:r>
              <a:rPr lang="en-US"/>
              <a:t>      const timer = setInterval(() =&gt; { // Creates an interval which will update the current data every minute</a:t>
            </a:r>
            <a:endParaRPr lang="en-US"/>
          </a:p>
          <a:p>
            <a:pPr marL="0" lvl="0" indent="0" algn="l" rtl="0">
              <a:lnSpc>
                <a:spcPct val="100000"/>
              </a:lnSpc>
              <a:spcBef>
                <a:spcPts val="0"/>
              </a:spcBef>
              <a:spcAft>
                <a:spcPts val="0"/>
              </a:spcAft>
              <a:buSzPts val="1100"/>
              <a:buNone/>
            </a:pPr>
            <a:r>
              <a:rPr lang="en-US"/>
              <a:t>      // This will trigger a rerender every component that uses the useDate hook.</a:t>
            </a:r>
            <a:endParaRPr lang="en-US"/>
          </a:p>
          <a:p>
            <a:pPr marL="0" lvl="0" indent="0" algn="l" rtl="0">
              <a:lnSpc>
                <a:spcPct val="100000"/>
              </a:lnSpc>
              <a:spcBef>
                <a:spcPts val="0"/>
              </a:spcBef>
              <a:spcAft>
                <a:spcPts val="0"/>
              </a:spcAft>
              <a:buSzPts val="1100"/>
              <a:buNone/>
            </a:pPr>
            <a:r>
              <a:rPr lang="en-US"/>
              <a:t>      setDate(new Date());</a:t>
            </a:r>
            <a:endParaRPr lang="en-US"/>
          </a:p>
          <a:p>
            <a:pPr marL="0" lvl="0" indent="0" algn="l" rtl="0">
              <a:lnSpc>
                <a:spcPct val="100000"/>
              </a:lnSpc>
              <a:spcBef>
                <a:spcPts val="0"/>
              </a:spcBef>
              <a:spcAft>
                <a:spcPts val="0"/>
              </a:spcAft>
              <a:buSzPts val="1100"/>
              <a:buNone/>
            </a:pPr>
            <a:r>
              <a:rPr lang="en-US"/>
              <a:t>    }, 60 * 1000);</a:t>
            </a:r>
            <a:endParaRPr lang="en-US"/>
          </a:p>
          <a:p>
            <a:pPr marL="0" lvl="0" indent="0" algn="l" rtl="0">
              <a:lnSpc>
                <a:spcPct val="100000"/>
              </a:lnSpc>
              <a:spcBef>
                <a:spcPts val="0"/>
              </a:spcBef>
              <a:spcAft>
                <a:spcPts val="0"/>
              </a:spcAft>
              <a:buSzPts val="1100"/>
              <a:buNone/>
            </a:pPr>
            <a:r>
              <a:rPr lang="en-US"/>
              <a:t>    return () =&gt; {</a:t>
            </a:r>
            <a:endParaRPr lang="en-US"/>
          </a:p>
          <a:p>
            <a:pPr marL="0" lvl="0" indent="0" algn="l" rtl="0">
              <a:lnSpc>
                <a:spcPct val="100000"/>
              </a:lnSpc>
              <a:spcBef>
                <a:spcPts val="0"/>
              </a:spcBef>
              <a:spcAft>
                <a:spcPts val="0"/>
              </a:spcAft>
              <a:buSzPts val="1100"/>
              <a:buNone/>
            </a:pPr>
            <a:r>
              <a:rPr lang="en-US"/>
              <a:t>      clearInterval(timer); // Return a funtion to clear the timer so that it will stop being called on unmount</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  }, []);</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const day = today.toLocaleDateString(locale, { weekday: 'long' });</a:t>
            </a:r>
            <a:endParaRPr lang="en-US"/>
          </a:p>
          <a:p>
            <a:pPr marL="0" lvl="0" indent="0" algn="l" rtl="0">
              <a:lnSpc>
                <a:spcPct val="100000"/>
              </a:lnSpc>
              <a:spcBef>
                <a:spcPts val="0"/>
              </a:spcBef>
              <a:spcAft>
                <a:spcPts val="0"/>
              </a:spcAft>
              <a:buSzPts val="1100"/>
              <a:buNone/>
            </a:pPr>
            <a:r>
              <a:rPr lang="en-US"/>
              <a:t>  const date = `${day}, ${today.getDate()} ${today.toLocaleDateString(locale, { month: 'long' })}\n\n`;</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const hour = today.getHours();</a:t>
            </a:r>
            <a:endParaRPr lang="en-US"/>
          </a:p>
          <a:p>
            <a:pPr marL="0" lvl="0" indent="0" algn="l" rtl="0">
              <a:lnSpc>
                <a:spcPct val="100000"/>
              </a:lnSpc>
              <a:spcBef>
                <a:spcPts val="0"/>
              </a:spcBef>
              <a:spcAft>
                <a:spcPts val="0"/>
              </a:spcAft>
              <a:buSzPts val="1100"/>
              <a:buNone/>
            </a:pPr>
            <a:r>
              <a:rPr lang="en-US"/>
              <a:t>  const wish = `Good ${(hour &lt; 12 &amp;&amp; 'Morning') || (hour &lt; 17 &amp;&amp; 'Afternoon') || 'Evening'}, `;</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const time = today.toLocaleTimeString(locale, { hour: 'numeric', hour12: true, minute: 'numeric' });</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return {</a:t>
            </a:r>
            <a:endParaRPr lang="en-US"/>
          </a:p>
          <a:p>
            <a:pPr marL="0" lvl="0" indent="0" algn="l" rtl="0">
              <a:lnSpc>
                <a:spcPct val="100000"/>
              </a:lnSpc>
              <a:spcBef>
                <a:spcPts val="0"/>
              </a:spcBef>
              <a:spcAft>
                <a:spcPts val="0"/>
              </a:spcAft>
              <a:buSzPts val="1100"/>
              <a:buNone/>
            </a:pPr>
            <a:r>
              <a:rPr lang="en-US"/>
              <a:t>    date,</a:t>
            </a:r>
            <a:endParaRPr lang="en-US"/>
          </a:p>
          <a:p>
            <a:pPr marL="0" lvl="0" indent="0" algn="l" rtl="0">
              <a:lnSpc>
                <a:spcPct val="100000"/>
              </a:lnSpc>
              <a:spcBef>
                <a:spcPts val="0"/>
              </a:spcBef>
              <a:spcAft>
                <a:spcPts val="0"/>
              </a:spcAft>
              <a:buSzPts val="1100"/>
              <a:buNone/>
            </a:pPr>
            <a:r>
              <a:rPr lang="en-US"/>
              <a:t>    time,</a:t>
            </a:r>
            <a:endParaRPr lang="en-US"/>
          </a:p>
          <a:p>
            <a:pPr marL="0" lvl="0" indent="0" algn="l" rtl="0">
              <a:lnSpc>
                <a:spcPct val="100000"/>
              </a:lnSpc>
              <a:spcBef>
                <a:spcPts val="0"/>
              </a:spcBef>
              <a:spcAft>
                <a:spcPts val="0"/>
              </a:spcAft>
              <a:buSzPts val="1100"/>
              <a:buNone/>
            </a:pPr>
            <a:r>
              <a:rPr lang="en-US"/>
              <a:t>    wish,</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a:t>
            </a:r>
            <a:endParaRPr lang="en-US"/>
          </a:p>
        </p:txBody>
      </p:sp>
      <p:sp>
        <p:nvSpPr>
          <p:cNvPr id="99" name="Google Shape;99;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 khong dung useMemo</a:t>
            </a:r>
            <a:endParaRPr lang="en-US"/>
          </a:p>
          <a:p>
            <a:pPr marL="0" lvl="0" indent="0" algn="l" rtl="0">
              <a:lnSpc>
                <a:spcPct val="100000"/>
              </a:lnSpc>
              <a:spcBef>
                <a:spcPts val="0"/>
              </a:spcBef>
              <a:spcAft>
                <a:spcPts val="0"/>
              </a:spcAft>
              <a:buSzPts val="1100"/>
              <a:buNone/>
            </a:pPr>
            <a:r>
              <a:rPr lang="en-US"/>
              <a:t>const NotUsingMemo = ({ products }) =&gt; {</a:t>
            </a:r>
            <a:endParaRPr lang="en-US"/>
          </a:p>
          <a:p>
            <a:pPr marL="0" lvl="0" indent="0" algn="l" rtl="0">
              <a:lnSpc>
                <a:spcPct val="100000"/>
              </a:lnSpc>
              <a:spcBef>
                <a:spcPts val="0"/>
              </a:spcBef>
              <a:spcAft>
                <a:spcPts val="0"/>
              </a:spcAft>
              <a:buSzPts val="1100"/>
              <a:buNone/>
            </a:pPr>
            <a:r>
              <a:rPr lang="en-US"/>
              <a:t>  const soldoutProducts = products.filter(x =&gt; x.isSoldout === true); // soldoutProducts sẽ luôn luôn thực thi mỗi khi NotUsingMemo được re-render</a:t>
            </a:r>
            <a:endParaRPr lang="en-US"/>
          </a:p>
          <a:p>
            <a:pPr marL="0" lvl="0" indent="0" algn="l" rtl="0">
              <a:lnSpc>
                <a:spcPct val="100000"/>
              </a:lnSpc>
              <a:spcBef>
                <a:spcPts val="0"/>
              </a:spcBef>
              <a:spcAft>
                <a:spcPts val="0"/>
              </a:spcAft>
              <a:buSzPts val="1100"/>
              <a:buNone/>
            </a:pPr>
            <a:r>
              <a:rPr lang="en-US"/>
              <a:t>};</a:t>
            </a:r>
            <a:endParaRPr lang="en-US"/>
          </a:p>
          <a:p>
            <a:pPr marL="0" lvl="0" indent="0" algn="l" rtl="0">
              <a:lnSpc>
                <a:spcPct val="100000"/>
              </a:lnSpc>
              <a:spcBef>
                <a:spcPts val="0"/>
              </a:spcBef>
              <a:spcAft>
                <a:spcPts val="0"/>
              </a:spcAft>
              <a:buSzPts val="1100"/>
              <a:buNone/>
            </a:pPr>
            <a:r>
              <a:rPr lang="en-US"/>
              <a:t>// su dung useMemo</a:t>
            </a:r>
            <a:endParaRPr lang="en-US"/>
          </a:p>
          <a:p>
            <a:pPr marL="0" lvl="0" indent="0" algn="l" rtl="0">
              <a:lnSpc>
                <a:spcPct val="100000"/>
              </a:lnSpc>
              <a:spcBef>
                <a:spcPts val="0"/>
              </a:spcBef>
              <a:spcAft>
                <a:spcPts val="0"/>
              </a:spcAft>
              <a:buSzPts val="1100"/>
              <a:buNone/>
            </a:pPr>
            <a:r>
              <a:rPr lang="en-US"/>
              <a:t>const UsingMemo = ({ products }) =&gt; {</a:t>
            </a:r>
            <a:endParaRPr lang="en-US"/>
          </a:p>
          <a:p>
            <a:pPr marL="0" lvl="0" indent="0" algn="l" rtl="0">
              <a:lnSpc>
                <a:spcPct val="100000"/>
              </a:lnSpc>
              <a:spcBef>
                <a:spcPts val="0"/>
              </a:spcBef>
              <a:spcAft>
                <a:spcPts val="0"/>
              </a:spcAft>
              <a:buSzPts val="1100"/>
              <a:buNone/>
            </a:pPr>
            <a:r>
              <a:rPr lang="en-US"/>
              <a:t>  const soldoutProducts = useMemo(</a:t>
            </a:r>
            <a:endParaRPr lang="en-US"/>
          </a:p>
          <a:p>
            <a:pPr marL="0" lvl="0" indent="0" algn="l" rtl="0">
              <a:lnSpc>
                <a:spcPct val="100000"/>
              </a:lnSpc>
              <a:spcBef>
                <a:spcPts val="0"/>
              </a:spcBef>
              <a:spcAft>
                <a:spcPts val="0"/>
              </a:spcAft>
              <a:buSzPts val="1100"/>
              <a:buNone/>
            </a:pPr>
            <a:r>
              <a:rPr lang="en-US"/>
              <a:t>    () =&gt; products.filter(x =&gt; x.isSoldout === true), // / soldoutProducts sẽ chỉ thực thi khi props products thay đổi</a:t>
            </a:r>
            <a:endParaRPr lang="en-US"/>
          </a:p>
          <a:p>
            <a:pPr marL="0" lvl="0" indent="0" algn="l" rtl="0">
              <a:lnSpc>
                <a:spcPct val="100000"/>
              </a:lnSpc>
              <a:spcBef>
                <a:spcPts val="0"/>
              </a:spcBef>
              <a:spcAft>
                <a:spcPts val="0"/>
              </a:spcAft>
              <a:buSzPts val="1100"/>
              <a:buNone/>
            </a:pPr>
            <a:r>
              <a:rPr lang="en-US"/>
              <a:t>    [products] // watch products</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a:t>
            </a:r>
            <a:endParaRPr lang="en-US"/>
          </a:p>
          <a:p>
            <a:pPr marL="0" lvl="0" indent="0" algn="l" rtl="0">
              <a:lnSpc>
                <a:spcPct val="100000"/>
              </a:lnSpc>
              <a:spcBef>
                <a:spcPts val="0"/>
              </a:spcBef>
              <a:spcAft>
                <a:spcPts val="0"/>
              </a:spcAft>
              <a:buSzPts val="1100"/>
              <a:buNone/>
            </a:pPr>
          </a:p>
        </p:txBody>
      </p:sp>
      <p:sp>
        <p:nvSpPr>
          <p:cNvPr id="113" name="Google Shape;113;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Tham khảo: </a:t>
            </a:r>
            <a:br>
              <a:rPr lang="en-US"/>
            </a:br>
            <a:r>
              <a:rPr lang="en-US"/>
              <a:t>https://dynonguyen.com/nhung-react-hook-hay-dung-nhat-trong-reactjs/</a:t>
            </a:r>
            <a:endParaRPr lang="en-US"/>
          </a:p>
        </p:txBody>
      </p:sp>
      <p:sp>
        <p:nvSpPr>
          <p:cNvPr id="120" name="Google Shape;120;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t>Tham khảo: </a:t>
            </a:r>
            <a:br>
              <a:rPr lang="en-US"/>
            </a:br>
            <a:r>
              <a:rPr lang="en-US"/>
              <a:t>https://dynonguyen.com/nhung-react-hook-hay-dung-nhat-trong-reactjs/</a:t>
            </a:r>
            <a:endParaRPr lang="en-US"/>
          </a:p>
          <a:p>
            <a:pPr marL="0" lvl="0" indent="0" algn="l" rtl="0">
              <a:lnSpc>
                <a:spcPct val="100000"/>
              </a:lnSpc>
              <a:spcBef>
                <a:spcPts val="0"/>
              </a:spcBef>
              <a:spcAft>
                <a:spcPts val="0"/>
              </a:spcAft>
              <a:buSzPts val="1100"/>
              <a:buNone/>
            </a:pPr>
          </a:p>
        </p:txBody>
      </p:sp>
      <p:sp>
        <p:nvSpPr>
          <p:cNvPr id="127" name="Google Shape;127;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 name="Shape 19"/>
        <p:cNvGrpSpPr/>
        <p:nvPr/>
      </p:nvGrpSpPr>
      <p:grpSpPr>
        <a:xfrm>
          <a:off x="0" y="0"/>
          <a:ext cx="0" cy="0"/>
          <a:chOff x="0" y="0"/>
          <a:chExt cx="0" cy="0"/>
        </a:xfrm>
      </p:grpSpPr>
      <p:sp>
        <p:nvSpPr>
          <p:cNvPr id="20" name="Google Shape;2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 name="Google Shape;21;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 name="Shape 25"/>
        <p:cNvGrpSpPr/>
        <p:nvPr/>
      </p:nvGrpSpPr>
      <p:grpSpPr>
        <a:xfrm>
          <a:off x="0" y="0"/>
          <a:ext cx="0" cy="0"/>
          <a:chOff x="0" y="0"/>
          <a:chExt cx="0" cy="0"/>
        </a:xfrm>
      </p:grpSpPr>
      <p:sp>
        <p:nvSpPr>
          <p:cNvPr id="26" name="Google Shape;2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 name="Google Shape;27;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32"/>
        <p:cNvGrpSpPr/>
        <p:nvPr/>
      </p:nvGrpSpPr>
      <p:grpSpPr>
        <a:xfrm>
          <a:off x="0" y="0"/>
          <a:ext cx="0" cy="0"/>
          <a:chOff x="0" y="0"/>
          <a:chExt cx="0" cy="0"/>
        </a:xfrm>
      </p:grpSpPr>
      <p:sp>
        <p:nvSpPr>
          <p:cNvPr id="33" name="Google Shape;33;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4" name="Google Shape;34;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39"/>
        <p:cNvGrpSpPr/>
        <p:nvPr/>
      </p:nvGrpSpPr>
      <p:grpSpPr>
        <a:xfrm>
          <a:off x="0" y="0"/>
          <a:ext cx="0" cy="0"/>
          <a:chOff x="0" y="0"/>
          <a:chExt cx="0" cy="0"/>
        </a:xfrm>
      </p:grpSpPr>
      <p:sp>
        <p:nvSpPr>
          <p:cNvPr id="40" name="Google Shape;40;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1" name="Google Shape;41;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46"/>
        <p:cNvGrpSpPr/>
        <p:nvPr/>
      </p:nvGrpSpPr>
      <p:grpSpPr>
        <a:xfrm>
          <a:off x="0" y="0"/>
          <a:ext cx="0" cy="0"/>
          <a:chOff x="0" y="0"/>
          <a:chExt cx="0" cy="0"/>
        </a:xfrm>
      </p:grpSpPr>
      <p:sp>
        <p:nvSpPr>
          <p:cNvPr id="47" name="Google Shape;4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 stateful</a:t>
            </a:r>
            <a:endParaRPr lang="en-US"/>
          </a:p>
          <a:p>
            <a:pPr marL="0" lvl="0" indent="0" algn="l" rtl="0">
              <a:lnSpc>
                <a:spcPct val="100000"/>
              </a:lnSpc>
              <a:spcBef>
                <a:spcPts val="0"/>
              </a:spcBef>
              <a:spcAft>
                <a:spcPts val="0"/>
              </a:spcAft>
              <a:buSzPts val="1100"/>
              <a:buNone/>
            </a:pPr>
            <a:r>
              <a:rPr lang="en-US"/>
              <a:t>constructor(props) {</a:t>
            </a:r>
            <a:endParaRPr lang="en-US"/>
          </a:p>
          <a:p>
            <a:pPr marL="0" lvl="0" indent="0" algn="l" rtl="0">
              <a:lnSpc>
                <a:spcPct val="100000"/>
              </a:lnSpc>
              <a:spcBef>
                <a:spcPts val="0"/>
              </a:spcBef>
              <a:spcAft>
                <a:spcPts val="0"/>
              </a:spcAft>
              <a:buSzPts val="1100"/>
              <a:buNone/>
            </a:pPr>
            <a:r>
              <a:rPr lang="en-US"/>
              <a:t>    super(props);</a:t>
            </a:r>
            <a:endParaRPr lang="en-US"/>
          </a:p>
          <a:p>
            <a:pPr marL="0" lvl="0" indent="0" algn="l" rtl="0">
              <a:lnSpc>
                <a:spcPct val="100000"/>
              </a:lnSpc>
              <a:spcBef>
                <a:spcPts val="0"/>
              </a:spcBef>
              <a:spcAft>
                <a:spcPts val="0"/>
              </a:spcAft>
              <a:buSzPts val="1100"/>
              <a:buNone/>
            </a:pPr>
            <a:r>
              <a:rPr lang="en-US"/>
              <a:t>    this.state = { isLoading: false }</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 onClick() {</a:t>
            </a:r>
            <a:endParaRPr lang="en-US"/>
          </a:p>
          <a:p>
            <a:pPr marL="0" lvl="0" indent="0" algn="l" rtl="0">
              <a:lnSpc>
                <a:spcPct val="100000"/>
              </a:lnSpc>
              <a:spcBef>
                <a:spcPts val="0"/>
              </a:spcBef>
              <a:spcAft>
                <a:spcPts val="0"/>
              </a:spcAft>
              <a:buSzPts val="1100"/>
              <a:buNone/>
            </a:pPr>
            <a:r>
              <a:rPr lang="en-US"/>
              <a:t>     this.setState({</a:t>
            </a:r>
            <a:endParaRPr lang="en-US"/>
          </a:p>
          <a:p>
            <a:pPr marL="0" lvl="0" indent="0" algn="l" rtl="0">
              <a:lnSpc>
                <a:spcPct val="100000"/>
              </a:lnSpc>
              <a:spcBef>
                <a:spcPts val="0"/>
              </a:spcBef>
              <a:spcAft>
                <a:spcPts val="0"/>
              </a:spcAft>
              <a:buSzPts val="1100"/>
              <a:buNone/>
            </a:pPr>
            <a:r>
              <a:rPr lang="en-US"/>
              <a:t>         isLoading: true,</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 useState</a:t>
            </a:r>
            <a:endParaRPr lang="en-US"/>
          </a:p>
          <a:p>
            <a:pPr marL="0" lvl="0" indent="0" algn="l" rtl="0">
              <a:lnSpc>
                <a:spcPct val="100000"/>
              </a:lnSpc>
              <a:spcBef>
                <a:spcPts val="0"/>
              </a:spcBef>
              <a:spcAft>
                <a:spcPts val="0"/>
              </a:spcAft>
              <a:buSzPts val="1100"/>
              <a:buNone/>
            </a:pPr>
            <a:r>
              <a:rPr lang="en-US"/>
              <a:t>const [isLoading, setLoading] = useState(false);</a:t>
            </a:r>
            <a:endParaRPr lang="en-US"/>
          </a:p>
          <a:p>
            <a:pPr marL="0" lvl="0" indent="0" algn="l" rtl="0">
              <a:lnSpc>
                <a:spcPct val="100000"/>
              </a:lnSpc>
              <a:spcBef>
                <a:spcPts val="0"/>
              </a:spcBef>
              <a:spcAft>
                <a:spcPts val="0"/>
              </a:spcAft>
              <a:buSzPts val="1100"/>
              <a:buNone/>
            </a:pPr>
          </a:p>
          <a:p>
            <a:pPr marL="0" lvl="0" indent="0" algn="l" rtl="0">
              <a:lnSpc>
                <a:spcPct val="100000"/>
              </a:lnSpc>
              <a:spcBef>
                <a:spcPts val="0"/>
              </a:spcBef>
              <a:spcAft>
                <a:spcPts val="0"/>
              </a:spcAft>
              <a:buSzPts val="1100"/>
              <a:buNone/>
            </a:pPr>
            <a:r>
              <a:rPr lang="en-US"/>
              <a:t>onClick() {</a:t>
            </a:r>
            <a:endParaRPr lang="en-US"/>
          </a:p>
          <a:p>
            <a:pPr marL="0" lvl="0" indent="0" algn="l" rtl="0">
              <a:lnSpc>
                <a:spcPct val="100000"/>
              </a:lnSpc>
              <a:spcBef>
                <a:spcPts val="0"/>
              </a:spcBef>
              <a:spcAft>
                <a:spcPts val="0"/>
              </a:spcAft>
              <a:buSzPts val="1100"/>
              <a:buNone/>
            </a:pPr>
            <a:r>
              <a:rPr lang="en-US"/>
              <a:t>     setLoading(true)</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p>
        </p:txBody>
      </p:sp>
      <p:sp>
        <p:nvSpPr>
          <p:cNvPr id="48" name="Google Shape;4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useEffect(() =&gt; {</a:t>
            </a:r>
            <a:endParaRPr lang="en-US"/>
          </a:p>
          <a:p>
            <a:pPr marL="0" lvl="0" indent="0" algn="l" rtl="0">
              <a:lnSpc>
                <a:spcPct val="100000"/>
              </a:lnSpc>
              <a:spcBef>
                <a:spcPts val="0"/>
              </a:spcBef>
              <a:spcAft>
                <a:spcPts val="0"/>
              </a:spcAft>
              <a:buSzPts val="1100"/>
              <a:buNone/>
            </a:pPr>
            <a:r>
              <a:rPr lang="en-US"/>
              <a:t>  // almost same as componentDidMount</a:t>
            </a:r>
            <a:endParaRPr lang="en-US"/>
          </a:p>
          <a:p>
            <a:pPr marL="0" lvl="0" indent="0" algn="l" rtl="0">
              <a:lnSpc>
                <a:spcPct val="100000"/>
              </a:lnSpc>
              <a:spcBef>
                <a:spcPts val="0"/>
              </a:spcBef>
              <a:spcAft>
                <a:spcPts val="0"/>
              </a:spcAft>
              <a:buSzPts val="1100"/>
              <a:buNone/>
            </a:pPr>
            <a:r>
              <a:rPr lang="en-US"/>
              <a:t>  console.log(&lt;mounted!&lt;);</a:t>
            </a:r>
            <a:endParaRPr lang="en-US"/>
          </a:p>
          <a:p>
            <a:pPr marL="0" lvl="0" indent="0" algn="l" rtl="0">
              <a:lnSpc>
                <a:spcPct val="100000"/>
              </a:lnSpc>
              <a:spcBef>
                <a:spcPts val="0"/>
              </a:spcBef>
              <a:spcAft>
                <a:spcPts val="0"/>
              </a:spcAft>
              <a:buSzPts val="1100"/>
              <a:buNone/>
            </a:pPr>
            <a:r>
              <a:rPr lang="en-US"/>
              <a:t>  return () =&gt; {</a:t>
            </a:r>
            <a:endParaRPr lang="en-US"/>
          </a:p>
          <a:p>
            <a:pPr marL="0" lvl="0" indent="0" algn="l" rtl="0">
              <a:lnSpc>
                <a:spcPct val="100000"/>
              </a:lnSpc>
              <a:spcBef>
                <a:spcPts val="0"/>
              </a:spcBef>
              <a:spcAft>
                <a:spcPts val="0"/>
              </a:spcAft>
              <a:buSzPts val="1100"/>
              <a:buNone/>
            </a:pPr>
            <a:r>
              <a:rPr lang="en-US"/>
              <a:t>    // almost same as componentWillUnmount</a:t>
            </a:r>
            <a:endParaRPr lang="en-US"/>
          </a:p>
          <a:p>
            <a:pPr marL="0" lvl="0" indent="0" algn="l" rtl="0">
              <a:lnSpc>
                <a:spcPct val="100000"/>
              </a:lnSpc>
              <a:spcBef>
                <a:spcPts val="0"/>
              </a:spcBef>
              <a:spcAft>
                <a:spcPts val="0"/>
              </a:spcAft>
              <a:buSzPts val="1100"/>
              <a:buNone/>
            </a:pPr>
            <a:r>
              <a:rPr lang="en-US"/>
              <a:t>    console.log(&lt;unmount!&lt;);</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r>
              <a:rPr lang="en-US"/>
              <a:t>}, []);</a:t>
            </a:r>
            <a:endParaRPr lang="en-US"/>
          </a:p>
          <a:p>
            <a:pPr marL="0" lvl="0" indent="0" algn="l" rtl="0">
              <a:lnSpc>
                <a:spcPct val="100000"/>
              </a:lnSpc>
              <a:spcBef>
                <a:spcPts val="0"/>
              </a:spcBef>
              <a:spcAft>
                <a:spcPts val="0"/>
              </a:spcAft>
              <a:buSzPts val="1100"/>
              <a:buNone/>
            </a:pPr>
          </a:p>
        </p:txBody>
      </p:sp>
      <p:sp>
        <p:nvSpPr>
          <p:cNvPr id="62" name="Google Shape;62;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9" name="Google Shape;69;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8" name="Google Shape;78;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 name="Shape 10"/>
        <p:cNvGrpSpPr/>
        <p:nvPr/>
      </p:nvGrpSpPr>
      <p:grpSpPr>
        <a:xfrm>
          <a:off x="0" y="0"/>
          <a:ext cx="0" cy="0"/>
          <a:chOff x="0" y="0"/>
          <a:chExt cx="0" cy="0"/>
        </a:xfrm>
      </p:grpSpPr>
      <p:sp>
        <p:nvSpPr>
          <p:cNvPr id="11" name="Google Shape;11;p1"/>
          <p:cNvSpPr/>
          <p:nvPr/>
        </p:nvSpPr>
        <p:spPr>
          <a:xfrm>
            <a:off x="3803904" y="1438656"/>
            <a:ext cx="4730496" cy="1914144"/>
          </a:xfrm>
          <a:prstGeom prst="rect">
            <a:avLst/>
          </a:prstGeom>
          <a:noFill/>
          <a:ln>
            <a:noFill/>
          </a:ln>
        </p:spPr>
        <p:txBody>
          <a:bodyPr spcFirstLastPara="1" wrap="square" lIns="0" tIns="0" rIns="0" bIns="0" anchor="t" anchorCtr="0">
            <a:noAutofit/>
          </a:bodyPr>
          <a:lstStyle/>
          <a:p>
            <a:pPr marL="76200" marR="0" lvl="0" indent="0" algn="ctr" rtl="0">
              <a:lnSpc>
                <a:spcPct val="100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Tahoma" panose="020B0604030504040204"/>
                <a:ea typeface="Tahoma" panose="020B0604030504040204"/>
                <a:cs typeface="Tahoma" panose="020B0604030504040204"/>
                <a:sym typeface="Tahoma" panose="020B0604030504040204"/>
              </a:rPr>
              <a:t>Bai 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571500" marR="0" lvl="0" indent="0" algn="l" rtl="0">
              <a:lnSpc>
                <a:spcPct val="100000"/>
              </a:lnSpc>
              <a:spcBef>
                <a:spcPts val="1890"/>
              </a:spcBef>
              <a:spcAft>
                <a:spcPts val="0"/>
              </a:spcAft>
              <a:buClr>
                <a:srgbClr val="000000"/>
              </a:buClr>
              <a:buSzPts val="4800"/>
              <a:buFont typeface="Arial" panose="020B0604020202020204"/>
              <a:buNone/>
            </a:pPr>
            <a:r>
              <a:rPr lang="en-US" sz="4800" b="0" i="0" u="none" strike="noStrike" cap="none">
                <a:solidFill>
                  <a:schemeClr val="dk1"/>
                </a:solidFill>
                <a:latin typeface="Tahoma" panose="020B0604030504040204"/>
                <a:ea typeface="Tahoma" panose="020B0604030504040204"/>
                <a:cs typeface="Tahoma" panose="020B0604030504040204"/>
                <a:sym typeface="Tahoma" panose="020B0604030504040204"/>
              </a:rPr>
              <a:t>React Hooks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1050"/>
              </a:spcBef>
              <a:spcAft>
                <a:spcPts val="0"/>
              </a:spcAft>
              <a:buClr>
                <a:srgbClr val="000000"/>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Module: BOOTCAMP WEB-FRONTEND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3" name="Shape 93"/>
        <p:cNvGrpSpPr/>
        <p:nvPr/>
      </p:nvGrpSpPr>
      <p:grpSpPr>
        <a:xfrm>
          <a:off x="0" y="0"/>
          <a:ext cx="0" cy="0"/>
          <a:chOff x="0" y="0"/>
          <a:chExt cx="0" cy="0"/>
        </a:xfrm>
      </p:grpSpPr>
      <p:pic>
        <p:nvPicPr>
          <p:cNvPr id="94" name="Google Shape;94;p10"/>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95" name="Google Shape;95;p10"/>
          <p:cNvSpPr/>
          <p:nvPr/>
        </p:nvSpPr>
        <p:spPr>
          <a:xfrm>
            <a:off x="743693" y="301750"/>
            <a:ext cx="4614000" cy="42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chemeClr val="dk1"/>
                </a:solidFill>
                <a:latin typeface="Arial" panose="020B0604020202020204"/>
                <a:ea typeface="Arial" panose="020B0604020202020204"/>
                <a:cs typeface="Arial" panose="020B0604020202020204"/>
                <a:sym typeface="Arial" panose="020B0604020202020204"/>
              </a:rPr>
              <a:t>Hooks Custom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10"/>
          <p:cNvSpPr/>
          <p:nvPr/>
        </p:nvSpPr>
        <p:spPr>
          <a:xfrm>
            <a:off x="950976" y="1566671"/>
            <a:ext cx="11116056" cy="5222055"/>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Custom Hooks là những hooks mà do lập trình viên tự định nghĩa với mục đích thực hiện một chức năng nào đó, nó thường được sử dụng để chia sẻ logic giữa các components.</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React cũng định nghĩa cho chúng ta các hooks như useState, useEffect, useContext,... cho phép chúng ta làm việc dễ dàng hơn. </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Khi đặt tên một custom hooks phải có từ khóa use ở đầu, ví dụ như: useClick(), useClock(), useQuery().</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102" name="Google Shape;102;p17"/>
          <p:cNvSpPr/>
          <p:nvPr/>
        </p:nvSpPr>
        <p:spPr>
          <a:xfrm>
            <a:off x="743693" y="301750"/>
            <a:ext cx="4614000" cy="42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chemeClr val="dk1"/>
                </a:solidFill>
                <a:latin typeface="Arial" panose="020B0604020202020204"/>
                <a:ea typeface="Arial" panose="020B0604020202020204"/>
                <a:cs typeface="Arial" panose="020B0604020202020204"/>
                <a:sym typeface="Arial" panose="020B0604020202020204"/>
              </a:rPr>
              <a:t>Hooks Custom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17"/>
          <p:cNvSpPr/>
          <p:nvPr/>
        </p:nvSpPr>
        <p:spPr>
          <a:xfrm>
            <a:off x="950976" y="1566671"/>
            <a:ext cx="11116056" cy="5222055"/>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Custom Hooks là những hooks mà do lập trình viên tự định nghĩa với mục đích thực hiện một chức năng nào đó, nó thường được sử dụng để chia sẻ logic giữa các components.</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React cũng định nghĩa cho chúng ta các hooks như useState, useEffect, useContext,... cho phép chúng ta làm việc dễ dàng hơn. </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Khi đặt tên một custom hooks phải có từ khóa use ở đầu, ví dụ như: useClick(), useClock(), useQuery().</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4" name="Shape 114"/>
        <p:cNvGrpSpPr/>
        <p:nvPr/>
      </p:nvGrpSpPr>
      <p:grpSpPr>
        <a:xfrm>
          <a:off x="0" y="0"/>
          <a:ext cx="0" cy="0"/>
          <a:chOff x="0" y="0"/>
          <a:chExt cx="0" cy="0"/>
        </a:xfrm>
      </p:grpSpPr>
      <p:pic>
        <p:nvPicPr>
          <p:cNvPr id="115" name="Google Shape;115;p19"/>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116" name="Google Shape;116;p19"/>
          <p:cNvSpPr/>
          <p:nvPr/>
        </p:nvSpPr>
        <p:spPr>
          <a:xfrm>
            <a:off x="743693" y="301750"/>
            <a:ext cx="4614000" cy="42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chemeClr val="dk1"/>
                </a:solidFill>
                <a:latin typeface="Arial" panose="020B0604020202020204"/>
                <a:ea typeface="Arial" panose="020B0604020202020204"/>
                <a:cs typeface="Arial" panose="020B0604020202020204"/>
                <a:sym typeface="Arial" panose="020B0604020202020204"/>
              </a:rPr>
              <a:t>Additional hooks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9"/>
          <p:cNvSpPr/>
          <p:nvPr/>
        </p:nvSpPr>
        <p:spPr>
          <a:xfrm>
            <a:off x="743693" y="1070725"/>
            <a:ext cx="11116056" cy="52220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000" b="1" i="0" u="none" strike="noStrike" cap="none">
                <a:solidFill>
                  <a:schemeClr val="dk1"/>
                </a:solidFill>
                <a:latin typeface="Calibri" panose="020F0502020204030204"/>
                <a:ea typeface="Calibri" panose="020F0502020204030204"/>
                <a:cs typeface="Calibri" panose="020F0502020204030204"/>
                <a:sym typeface="Calibri" panose="020F0502020204030204"/>
              </a:rPr>
              <a:t>useMemo</a:t>
            </a:r>
            <a:endParaRPr lang="en-US" sz="3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0"/>
              </a:spcBef>
              <a:spcAft>
                <a:spcPts val="0"/>
              </a:spcAft>
              <a:buNone/>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useMemo giúp ta kiểm soát việc được render dư thừa của các component con, nó khá giống với hàm shouldComponentUpdate trong LifeCycle. Bằng cách truyền vào 1 tham số thứ 2 thì chỉ khi tham số này thay đổi thì thằng useMemo mới được thực thi.</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1" name="Shape 121"/>
        <p:cNvGrpSpPr/>
        <p:nvPr/>
      </p:nvGrpSpPr>
      <p:grpSpPr>
        <a:xfrm>
          <a:off x="0" y="0"/>
          <a:ext cx="0" cy="0"/>
          <a:chOff x="0" y="0"/>
          <a:chExt cx="0" cy="0"/>
        </a:xfrm>
      </p:grpSpPr>
      <p:pic>
        <p:nvPicPr>
          <p:cNvPr id="122" name="Google Shape;122;p20"/>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123" name="Google Shape;123;p20"/>
          <p:cNvSpPr/>
          <p:nvPr/>
        </p:nvSpPr>
        <p:spPr>
          <a:xfrm>
            <a:off x="743693" y="301750"/>
            <a:ext cx="7126200" cy="42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a:solidFill>
                  <a:schemeClr val="dk1"/>
                </a:solidFill>
              </a:rPr>
              <a:t>Lưu ý khi làm việc với hook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20"/>
          <p:cNvSpPr/>
          <p:nvPr/>
        </p:nvSpPr>
        <p:spPr>
          <a:xfrm>
            <a:off x="743711" y="1073309"/>
            <a:ext cx="10699588" cy="5309801"/>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p>
          <a:p>
            <a:pPr marL="457200" marR="0" lvl="0" indent="-457200" algn="just" rtl="0">
              <a:lnSpc>
                <a:spcPct val="100000"/>
              </a:lnSpc>
              <a:spcBef>
                <a:spcPts val="0"/>
              </a:spcBef>
              <a:spcAft>
                <a:spcPts val="0"/>
              </a:spcAft>
              <a:buClr>
                <a:schemeClr val="dk1"/>
              </a:buClr>
              <a:buSzPts val="3000"/>
              <a:buFont typeface="Noto Sans Symbols"/>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Trong cùng một component, bạn có thể sử dụng bao nhiêu useState và useEffect tùy ý nhưng các hook này phải gọi ở trên cùng của function, không được nằm trong vòng lặp, khu vực điều kiện, hay các function con</a:t>
            </a:r>
            <a:endPar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266700" algn="just" rtl="0">
              <a:lnSpc>
                <a:spcPct val="100000"/>
              </a:lnSpc>
              <a:spcBef>
                <a:spcPts val="0"/>
              </a:spcBef>
              <a:spcAft>
                <a:spcPts val="0"/>
              </a:spcAft>
              <a:buClr>
                <a:schemeClr val="dk1"/>
              </a:buClr>
              <a:buSzPts val="3000"/>
              <a:buFont typeface="Noto Sans Symbols"/>
              <a:buNone/>
            </a:pP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just" rtl="0">
              <a:lnSpc>
                <a:spcPct val="100000"/>
              </a:lnSpc>
              <a:spcBef>
                <a:spcPts val="0"/>
              </a:spcBef>
              <a:spcAft>
                <a:spcPts val="0"/>
              </a:spcAft>
              <a:buClr>
                <a:schemeClr val="dk1"/>
              </a:buClr>
              <a:buSzPts val="3000"/>
              <a:buFont typeface="Noto Sans Symbols"/>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Nó chỉ sử dụng trong functional component</a:t>
            </a:r>
            <a:endPar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266700" algn="just" rtl="0">
              <a:lnSpc>
                <a:spcPct val="100000"/>
              </a:lnSpc>
              <a:spcBef>
                <a:spcPts val="0"/>
              </a:spcBef>
              <a:spcAft>
                <a:spcPts val="0"/>
              </a:spcAft>
              <a:buClr>
                <a:schemeClr val="dk1"/>
              </a:buClr>
              <a:buSzPts val="3000"/>
              <a:buFont typeface="Noto Sans Symbols"/>
              <a:buNone/>
            </a:pP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just" rtl="0">
              <a:lnSpc>
                <a:spcPct val="100000"/>
              </a:lnSpc>
              <a:spcBef>
                <a:spcPts val="0"/>
              </a:spcBef>
              <a:spcAft>
                <a:spcPts val="0"/>
              </a:spcAft>
              <a:buClr>
                <a:schemeClr val="dk1"/>
              </a:buClr>
              <a:buSzPts val="3000"/>
              <a:buFont typeface="Noto Sans Symbols"/>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Khi sử dụng useEffect để lấy dữ liệu, cần kiểm tra dữ liệu đã tồn tại hay chưa. Nếu không thì hàm sẽ gửi request liên tục</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8" name="Shape 128"/>
        <p:cNvGrpSpPr/>
        <p:nvPr/>
      </p:nvGrpSpPr>
      <p:grpSpPr>
        <a:xfrm>
          <a:off x="0" y="0"/>
          <a:ext cx="0" cy="0"/>
          <a:chOff x="0" y="0"/>
          <a:chExt cx="0" cy="0"/>
        </a:xfrm>
      </p:grpSpPr>
      <p:pic>
        <p:nvPicPr>
          <p:cNvPr id="129" name="Google Shape;129;p11"/>
          <p:cNvPicPr preferRelativeResize="0"/>
          <p:nvPr/>
        </p:nvPicPr>
        <p:blipFill rotWithShape="1">
          <a:blip r:embed="rId1"/>
          <a:srcRect/>
          <a:stretch>
            <a:fillRect/>
          </a:stretch>
        </p:blipFill>
        <p:spPr>
          <a:xfrm>
            <a:off x="11414760" y="210312"/>
            <a:ext cx="554736" cy="524256"/>
          </a:xfrm>
          <a:prstGeom prst="rect">
            <a:avLst/>
          </a:prstGeom>
          <a:noFill/>
          <a:ln>
            <a:noFill/>
          </a:ln>
        </p:spPr>
      </p:pic>
      <p:sp>
        <p:nvSpPr>
          <p:cNvPr id="130" name="Google Shape;130;p11"/>
          <p:cNvSpPr/>
          <p:nvPr/>
        </p:nvSpPr>
        <p:spPr>
          <a:xfrm>
            <a:off x="911352" y="243840"/>
            <a:ext cx="3233928" cy="4876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Calibri" panose="020F0502020204030204"/>
                <a:ea typeface="Calibri" panose="020F0502020204030204"/>
                <a:cs typeface="Calibri" panose="020F0502020204030204"/>
                <a:sym typeface="Calibri" panose="020F0502020204030204"/>
              </a:rPr>
              <a:t>Tóm tắt  bài học</a:t>
            </a:r>
            <a:endParaRPr sz="3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11"/>
          <p:cNvSpPr/>
          <p:nvPr/>
        </p:nvSpPr>
        <p:spPr>
          <a:xfrm>
            <a:off x="1173018" y="1048512"/>
            <a:ext cx="10970214" cy="5721743"/>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28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React Hooks là các hàm đặc biệt cho phép sử dụng các tính năng của React (mà không cần phải tạo class). Ví dụ, useState là một hook cho phép thêm React state vào function components.</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8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useState hook cho phép chúng ta khai báo local state trong Function Component cách mà trước để chỉ dùng cho Class Component.</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8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useEffect hook  để quản lý vòng đời của của một component và nó phục vụ chúng ta sử dụng trong </a:t>
            </a:r>
            <a:r>
              <a:rPr lang="en-US" sz="2800" b="0" i="1" u="none" strike="noStrike" cap="none">
                <a:solidFill>
                  <a:schemeClr val="dk1"/>
                </a:solidFill>
                <a:latin typeface="Calibri" panose="020F0502020204030204"/>
                <a:ea typeface="Calibri" panose="020F0502020204030204"/>
                <a:cs typeface="Calibri" panose="020F0502020204030204"/>
                <a:sym typeface="Calibri" panose="020F0502020204030204"/>
              </a:rPr>
              <a:t>functional component</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thay vì các </a:t>
            </a:r>
            <a:r>
              <a:rPr lang="en-US" sz="2800" b="0" i="1" u="none" strike="noStrike" cap="none">
                <a:solidFill>
                  <a:schemeClr val="dk1"/>
                </a:solidFill>
                <a:latin typeface="Calibri" panose="020F0502020204030204"/>
                <a:ea typeface="Calibri" panose="020F0502020204030204"/>
                <a:cs typeface="Calibri" panose="020F0502020204030204"/>
                <a:sym typeface="Calibri" panose="020F0502020204030204"/>
              </a:rPr>
              <a:t>lifecycle</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như trước đây trong </a:t>
            </a:r>
            <a:r>
              <a:rPr lang="en-US" sz="2800" b="0" i="1" u="none" strike="noStrike" cap="none">
                <a:solidFill>
                  <a:schemeClr val="dk1"/>
                </a:solidFill>
                <a:latin typeface="Calibri" panose="020F0502020204030204"/>
                <a:ea typeface="Calibri" panose="020F0502020204030204"/>
                <a:cs typeface="Calibri" panose="020F0502020204030204"/>
                <a:sym typeface="Calibri" panose="020F0502020204030204"/>
              </a:rPr>
              <a:t>class component.</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28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Custom Hooks là những hooks mà do lập trình viên tự định nghĩa với mục đích thực hiện một chức năng nào đó</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737485"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41414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2" name="Shape 22"/>
        <p:cNvGrpSpPr/>
        <p:nvPr/>
      </p:nvGrpSpPr>
      <p:grpSpPr>
        <a:xfrm>
          <a:off x="0" y="0"/>
          <a:ext cx="0" cy="0"/>
          <a:chOff x="0" y="0"/>
          <a:chExt cx="0" cy="0"/>
        </a:xfrm>
      </p:grpSpPr>
      <p:sp>
        <p:nvSpPr>
          <p:cNvPr id="23" name="Google Shape;23;p3"/>
          <p:cNvSpPr/>
          <p:nvPr/>
        </p:nvSpPr>
        <p:spPr>
          <a:xfrm>
            <a:off x="642113" y="164869"/>
            <a:ext cx="10321452" cy="5298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Mục Tiêu</a:t>
            </a:r>
            <a:endParaRPr sz="3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1910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Consolas" panose="020B0609020204030204"/>
              <a:ea typeface="Consolas" panose="020B0609020204030204"/>
              <a:cs typeface="Consolas" panose="020B0609020204030204"/>
              <a:sym typeface="Consolas" panose="020B0609020204030204"/>
            </a:endParaRPr>
          </a:p>
          <a:p>
            <a:pPr marL="914400" marR="0" lvl="0" indent="0" algn="l" rtl="0">
              <a:lnSpc>
                <a:spcPct val="100000"/>
              </a:lnSpc>
              <a:spcBef>
                <a:spcPts val="1890"/>
              </a:spcBef>
              <a:spcAft>
                <a:spcPts val="0"/>
              </a:spcAft>
              <a:buClr>
                <a:srgbClr val="000000"/>
              </a:buClr>
              <a:buSzPts val="3000"/>
              <a:buFont typeface="Arial" panose="020B0604020202020204"/>
              <a:buNone/>
            </a:pP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189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Trình bày được khái niệm Hooks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Triển khai được useState hook</a:t>
            </a:r>
            <a:b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b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Triển khai được useEffect hook</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Xây dựng được hook custom</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4" name="Google Shape;24;p3"/>
          <p:cNvPicPr preferRelativeResize="0"/>
          <p:nvPr/>
        </p:nvPicPr>
        <p:blipFill rotWithShape="1">
          <a:blip r:embed="rId1"/>
          <a:srcRect/>
          <a:stretch>
            <a:fillRect/>
          </a:stretch>
        </p:blipFill>
        <p:spPr>
          <a:xfrm>
            <a:off x="11401922" y="164869"/>
            <a:ext cx="670560" cy="6705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30" name="Google Shape;30;p4"/>
          <p:cNvSpPr/>
          <p:nvPr/>
        </p:nvSpPr>
        <p:spPr>
          <a:xfrm>
            <a:off x="743712" y="301752"/>
            <a:ext cx="2511552" cy="4297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React Hooks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4"/>
          <p:cNvSpPr/>
          <p:nvPr/>
        </p:nvSpPr>
        <p:spPr>
          <a:xfrm>
            <a:off x="1108364" y="1414271"/>
            <a:ext cx="10699588" cy="5309801"/>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Hooks là một bổ sung mới trong React 16.8.</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Hooks là những hàm cho phép “kết nối” React state và lifecycle vào các components sử dụng hàm.</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Với Hooks bạn có thể sử dụng state và lifecycles mà không cần dùng ES6 Class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Lợi ích của hook</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Khiến các component trở nên gọn nhẹ hơn</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Giảm đáng kể số lượng code, dễ tiếp cận</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Cho phép chúng ta sử dụng state ngay trong function component</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5" name="Shape 35"/>
        <p:cNvGrpSpPr/>
        <p:nvPr/>
      </p:nvGrpSpPr>
      <p:grpSpPr>
        <a:xfrm>
          <a:off x="0" y="0"/>
          <a:ext cx="0" cy="0"/>
          <a:chOff x="0" y="0"/>
          <a:chExt cx="0" cy="0"/>
        </a:xfrm>
      </p:grpSpPr>
      <p:pic>
        <p:nvPicPr>
          <p:cNvPr id="36" name="Google Shape;36;p1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37" name="Google Shape;37;p14"/>
          <p:cNvSpPr/>
          <p:nvPr/>
        </p:nvSpPr>
        <p:spPr>
          <a:xfrm>
            <a:off x="743711" y="301752"/>
            <a:ext cx="3580315" cy="4297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Why React Hooks?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4"/>
          <p:cNvSpPr/>
          <p:nvPr/>
        </p:nvSpPr>
        <p:spPr>
          <a:xfrm>
            <a:off x="1108364" y="1414271"/>
            <a:ext cx="10699588" cy="530980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Sau một thời gian làm việc với React thì có lẽ chúng ta sẽ bắt gặp một trong số các vấn đề sau:</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0"/>
              </a:spcBef>
              <a:spcAft>
                <a:spcPts val="0"/>
              </a:spcAft>
              <a:buClr>
                <a:schemeClr val="dk1"/>
              </a:buClr>
              <a:buSzPts val="3000"/>
              <a:buFont typeface="Noto Sans Symbols"/>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“Wrapper hell” các component được lồng (nested) vào nhau nhiều tạo ra một DOM tree phức tạp.</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0"/>
              </a:spcBef>
              <a:spcAft>
                <a:spcPts val="0"/>
              </a:spcAft>
              <a:buClr>
                <a:schemeClr val="dk1"/>
              </a:buClr>
              <a:buSzPts val="3000"/>
              <a:buFont typeface="Noto Sans Symbols"/>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Component quá lớn.</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0"/>
              </a:spcBef>
              <a:spcAft>
                <a:spcPts val="0"/>
              </a:spcAft>
              <a:buClr>
                <a:schemeClr val="dk1"/>
              </a:buClr>
              <a:buSzPts val="3000"/>
              <a:buFont typeface="Noto Sans Symbols"/>
              <a:buChar char="❖"/>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Sự rắc rối của Lifecycles trong class</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2" name="Shape 42"/>
        <p:cNvGrpSpPr/>
        <p:nvPr/>
      </p:nvGrpSpPr>
      <p:grpSpPr>
        <a:xfrm>
          <a:off x="0" y="0"/>
          <a:ext cx="0" cy="0"/>
          <a:chOff x="0" y="0"/>
          <a:chExt cx="0" cy="0"/>
        </a:xfrm>
      </p:grpSpPr>
      <p:pic>
        <p:nvPicPr>
          <p:cNvPr id="43" name="Google Shape;43;p5"/>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44" name="Google Shape;44;p5"/>
          <p:cNvSpPr/>
          <p:nvPr/>
        </p:nvSpPr>
        <p:spPr>
          <a:xfrm>
            <a:off x="740664" y="301752"/>
            <a:ext cx="3014472" cy="4297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UseState Hook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5"/>
          <p:cNvSpPr/>
          <p:nvPr/>
        </p:nvSpPr>
        <p:spPr>
          <a:xfrm>
            <a:off x="1016000" y="1395983"/>
            <a:ext cx="10563352" cy="2991289"/>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Là một hook cơ bản của reactjs version &gt; 16.8.</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Giúp chúng ta có thể dùng state trong functional component.</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Input: initialState (giá trị hoặc function)</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Output: một mảng có 2 phần tử tương ứng cho state và setState. </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 name="Shape 49"/>
        <p:cNvGrpSpPr/>
        <p:nvPr/>
      </p:nvGrpSpPr>
      <p:grpSpPr>
        <a:xfrm>
          <a:off x="0" y="0"/>
          <a:ext cx="0" cy="0"/>
          <a:chOff x="0" y="0"/>
          <a:chExt cx="0" cy="0"/>
        </a:xfrm>
      </p:grpSpPr>
      <p:pic>
        <p:nvPicPr>
          <p:cNvPr id="50" name="Google Shape;50;p6"/>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51" name="Google Shape;51;p6"/>
          <p:cNvSpPr/>
          <p:nvPr/>
        </p:nvSpPr>
        <p:spPr>
          <a:xfrm>
            <a:off x="740664" y="301752"/>
            <a:ext cx="3014472" cy="42976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UseState Hook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6"/>
          <p:cNvSpPr/>
          <p:nvPr/>
        </p:nvSpPr>
        <p:spPr>
          <a:xfrm>
            <a:off x="740664" y="1360700"/>
            <a:ext cx="10479024" cy="48276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Ví dụ:</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const [username, setUsername] = useState(“default name”);</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Giá trị khởi tạo của username sẽ là “default name”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Chúng ta có thể sử dụng hàm setUsername để thay đổi giá trị của biến username.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setUsername(“new name”);</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65" name="Google Shape;65;p7"/>
          <p:cNvSpPr/>
          <p:nvPr/>
        </p:nvSpPr>
        <p:spPr>
          <a:xfrm>
            <a:off x="740664" y="298704"/>
            <a:ext cx="1895856" cy="4328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UseEffect</a:t>
            </a:r>
            <a:endParaRPr sz="3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6" name="Google Shape;66;p7"/>
          <p:cNvSpPr/>
          <p:nvPr/>
        </p:nvSpPr>
        <p:spPr>
          <a:xfrm>
            <a:off x="1016000" y="1414272"/>
            <a:ext cx="10694416" cy="5443728"/>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useEffect là một hook trong React Hooks cho phép chúng ta làm việc với các life cycle ở functional component.</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useEffect Hook là của 3 phương thức componentDidMount, componentDidUpdate, và componentWillUnmount kết hợp lại với nhau.</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3000"/>
              <a:buFont typeface="Arial" panose="020B0604020202020204"/>
              <a:buChar char="•"/>
            </a:pPr>
            <a:r>
              <a:rPr lang="en-US"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useEffect cho phép chúng ta xử lý các logic trong các vòng đời của component và được gọi mỗi khi có bất cứ sự thay đổi nào trong một componnet.</a:t>
            </a:r>
            <a:endParaRPr sz="3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0" name="Shape 70"/>
        <p:cNvGrpSpPr/>
        <p:nvPr/>
      </p:nvGrpSpPr>
      <p:grpSpPr>
        <a:xfrm>
          <a:off x="0" y="0"/>
          <a:ext cx="0" cy="0"/>
          <a:chOff x="0" y="0"/>
          <a:chExt cx="0" cy="0"/>
        </a:xfrm>
      </p:grpSpPr>
      <p:sp>
        <p:nvSpPr>
          <p:cNvPr id="71" name="Google Shape;71;p8"/>
          <p:cNvSpPr/>
          <p:nvPr/>
        </p:nvSpPr>
        <p:spPr>
          <a:xfrm>
            <a:off x="740664" y="298704"/>
            <a:ext cx="1895856" cy="4328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UseEffect</a:t>
            </a:r>
            <a:endParaRPr sz="3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2" name="Google Shape;72;p8"/>
          <p:cNvSpPr/>
          <p:nvPr/>
        </p:nvSpPr>
        <p:spPr>
          <a:xfrm>
            <a:off x="704088" y="1365504"/>
            <a:ext cx="719328" cy="274320"/>
          </a:xfrm>
          <a:prstGeom prst="rect">
            <a:avLst/>
          </a:prstGeom>
          <a:noFill/>
          <a:ln>
            <a:noFill/>
          </a:ln>
        </p:spPr>
        <p:txBody>
          <a:bodyPr spcFirstLastPara="1" wrap="square" lIns="0" tIns="0" rIns="0" bIns="0" anchor="t" anchorCtr="0">
            <a:noAutofit/>
          </a:bodyPr>
          <a:lstStyle/>
          <a:p>
            <a:pPr marL="0" marR="0" lvl="0" indent="0" algn="l" rtl="0">
              <a:lnSpc>
                <a:spcPct val="18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Vi du: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546100" marR="0" lvl="0" indent="0" algn="l" rtl="0">
              <a:lnSpc>
                <a:spcPct val="72000"/>
              </a:lnSpc>
              <a:spcBef>
                <a:spcPts val="0"/>
              </a:spcBef>
              <a:spcAft>
                <a:spcPts val="0"/>
              </a:spcAft>
              <a:buClr>
                <a:srgbClr val="000000"/>
              </a:buClr>
              <a:buSzPts val="500"/>
              <a:buFont typeface="Arial" panose="020B0604020202020204"/>
              <a:buNone/>
            </a:pPr>
            <a:r>
              <a:rPr lang="en-US" sz="500" b="0" i="0" u="none" strike="noStrike" cap="none">
                <a:solidFill>
                  <a:schemeClr val="dk1"/>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8"/>
          <p:cNvSpPr/>
          <p:nvPr/>
        </p:nvSpPr>
        <p:spPr>
          <a:xfrm>
            <a:off x="713232" y="1639824"/>
            <a:ext cx="8125968" cy="358749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    export const </a:t>
            </a:r>
            <a:r>
              <a:rPr lang="en-US" sz="1100" b="0" i="0" u="none" strike="noStrike" cap="none">
                <a:solidFill>
                  <a:srgbClr val="6940B7"/>
                </a:solidFill>
                <a:latin typeface="Consolas" panose="020B0609020204030204"/>
                <a:ea typeface="Consolas" panose="020B0609020204030204"/>
                <a:cs typeface="Consolas" panose="020B0609020204030204"/>
                <a:sym typeface="Consolas" panose="020B0609020204030204"/>
              </a:rPr>
              <a:t>EffectDemo </a:t>
            </a:r>
            <a:r>
              <a:rPr lang="en-US" sz="1100" b="0" i="0" u="none" strike="noStrike" cap="none">
                <a:solidFill>
                  <a:srgbClr val="482C32"/>
                </a:solidFill>
                <a:latin typeface="Consolas" panose="020B0609020204030204"/>
                <a:ea typeface="Consolas" panose="020B0609020204030204"/>
                <a:cs typeface="Consolas" panose="020B0609020204030204"/>
                <a:sym typeface="Consolas" panose="020B0609020204030204"/>
              </a:rPr>
              <a:t>=()=&gt;{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803910" marR="0" lvl="1" indent="0" algn="l" rtl="0">
              <a:lnSpc>
                <a:spcPct val="100000"/>
              </a:lnSpc>
              <a:spcBef>
                <a:spcPts val="0"/>
              </a:spcBef>
              <a:spcAft>
                <a:spcPts val="0"/>
              </a:spcAft>
              <a:buClr>
                <a:srgbClr val="000000"/>
              </a:buClr>
              <a:buSzPts val="1100"/>
              <a:buFont typeface="Arial" panose="020B0604020202020204"/>
              <a:buNone/>
            </a:pPr>
            <a:r>
              <a:rPr lang="en-US" sz="1100" b="0" i="0" u="none" strike="noStrike" cap="none">
                <a:solidFill>
                  <a:srgbClr val="6A727C"/>
                </a:solidFill>
                <a:latin typeface="Consolas" panose="020B0609020204030204"/>
                <a:ea typeface="Consolas" panose="020B0609020204030204"/>
                <a:cs typeface="Consolas" panose="020B0609020204030204"/>
                <a:sym typeface="Consolas" panose="020B0609020204030204"/>
              </a:rPr>
              <a:t>//State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8039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const </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[fullName, setFullName] </a:t>
            </a: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 </a:t>
            </a:r>
            <a:r>
              <a:rPr lang="en-US" sz="1100" b="0" i="0" u="none" strike="noStrike" cap="none">
                <a:solidFill>
                  <a:srgbClr val="50377E"/>
                </a:solidFill>
                <a:latin typeface="Consolas" panose="020B0609020204030204"/>
                <a:ea typeface="Consolas" panose="020B0609020204030204"/>
                <a:cs typeface="Consolas" panose="020B0609020204030204"/>
                <a:sym typeface="Consolas" panose="020B0609020204030204"/>
              </a:rPr>
              <a:t>useState({name: </a:t>
            </a:r>
            <a:r>
              <a:rPr lang="en-US" sz="1100" b="0" i="0" u="none" strike="noStrike" cap="none">
                <a:solidFill>
                  <a:srgbClr val="042E60"/>
                </a:solidFill>
                <a:latin typeface="Consolas" panose="020B0609020204030204"/>
                <a:ea typeface="Consolas" panose="020B0609020204030204"/>
                <a:cs typeface="Consolas" panose="020B0609020204030204"/>
                <a:sym typeface="Consolas" panose="020B0609020204030204"/>
              </a:rPr>
              <a:t>'name', </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familyName: </a:t>
            </a:r>
            <a:r>
              <a:rPr lang="en-US" sz="1100" b="0" i="0" u="none" strike="noStrike" cap="none">
                <a:solidFill>
                  <a:srgbClr val="042E60"/>
                </a:solidFill>
                <a:latin typeface="Consolas" panose="020B0609020204030204"/>
                <a:ea typeface="Consolas" panose="020B0609020204030204"/>
                <a:cs typeface="Consolas" panose="020B0609020204030204"/>
                <a:sym typeface="Consolas" panose="020B0609020204030204"/>
              </a:rPr>
              <a:t>'family'</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 </a:t>
            </a:r>
            <a:b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b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const </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[title,setTitle] </a:t>
            </a: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 </a:t>
            </a:r>
            <a:r>
              <a:rPr lang="en-US" sz="1100" b="0" i="0" u="none" strike="noStrike" cap="none">
                <a:solidFill>
                  <a:srgbClr val="6940B7"/>
                </a:solidFill>
                <a:latin typeface="Consolas" panose="020B0609020204030204"/>
                <a:ea typeface="Consolas" panose="020B0609020204030204"/>
                <a:cs typeface="Consolas" panose="020B0609020204030204"/>
                <a:sym typeface="Consolas" panose="020B0609020204030204"/>
              </a:rPr>
              <a:t>useState(</a:t>
            </a:r>
            <a:r>
              <a:rPr lang="en-US" sz="1100" b="0" i="0" u="none" strike="noStrike" cap="none">
                <a:solidFill>
                  <a:srgbClr val="042E60"/>
                </a:solidFill>
                <a:latin typeface="Consolas" panose="020B0609020204030204"/>
                <a:ea typeface="Consolas" panose="020B0609020204030204"/>
                <a:cs typeface="Consolas" panose="020B0609020204030204"/>
                <a:sym typeface="Consolas" panose="020B0609020204030204"/>
              </a:rPr>
              <a:t>'useEffectQ in Hooks');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803910" marR="0" lvl="1" indent="0" algn="l" rtl="0">
              <a:lnSpc>
                <a:spcPct val="122000"/>
              </a:lnSpc>
              <a:spcBef>
                <a:spcPts val="840"/>
              </a:spcBef>
              <a:spcAft>
                <a:spcPts val="0"/>
              </a:spcAft>
              <a:buClr>
                <a:srgbClr val="000000"/>
              </a:buClr>
              <a:buSzPts val="1100"/>
              <a:buFont typeface="Arial" panose="020B0604020202020204"/>
              <a:buNone/>
            </a:pPr>
            <a:r>
              <a:rPr lang="en-US" sz="1100" b="0" i="0" u="none" strike="noStrike" cap="none">
                <a:solidFill>
                  <a:srgbClr val="6A727C"/>
                </a:solidFill>
                <a:latin typeface="Consolas" panose="020B0609020204030204"/>
                <a:ea typeface="Consolas" panose="020B0609020204030204"/>
                <a:cs typeface="Consolas" panose="020B0609020204030204"/>
                <a:sym typeface="Consolas" panose="020B0609020204030204"/>
              </a:rPr>
              <a:t>//useEffect </a:t>
            </a:r>
            <a:r>
              <a:rPr lang="en-US" sz="1100" b="0" i="0" u="none" strike="noStrike" cap="none">
                <a:solidFill>
                  <a:srgbClr val="6940B7"/>
                </a:solidFill>
                <a:latin typeface="Consolas" panose="020B0609020204030204"/>
                <a:ea typeface="Consolas" panose="020B0609020204030204"/>
                <a:cs typeface="Consolas" panose="020B0609020204030204"/>
                <a:sym typeface="Consolas" panose="020B0609020204030204"/>
              </a:rPr>
              <a:t>useEffect(() </a:t>
            </a: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=&gt; </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214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console.</a:t>
            </a:r>
            <a:r>
              <a:rPr lang="en-US" sz="1100" b="0" i="0" u="none" strike="noStrike" cap="none">
                <a:solidFill>
                  <a:srgbClr val="6940B7"/>
                </a:solidFill>
                <a:latin typeface="Consolas" panose="020B0609020204030204"/>
                <a:ea typeface="Consolas" panose="020B0609020204030204"/>
                <a:cs typeface="Consolas" panose="020B0609020204030204"/>
                <a:sym typeface="Consolas" panose="020B0609020204030204"/>
              </a:rPr>
              <a:t>log(</a:t>
            </a:r>
            <a:r>
              <a:rPr lang="en-US" sz="1100" b="0" i="0" u="none" strike="noStrike" cap="none">
                <a:solidFill>
                  <a:srgbClr val="042E60"/>
                </a:solidFill>
                <a:latin typeface="Consolas" panose="020B0609020204030204"/>
                <a:ea typeface="Consolas" panose="020B0609020204030204"/>
                <a:cs typeface="Consolas" panose="020B0609020204030204"/>
                <a:sym typeface="Consolas" panose="020B0609020204030204"/>
              </a:rPr>
              <a:t>'useEffect has been called!'); </a:t>
            </a:r>
            <a:r>
              <a:rPr lang="en-US" sz="1100" b="0" i="0" u="none" strike="noStrike" cap="none">
                <a:solidFill>
                  <a:srgbClr val="6940B7"/>
                </a:solidFill>
                <a:latin typeface="Consolas" panose="020B0609020204030204"/>
                <a:ea typeface="Consolas" panose="020B0609020204030204"/>
                <a:cs typeface="Consolas" panose="020B0609020204030204"/>
                <a:sym typeface="Consolas" panose="020B0609020204030204"/>
              </a:rPr>
              <a:t>setFullName</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({name</a:t>
            </a: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a:t>
            </a:r>
            <a:r>
              <a:rPr lang="en-US" sz="1100" b="0" i="0" u="none" strike="noStrike" cap="none">
                <a:solidFill>
                  <a:srgbClr val="042E60"/>
                </a:solidFill>
                <a:latin typeface="Consolas" panose="020B0609020204030204"/>
                <a:ea typeface="Consolas" panose="020B0609020204030204"/>
                <a:cs typeface="Consolas" panose="020B0609020204030204"/>
                <a:sym typeface="Consolas" panose="020B0609020204030204"/>
              </a:rPr>
              <a:t>'SonMc'</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,familyName</a:t>
            </a: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 </a:t>
            </a:r>
            <a:r>
              <a:rPr lang="en-US" sz="1100" b="0" i="0" u="none" strike="noStrike" cap="none">
                <a:solidFill>
                  <a:srgbClr val="042E60"/>
                </a:solidFill>
                <a:latin typeface="Consolas" panose="020B0609020204030204"/>
                <a:ea typeface="Consolas" panose="020B0609020204030204"/>
                <a:cs typeface="Consolas" panose="020B0609020204030204"/>
                <a:sym typeface="Consolas" panose="020B0609020204030204"/>
              </a:rPr>
              <a:t>'CodeGym'</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803910" marR="0" lvl="1" indent="0" algn="l" rtl="0">
              <a:lnSpc>
                <a:spcPct val="100000"/>
              </a:lnSpc>
              <a:spcBef>
                <a:spcPts val="0"/>
              </a:spcBef>
              <a:spcAft>
                <a:spcPts val="0"/>
              </a:spcAft>
              <a:buClr>
                <a:srgbClr val="000000"/>
              </a:buClr>
              <a:buSzPts val="1100"/>
              <a:buFont typeface="Arial" panose="020B0604020202020204"/>
              <a:buNone/>
            </a:pP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803910" marR="0" lvl="1" indent="0" algn="l" rtl="0">
              <a:lnSpc>
                <a:spcPct val="122000"/>
              </a:lnSpc>
              <a:spcBef>
                <a:spcPts val="840"/>
              </a:spcBef>
              <a:spcAft>
                <a:spcPts val="0"/>
              </a:spcAft>
              <a:buClr>
                <a:srgbClr val="000000"/>
              </a:buClr>
              <a:buSzPts val="1100"/>
              <a:buFont typeface="Arial" panose="020B0604020202020204"/>
              <a:buNone/>
            </a:pPr>
            <a:r>
              <a:rPr lang="en-US" sz="1100" b="0" i="0" u="none" strike="noStrike" cap="none">
                <a:solidFill>
                  <a:srgbClr val="D43B48"/>
                </a:solidFill>
                <a:latin typeface="Consolas" panose="020B0609020204030204"/>
                <a:ea typeface="Consolas" panose="020B0609020204030204"/>
                <a:cs typeface="Consolas" panose="020B0609020204030204"/>
                <a:sym typeface="Consolas" panose="020B0609020204030204"/>
              </a:rPr>
              <a:t>return(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214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482C32"/>
                </a:solidFill>
                <a:latin typeface="Consolas" panose="020B0609020204030204"/>
                <a:ea typeface="Consolas" panose="020B0609020204030204"/>
                <a:cs typeface="Consolas" panose="020B0609020204030204"/>
                <a:sym typeface="Consolas" panose="020B0609020204030204"/>
              </a:rPr>
              <a:t>&lt;div&gt;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4389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482C32"/>
                </a:solidFill>
                <a:latin typeface="Consolas" panose="020B0609020204030204"/>
                <a:ea typeface="Consolas" panose="020B0609020204030204"/>
                <a:cs typeface="Consolas" panose="020B0609020204030204"/>
                <a:sym typeface="Consolas" panose="020B0609020204030204"/>
              </a:rPr>
              <a:t>&lt;hl&gt;Title: {title}&lt;/hl&gt;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4389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482C32"/>
                </a:solidFill>
                <a:latin typeface="Consolas" panose="020B0609020204030204"/>
                <a:ea typeface="Consolas" panose="020B0609020204030204"/>
                <a:cs typeface="Consolas" panose="020B0609020204030204"/>
                <a:sym typeface="Consolas" panose="020B0609020204030204"/>
              </a:rPr>
              <a:t>&lt;h3&gt;Name: </a:t>
            </a: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{fullName.name}&lt;/h3&gt;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4389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&lt;h3&gt;Family Name: {fullName.familyName}&lt;/h3&gt;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121410" marR="0" lvl="1" indent="0" algn="l" rtl="0">
              <a:lnSpc>
                <a:spcPct val="122000"/>
              </a:lnSpc>
              <a:spcBef>
                <a:spcPts val="0"/>
              </a:spcBef>
              <a:spcAft>
                <a:spcPts val="0"/>
              </a:spcAft>
              <a:buClr>
                <a:srgbClr val="000000"/>
              </a:buClr>
              <a:buSzPts val="1100"/>
              <a:buFont typeface="Arial" panose="020B0604020202020204"/>
              <a:buNone/>
            </a:pPr>
            <a:r>
              <a:rPr lang="en-US" sz="1100" b="0" i="0" u="none" strike="noStrike" cap="none">
                <a:solidFill>
                  <a:srgbClr val="482C32"/>
                </a:solidFill>
                <a:latin typeface="Consolas" panose="020B0609020204030204"/>
                <a:ea typeface="Consolas" panose="020B0609020204030204"/>
                <a:cs typeface="Consolas" panose="020B0609020204030204"/>
                <a:sym typeface="Consolas" panose="020B0609020204030204"/>
              </a:rPr>
              <a:t>&lt;/div&gt;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803910" marR="0" lvl="1" indent="0" algn="l" rtl="0">
              <a:lnSpc>
                <a:spcPct val="100000"/>
              </a:lnSpc>
              <a:spcBef>
                <a:spcPts val="0"/>
              </a:spcBef>
              <a:spcAft>
                <a:spcPts val="0"/>
              </a:spcAft>
              <a:buClr>
                <a:srgbClr val="000000"/>
              </a:buClr>
              <a:buSzPts val="1100"/>
              <a:buFont typeface="Arial" panose="020B0604020202020204"/>
              <a:buNone/>
            </a:pPr>
            <a:r>
              <a:rPr lang="en-US"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rPr>
              <a:t>);}</a:t>
            </a:r>
            <a:endParaRPr sz="1100" b="0" i="0" u="none" strike="noStrike" cap="none">
              <a:solidFill>
                <a:srgbClr val="27292E"/>
              </a:solidFill>
              <a:latin typeface="Consolas" panose="020B0609020204030204"/>
              <a:ea typeface="Consolas" panose="020B0609020204030204"/>
              <a:cs typeface="Consolas" panose="020B0609020204030204"/>
              <a:sym typeface="Consolas" panose="020B0609020204030204"/>
            </a:endParaRPr>
          </a:p>
        </p:txBody>
      </p:sp>
      <p:sp>
        <p:nvSpPr>
          <p:cNvPr id="74" name="Google Shape;74;p8"/>
          <p:cNvSpPr/>
          <p:nvPr/>
        </p:nvSpPr>
        <p:spPr>
          <a:xfrm>
            <a:off x="725426" y="5550400"/>
            <a:ext cx="10427100" cy="320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UseEffect sẽ được gọi mỗi khi component thay đổi</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5" name="Google Shape;75;p8"/>
          <p:cNvPicPr preferRelativeResize="0"/>
          <p:nvPr/>
        </p:nvPicPr>
        <p:blipFill rotWithShape="1">
          <a:blip r:embed="rId1"/>
          <a:srcRect/>
          <a:stretch>
            <a:fillRect/>
          </a:stretch>
        </p:blipFill>
        <p:spPr>
          <a:xfrm>
            <a:off x="11387789" y="175260"/>
            <a:ext cx="679704" cy="679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9" name="Shape 79"/>
        <p:cNvGrpSpPr/>
        <p:nvPr/>
      </p:nvGrpSpPr>
      <p:grpSpPr>
        <a:xfrm>
          <a:off x="0" y="0"/>
          <a:ext cx="0" cy="0"/>
          <a:chOff x="0" y="0"/>
          <a:chExt cx="0" cy="0"/>
        </a:xfrm>
      </p:grpSpPr>
      <p:pic>
        <p:nvPicPr>
          <p:cNvPr id="80" name="Google Shape;80;p9"/>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1" name="Google Shape;81;p9"/>
          <p:cNvSpPr/>
          <p:nvPr/>
        </p:nvSpPr>
        <p:spPr>
          <a:xfrm>
            <a:off x="740664" y="298704"/>
            <a:ext cx="1895856" cy="4328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Arial" panose="020B0604020202020204"/>
                <a:ea typeface="Arial" panose="020B0604020202020204"/>
                <a:cs typeface="Arial" panose="020B0604020202020204"/>
                <a:sym typeface="Arial" panose="020B0604020202020204"/>
              </a:rPr>
              <a:t>UseEffect</a:t>
            </a:r>
            <a:endParaRPr sz="3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2" name="Google Shape;82;p9"/>
          <p:cNvSpPr/>
          <p:nvPr/>
        </p:nvSpPr>
        <p:spPr>
          <a:xfrm>
            <a:off x="997526" y="1153252"/>
            <a:ext cx="10965873" cy="540456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chemeClr val="dk1"/>
                </a:solidFill>
                <a:latin typeface="Arial" panose="020B0604020202020204"/>
                <a:ea typeface="Arial" panose="020B0604020202020204"/>
                <a:cs typeface="Arial" panose="020B0604020202020204"/>
                <a:sym typeface="Arial" panose="020B0604020202020204"/>
              </a:rPr>
              <a:t>Ví dụ:</a:t>
            </a:r>
            <a:endParaRPr sz="2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Chúng ta cũng có thể điều khiển hàm </a:t>
            </a:r>
            <a:r>
              <a:rPr lang="en-US" sz="2500" b="1" i="1" u="none" strike="noStrike" cap="none">
                <a:solidFill>
                  <a:schemeClr val="dk1"/>
                </a:solidFill>
                <a:latin typeface="Arial" panose="020B0604020202020204"/>
                <a:ea typeface="Arial" panose="020B0604020202020204"/>
                <a:cs typeface="Arial" panose="020B0604020202020204"/>
                <a:sym typeface="Arial" panose="020B0604020202020204"/>
              </a:rPr>
              <a:t>useEffect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bằng câu lệnh điều kiện, nó chính là tham số thứ 2 của hàm </a:t>
            </a:r>
            <a:r>
              <a:rPr lang="en-US" sz="2500" b="1" i="1" u="none" strike="noStrike" cap="none">
                <a:solidFill>
                  <a:schemeClr val="dk1"/>
                </a:solidFill>
                <a:latin typeface="Arial" panose="020B0604020202020204"/>
                <a:ea typeface="Arial" panose="020B0604020202020204"/>
                <a:cs typeface="Arial" panose="020B0604020202020204"/>
                <a:sym typeface="Arial" panose="020B0604020202020204"/>
              </a:rPr>
              <a:t>useEffect().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Tham số thứ 2 của useEffect là một mảng, mảng này cho biết rõ chỉ gọi </a:t>
            </a:r>
            <a:r>
              <a:rPr lang="en-US" sz="2500" b="1" i="1" u="none" strike="noStrike" cap="none">
                <a:solidFill>
                  <a:schemeClr val="dk1"/>
                </a:solidFill>
                <a:latin typeface="Arial" panose="020B0604020202020204"/>
                <a:ea typeface="Arial" panose="020B0604020202020204"/>
                <a:cs typeface="Arial" panose="020B0604020202020204"/>
                <a:sym typeface="Arial" panose="020B0604020202020204"/>
              </a:rPr>
              <a:t>useEffect()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khi giá trị phần tử trong mảng thay đổi. Ví dụ:</a:t>
            </a:r>
            <a:endParaRPr sz="2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useEffect(() =&gt;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console.log('useEffect has been called!');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setFullName({ name: 'New Name', familyName: 'CodeGym'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 [fullName.name]);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Như vậy hàm </a:t>
            </a:r>
            <a:r>
              <a:rPr lang="en-US" sz="2500" b="1" i="1" u="none" strike="noStrike" cap="none">
                <a:solidFill>
                  <a:schemeClr val="dk1"/>
                </a:solidFill>
                <a:latin typeface="Arial" panose="020B0604020202020204"/>
                <a:ea typeface="Arial" panose="020B0604020202020204"/>
                <a:cs typeface="Arial" panose="020B0604020202020204"/>
                <a:sym typeface="Arial" panose="020B0604020202020204"/>
              </a:rPr>
              <a:t>useEffect()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chỉ được gọi 2 lần: 1 lần khi render components, 1 lần khi set name thành "New name".</a:t>
            </a:r>
            <a:endParaRPr sz="2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1000"/>
              </a:lnSpc>
              <a:spcBef>
                <a:spcPts val="1890"/>
              </a:spcBef>
              <a:spcAft>
                <a:spcPts val="0"/>
              </a:spcAft>
              <a:buClr>
                <a:srgbClr val="000000"/>
              </a:buClr>
              <a:buSzPts val="2500"/>
              <a:buFont typeface="Arial" panose="020B0604020202020204"/>
              <a:buNone/>
            </a:pPr>
            <a:endParaRPr sz="2500" b="1" i="0" u="none" strike="noStrike" cap="none">
              <a:solidFill>
                <a:srgbClr val="1B1B1B"/>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4733</Words>
  <Application>WPS Presentation</Application>
  <PresentationFormat/>
  <Paragraphs>122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Tahoma</vt:lpstr>
      <vt:lpstr>Consolas</vt:lpstr>
      <vt:lpstr>Noto Sans Symbols</vt:lpstr>
      <vt:lpstr>Segoe Print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cp:revision>
  <dcterms:created xsi:type="dcterms:W3CDTF">2023-03-01T17:50:22Z</dcterms:created>
  <dcterms:modified xsi:type="dcterms:W3CDTF">2023-03-01T17:50:24Z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985292E4B55047AC9DBA62EB3C60D447</vt:lpwstr>
  </property>
  <property fmtid="{D5CDD505-2E9C-101B-9397-08002B2CF9AE}" pid="3" name="KSOProductBuildVer">
    <vt:lpwstr>1033-11.2.0.11486</vt:lpwstr>
  </property>
</Properties>
</file>