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56" r:id="rId2"/>
    <p:sldId id="260" r:id="rId3"/>
    <p:sldId id="261" r:id="rId4"/>
    <p:sldId id="265" r:id="rId5"/>
    <p:sldId id="315" r:id="rId6"/>
    <p:sldId id="314" r:id="rId7"/>
    <p:sldId id="308" r:id="rId8"/>
    <p:sldId id="319" r:id="rId9"/>
    <p:sldId id="332" r:id="rId10"/>
    <p:sldId id="333" r:id="rId11"/>
    <p:sldId id="334" r:id="rId12"/>
    <p:sldId id="335" r:id="rId13"/>
    <p:sldId id="336" r:id="rId14"/>
    <p:sldId id="320" r:id="rId15"/>
    <p:sldId id="321" r:id="rId16"/>
    <p:sldId id="310" r:id="rId17"/>
    <p:sldId id="322" r:id="rId18"/>
    <p:sldId id="337" r:id="rId19"/>
    <p:sldId id="323" r:id="rId20"/>
    <p:sldId id="324" r:id="rId21"/>
    <p:sldId id="312" r:id="rId22"/>
    <p:sldId id="325" r:id="rId23"/>
    <p:sldId id="317" r:id="rId24"/>
    <p:sldId id="258" r:id="rId25"/>
  </p:sldIdLst>
  <p:sldSz cx="9144000" cy="5143500" type="screen16x9"/>
  <p:notesSz cx="6858000" cy="9144000"/>
  <p:embeddedFontLst>
    <p:embeddedFont>
      <p:font typeface="Abadi" panose="020B0604020104020204" pitchFamily="34" charset="0"/>
      <p:regular r:id="rId27"/>
    </p:embeddedFont>
    <p:embeddedFont>
      <p:font typeface="Cuprum" panose="020B0604020202020204" charset="0"/>
      <p:regular r:id="rId28"/>
      <p:bold r:id="rId29"/>
      <p:italic r:id="rId30"/>
      <p:boldItalic r:id="rId31"/>
    </p:embeddedFont>
    <p:embeddedFont>
      <p:font typeface="Karla"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B59"/>
    <a:srgbClr val="719FBE"/>
    <a:srgbClr val="222F5F"/>
    <a:srgbClr val="E40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27B46A-0289-4AEC-B5EE-C2C8F50C9054}">
  <a:tblStyle styleId="{2E27B46A-0289-4AEC-B5EE-C2C8F50C90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6" autoAdjust="0"/>
    <p:restoredTop sz="84837" autoAdjust="0"/>
  </p:normalViewPr>
  <p:slideViewPr>
    <p:cSldViewPr snapToGrid="0">
      <p:cViewPr varScale="1">
        <p:scale>
          <a:sx n="89" d="100"/>
          <a:sy n="89" d="100"/>
        </p:scale>
        <p:origin x="105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258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64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909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949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9110e3ff9a_0_5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9110e3ff9a_0_5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75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097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80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22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435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9110e3ff9a_0_5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9110e3ff9a_0_5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95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9110e3ff9a_0_4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9110e3ff9a_0_4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703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01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628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9110e3ff9a_0_4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9110e3ff9a_0_4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452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110e3ff9a_0_4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110e3ff9a_0_4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9110e3ff9a_0_5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9110e3ff9a_0_5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which makes earth a more livable planet,</a:t>
            </a:r>
          </a:p>
          <a:p>
            <a:pPr marL="0" lvl="0" indent="0" algn="l" rtl="0">
              <a:spcBef>
                <a:spcPts val="0"/>
              </a:spcBef>
              <a:spcAft>
                <a:spcPts val="0"/>
              </a:spcAft>
              <a:buNone/>
            </a:pPr>
            <a:r>
              <a:rPr lang="en-US" dirty="0"/>
              <a:t>which is the most explored planet in our solar system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9110e3ff9a_0_5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9110e3ff9a_0_5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97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DuAxel</a:t>
            </a:r>
            <a:r>
              <a:rPr lang="en-US" dirty="0"/>
              <a:t> robotic mission </a:t>
            </a:r>
          </a:p>
          <a:p>
            <a:pPr marL="0" lvl="0" indent="0" algn="l" rtl="0">
              <a:spcBef>
                <a:spcPts val="0"/>
              </a:spcBef>
              <a:spcAft>
                <a:spcPts val="0"/>
              </a:spcAft>
              <a:buClr>
                <a:schemeClr val="dk1"/>
              </a:buClr>
              <a:buSzPts val="1100"/>
              <a:buFont typeface="Arial"/>
              <a:buNone/>
            </a:pPr>
            <a:endParaRPr lang="en-US" dirty="0"/>
          </a:p>
          <a:p>
            <a:pPr marL="457200" lvl="0" indent="-330200" algn="l" rtl="0">
              <a:spcBef>
                <a:spcPts val="0"/>
              </a:spcBef>
              <a:spcAft>
                <a:spcPts val="0"/>
              </a:spcAft>
              <a:buSzPts val="1600"/>
              <a:buChar char="●"/>
            </a:pPr>
            <a:r>
              <a:rPr lang="en-US" dirty="0"/>
              <a:t>Access high risky planetary terrains </a:t>
            </a:r>
          </a:p>
          <a:p>
            <a:pPr marL="457200" lvl="0" indent="-330200" algn="l" rtl="0">
              <a:spcBef>
                <a:spcPts val="0"/>
              </a:spcBef>
              <a:spcAft>
                <a:spcPts val="0"/>
              </a:spcAft>
              <a:buSzPts val="1600"/>
              <a:buChar char="●"/>
            </a:pPr>
            <a:r>
              <a:rPr lang="en-US" dirty="0"/>
              <a:t>Investigate in Mars and the moon </a:t>
            </a:r>
          </a:p>
          <a:p>
            <a:pPr marL="457200" lvl="0" indent="-330200" algn="l" rtl="0">
              <a:spcBef>
                <a:spcPts val="0"/>
              </a:spcBef>
              <a:spcAft>
                <a:spcPts val="0"/>
              </a:spcAft>
              <a:buSzPts val="1600"/>
              <a:buChar char="●"/>
            </a:pPr>
            <a:r>
              <a:rPr lang="en-US" dirty="0"/>
              <a:t> collect samples and take stereoscopic pics / determine if streaks are caused by water </a:t>
            </a:r>
          </a:p>
          <a:p>
            <a:pPr marL="457200" lvl="0" indent="-330200" algn="l" rtl="0">
              <a:spcBef>
                <a:spcPts val="0"/>
              </a:spcBef>
              <a:spcAft>
                <a:spcPts val="0"/>
              </a:spcAft>
              <a:buSzPts val="1600"/>
              <a:buChar char="●"/>
            </a:pPr>
            <a:r>
              <a:rPr lang="en-US" dirty="0"/>
              <a:t>Long distances, around hazards → </a:t>
            </a:r>
            <a:r>
              <a:rPr lang="en-US" dirty="0" err="1"/>
              <a:t>DuAxel</a:t>
            </a:r>
            <a:r>
              <a:rPr lang="en-US" dirty="0"/>
              <a:t> is able to explore </a:t>
            </a:r>
          </a:p>
          <a:p>
            <a:pPr marL="127000" lvl="0" indent="0" algn="l" rtl="0">
              <a:spcBef>
                <a:spcPts val="0"/>
              </a:spcBef>
              <a:spcAft>
                <a:spcPts val="0"/>
              </a:spcAft>
              <a:buSzPts val="1600"/>
              <a:buNone/>
            </a:pPr>
            <a:r>
              <a:rPr lang="en-US" dirty="0"/>
              <a:t>Rough terrain unlike any rover before it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706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65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39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034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 name="Google Shape;11;p2"/>
          <p:cNvGrpSpPr/>
          <p:nvPr/>
        </p:nvGrpSpPr>
        <p:grpSpPr>
          <a:xfrm>
            <a:off x="7487963" y="743725"/>
            <a:ext cx="652900" cy="652900"/>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3210598">
            <a:off x="-327633" y="3737841"/>
            <a:ext cx="1722395" cy="1723723"/>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610758" y="-87602"/>
            <a:ext cx="1345201" cy="1345240"/>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544898" y="3519378"/>
            <a:ext cx="539058" cy="516124"/>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3836035" y="191744"/>
            <a:ext cx="374992" cy="348246"/>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462168">
            <a:off x="919648" y="1638791"/>
            <a:ext cx="184279" cy="16593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rot="-5681754">
            <a:off x="8241378" y="3006753"/>
            <a:ext cx="184261" cy="1659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093417">
            <a:off x="6550801" y="196673"/>
            <a:ext cx="235009" cy="225010"/>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rot="3093417">
            <a:off x="939951" y="2223873"/>
            <a:ext cx="235009" cy="225010"/>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5829900" y="147188"/>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flipH="1">
            <a:off x="-1409607" y="-2627799"/>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84" name="Google Shape;84;p2"/>
          <p:cNvGrpSpPr/>
          <p:nvPr/>
        </p:nvGrpSpPr>
        <p:grpSpPr>
          <a:xfrm rot="1742423">
            <a:off x="1002631" y="4519665"/>
            <a:ext cx="849685" cy="850248"/>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2"/>
          <p:cNvGrpSpPr/>
          <p:nvPr/>
        </p:nvGrpSpPr>
        <p:grpSpPr>
          <a:xfrm rot="3093417">
            <a:off x="8636001" y="2058773"/>
            <a:ext cx="235009" cy="225010"/>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rot="-2454324">
            <a:off x="5278696" y="4709403"/>
            <a:ext cx="184297" cy="165881"/>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755300" y="1795813"/>
            <a:ext cx="5633400" cy="98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atin typeface="Cuprum"/>
                <a:ea typeface="Cuprum"/>
                <a:cs typeface="Cuprum"/>
                <a:sym typeface="Cupr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2"/>
          <p:cNvSpPr txBox="1">
            <a:spLocks noGrp="1"/>
          </p:cNvSpPr>
          <p:nvPr>
            <p:ph type="subTitle" idx="1"/>
          </p:nvPr>
        </p:nvSpPr>
        <p:spPr>
          <a:xfrm>
            <a:off x="1755300" y="2831688"/>
            <a:ext cx="5633400" cy="51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300">
                <a:latin typeface="Karla"/>
                <a:ea typeface="Karla"/>
                <a:cs typeface="Karla"/>
                <a:sym typeface="Karl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bg>
      <p:bgPr>
        <a:gradFill>
          <a:gsLst>
            <a:gs pos="0">
              <a:schemeClr val="accent2"/>
            </a:gs>
            <a:gs pos="100000">
              <a:schemeClr val="lt2"/>
            </a:gs>
          </a:gsLst>
          <a:lin ang="8099331" scaled="0"/>
        </a:gradFill>
        <a:effectLst/>
      </p:bgPr>
    </p:bg>
    <p:spTree>
      <p:nvGrpSpPr>
        <p:cNvPr id="1" name="Shape 787"/>
        <p:cNvGrpSpPr/>
        <p:nvPr/>
      </p:nvGrpSpPr>
      <p:grpSpPr>
        <a:xfrm>
          <a:off x="0" y="0"/>
          <a:ext cx="0" cy="0"/>
          <a:chOff x="0" y="0"/>
          <a:chExt cx="0" cy="0"/>
        </a:xfrm>
      </p:grpSpPr>
      <p:sp>
        <p:nvSpPr>
          <p:cNvPr id="788" name="Google Shape;788;p17"/>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9" name="Google Shape;789;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90" name="Google Shape;790;p17"/>
          <p:cNvSpPr txBox="1">
            <a:spLocks noGrp="1"/>
          </p:cNvSpPr>
          <p:nvPr>
            <p:ph type="title"/>
          </p:nvPr>
        </p:nvSpPr>
        <p:spPr>
          <a:xfrm>
            <a:off x="720000" y="1149300"/>
            <a:ext cx="4430700" cy="16713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1" name="Google Shape;791;p17"/>
          <p:cNvSpPr txBox="1">
            <a:spLocks noGrp="1"/>
          </p:cNvSpPr>
          <p:nvPr>
            <p:ph type="subTitle" idx="1"/>
          </p:nvPr>
        </p:nvSpPr>
        <p:spPr>
          <a:xfrm>
            <a:off x="720000" y="3179707"/>
            <a:ext cx="2920500" cy="814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792" name="Google Shape;792;p17"/>
          <p:cNvGrpSpPr/>
          <p:nvPr/>
        </p:nvGrpSpPr>
        <p:grpSpPr>
          <a:xfrm>
            <a:off x="623154" y="244439"/>
            <a:ext cx="193699" cy="185318"/>
            <a:chOff x="3483800" y="1530650"/>
            <a:chExt cx="1459674" cy="1397574"/>
          </a:xfrm>
        </p:grpSpPr>
        <p:sp>
          <p:nvSpPr>
            <p:cNvPr id="793" name="Google Shape;793;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a:off x="138749" y="4109622"/>
            <a:ext cx="318260" cy="295560"/>
            <a:chOff x="3931664" y="3196564"/>
            <a:chExt cx="819834" cy="761359"/>
          </a:xfrm>
        </p:grpSpPr>
        <p:sp>
          <p:nvSpPr>
            <p:cNvPr id="803" name="Google Shape;803;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17"/>
          <p:cNvGrpSpPr/>
          <p:nvPr/>
        </p:nvGrpSpPr>
        <p:grpSpPr>
          <a:xfrm>
            <a:off x="-180561" y="641597"/>
            <a:ext cx="500427" cy="464734"/>
            <a:chOff x="3931664" y="3196564"/>
            <a:chExt cx="819834" cy="761359"/>
          </a:xfrm>
        </p:grpSpPr>
        <p:sp>
          <p:nvSpPr>
            <p:cNvPr id="807" name="Google Shape;807;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17"/>
          <p:cNvGrpSpPr/>
          <p:nvPr/>
        </p:nvGrpSpPr>
        <p:grpSpPr>
          <a:xfrm>
            <a:off x="457004" y="4794839"/>
            <a:ext cx="193699" cy="185318"/>
            <a:chOff x="3483800" y="1530650"/>
            <a:chExt cx="1459674" cy="1397574"/>
          </a:xfrm>
        </p:grpSpPr>
        <p:sp>
          <p:nvSpPr>
            <p:cNvPr id="811" name="Google Shape;811;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7"/>
          <p:cNvGrpSpPr/>
          <p:nvPr/>
        </p:nvGrpSpPr>
        <p:grpSpPr>
          <a:xfrm>
            <a:off x="8323174" y="244447"/>
            <a:ext cx="318260" cy="295560"/>
            <a:chOff x="3931664" y="3196564"/>
            <a:chExt cx="819834" cy="761359"/>
          </a:xfrm>
        </p:grpSpPr>
        <p:sp>
          <p:nvSpPr>
            <p:cNvPr id="821" name="Google Shape;821;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17"/>
          <p:cNvGrpSpPr/>
          <p:nvPr/>
        </p:nvGrpSpPr>
        <p:grpSpPr>
          <a:xfrm>
            <a:off x="8716329" y="963989"/>
            <a:ext cx="193699" cy="185318"/>
            <a:chOff x="3483800" y="1530650"/>
            <a:chExt cx="1459674" cy="1397574"/>
          </a:xfrm>
        </p:grpSpPr>
        <p:sp>
          <p:nvSpPr>
            <p:cNvPr id="825" name="Google Shape;825;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5" name="Google Shape;1425;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6_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8" name="Google Shape;1428;p3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6_1_1">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3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3"/>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flipH="1">
            <a:off x="-252064" y="-78198"/>
            <a:ext cx="4824064" cy="597646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9970999" flipH="1">
            <a:off x="5653541" y="-1105621"/>
            <a:ext cx="5170845" cy="571434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rot="-1953277">
            <a:off x="7233350" y="3280679"/>
            <a:ext cx="2042473" cy="2462065"/>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3"/>
          <p:cNvGrpSpPr/>
          <p:nvPr/>
        </p:nvGrpSpPr>
        <p:grpSpPr>
          <a:xfrm>
            <a:off x="498409" y="1604250"/>
            <a:ext cx="308283" cy="294609"/>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rot="3907081">
            <a:off x="7078935" y="1546583"/>
            <a:ext cx="153542" cy="14259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2977161">
            <a:off x="3670185" y="4602124"/>
            <a:ext cx="288648" cy="268060"/>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rot="-2011775">
            <a:off x="6731571" y="900792"/>
            <a:ext cx="375775" cy="359090"/>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rot="3907383">
            <a:off x="1116907" y="1177468"/>
            <a:ext cx="235229" cy="218451"/>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3"/>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3"/>
          <p:cNvSpPr txBox="1">
            <a:spLocks noGrp="1"/>
          </p:cNvSpPr>
          <p:nvPr>
            <p:ph type="title" idx="2" hasCustomPrompt="1"/>
          </p:nvPr>
        </p:nvSpPr>
        <p:spPr>
          <a:xfrm>
            <a:off x="4010100" y="1026550"/>
            <a:ext cx="1123800" cy="936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2" name="Google Shape;162;p3"/>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63" name="Google Shape;163;p3"/>
          <p:cNvGrpSpPr/>
          <p:nvPr/>
        </p:nvGrpSpPr>
        <p:grpSpPr>
          <a:xfrm>
            <a:off x="998376" y="190487"/>
            <a:ext cx="699037" cy="699037"/>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rot="-895738">
            <a:off x="359618" y="-299817"/>
            <a:ext cx="1016157" cy="1012457"/>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2"/>
            </a:gs>
            <a:gs pos="100000">
              <a:schemeClr val="lt2"/>
            </a:gs>
          </a:gsLst>
          <a:lin ang="13500032" scaled="0"/>
        </a:gradFill>
        <a:effectLst/>
      </p:bgPr>
    </p:bg>
    <p:spTree>
      <p:nvGrpSpPr>
        <p:cNvPr id="1" name="Shape 267"/>
        <p:cNvGrpSpPr/>
        <p:nvPr/>
      </p:nvGrpSpPr>
      <p:grpSpPr>
        <a:xfrm>
          <a:off x="0" y="0"/>
          <a:ext cx="0" cy="0"/>
          <a:chOff x="0" y="0"/>
          <a:chExt cx="0" cy="0"/>
        </a:xfrm>
      </p:grpSpPr>
      <p:sp>
        <p:nvSpPr>
          <p:cNvPr id="268" name="Google Shape;268;p7"/>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0" name="Google Shape;270;p7"/>
          <p:cNvSpPr/>
          <p:nvPr/>
        </p:nvSpPr>
        <p:spPr>
          <a:xfrm flipH="1">
            <a:off x="-1802521" y="-114300"/>
            <a:ext cx="4423146" cy="6000703"/>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rot="10800000">
            <a:off x="7479301" y="-542730"/>
            <a:ext cx="5253633" cy="588405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272" name="Google Shape;272;p7"/>
          <p:cNvGrpSpPr/>
          <p:nvPr/>
        </p:nvGrpSpPr>
        <p:grpSpPr>
          <a:xfrm>
            <a:off x="6985149" y="261297"/>
            <a:ext cx="318260" cy="295560"/>
            <a:chOff x="3931664" y="3196564"/>
            <a:chExt cx="819834" cy="761359"/>
          </a:xfrm>
        </p:grpSpPr>
        <p:sp>
          <p:nvSpPr>
            <p:cNvPr id="273" name="Google Shape;273;p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7"/>
          <p:cNvGrpSpPr/>
          <p:nvPr/>
        </p:nvGrpSpPr>
        <p:grpSpPr>
          <a:xfrm>
            <a:off x="7030779" y="728689"/>
            <a:ext cx="193699" cy="185318"/>
            <a:chOff x="3483800" y="1530650"/>
            <a:chExt cx="1459674" cy="1397574"/>
          </a:xfrm>
        </p:grpSpPr>
        <p:sp>
          <p:nvSpPr>
            <p:cNvPr id="277" name="Google Shape;277;p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7"/>
          <p:cNvSpPr txBox="1">
            <a:spLocks noGrp="1"/>
          </p:cNvSpPr>
          <p:nvPr>
            <p:ph type="title"/>
          </p:nvPr>
        </p:nvSpPr>
        <p:spPr>
          <a:xfrm>
            <a:off x="3168000" y="16461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8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7"/>
          <p:cNvSpPr txBox="1">
            <a:spLocks noGrp="1"/>
          </p:cNvSpPr>
          <p:nvPr>
            <p:ph type="subTitle" idx="1"/>
          </p:nvPr>
        </p:nvSpPr>
        <p:spPr>
          <a:xfrm>
            <a:off x="2734050" y="2671158"/>
            <a:ext cx="3675900" cy="826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8" name="Google Shape;288;p7"/>
          <p:cNvGrpSpPr/>
          <p:nvPr/>
        </p:nvGrpSpPr>
        <p:grpSpPr>
          <a:xfrm>
            <a:off x="7133488" y="3542250"/>
            <a:ext cx="652900" cy="652900"/>
            <a:chOff x="2751400" y="2498775"/>
            <a:chExt cx="652900" cy="652900"/>
          </a:xfrm>
        </p:grpSpPr>
        <p:sp>
          <p:nvSpPr>
            <p:cNvPr id="289" name="Google Shape;289;p7"/>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7"/>
          <p:cNvGrpSpPr/>
          <p:nvPr/>
        </p:nvGrpSpPr>
        <p:grpSpPr>
          <a:xfrm>
            <a:off x="591150" y="540000"/>
            <a:ext cx="1040525" cy="1040525"/>
            <a:chOff x="591150" y="540000"/>
            <a:chExt cx="1040525" cy="1040525"/>
          </a:xfrm>
        </p:grpSpPr>
        <p:sp>
          <p:nvSpPr>
            <p:cNvPr id="299" name="Google Shape;299;p7"/>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745481" y="540000"/>
              <a:ext cx="710215" cy="295342"/>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2"/>
            </a:gs>
            <a:gs pos="100000">
              <a:schemeClr val="lt2"/>
            </a:gs>
          </a:gsLst>
          <a:lin ang="8099331" scaled="0"/>
        </a:gradFill>
        <a:effectLst/>
      </p:bgPr>
    </p:bg>
    <p:spTree>
      <p:nvGrpSpPr>
        <p:cNvPr id="1" name="Shape 386"/>
        <p:cNvGrpSpPr/>
        <p:nvPr/>
      </p:nvGrpSpPr>
      <p:grpSpPr>
        <a:xfrm>
          <a:off x="0" y="0"/>
          <a:ext cx="0" cy="0"/>
          <a:chOff x="0" y="0"/>
          <a:chExt cx="0" cy="0"/>
        </a:xfrm>
      </p:grpSpPr>
      <p:sp>
        <p:nvSpPr>
          <p:cNvPr id="387" name="Google Shape;387;p9"/>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 name="Google Shape;388;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9" name="Google Shape;389;p9"/>
          <p:cNvSpPr txBox="1">
            <a:spLocks noGrp="1"/>
          </p:cNvSpPr>
          <p:nvPr>
            <p:ph type="title"/>
          </p:nvPr>
        </p:nvSpPr>
        <p:spPr>
          <a:xfrm>
            <a:off x="1334875" y="2150850"/>
            <a:ext cx="4045200" cy="8418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0" name="Google Shape;390;p9"/>
          <p:cNvSpPr txBox="1">
            <a:spLocks noGrp="1"/>
          </p:cNvSpPr>
          <p:nvPr>
            <p:ph type="title" idx="2" hasCustomPrompt="1"/>
          </p:nvPr>
        </p:nvSpPr>
        <p:spPr>
          <a:xfrm>
            <a:off x="1334875" y="1049700"/>
            <a:ext cx="1153500" cy="936900"/>
          </a:xfrm>
          <a:prstGeom prst="rect">
            <a:avLst/>
          </a:prstGeom>
        </p:spPr>
        <p:txBody>
          <a:bodyPr spcFirstLastPara="1" wrap="square" lIns="0" tIns="0" rIns="0" bIns="0" anchor="ctr" anchorCtr="0">
            <a:noAutofit/>
          </a:bodyPr>
          <a:lstStyle>
            <a:lvl1pPr lvl="0" algn="l"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1" name="Google Shape;391;p9"/>
          <p:cNvSpPr txBox="1">
            <a:spLocks noGrp="1"/>
          </p:cNvSpPr>
          <p:nvPr>
            <p:ph type="subTitle" idx="1"/>
          </p:nvPr>
        </p:nvSpPr>
        <p:spPr>
          <a:xfrm>
            <a:off x="1334875" y="3175900"/>
            <a:ext cx="4045200" cy="699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2" name="Google Shape;392;p9"/>
          <p:cNvGrpSpPr/>
          <p:nvPr/>
        </p:nvGrpSpPr>
        <p:grpSpPr>
          <a:xfrm>
            <a:off x="7784681" y="-567513"/>
            <a:ext cx="1408670" cy="1408647"/>
            <a:chOff x="3174950" y="3673600"/>
            <a:chExt cx="1481875" cy="1481850"/>
          </a:xfrm>
        </p:grpSpPr>
        <p:sp>
          <p:nvSpPr>
            <p:cNvPr id="393" name="Google Shape;393;p9"/>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9888660">
            <a:off x="-1518922" y="-1670745"/>
            <a:ext cx="3765401" cy="416117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rot="3204881">
            <a:off x="466980" y="4420212"/>
            <a:ext cx="229230" cy="183924"/>
            <a:chOff x="3483800" y="1530650"/>
            <a:chExt cx="1459674" cy="1397574"/>
          </a:xfrm>
        </p:grpSpPr>
        <p:sp>
          <p:nvSpPr>
            <p:cNvPr id="400" name="Google Shape;400;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9"/>
          <p:cNvGrpSpPr/>
          <p:nvPr/>
        </p:nvGrpSpPr>
        <p:grpSpPr>
          <a:xfrm rot="-2016257">
            <a:off x="288240" y="3163002"/>
            <a:ext cx="258192" cy="239776"/>
            <a:chOff x="3931664" y="3196564"/>
            <a:chExt cx="819834" cy="761359"/>
          </a:xfrm>
        </p:grpSpPr>
        <p:sp>
          <p:nvSpPr>
            <p:cNvPr id="410" name="Google Shape;410;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9"/>
          <p:cNvGrpSpPr/>
          <p:nvPr/>
        </p:nvGrpSpPr>
        <p:grpSpPr>
          <a:xfrm>
            <a:off x="431988" y="1892466"/>
            <a:ext cx="288008" cy="267466"/>
            <a:chOff x="3931664" y="3196564"/>
            <a:chExt cx="819834" cy="761359"/>
          </a:xfrm>
        </p:grpSpPr>
        <p:sp>
          <p:nvSpPr>
            <p:cNvPr id="414" name="Google Shape;414;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9"/>
          <p:cNvGrpSpPr/>
          <p:nvPr/>
        </p:nvGrpSpPr>
        <p:grpSpPr>
          <a:xfrm rot="-2016257">
            <a:off x="5475190" y="169002"/>
            <a:ext cx="258192" cy="239776"/>
            <a:chOff x="3931664" y="3196564"/>
            <a:chExt cx="819834" cy="761359"/>
          </a:xfrm>
        </p:grpSpPr>
        <p:sp>
          <p:nvSpPr>
            <p:cNvPr id="418" name="Google Shape;418;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9"/>
          <p:cNvGrpSpPr/>
          <p:nvPr/>
        </p:nvGrpSpPr>
        <p:grpSpPr>
          <a:xfrm rot="3204881">
            <a:off x="6748605" y="935912"/>
            <a:ext cx="229230" cy="183924"/>
            <a:chOff x="3483800" y="1530650"/>
            <a:chExt cx="1459674" cy="1397574"/>
          </a:xfrm>
        </p:grpSpPr>
        <p:sp>
          <p:nvSpPr>
            <p:cNvPr id="422" name="Google Shape;422;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9"/>
          <p:cNvGrpSpPr/>
          <p:nvPr/>
        </p:nvGrpSpPr>
        <p:grpSpPr>
          <a:xfrm rot="5983681">
            <a:off x="5765480" y="1066980"/>
            <a:ext cx="305186" cy="290029"/>
            <a:chOff x="3931664" y="3196564"/>
            <a:chExt cx="819834" cy="761359"/>
          </a:xfrm>
        </p:grpSpPr>
        <p:sp>
          <p:nvSpPr>
            <p:cNvPr id="432" name="Google Shape;432;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9"/>
          <p:cNvSpPr/>
          <p:nvPr/>
        </p:nvSpPr>
        <p:spPr>
          <a:xfrm>
            <a:off x="4310250" y="876302"/>
            <a:ext cx="6000697" cy="663109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9"/>
          <p:cNvGrpSpPr/>
          <p:nvPr/>
        </p:nvGrpSpPr>
        <p:grpSpPr>
          <a:xfrm rot="1855">
            <a:off x="7475888" y="418266"/>
            <a:ext cx="781556" cy="781145"/>
            <a:chOff x="4134250" y="882850"/>
            <a:chExt cx="843375" cy="844025"/>
          </a:xfrm>
        </p:grpSpPr>
        <p:sp>
          <p:nvSpPr>
            <p:cNvPr id="437" name="Google Shape;437;p9"/>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2"/>
            </a:gs>
            <a:gs pos="100000">
              <a:schemeClr val="lt2"/>
            </a:gs>
          </a:gsLst>
          <a:lin ang="13500032" scaled="0"/>
        </a:gradFill>
        <a:effectLst/>
      </p:bgPr>
    </p:bg>
    <p:spTree>
      <p:nvGrpSpPr>
        <p:cNvPr id="1" name="Shape 442"/>
        <p:cNvGrpSpPr/>
        <p:nvPr/>
      </p:nvGrpSpPr>
      <p:grpSpPr>
        <a:xfrm>
          <a:off x="0" y="0"/>
          <a:ext cx="0" cy="0"/>
          <a:chOff x="0" y="0"/>
          <a:chExt cx="0" cy="0"/>
        </a:xfrm>
      </p:grpSpPr>
      <p:sp>
        <p:nvSpPr>
          <p:cNvPr id="443" name="Google Shape;443;p10"/>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4" name="Google Shape;444;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5" name="Google Shape;445;p10"/>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10"/>
          <p:cNvSpPr/>
          <p:nvPr/>
        </p:nvSpPr>
        <p:spPr>
          <a:xfrm rot="7284063">
            <a:off x="-1608916" y="2665095"/>
            <a:ext cx="2949182" cy="325916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10"/>
          <p:cNvGrpSpPr/>
          <p:nvPr/>
        </p:nvGrpSpPr>
        <p:grpSpPr>
          <a:xfrm rot="3204101">
            <a:off x="8405188" y="4689994"/>
            <a:ext cx="197087" cy="158154"/>
            <a:chOff x="3483800" y="1530650"/>
            <a:chExt cx="1459674" cy="1397574"/>
          </a:xfrm>
        </p:grpSpPr>
        <p:sp>
          <p:nvSpPr>
            <p:cNvPr id="448" name="Google Shape;448;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0"/>
          <p:cNvGrpSpPr/>
          <p:nvPr/>
        </p:nvGrpSpPr>
        <p:grpSpPr>
          <a:xfrm>
            <a:off x="8716960" y="3747944"/>
            <a:ext cx="374992" cy="348246"/>
            <a:chOff x="3931664" y="3196564"/>
            <a:chExt cx="819834" cy="761359"/>
          </a:xfrm>
        </p:grpSpPr>
        <p:sp>
          <p:nvSpPr>
            <p:cNvPr id="458" name="Google Shape;458;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0"/>
          <p:cNvGrpSpPr/>
          <p:nvPr/>
        </p:nvGrpSpPr>
        <p:grpSpPr>
          <a:xfrm rot="3203653">
            <a:off x="8538041" y="1607001"/>
            <a:ext cx="297660" cy="239057"/>
            <a:chOff x="3483800" y="1530650"/>
            <a:chExt cx="1459674" cy="1397574"/>
          </a:xfrm>
        </p:grpSpPr>
        <p:sp>
          <p:nvSpPr>
            <p:cNvPr id="462" name="Google Shape;462;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0"/>
          <p:cNvGrpSpPr/>
          <p:nvPr/>
        </p:nvGrpSpPr>
        <p:grpSpPr>
          <a:xfrm>
            <a:off x="167635" y="707019"/>
            <a:ext cx="374992" cy="348246"/>
            <a:chOff x="3931664" y="3196564"/>
            <a:chExt cx="819834" cy="761359"/>
          </a:xfrm>
        </p:grpSpPr>
        <p:sp>
          <p:nvSpPr>
            <p:cNvPr id="472" name="Google Shape;472;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rot="3205120">
            <a:off x="435170" y="1966795"/>
            <a:ext cx="208678" cy="167461"/>
            <a:chOff x="3483800" y="1530650"/>
            <a:chExt cx="1459674" cy="1397574"/>
          </a:xfrm>
        </p:grpSpPr>
        <p:sp>
          <p:nvSpPr>
            <p:cNvPr id="476" name="Google Shape;476;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
    <p:bg>
      <p:bgPr>
        <a:gradFill>
          <a:gsLst>
            <a:gs pos="0">
              <a:schemeClr val="accent2"/>
            </a:gs>
            <a:gs pos="100000">
              <a:schemeClr val="lt2"/>
            </a:gs>
          </a:gsLst>
          <a:lin ang="8099331" scaled="0"/>
        </a:gradFill>
        <a:effectLst/>
      </p:bgPr>
    </p:bg>
    <p:spTree>
      <p:nvGrpSpPr>
        <p:cNvPr id="1" name="Shape 569"/>
        <p:cNvGrpSpPr/>
        <p:nvPr/>
      </p:nvGrpSpPr>
      <p:grpSpPr>
        <a:xfrm>
          <a:off x="0" y="0"/>
          <a:ext cx="0" cy="0"/>
          <a:chOff x="0" y="0"/>
          <a:chExt cx="0" cy="0"/>
        </a:xfrm>
      </p:grpSpPr>
      <p:sp>
        <p:nvSpPr>
          <p:cNvPr id="570" name="Google Shape;570;p13"/>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1" name="Google Shape;571;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72" name="Google Shape;572;p13"/>
          <p:cNvSpPr/>
          <p:nvPr/>
        </p:nvSpPr>
        <p:spPr>
          <a:xfrm>
            <a:off x="5276925" y="0"/>
            <a:ext cx="4423146" cy="5829284"/>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519225" y="0"/>
            <a:ext cx="5253633" cy="527684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sp>
        <p:nvSpPr>
          <p:cNvPr id="574" name="Google Shape;574;p13"/>
          <p:cNvSpPr txBox="1">
            <a:spLocks noGrp="1"/>
          </p:cNvSpPr>
          <p:nvPr>
            <p:ph type="title"/>
          </p:nvPr>
        </p:nvSpPr>
        <p:spPr>
          <a:xfrm>
            <a:off x="2295600" y="3021563"/>
            <a:ext cx="4553100" cy="43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5" name="Google Shape;575;p13"/>
          <p:cNvSpPr txBox="1">
            <a:spLocks noGrp="1"/>
          </p:cNvSpPr>
          <p:nvPr>
            <p:ph type="subTitle" idx="1"/>
          </p:nvPr>
        </p:nvSpPr>
        <p:spPr>
          <a:xfrm>
            <a:off x="2295450" y="1685138"/>
            <a:ext cx="4553100" cy="123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576" name="Google Shape;576;p13"/>
          <p:cNvGrpSpPr/>
          <p:nvPr/>
        </p:nvGrpSpPr>
        <p:grpSpPr>
          <a:xfrm>
            <a:off x="1535429" y="583264"/>
            <a:ext cx="193699" cy="185318"/>
            <a:chOff x="3483800" y="1530650"/>
            <a:chExt cx="1459674" cy="1397574"/>
          </a:xfrm>
        </p:grpSpPr>
        <p:sp>
          <p:nvSpPr>
            <p:cNvPr id="577" name="Google Shape;577;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13"/>
          <p:cNvGrpSpPr/>
          <p:nvPr/>
        </p:nvGrpSpPr>
        <p:grpSpPr>
          <a:xfrm>
            <a:off x="7089424" y="3405872"/>
            <a:ext cx="318260" cy="295560"/>
            <a:chOff x="3931664" y="3196564"/>
            <a:chExt cx="819834" cy="761359"/>
          </a:xfrm>
        </p:grpSpPr>
        <p:sp>
          <p:nvSpPr>
            <p:cNvPr id="587" name="Google Shape;587;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3"/>
          <p:cNvGrpSpPr/>
          <p:nvPr/>
        </p:nvGrpSpPr>
        <p:grpSpPr>
          <a:xfrm>
            <a:off x="575339" y="1284522"/>
            <a:ext cx="500427" cy="464734"/>
            <a:chOff x="3931664" y="3196564"/>
            <a:chExt cx="819834" cy="761359"/>
          </a:xfrm>
        </p:grpSpPr>
        <p:sp>
          <p:nvSpPr>
            <p:cNvPr id="591" name="Google Shape;591;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13"/>
          <p:cNvGrpSpPr/>
          <p:nvPr/>
        </p:nvGrpSpPr>
        <p:grpSpPr>
          <a:xfrm>
            <a:off x="7972429" y="2479089"/>
            <a:ext cx="193699" cy="185318"/>
            <a:chOff x="3483800" y="1530650"/>
            <a:chExt cx="1459674" cy="1397574"/>
          </a:xfrm>
        </p:grpSpPr>
        <p:sp>
          <p:nvSpPr>
            <p:cNvPr id="595" name="Google Shape;595;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3"/>
          <p:cNvGrpSpPr/>
          <p:nvPr/>
        </p:nvGrpSpPr>
        <p:grpSpPr>
          <a:xfrm rot="-2700000">
            <a:off x="2741984" y="4418164"/>
            <a:ext cx="307579" cy="294296"/>
            <a:chOff x="3483800" y="1530650"/>
            <a:chExt cx="1459674" cy="1397574"/>
          </a:xfrm>
        </p:grpSpPr>
        <p:sp>
          <p:nvSpPr>
            <p:cNvPr id="605" name="Google Shape;605;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3"/>
          <p:cNvGrpSpPr/>
          <p:nvPr/>
        </p:nvGrpSpPr>
        <p:grpSpPr>
          <a:xfrm rot="-3121908">
            <a:off x="7407403" y="392194"/>
            <a:ext cx="318220" cy="295523"/>
            <a:chOff x="3931664" y="3196564"/>
            <a:chExt cx="819834" cy="761359"/>
          </a:xfrm>
        </p:grpSpPr>
        <p:sp>
          <p:nvSpPr>
            <p:cNvPr id="615" name="Google Shape;615;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13"/>
          <p:cNvGrpSpPr/>
          <p:nvPr/>
        </p:nvGrpSpPr>
        <p:grpSpPr>
          <a:xfrm>
            <a:off x="8370337" y="-422491"/>
            <a:ext cx="1143068" cy="1143068"/>
            <a:chOff x="1565300" y="733100"/>
            <a:chExt cx="1143525" cy="1143525"/>
          </a:xfrm>
        </p:grpSpPr>
        <p:sp>
          <p:nvSpPr>
            <p:cNvPr id="619" name="Google Shape;619;p1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3"/>
          <p:cNvGrpSpPr/>
          <p:nvPr/>
        </p:nvGrpSpPr>
        <p:grpSpPr>
          <a:xfrm>
            <a:off x="-324835" y="3402341"/>
            <a:ext cx="1933254" cy="1933222"/>
            <a:chOff x="3174950" y="3673600"/>
            <a:chExt cx="1481875" cy="1481850"/>
          </a:xfrm>
        </p:grpSpPr>
        <p:sp>
          <p:nvSpPr>
            <p:cNvPr id="627" name="Google Shape;627;p13"/>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gradFill>
          <a:gsLst>
            <a:gs pos="0">
              <a:schemeClr val="accent2"/>
            </a:gs>
            <a:gs pos="100000">
              <a:schemeClr val="lt2"/>
            </a:gs>
          </a:gsLst>
          <a:lin ang="2698631" scaled="0"/>
        </a:gradFill>
        <a:effectLst/>
      </p:bgPr>
    </p:bg>
    <p:spTree>
      <p:nvGrpSpPr>
        <p:cNvPr id="1" name="Shape 632"/>
        <p:cNvGrpSpPr/>
        <p:nvPr/>
      </p:nvGrpSpPr>
      <p:grpSpPr>
        <a:xfrm>
          <a:off x="0" y="0"/>
          <a:ext cx="0" cy="0"/>
          <a:chOff x="0" y="0"/>
          <a:chExt cx="0" cy="0"/>
        </a:xfrm>
      </p:grpSpPr>
      <p:sp>
        <p:nvSpPr>
          <p:cNvPr id="633" name="Google Shape;633;p14"/>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4" name="Google Shape;634;p1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35" name="Google Shape;635;p14"/>
          <p:cNvGrpSpPr/>
          <p:nvPr/>
        </p:nvGrpSpPr>
        <p:grpSpPr>
          <a:xfrm>
            <a:off x="239179" y="908649"/>
            <a:ext cx="309897" cy="287794"/>
            <a:chOff x="3931664" y="3196564"/>
            <a:chExt cx="819834" cy="761359"/>
          </a:xfrm>
        </p:grpSpPr>
        <p:sp>
          <p:nvSpPr>
            <p:cNvPr id="636" name="Google Shape;636;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4"/>
          <p:cNvGrpSpPr/>
          <p:nvPr/>
        </p:nvGrpSpPr>
        <p:grpSpPr>
          <a:xfrm>
            <a:off x="8830437" y="4641113"/>
            <a:ext cx="406227" cy="388246"/>
            <a:chOff x="3483800" y="1530650"/>
            <a:chExt cx="1459674" cy="1397574"/>
          </a:xfrm>
        </p:grpSpPr>
        <p:sp>
          <p:nvSpPr>
            <p:cNvPr id="640" name="Google Shape;640;p1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rot="3907081">
            <a:off x="128235" y="1501958"/>
            <a:ext cx="153542" cy="142591"/>
            <a:chOff x="3931664" y="3196564"/>
            <a:chExt cx="819834" cy="761359"/>
          </a:xfrm>
        </p:grpSpPr>
        <p:sp>
          <p:nvSpPr>
            <p:cNvPr id="650" name="Google Shape;650;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3907081">
            <a:off x="8616760" y="4004183"/>
            <a:ext cx="153542" cy="142591"/>
            <a:chOff x="3931664" y="3196564"/>
            <a:chExt cx="819834" cy="761359"/>
          </a:xfrm>
        </p:grpSpPr>
        <p:sp>
          <p:nvSpPr>
            <p:cNvPr id="654" name="Google Shape;654;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14"/>
          <p:cNvGrpSpPr/>
          <p:nvPr/>
        </p:nvGrpSpPr>
        <p:grpSpPr>
          <a:xfrm rot="-2977161">
            <a:off x="8962885" y="3149974"/>
            <a:ext cx="288648" cy="268060"/>
            <a:chOff x="3931664" y="3196564"/>
            <a:chExt cx="819834" cy="761359"/>
          </a:xfrm>
        </p:grpSpPr>
        <p:sp>
          <p:nvSpPr>
            <p:cNvPr id="658" name="Google Shape;658;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14"/>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2" name="Google Shape;662;p14"/>
          <p:cNvSpPr/>
          <p:nvPr/>
        </p:nvSpPr>
        <p:spPr>
          <a:xfrm>
            <a:off x="720825" y="1451400"/>
            <a:ext cx="7704000" cy="31521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txBox="1">
            <a:spLocks noGrp="1"/>
          </p:cNvSpPr>
          <p:nvPr>
            <p:ph type="subTitle" idx="1"/>
          </p:nvPr>
        </p:nvSpPr>
        <p:spPr>
          <a:xfrm>
            <a:off x="1867611" y="2207550"/>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4" name="Google Shape;664;p14"/>
          <p:cNvSpPr txBox="1">
            <a:spLocks noGrp="1"/>
          </p:cNvSpPr>
          <p:nvPr>
            <p:ph type="title" idx="2"/>
          </p:nvPr>
        </p:nvSpPr>
        <p:spPr>
          <a:xfrm>
            <a:off x="1867611" y="1865550"/>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5" name="Google Shape;665;p14"/>
          <p:cNvSpPr txBox="1">
            <a:spLocks noGrp="1"/>
          </p:cNvSpPr>
          <p:nvPr>
            <p:ph type="subTitle" idx="3"/>
          </p:nvPr>
        </p:nvSpPr>
        <p:spPr>
          <a:xfrm>
            <a:off x="5544486" y="2207550"/>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6" name="Google Shape;666;p14"/>
          <p:cNvSpPr txBox="1">
            <a:spLocks noGrp="1"/>
          </p:cNvSpPr>
          <p:nvPr>
            <p:ph type="title" idx="4"/>
          </p:nvPr>
        </p:nvSpPr>
        <p:spPr>
          <a:xfrm>
            <a:off x="5544486" y="1865550"/>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4"/>
          <p:cNvSpPr txBox="1">
            <a:spLocks noGrp="1"/>
          </p:cNvSpPr>
          <p:nvPr>
            <p:ph type="subTitle" idx="5"/>
          </p:nvPr>
        </p:nvSpPr>
        <p:spPr>
          <a:xfrm>
            <a:off x="1867611" y="3543425"/>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8" name="Google Shape;668;p14"/>
          <p:cNvSpPr txBox="1">
            <a:spLocks noGrp="1"/>
          </p:cNvSpPr>
          <p:nvPr>
            <p:ph type="title" idx="6"/>
          </p:nvPr>
        </p:nvSpPr>
        <p:spPr>
          <a:xfrm>
            <a:off x="1867462" y="3201425"/>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9" name="Google Shape;669;p14"/>
          <p:cNvSpPr txBox="1">
            <a:spLocks noGrp="1"/>
          </p:cNvSpPr>
          <p:nvPr>
            <p:ph type="subTitle" idx="7"/>
          </p:nvPr>
        </p:nvSpPr>
        <p:spPr>
          <a:xfrm>
            <a:off x="5544486" y="3543425"/>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0" name="Google Shape;670;p14"/>
          <p:cNvSpPr txBox="1">
            <a:spLocks noGrp="1"/>
          </p:cNvSpPr>
          <p:nvPr>
            <p:ph type="title" idx="8"/>
          </p:nvPr>
        </p:nvSpPr>
        <p:spPr>
          <a:xfrm>
            <a:off x="5544486" y="3201425"/>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1" name="Google Shape;671;p14"/>
          <p:cNvSpPr txBox="1">
            <a:spLocks noGrp="1"/>
          </p:cNvSpPr>
          <p:nvPr>
            <p:ph type="title" idx="9" hasCustomPrompt="1"/>
          </p:nvPr>
        </p:nvSpPr>
        <p:spPr>
          <a:xfrm>
            <a:off x="1303913" y="1865550"/>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2" name="Google Shape;672;p14"/>
          <p:cNvSpPr txBox="1">
            <a:spLocks noGrp="1"/>
          </p:cNvSpPr>
          <p:nvPr>
            <p:ph type="title" idx="13" hasCustomPrompt="1"/>
          </p:nvPr>
        </p:nvSpPr>
        <p:spPr>
          <a:xfrm>
            <a:off x="1303913" y="3201425"/>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3" name="Google Shape;673;p14"/>
          <p:cNvSpPr txBox="1">
            <a:spLocks noGrp="1"/>
          </p:cNvSpPr>
          <p:nvPr>
            <p:ph type="title" idx="14" hasCustomPrompt="1"/>
          </p:nvPr>
        </p:nvSpPr>
        <p:spPr>
          <a:xfrm>
            <a:off x="4980788" y="1865550"/>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4" name="Google Shape;674;p14"/>
          <p:cNvSpPr txBox="1">
            <a:spLocks noGrp="1"/>
          </p:cNvSpPr>
          <p:nvPr>
            <p:ph type="title" idx="15" hasCustomPrompt="1"/>
          </p:nvPr>
        </p:nvSpPr>
        <p:spPr>
          <a:xfrm>
            <a:off x="4980788" y="3201425"/>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grpSp>
        <p:nvGrpSpPr>
          <p:cNvPr id="675" name="Google Shape;675;p14"/>
          <p:cNvGrpSpPr/>
          <p:nvPr/>
        </p:nvGrpSpPr>
        <p:grpSpPr>
          <a:xfrm>
            <a:off x="-244345" y="-118031"/>
            <a:ext cx="898724" cy="898750"/>
            <a:chOff x="4876725" y="2387875"/>
            <a:chExt cx="874075" cy="874100"/>
          </a:xfrm>
        </p:grpSpPr>
        <p:sp>
          <p:nvSpPr>
            <p:cNvPr id="676" name="Google Shape;676;p14"/>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0" name="Google Shape;690;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1" name="Google Shape;691;p15"/>
          <p:cNvSpPr/>
          <p:nvPr/>
        </p:nvSpPr>
        <p:spPr>
          <a:xfrm rot="5400000" flipH="1">
            <a:off x="-2054751" y="-2695254"/>
            <a:ext cx="6090356" cy="673050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15"/>
          <p:cNvGrpSpPr/>
          <p:nvPr/>
        </p:nvGrpSpPr>
        <p:grpSpPr>
          <a:xfrm>
            <a:off x="8830437" y="4641113"/>
            <a:ext cx="406227" cy="388246"/>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rot="3907081">
            <a:off x="8616760" y="4004183"/>
            <a:ext cx="153542" cy="14259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5"/>
          <p:cNvGrpSpPr/>
          <p:nvPr/>
        </p:nvGrpSpPr>
        <p:grpSpPr>
          <a:xfrm rot="-2977161">
            <a:off x="8962885" y="3149974"/>
            <a:ext cx="288648" cy="268060"/>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5"/>
          <p:cNvGrpSpPr/>
          <p:nvPr/>
        </p:nvGrpSpPr>
        <p:grpSpPr>
          <a:xfrm>
            <a:off x="239179" y="908649"/>
            <a:ext cx="309897" cy="287794"/>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5"/>
          <p:cNvGrpSpPr/>
          <p:nvPr/>
        </p:nvGrpSpPr>
        <p:grpSpPr>
          <a:xfrm rot="3907081">
            <a:off x="128235" y="1501958"/>
            <a:ext cx="153542" cy="14259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5"/>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715843" y="-317192"/>
            <a:ext cx="1016157" cy="1012457"/>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1350"/>
            <a:ext cx="7704000" cy="4773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59" r:id="rId7"/>
    <p:sldLayoutId id="2147483660" r:id="rId8"/>
    <p:sldLayoutId id="2147483661" r:id="rId9"/>
    <p:sldLayoutId id="2147483663" r:id="rId10"/>
    <p:sldLayoutId id="2147483676"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1" name="Google Shape;1441;p35"/>
          <p:cNvSpPr txBox="1">
            <a:spLocks noGrp="1"/>
          </p:cNvSpPr>
          <p:nvPr>
            <p:ph type="subTitle" idx="1"/>
          </p:nvPr>
        </p:nvSpPr>
        <p:spPr>
          <a:xfrm>
            <a:off x="4443984" y="2934325"/>
            <a:ext cx="1993740" cy="2206520"/>
          </a:xfrm>
          <a:prstGeom prst="rect">
            <a:avLst/>
          </a:prstGeom>
        </p:spPr>
        <p:txBody>
          <a:bodyPr spcFirstLastPara="1" wrap="square" lIns="0" tIns="0" rIns="0" bIns="0" numCol="1" anchor="ctr" anchorCtr="0">
            <a:noAutofit/>
          </a:bodyPr>
          <a:lstStyle/>
          <a:p>
            <a:pPr marL="0" lvl="0" indent="0" algn="ctr" rtl="0">
              <a:spcBef>
                <a:spcPts val="0"/>
              </a:spcBef>
              <a:spcAft>
                <a:spcPts val="0"/>
              </a:spcAft>
              <a:buNone/>
            </a:pPr>
            <a:r>
              <a:rPr lang="fr-FR" sz="1200" dirty="0" err="1"/>
              <a:t>Ousema</a:t>
            </a:r>
            <a:r>
              <a:rPr lang="fr-FR" sz="1200" dirty="0"/>
              <a:t> </a:t>
            </a:r>
            <a:r>
              <a:rPr lang="fr-FR" sz="1200" dirty="0" err="1"/>
              <a:t>Boulila</a:t>
            </a:r>
            <a:endParaRPr lang="fr-FR" sz="1200" dirty="0"/>
          </a:p>
          <a:p>
            <a:pPr marL="0" lvl="0" indent="0" algn="ctr" rtl="0">
              <a:spcBef>
                <a:spcPts val="0"/>
              </a:spcBef>
              <a:spcAft>
                <a:spcPts val="0"/>
              </a:spcAft>
              <a:buNone/>
            </a:pPr>
            <a:r>
              <a:rPr lang="fr-FR" sz="1200" dirty="0"/>
              <a:t>Mayar </a:t>
            </a:r>
            <a:r>
              <a:rPr lang="fr-FR" sz="1200" dirty="0" err="1"/>
              <a:t>Boulila</a:t>
            </a:r>
            <a:endParaRPr lang="fr-FR" sz="1200" dirty="0"/>
          </a:p>
          <a:p>
            <a:pPr marL="0" lvl="0" indent="0" algn="ctr" rtl="0">
              <a:spcBef>
                <a:spcPts val="0"/>
              </a:spcBef>
              <a:spcAft>
                <a:spcPts val="0"/>
              </a:spcAft>
              <a:buNone/>
            </a:pPr>
            <a:r>
              <a:rPr lang="fr-FR" sz="1200" dirty="0" err="1"/>
              <a:t>Belkis</a:t>
            </a:r>
            <a:r>
              <a:rPr lang="fr-FR" sz="1200" dirty="0"/>
              <a:t> Akaichi</a:t>
            </a:r>
          </a:p>
          <a:p>
            <a:pPr marL="0" lvl="0" indent="0" algn="ctr" rtl="0">
              <a:spcBef>
                <a:spcPts val="0"/>
              </a:spcBef>
              <a:spcAft>
                <a:spcPts val="0"/>
              </a:spcAft>
              <a:buNone/>
            </a:pPr>
            <a:r>
              <a:rPr lang="fr-FR" sz="1200" dirty="0"/>
              <a:t>Fadi </a:t>
            </a:r>
            <a:r>
              <a:rPr lang="fr-FR" sz="1200" dirty="0" err="1"/>
              <a:t>Masoud</a:t>
            </a:r>
            <a:endParaRPr lang="fr-FR" sz="1200" dirty="0"/>
          </a:p>
          <a:p>
            <a:pPr marL="0" lvl="0" indent="0" algn="ctr" rtl="0">
              <a:spcBef>
                <a:spcPts val="0"/>
              </a:spcBef>
              <a:spcAft>
                <a:spcPts val="0"/>
              </a:spcAft>
              <a:buNone/>
            </a:pPr>
            <a:r>
              <a:rPr lang="fr-FR" sz="1200" dirty="0" err="1"/>
              <a:t>Ghofrane</a:t>
            </a:r>
            <a:r>
              <a:rPr lang="fr-FR" sz="1200" dirty="0"/>
              <a:t> Trabelsi </a:t>
            </a:r>
          </a:p>
          <a:p>
            <a:pPr marL="0" lvl="0" indent="0" algn="ctr" rtl="0">
              <a:spcBef>
                <a:spcPts val="0"/>
              </a:spcBef>
              <a:spcAft>
                <a:spcPts val="0"/>
              </a:spcAft>
              <a:buNone/>
            </a:pPr>
            <a:r>
              <a:rPr lang="fr-FR" sz="1200" dirty="0" err="1"/>
              <a:t>Yosser</a:t>
            </a:r>
            <a:r>
              <a:rPr lang="fr-FR" sz="1200" dirty="0"/>
              <a:t> </a:t>
            </a:r>
            <a:r>
              <a:rPr lang="fr-FR" sz="1200" dirty="0" err="1"/>
              <a:t>Abbessi</a:t>
            </a:r>
            <a:endParaRPr lang="fr-FR" sz="1200" dirty="0"/>
          </a:p>
          <a:p>
            <a:pPr marL="0" lvl="0" indent="0" algn="ctr" rtl="0">
              <a:spcBef>
                <a:spcPts val="0"/>
              </a:spcBef>
              <a:spcAft>
                <a:spcPts val="0"/>
              </a:spcAft>
              <a:buNone/>
            </a:pPr>
            <a:r>
              <a:rPr lang="fr-FR" sz="1200" dirty="0"/>
              <a:t>Mariem </a:t>
            </a:r>
            <a:r>
              <a:rPr lang="fr-FR" sz="1200" dirty="0" err="1"/>
              <a:t>Ajroud</a:t>
            </a:r>
            <a:r>
              <a:rPr lang="fr-FR" sz="1200" dirty="0"/>
              <a:t> </a:t>
            </a:r>
          </a:p>
          <a:p>
            <a:pPr marL="0" lvl="0" indent="0" algn="ctr" rtl="0">
              <a:spcBef>
                <a:spcPts val="0"/>
              </a:spcBef>
              <a:spcAft>
                <a:spcPts val="0"/>
              </a:spcAft>
              <a:buNone/>
            </a:pPr>
            <a:r>
              <a:rPr lang="fr-FR" sz="1200" dirty="0"/>
              <a:t>Osama </a:t>
            </a:r>
            <a:r>
              <a:rPr lang="fr-FR" sz="1200" dirty="0" err="1"/>
              <a:t>Alsahil</a:t>
            </a:r>
            <a:endParaRPr lang="fr-FR" sz="1200" dirty="0"/>
          </a:p>
          <a:p>
            <a:pPr marL="0" lvl="0" indent="0" algn="ctr" rtl="0">
              <a:spcBef>
                <a:spcPts val="0"/>
              </a:spcBef>
              <a:spcAft>
                <a:spcPts val="0"/>
              </a:spcAft>
              <a:buNone/>
            </a:pPr>
            <a:r>
              <a:rPr lang="fr-FR" sz="1200" dirty="0" err="1"/>
              <a:t>Ranim</a:t>
            </a:r>
            <a:r>
              <a:rPr lang="fr-FR" sz="1200" dirty="0"/>
              <a:t> Ben </a:t>
            </a:r>
            <a:r>
              <a:rPr lang="fr-FR" sz="1200" dirty="0" err="1"/>
              <a:t>Sik</a:t>
            </a:r>
            <a:r>
              <a:rPr lang="fr-FR" sz="1200" dirty="0"/>
              <a:t> Ali</a:t>
            </a:r>
          </a:p>
          <a:p>
            <a:pPr marL="0" lvl="0" indent="0" algn="ctr" rtl="0">
              <a:spcBef>
                <a:spcPts val="0"/>
              </a:spcBef>
              <a:spcAft>
                <a:spcPts val="0"/>
              </a:spcAft>
              <a:buNone/>
            </a:pPr>
            <a:endParaRPr lang="en-US" sz="1200" dirty="0"/>
          </a:p>
        </p:txBody>
      </p:sp>
      <p:sp>
        <p:nvSpPr>
          <p:cNvPr id="6" name="Google Shape;1441;p35">
            <a:extLst>
              <a:ext uri="{FF2B5EF4-FFF2-40B4-BE49-F238E27FC236}">
                <a16:creationId xmlns:a16="http://schemas.microsoft.com/office/drawing/2014/main" id="{105AF758-2DF8-67AF-26AA-E028C201CFAC}"/>
              </a:ext>
            </a:extLst>
          </p:cNvPr>
          <p:cNvSpPr txBox="1">
            <a:spLocks/>
          </p:cNvSpPr>
          <p:nvPr/>
        </p:nvSpPr>
        <p:spPr>
          <a:xfrm>
            <a:off x="2671572" y="3773361"/>
            <a:ext cx="1557528" cy="381762"/>
          </a:xfrm>
          <a:prstGeom prst="rect">
            <a:avLst/>
          </a:prstGeom>
          <a:noFill/>
          <a:ln>
            <a:noFill/>
          </a:ln>
        </p:spPr>
        <p:txBody>
          <a:bodyPr spcFirstLastPara="1" wrap="square" lIns="0" tIns="0" rIns="0" bIns="0" numCol="1"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Karla"/>
              <a:buNone/>
              <a:defRPr sz="23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9pPr>
          </a:lstStyle>
          <a:p>
            <a:pPr marL="0" indent="0"/>
            <a:r>
              <a:rPr lang="en-US" sz="1600" dirty="0"/>
              <a:t>Presented by:</a:t>
            </a:r>
          </a:p>
        </p:txBody>
      </p:sp>
      <p:sp>
        <p:nvSpPr>
          <p:cNvPr id="7" name="Google Shape;1440;p35">
            <a:extLst>
              <a:ext uri="{FF2B5EF4-FFF2-40B4-BE49-F238E27FC236}">
                <a16:creationId xmlns:a16="http://schemas.microsoft.com/office/drawing/2014/main" id="{D94C6C06-A680-ABBE-7EB0-72AE315ABCB4}"/>
              </a:ext>
            </a:extLst>
          </p:cNvPr>
          <p:cNvSpPr txBox="1">
            <a:spLocks/>
          </p:cNvSpPr>
          <p:nvPr/>
        </p:nvSpPr>
        <p:spPr>
          <a:xfrm>
            <a:off x="229736" y="2209175"/>
            <a:ext cx="8684525" cy="7251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4000" dirty="0" err="1"/>
              <a:t>DuAxel</a:t>
            </a:r>
            <a:r>
              <a:rPr lang="en-US" sz="4000" dirty="0"/>
              <a:t> Presentation</a:t>
            </a:r>
          </a:p>
        </p:txBody>
      </p:sp>
      <p:pic>
        <p:nvPicPr>
          <p:cNvPr id="8" name="Picture 7" descr="Logo&#10;&#10;Description automatically generated">
            <a:extLst>
              <a:ext uri="{FF2B5EF4-FFF2-40B4-BE49-F238E27FC236}">
                <a16:creationId xmlns:a16="http://schemas.microsoft.com/office/drawing/2014/main" id="{015933A0-1D1D-9013-A03C-4EB051C4B0C1}"/>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b="29935"/>
          <a:stretch/>
        </p:blipFill>
        <p:spPr>
          <a:xfrm>
            <a:off x="8466763" y="4892040"/>
            <a:ext cx="627893" cy="229588"/>
          </a:xfrm>
          <a:prstGeom prst="rect">
            <a:avLst/>
          </a:prstGeom>
        </p:spPr>
      </p:pic>
      <p:grpSp>
        <p:nvGrpSpPr>
          <p:cNvPr id="16" name="Group 15">
            <a:extLst>
              <a:ext uri="{FF2B5EF4-FFF2-40B4-BE49-F238E27FC236}">
                <a16:creationId xmlns:a16="http://schemas.microsoft.com/office/drawing/2014/main" id="{CE20353F-4F9B-8D20-5AC6-23CE59082C34}"/>
              </a:ext>
            </a:extLst>
          </p:cNvPr>
          <p:cNvGrpSpPr/>
          <p:nvPr/>
        </p:nvGrpSpPr>
        <p:grpSpPr>
          <a:xfrm>
            <a:off x="3270024" y="723880"/>
            <a:ext cx="2603950" cy="1394367"/>
            <a:chOff x="3270024" y="723880"/>
            <a:chExt cx="2603950" cy="1394367"/>
          </a:xfrm>
        </p:grpSpPr>
        <p:pic>
          <p:nvPicPr>
            <p:cNvPr id="12" name="Picture 11" descr="A logo with text on it&#10;&#10;Description automatically generated">
              <a:extLst>
                <a:ext uri="{FF2B5EF4-FFF2-40B4-BE49-F238E27FC236}">
                  <a16:creationId xmlns:a16="http://schemas.microsoft.com/office/drawing/2014/main" id="{8EFCE16C-D248-8BDD-46EC-963D4A3BCA43}"/>
                </a:ext>
              </a:extLst>
            </p:cNvPr>
            <p:cNvPicPr>
              <a:picLocks noChangeAspect="1"/>
            </p:cNvPicPr>
            <p:nvPr/>
          </p:nvPicPr>
          <p:blipFill>
            <a:blip r:embed="rId5"/>
            <a:stretch>
              <a:fillRect/>
            </a:stretch>
          </p:blipFill>
          <p:spPr>
            <a:xfrm>
              <a:off x="3567836" y="723880"/>
              <a:ext cx="2292795" cy="986193"/>
            </a:xfrm>
            <a:prstGeom prst="rect">
              <a:avLst/>
            </a:prstGeom>
          </p:spPr>
        </p:pic>
        <p:sp>
          <p:nvSpPr>
            <p:cNvPr id="15" name="Google Shape;1440;p35">
              <a:extLst>
                <a:ext uri="{FF2B5EF4-FFF2-40B4-BE49-F238E27FC236}">
                  <a16:creationId xmlns:a16="http://schemas.microsoft.com/office/drawing/2014/main" id="{1CA94E57-1932-7EA0-956F-0E2244E59E5B}"/>
                </a:ext>
              </a:extLst>
            </p:cNvPr>
            <p:cNvSpPr txBox="1">
              <a:spLocks/>
            </p:cNvSpPr>
            <p:nvPr/>
          </p:nvSpPr>
          <p:spPr>
            <a:xfrm>
              <a:off x="3270024" y="1685065"/>
              <a:ext cx="2603950" cy="4331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600" dirty="0">
                  <a:solidFill>
                    <a:srgbClr val="252B59"/>
                  </a:solidFill>
                </a:rPr>
                <a:t>SPACE ROBOTICS WORKSHOP</a:t>
              </a:r>
              <a:endParaRPr lang="en-US" sz="1600" dirty="0">
                <a:solidFill>
                  <a:srgbClr val="222F5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pic>
        <p:nvPicPr>
          <p:cNvPr id="3" name="Image 2">
            <a:extLst>
              <a:ext uri="{FF2B5EF4-FFF2-40B4-BE49-F238E27FC236}">
                <a16:creationId xmlns:a16="http://schemas.microsoft.com/office/drawing/2014/main" id="{A7D6400F-6F2B-230C-7E01-4DFE3BBF81A3}"/>
              </a:ext>
            </a:extLst>
          </p:cNvPr>
          <p:cNvPicPr>
            <a:picLocks noChangeAspect="1"/>
          </p:cNvPicPr>
          <p:nvPr/>
        </p:nvPicPr>
        <p:blipFill>
          <a:blip r:embed="rId3"/>
          <a:stretch>
            <a:fillRect/>
          </a:stretch>
        </p:blipFill>
        <p:spPr>
          <a:xfrm>
            <a:off x="215999" y="5293"/>
            <a:ext cx="8712001" cy="5132913"/>
          </a:xfrm>
          <a:prstGeom prst="rect">
            <a:avLst/>
          </a:prstGeom>
        </p:spPr>
      </p:pic>
    </p:spTree>
    <p:extLst>
      <p:ext uri="{BB962C8B-B14F-4D97-AF65-F5344CB8AC3E}">
        <p14:creationId xmlns:p14="http://schemas.microsoft.com/office/powerpoint/2010/main" val="331243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pic>
        <p:nvPicPr>
          <p:cNvPr id="3" name="Image 2">
            <a:extLst>
              <a:ext uri="{FF2B5EF4-FFF2-40B4-BE49-F238E27FC236}">
                <a16:creationId xmlns:a16="http://schemas.microsoft.com/office/drawing/2014/main" id="{BCF4D8B3-2D14-8223-5312-3D4409F252B4}"/>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64309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pic>
        <p:nvPicPr>
          <p:cNvPr id="3" name="Image 2">
            <a:extLst>
              <a:ext uri="{FF2B5EF4-FFF2-40B4-BE49-F238E27FC236}">
                <a16:creationId xmlns:a16="http://schemas.microsoft.com/office/drawing/2014/main" id="{B7CE4A06-D05F-7CA9-CB30-3F1CF8BA1116}"/>
              </a:ext>
            </a:extLst>
          </p:cNvPr>
          <p:cNvPicPr>
            <a:picLocks noChangeAspect="1"/>
          </p:cNvPicPr>
          <p:nvPr/>
        </p:nvPicPr>
        <p:blipFill>
          <a:blip r:embed="rId3"/>
          <a:stretch>
            <a:fillRect/>
          </a:stretch>
        </p:blipFill>
        <p:spPr>
          <a:xfrm>
            <a:off x="1627200" y="1508"/>
            <a:ext cx="5891328" cy="5141992"/>
          </a:xfrm>
          <a:prstGeom prst="rect">
            <a:avLst/>
          </a:prstGeom>
        </p:spPr>
      </p:pic>
    </p:spTree>
    <p:extLst>
      <p:ext uri="{BB962C8B-B14F-4D97-AF65-F5344CB8AC3E}">
        <p14:creationId xmlns:p14="http://schemas.microsoft.com/office/powerpoint/2010/main" val="234215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pic>
        <p:nvPicPr>
          <p:cNvPr id="3" name="Image 2">
            <a:extLst>
              <a:ext uri="{FF2B5EF4-FFF2-40B4-BE49-F238E27FC236}">
                <a16:creationId xmlns:a16="http://schemas.microsoft.com/office/drawing/2014/main" id="{94482C9D-8CA6-CFFC-91B3-4AEC4222204E}"/>
              </a:ext>
            </a:extLst>
          </p:cNvPr>
          <p:cNvPicPr>
            <a:picLocks noChangeAspect="1"/>
          </p:cNvPicPr>
          <p:nvPr/>
        </p:nvPicPr>
        <p:blipFill>
          <a:blip r:embed="rId3"/>
          <a:stretch>
            <a:fillRect/>
          </a:stretch>
        </p:blipFill>
        <p:spPr>
          <a:xfrm>
            <a:off x="868412" y="0"/>
            <a:ext cx="7407176" cy="5143500"/>
          </a:xfrm>
          <a:prstGeom prst="rect">
            <a:avLst/>
          </a:prstGeom>
        </p:spPr>
      </p:pic>
    </p:spTree>
    <p:extLst>
      <p:ext uri="{BB962C8B-B14F-4D97-AF65-F5344CB8AC3E}">
        <p14:creationId xmlns:p14="http://schemas.microsoft.com/office/powerpoint/2010/main" val="278505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1334874" y="2150850"/>
            <a:ext cx="531281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Challenges of Interplanetary Travel</a:t>
            </a:r>
            <a:endParaRPr dirty="0"/>
          </a:p>
        </p:txBody>
      </p:sp>
      <p:sp>
        <p:nvSpPr>
          <p:cNvPr id="1798" name="Google Shape;1798;p50"/>
          <p:cNvSpPr txBox="1">
            <a:spLocks noGrp="1"/>
          </p:cNvSpPr>
          <p:nvPr>
            <p:ph type="title" idx="2"/>
          </p:nvPr>
        </p:nvSpPr>
        <p:spPr>
          <a:xfrm>
            <a:off x="1334875" y="1049700"/>
            <a:ext cx="1153500" cy="93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04</a:t>
            </a:r>
            <a:endParaRPr dirty="0"/>
          </a:p>
        </p:txBody>
      </p:sp>
      <p:sp>
        <p:nvSpPr>
          <p:cNvPr id="4" name="Oval 3">
            <a:extLst>
              <a:ext uri="{FF2B5EF4-FFF2-40B4-BE49-F238E27FC236}">
                <a16:creationId xmlns:a16="http://schemas.microsoft.com/office/drawing/2014/main" id="{C2F6631E-ADC8-0E6C-872E-0AACBD5760B6}"/>
              </a:ext>
            </a:extLst>
          </p:cNvPr>
          <p:cNvSpPr/>
          <p:nvPr/>
        </p:nvSpPr>
        <p:spPr>
          <a:xfrm>
            <a:off x="8792149" y="4801133"/>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B401B59-A35A-2C13-8B1F-FF1ED34EEC0D}"/>
              </a:ext>
            </a:extLst>
          </p:cNvPr>
          <p:cNvPicPr>
            <a:picLocks noChangeAspect="1"/>
          </p:cNvPicPr>
          <p:nvPr/>
        </p:nvPicPr>
        <p:blipFill>
          <a:blip r:embed="rId3"/>
          <a:stretch>
            <a:fillRect/>
          </a:stretch>
        </p:blipFill>
        <p:spPr>
          <a:xfrm>
            <a:off x="-49650" y="18288"/>
            <a:ext cx="726306" cy="388608"/>
          </a:xfrm>
          <a:prstGeom prst="rect">
            <a:avLst/>
          </a:prstGeom>
        </p:spPr>
      </p:pic>
      <p:sp>
        <p:nvSpPr>
          <p:cNvPr id="7" name="Google Shape;1440;p35">
            <a:extLst>
              <a:ext uri="{FF2B5EF4-FFF2-40B4-BE49-F238E27FC236}">
                <a16:creationId xmlns:a16="http://schemas.microsoft.com/office/drawing/2014/main" id="{587F8A37-7313-AC58-6F55-5A6CCF9CC90C}"/>
              </a:ext>
            </a:extLst>
          </p:cNvPr>
          <p:cNvSpPr txBox="1">
            <a:spLocks/>
          </p:cNvSpPr>
          <p:nvPr/>
        </p:nvSpPr>
        <p:spPr>
          <a:xfrm>
            <a:off x="8831521"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10</a:t>
            </a:r>
          </a:p>
        </p:txBody>
      </p:sp>
    </p:spTree>
    <p:extLst>
      <p:ext uri="{BB962C8B-B14F-4D97-AF65-F5344CB8AC3E}">
        <p14:creationId xmlns:p14="http://schemas.microsoft.com/office/powerpoint/2010/main" val="51622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p>
            <a:pPr marL="127000" lvl="0" indent="0" algn="l" rtl="0">
              <a:spcBef>
                <a:spcPts val="0"/>
              </a:spcBef>
              <a:spcAft>
                <a:spcPts val="0"/>
              </a:spcAft>
              <a:buSzPts val="1600"/>
              <a:buNone/>
            </a:pPr>
            <a:r>
              <a:rPr lang="en-US" b="1" dirty="0"/>
              <a:t>Let’s now move on to the most important topic, the risk of </a:t>
            </a:r>
            <a:r>
              <a:rPr lang="en-US" b="1" dirty="0" err="1"/>
              <a:t>Interplanet</a:t>
            </a:r>
            <a:r>
              <a:rPr lang="en-US" b="1" dirty="0"/>
              <a:t> travel :</a:t>
            </a:r>
          </a:p>
          <a:p>
            <a:pPr marL="457200" lvl="0" indent="-330200" algn="l" rtl="0">
              <a:spcBef>
                <a:spcPts val="0"/>
              </a:spcBef>
              <a:spcAft>
                <a:spcPts val="0"/>
              </a:spcAft>
              <a:buSzPts val="1600"/>
              <a:buChar char="●"/>
            </a:pPr>
            <a:r>
              <a:rPr lang="en-US" dirty="0"/>
              <a:t>First things first , In deep space Astronauts are exposed to high energy particles that can damage DNA and increase cancer risks.</a:t>
            </a:r>
          </a:p>
          <a:p>
            <a:pPr marL="457200" lvl="0" indent="-330200" algn="l" rtl="0">
              <a:spcBef>
                <a:spcPts val="0"/>
              </a:spcBef>
              <a:spcAft>
                <a:spcPts val="0"/>
              </a:spcAft>
              <a:buSzPts val="1600"/>
              <a:buChar char="●"/>
            </a:pPr>
            <a:r>
              <a:rPr lang="en-US" dirty="0"/>
              <a:t>Also , long term exposure can weaken bones and muscles.</a:t>
            </a:r>
          </a:p>
          <a:p>
            <a:pPr marL="457200" lvl="0" indent="-330200" algn="l" rtl="0">
              <a:spcBef>
                <a:spcPts val="0"/>
              </a:spcBef>
              <a:spcAft>
                <a:spcPts val="0"/>
              </a:spcAft>
              <a:buSzPts val="1600"/>
              <a:buChar char="●"/>
            </a:pPr>
            <a:r>
              <a:rPr lang="en-US" dirty="0"/>
              <a:t>Finally , interplanetary travel means long periods of isolation and this occurs so many mentally problems.</a:t>
            </a:r>
          </a:p>
        </p:txBody>
      </p:sp>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CHALLENGES OF INTERPLANETARY TRAVEL </a:t>
            </a:r>
          </a:p>
        </p:txBody>
      </p:sp>
      <p:sp>
        <p:nvSpPr>
          <p:cNvPr id="4" name="Oval 3">
            <a:extLst>
              <a:ext uri="{FF2B5EF4-FFF2-40B4-BE49-F238E27FC236}">
                <a16:creationId xmlns:a16="http://schemas.microsoft.com/office/drawing/2014/main" id="{21E50751-2A6A-9D9E-4A9F-DFD733DC2C4D}"/>
              </a:ext>
            </a:extLst>
          </p:cNvPr>
          <p:cNvSpPr/>
          <p:nvPr/>
        </p:nvSpPr>
        <p:spPr>
          <a:xfrm>
            <a:off x="82489" y="4802911"/>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7E7C5-7976-A9E9-7431-0FD650482DB4}"/>
              </a:ext>
            </a:extLst>
          </p:cNvPr>
          <p:cNvPicPr>
            <a:picLocks noChangeAspect="1"/>
          </p:cNvPicPr>
          <p:nvPr/>
        </p:nvPicPr>
        <p:blipFill>
          <a:blip r:embed="rId3"/>
          <a:stretch>
            <a:fillRect/>
          </a:stretch>
        </p:blipFill>
        <p:spPr>
          <a:xfrm>
            <a:off x="8417694" y="18989"/>
            <a:ext cx="726306" cy="388608"/>
          </a:xfrm>
          <a:prstGeom prst="rect">
            <a:avLst/>
          </a:prstGeom>
        </p:spPr>
      </p:pic>
      <p:sp>
        <p:nvSpPr>
          <p:cNvPr id="7" name="Google Shape;1440;p35">
            <a:extLst>
              <a:ext uri="{FF2B5EF4-FFF2-40B4-BE49-F238E27FC236}">
                <a16:creationId xmlns:a16="http://schemas.microsoft.com/office/drawing/2014/main" id="{B99C8164-FCA5-E874-B8B5-96BE629E03F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11</a:t>
            </a:r>
          </a:p>
        </p:txBody>
      </p:sp>
    </p:spTree>
    <p:extLst>
      <p:ext uri="{BB962C8B-B14F-4D97-AF65-F5344CB8AC3E}">
        <p14:creationId xmlns:p14="http://schemas.microsoft.com/office/powerpoint/2010/main" val="118358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0"/>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p>
            <a:r>
              <a:rPr lang="en-US" sz="3600" dirty="0"/>
              <a:t>Landing and Deployment</a:t>
            </a:r>
          </a:p>
        </p:txBody>
      </p:sp>
      <p:sp>
        <p:nvSpPr>
          <p:cNvPr id="1482" name="Google Shape;1482;p40"/>
          <p:cNvSpPr txBox="1">
            <a:spLocks noGrp="1"/>
          </p:cNvSpPr>
          <p:nvPr>
            <p:ph type="title" idx="2"/>
          </p:nvPr>
        </p:nvSpPr>
        <p:spPr>
          <a:xfrm>
            <a:off x="4010100" y="742070"/>
            <a:ext cx="1123800" cy="93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3" name="Oval 2">
            <a:extLst>
              <a:ext uri="{FF2B5EF4-FFF2-40B4-BE49-F238E27FC236}">
                <a16:creationId xmlns:a16="http://schemas.microsoft.com/office/drawing/2014/main" id="{271E0911-4E2E-FBE9-258B-A4B1E6FE242D}"/>
              </a:ext>
            </a:extLst>
          </p:cNvPr>
          <p:cNvSpPr/>
          <p:nvPr/>
        </p:nvSpPr>
        <p:spPr>
          <a:xfrm>
            <a:off x="75966" y="4802911"/>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C8291E-9B47-1472-E47B-C96F94EFB51E}"/>
              </a:ext>
            </a:extLst>
          </p:cNvPr>
          <p:cNvPicPr>
            <a:picLocks noChangeAspect="1"/>
          </p:cNvPicPr>
          <p:nvPr/>
        </p:nvPicPr>
        <p:blipFill>
          <a:blip r:embed="rId3"/>
          <a:stretch>
            <a:fillRect/>
          </a:stretch>
        </p:blipFill>
        <p:spPr>
          <a:xfrm>
            <a:off x="8417694" y="18989"/>
            <a:ext cx="726306" cy="388608"/>
          </a:xfrm>
          <a:prstGeom prst="rect">
            <a:avLst/>
          </a:prstGeom>
        </p:spPr>
      </p:pic>
      <p:sp>
        <p:nvSpPr>
          <p:cNvPr id="6" name="Google Shape;1440;p35">
            <a:extLst>
              <a:ext uri="{FF2B5EF4-FFF2-40B4-BE49-F238E27FC236}">
                <a16:creationId xmlns:a16="http://schemas.microsoft.com/office/drawing/2014/main" id="{5C0C2B98-4820-3E75-E680-E18352E63EBA}"/>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12</a:t>
            </a:r>
          </a:p>
        </p:txBody>
      </p:sp>
    </p:spTree>
    <p:extLst>
      <p:ext uri="{BB962C8B-B14F-4D97-AF65-F5344CB8AC3E}">
        <p14:creationId xmlns:p14="http://schemas.microsoft.com/office/powerpoint/2010/main" val="151149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LANDING AND DEPLOYMENT </a:t>
            </a:r>
          </a:p>
        </p:txBody>
      </p:sp>
      <p:sp>
        <p:nvSpPr>
          <p:cNvPr id="4" name="Oval 3">
            <a:extLst>
              <a:ext uri="{FF2B5EF4-FFF2-40B4-BE49-F238E27FC236}">
                <a16:creationId xmlns:a16="http://schemas.microsoft.com/office/drawing/2014/main" id="{8609B1FD-95F6-D225-0871-CF7BE925C4D8}"/>
              </a:ext>
            </a:extLst>
          </p:cNvPr>
          <p:cNvSpPr/>
          <p:nvPr/>
        </p:nvSpPr>
        <p:spPr>
          <a:xfrm>
            <a:off x="78762" y="4798339"/>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1AD987F-5A2A-885F-E25F-F98DDFC58A44}"/>
              </a:ext>
            </a:extLst>
          </p:cNvPr>
          <p:cNvPicPr>
            <a:picLocks noChangeAspect="1"/>
          </p:cNvPicPr>
          <p:nvPr/>
        </p:nvPicPr>
        <p:blipFill>
          <a:blip r:embed="rId3"/>
          <a:stretch>
            <a:fillRect/>
          </a:stretch>
        </p:blipFill>
        <p:spPr>
          <a:xfrm>
            <a:off x="8417694" y="18989"/>
            <a:ext cx="726306" cy="388608"/>
          </a:xfrm>
          <a:prstGeom prst="rect">
            <a:avLst/>
          </a:prstGeom>
        </p:spPr>
      </p:pic>
      <p:sp>
        <p:nvSpPr>
          <p:cNvPr id="8" name="Google Shape;1440;p35">
            <a:extLst>
              <a:ext uri="{FF2B5EF4-FFF2-40B4-BE49-F238E27FC236}">
                <a16:creationId xmlns:a16="http://schemas.microsoft.com/office/drawing/2014/main" id="{BA92DD5B-80C5-4742-2B81-AF789C0E36CD}"/>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13</a:t>
            </a:r>
          </a:p>
        </p:txBody>
      </p:sp>
      <p:sp>
        <p:nvSpPr>
          <p:cNvPr id="3" name="Sous-titre 2">
            <a:extLst>
              <a:ext uri="{FF2B5EF4-FFF2-40B4-BE49-F238E27FC236}">
                <a16:creationId xmlns:a16="http://schemas.microsoft.com/office/drawing/2014/main" id="{8CA51013-6345-5761-9E20-36795E3A6FC4}"/>
              </a:ext>
            </a:extLst>
          </p:cNvPr>
          <p:cNvSpPr>
            <a:spLocks noGrp="1"/>
          </p:cNvSpPr>
          <p:nvPr>
            <p:ph type="subTitle" idx="1"/>
          </p:nvPr>
        </p:nvSpPr>
        <p:spPr>
          <a:xfrm>
            <a:off x="727434" y="1580561"/>
            <a:ext cx="5969100" cy="3131589"/>
          </a:xfrm>
        </p:spPr>
        <p:txBody>
          <a:bodyPr/>
          <a:lstStyle/>
          <a:p>
            <a:pPr marL="127000" indent="0" algn="l">
              <a:buNone/>
            </a:pPr>
            <a:r>
              <a:rPr lang="en-US" b="1" dirty="0"/>
              <a:t>Well </a:t>
            </a:r>
            <a:r>
              <a:rPr lang="en-US" b="1" dirty="0" err="1"/>
              <a:t>DuAxel</a:t>
            </a:r>
            <a:r>
              <a:rPr lang="en-US" b="1" dirty="0"/>
              <a:t> has not Been deployed yet: </a:t>
            </a:r>
          </a:p>
          <a:p>
            <a:pPr marL="127000" indent="0" algn="l">
              <a:buNone/>
            </a:pPr>
            <a:r>
              <a:rPr lang="en-US" b="1" dirty="0"/>
              <a:t>But we will talk about future plans of landing on others planet </a:t>
            </a:r>
          </a:p>
          <a:p>
            <a:pPr algn="l"/>
            <a:r>
              <a:rPr lang="en-US" dirty="0"/>
              <a:t>Our rover is created to resist all the difficult terrains is made of </a:t>
            </a:r>
            <a:r>
              <a:rPr lang="en-US" dirty="0" err="1"/>
              <a:t>two_wheeled</a:t>
            </a:r>
            <a:r>
              <a:rPr lang="en-US" dirty="0"/>
              <a:t> vehicles . </a:t>
            </a:r>
          </a:p>
          <a:p>
            <a:pPr algn="l"/>
            <a:r>
              <a:rPr lang="en-US" dirty="0"/>
              <a:t>This rover is an evolsystemution of the Axel , a versatile family of single-axle rovers designed to access high-risk terrain on planetary surfaces, such as steep slopes, boulder fields, and caves – areas that would be challenging or inaccessible for current rovers in use it also designed to descend crater sides and near-vertical cliffs on the Moon , Mars and beyond</a:t>
            </a:r>
            <a:br>
              <a:rPr lang="en-US" b="0" i="0" dirty="0">
                <a:solidFill>
                  <a:srgbClr val="1C1E21"/>
                </a:solidFill>
                <a:effectLst/>
                <a:latin typeface="Abadi" panose="020F0502020204030204" pitchFamily="34" charset="0"/>
              </a:rPr>
            </a:br>
            <a:endParaRPr lang="fr-FR" dirty="0"/>
          </a:p>
        </p:txBody>
      </p:sp>
    </p:spTree>
    <p:extLst>
      <p:ext uri="{BB962C8B-B14F-4D97-AF65-F5344CB8AC3E}">
        <p14:creationId xmlns:p14="http://schemas.microsoft.com/office/powerpoint/2010/main" val="2088094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LANDING AND DEPLOYMENT </a:t>
            </a:r>
          </a:p>
        </p:txBody>
      </p:sp>
      <p:sp>
        <p:nvSpPr>
          <p:cNvPr id="4" name="Oval 3">
            <a:extLst>
              <a:ext uri="{FF2B5EF4-FFF2-40B4-BE49-F238E27FC236}">
                <a16:creationId xmlns:a16="http://schemas.microsoft.com/office/drawing/2014/main" id="{8609B1FD-95F6-D225-0871-CF7BE925C4D8}"/>
              </a:ext>
            </a:extLst>
          </p:cNvPr>
          <p:cNvSpPr/>
          <p:nvPr/>
        </p:nvSpPr>
        <p:spPr>
          <a:xfrm>
            <a:off x="78762" y="4798339"/>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1AD987F-5A2A-885F-E25F-F98DDFC58A44}"/>
              </a:ext>
            </a:extLst>
          </p:cNvPr>
          <p:cNvPicPr>
            <a:picLocks noChangeAspect="1"/>
          </p:cNvPicPr>
          <p:nvPr/>
        </p:nvPicPr>
        <p:blipFill>
          <a:blip r:embed="rId3"/>
          <a:stretch>
            <a:fillRect/>
          </a:stretch>
        </p:blipFill>
        <p:spPr>
          <a:xfrm>
            <a:off x="8417694" y="18989"/>
            <a:ext cx="726306" cy="388608"/>
          </a:xfrm>
          <a:prstGeom prst="rect">
            <a:avLst/>
          </a:prstGeom>
        </p:spPr>
      </p:pic>
      <p:sp>
        <p:nvSpPr>
          <p:cNvPr id="8" name="Google Shape;1440;p35">
            <a:extLst>
              <a:ext uri="{FF2B5EF4-FFF2-40B4-BE49-F238E27FC236}">
                <a16:creationId xmlns:a16="http://schemas.microsoft.com/office/drawing/2014/main" id="{BA92DD5B-80C5-4742-2B81-AF789C0E36CD}"/>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13</a:t>
            </a:r>
          </a:p>
        </p:txBody>
      </p:sp>
      <p:sp>
        <p:nvSpPr>
          <p:cNvPr id="3" name="Sous-titre 2">
            <a:extLst>
              <a:ext uri="{FF2B5EF4-FFF2-40B4-BE49-F238E27FC236}">
                <a16:creationId xmlns:a16="http://schemas.microsoft.com/office/drawing/2014/main" id="{8CA51013-6345-5761-9E20-36795E3A6FC4}"/>
              </a:ext>
            </a:extLst>
          </p:cNvPr>
          <p:cNvSpPr>
            <a:spLocks noGrp="1"/>
          </p:cNvSpPr>
          <p:nvPr>
            <p:ph type="subTitle" idx="1"/>
          </p:nvPr>
        </p:nvSpPr>
        <p:spPr>
          <a:xfrm>
            <a:off x="727435" y="1533679"/>
            <a:ext cx="5888956" cy="696100"/>
          </a:xfrm>
        </p:spPr>
        <p:txBody>
          <a:bodyPr/>
          <a:lstStyle/>
          <a:p>
            <a:pPr marL="127000" indent="0">
              <a:buNone/>
            </a:pPr>
            <a:r>
              <a:rPr lang="en-US" dirty="0"/>
              <a:t>As a normal rover </a:t>
            </a:r>
            <a:r>
              <a:rPr lang="en-US" dirty="0" err="1"/>
              <a:t>DuAxel</a:t>
            </a:r>
            <a:r>
              <a:rPr lang="en-US" dirty="0"/>
              <a:t> has his normal steps of landing :</a:t>
            </a:r>
          </a:p>
          <a:p>
            <a:pPr marL="127000" indent="0" algn="l">
              <a:buNone/>
            </a:pPr>
            <a:endParaRPr lang="fr-FR" dirty="0"/>
          </a:p>
        </p:txBody>
      </p:sp>
      <p:pic>
        <p:nvPicPr>
          <p:cNvPr id="5" name="Image 4">
            <a:extLst>
              <a:ext uri="{FF2B5EF4-FFF2-40B4-BE49-F238E27FC236}">
                <a16:creationId xmlns:a16="http://schemas.microsoft.com/office/drawing/2014/main" id="{31056AB1-42B5-07E8-06F9-CCB5B9E78A3B}"/>
              </a:ext>
            </a:extLst>
          </p:cNvPr>
          <p:cNvPicPr>
            <a:picLocks noChangeAspect="1"/>
          </p:cNvPicPr>
          <p:nvPr/>
        </p:nvPicPr>
        <p:blipFill>
          <a:blip r:embed="rId4"/>
          <a:stretch>
            <a:fillRect/>
          </a:stretch>
        </p:blipFill>
        <p:spPr>
          <a:xfrm>
            <a:off x="1135474" y="2026356"/>
            <a:ext cx="6873051" cy="2911898"/>
          </a:xfrm>
          <a:prstGeom prst="rect">
            <a:avLst/>
          </a:prstGeom>
        </p:spPr>
      </p:pic>
    </p:spTree>
    <p:extLst>
      <p:ext uri="{BB962C8B-B14F-4D97-AF65-F5344CB8AC3E}">
        <p14:creationId xmlns:p14="http://schemas.microsoft.com/office/powerpoint/2010/main" val="396464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1334874" y="2150850"/>
            <a:ext cx="5666817" cy="841800"/>
          </a:xfrm>
          <a:prstGeom prst="rect">
            <a:avLst/>
          </a:prstGeom>
        </p:spPr>
        <p:txBody>
          <a:bodyPr spcFirstLastPara="1" wrap="square" lIns="0" tIns="0" rIns="0" bIns="0" anchor="ctr" anchorCtr="0">
            <a:noAutofit/>
          </a:bodyPr>
          <a:lstStyle/>
          <a:p>
            <a:r>
              <a:rPr lang="en-US" sz="3600" b="1" i="0" dirty="0">
                <a:effectLst/>
                <a:latin typeface="Cuprum" panose="020B0604020202020204" charset="0"/>
              </a:rPr>
              <a:t>Prototyping and Mission Readiness</a:t>
            </a:r>
            <a:endParaRPr lang="en-US" sz="3600" dirty="0"/>
          </a:p>
        </p:txBody>
      </p:sp>
      <p:sp>
        <p:nvSpPr>
          <p:cNvPr id="1798" name="Google Shape;1798;p50"/>
          <p:cNvSpPr txBox="1">
            <a:spLocks noGrp="1"/>
          </p:cNvSpPr>
          <p:nvPr>
            <p:ph type="title" idx="2"/>
          </p:nvPr>
        </p:nvSpPr>
        <p:spPr>
          <a:xfrm>
            <a:off x="1334875" y="1049700"/>
            <a:ext cx="1153500" cy="93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06</a:t>
            </a:r>
            <a:endParaRPr dirty="0"/>
          </a:p>
        </p:txBody>
      </p:sp>
      <p:sp>
        <p:nvSpPr>
          <p:cNvPr id="4" name="Oval 3">
            <a:extLst>
              <a:ext uri="{FF2B5EF4-FFF2-40B4-BE49-F238E27FC236}">
                <a16:creationId xmlns:a16="http://schemas.microsoft.com/office/drawing/2014/main" id="{92115310-2955-C565-5BA2-E90EE430BDB5}"/>
              </a:ext>
            </a:extLst>
          </p:cNvPr>
          <p:cNvSpPr/>
          <p:nvPr/>
        </p:nvSpPr>
        <p:spPr>
          <a:xfrm>
            <a:off x="8789548" y="4800498"/>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016045-0935-D763-6F50-EF0C148D06D6}"/>
              </a:ext>
            </a:extLst>
          </p:cNvPr>
          <p:cNvPicPr>
            <a:picLocks noChangeAspect="1"/>
          </p:cNvPicPr>
          <p:nvPr/>
        </p:nvPicPr>
        <p:blipFill>
          <a:blip r:embed="rId3"/>
          <a:stretch>
            <a:fillRect/>
          </a:stretch>
        </p:blipFill>
        <p:spPr>
          <a:xfrm>
            <a:off x="-49650" y="18288"/>
            <a:ext cx="726306" cy="388608"/>
          </a:xfrm>
          <a:prstGeom prst="rect">
            <a:avLst/>
          </a:prstGeom>
        </p:spPr>
      </p:pic>
      <p:sp>
        <p:nvSpPr>
          <p:cNvPr id="8" name="Google Shape;1440;p35">
            <a:extLst>
              <a:ext uri="{FF2B5EF4-FFF2-40B4-BE49-F238E27FC236}">
                <a16:creationId xmlns:a16="http://schemas.microsoft.com/office/drawing/2014/main" id="{0913E70D-4F25-0324-2A31-BB4C7A24A13F}"/>
              </a:ext>
            </a:extLst>
          </p:cNvPr>
          <p:cNvSpPr txBox="1">
            <a:spLocks/>
          </p:cNvSpPr>
          <p:nvPr/>
        </p:nvSpPr>
        <p:spPr>
          <a:xfrm>
            <a:off x="8831521"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14</a:t>
            </a:r>
          </a:p>
        </p:txBody>
      </p:sp>
    </p:spTree>
    <p:extLst>
      <p:ext uri="{BB962C8B-B14F-4D97-AF65-F5344CB8AC3E}">
        <p14:creationId xmlns:p14="http://schemas.microsoft.com/office/powerpoint/2010/main" val="282465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9"/>
          <p:cNvSpPr txBox="1">
            <a:spLocks noGrp="1"/>
          </p:cNvSpPr>
          <p:nvPr>
            <p:ph type="title"/>
          </p:nvPr>
        </p:nvSpPr>
        <p:spPr>
          <a:xfrm>
            <a:off x="720000" y="396294"/>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OF CONTENTS</a:t>
            </a:r>
            <a:endParaRPr dirty="0"/>
          </a:p>
        </p:txBody>
      </p:sp>
      <p:sp>
        <p:nvSpPr>
          <p:cNvPr id="1466" name="Google Shape;1466;p39"/>
          <p:cNvSpPr txBox="1">
            <a:spLocks noGrp="1"/>
          </p:cNvSpPr>
          <p:nvPr>
            <p:ph type="title" idx="2"/>
          </p:nvPr>
        </p:nvSpPr>
        <p:spPr>
          <a:xfrm>
            <a:off x="1582544" y="1589394"/>
            <a:ext cx="2295600"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dirty="0"/>
              <a:t>Introduction</a:t>
            </a:r>
            <a:r>
              <a:rPr lang="en" sz="1300" dirty="0"/>
              <a:t> (30s)</a:t>
            </a:r>
            <a:endParaRPr sz="1300" dirty="0"/>
          </a:p>
        </p:txBody>
      </p:sp>
      <p:sp>
        <p:nvSpPr>
          <p:cNvPr id="1468" name="Google Shape;1468;p39"/>
          <p:cNvSpPr txBox="1">
            <a:spLocks noGrp="1"/>
          </p:cNvSpPr>
          <p:nvPr>
            <p:ph type="title" idx="4"/>
          </p:nvPr>
        </p:nvSpPr>
        <p:spPr>
          <a:xfrm>
            <a:off x="1553146" y="2258174"/>
            <a:ext cx="2771336" cy="34200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dirty="0"/>
              <a:t>Mission Objectives (45s)</a:t>
            </a:r>
          </a:p>
        </p:txBody>
      </p:sp>
      <p:sp>
        <p:nvSpPr>
          <p:cNvPr id="1470" name="Google Shape;1470;p39"/>
          <p:cNvSpPr txBox="1">
            <a:spLocks noGrp="1"/>
          </p:cNvSpPr>
          <p:nvPr>
            <p:ph type="title" idx="6"/>
          </p:nvPr>
        </p:nvSpPr>
        <p:spPr>
          <a:xfrm>
            <a:off x="1586592" y="3020560"/>
            <a:ext cx="2968791"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b="1" i="0" dirty="0">
                <a:effectLst/>
                <a:latin typeface="Cuprum" panose="020B0604020202020204" charset="0"/>
              </a:rPr>
              <a:t>Rover Design and Technology (60s)</a:t>
            </a:r>
            <a:endParaRPr sz="1300" dirty="0"/>
          </a:p>
        </p:txBody>
      </p:sp>
      <p:sp>
        <p:nvSpPr>
          <p:cNvPr id="1472" name="Google Shape;1472;p39"/>
          <p:cNvSpPr txBox="1">
            <a:spLocks noGrp="1"/>
          </p:cNvSpPr>
          <p:nvPr>
            <p:ph type="title" idx="8"/>
          </p:nvPr>
        </p:nvSpPr>
        <p:spPr>
          <a:xfrm>
            <a:off x="1553146" y="3798818"/>
            <a:ext cx="3035685"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b="1" i="0" dirty="0">
                <a:effectLst/>
                <a:latin typeface="Cuprum" panose="020B0604020202020204" charset="0"/>
              </a:rPr>
              <a:t>Challenges of Interplanetary Travel (</a:t>
            </a:r>
            <a:r>
              <a:rPr lang="en-US" sz="1300" dirty="0">
                <a:latin typeface="Cuprum" panose="020B0604020202020204" charset="0"/>
              </a:rPr>
              <a:t>30</a:t>
            </a:r>
            <a:r>
              <a:rPr lang="en-US" sz="1300" b="1" i="0" dirty="0">
                <a:effectLst/>
                <a:latin typeface="Cuprum" panose="020B0604020202020204" charset="0"/>
              </a:rPr>
              <a:t>s)</a:t>
            </a:r>
            <a:endParaRPr sz="1300" dirty="0"/>
          </a:p>
        </p:txBody>
      </p:sp>
      <p:sp>
        <p:nvSpPr>
          <p:cNvPr id="1473" name="Google Shape;1473;p39"/>
          <p:cNvSpPr txBox="1">
            <a:spLocks noGrp="1"/>
          </p:cNvSpPr>
          <p:nvPr>
            <p:ph type="title" idx="9"/>
          </p:nvPr>
        </p:nvSpPr>
        <p:spPr>
          <a:xfrm>
            <a:off x="1055422" y="1607294"/>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01</a:t>
            </a:r>
            <a:endParaRPr sz="2800" dirty="0"/>
          </a:p>
        </p:txBody>
      </p:sp>
      <p:sp>
        <p:nvSpPr>
          <p:cNvPr id="1474" name="Google Shape;1474;p39"/>
          <p:cNvSpPr txBox="1">
            <a:spLocks noGrp="1"/>
          </p:cNvSpPr>
          <p:nvPr>
            <p:ph type="title" idx="13"/>
          </p:nvPr>
        </p:nvSpPr>
        <p:spPr>
          <a:xfrm>
            <a:off x="1055422" y="3002918"/>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03</a:t>
            </a:r>
            <a:endParaRPr sz="2800" dirty="0"/>
          </a:p>
        </p:txBody>
      </p:sp>
      <p:sp>
        <p:nvSpPr>
          <p:cNvPr id="1475" name="Google Shape;1475;p39"/>
          <p:cNvSpPr txBox="1">
            <a:spLocks noGrp="1"/>
          </p:cNvSpPr>
          <p:nvPr>
            <p:ph type="title" idx="14"/>
          </p:nvPr>
        </p:nvSpPr>
        <p:spPr>
          <a:xfrm>
            <a:off x="1046278" y="2278864"/>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02</a:t>
            </a:r>
            <a:endParaRPr sz="2800" dirty="0"/>
          </a:p>
        </p:txBody>
      </p:sp>
      <p:sp>
        <p:nvSpPr>
          <p:cNvPr id="1476" name="Google Shape;1476;p39"/>
          <p:cNvSpPr txBox="1">
            <a:spLocks noGrp="1"/>
          </p:cNvSpPr>
          <p:nvPr>
            <p:ph type="title" idx="15"/>
          </p:nvPr>
        </p:nvSpPr>
        <p:spPr>
          <a:xfrm>
            <a:off x="1081546" y="3780334"/>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04</a:t>
            </a:r>
            <a:endParaRPr sz="2800" dirty="0"/>
          </a:p>
        </p:txBody>
      </p:sp>
      <p:sp>
        <p:nvSpPr>
          <p:cNvPr id="10" name="Google Shape;1466;p39">
            <a:extLst>
              <a:ext uri="{FF2B5EF4-FFF2-40B4-BE49-F238E27FC236}">
                <a16:creationId xmlns:a16="http://schemas.microsoft.com/office/drawing/2014/main" id="{4D2596C3-6AF4-71FA-41AE-0EDEAF96FBEA}"/>
              </a:ext>
            </a:extLst>
          </p:cNvPr>
          <p:cNvSpPr txBox="1">
            <a:spLocks/>
          </p:cNvSpPr>
          <p:nvPr/>
        </p:nvSpPr>
        <p:spPr>
          <a:xfrm>
            <a:off x="4959546" y="1575678"/>
            <a:ext cx="3068886"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t>Landing and Deployment (45s)</a:t>
            </a:r>
            <a:endParaRPr lang="en-US" sz="1300" dirty="0"/>
          </a:p>
        </p:txBody>
      </p:sp>
      <p:sp>
        <p:nvSpPr>
          <p:cNvPr id="11" name="Google Shape;1468;p39">
            <a:extLst>
              <a:ext uri="{FF2B5EF4-FFF2-40B4-BE49-F238E27FC236}">
                <a16:creationId xmlns:a16="http://schemas.microsoft.com/office/drawing/2014/main" id="{07C70179-28EE-E18B-714F-B08B5012B224}"/>
              </a:ext>
            </a:extLst>
          </p:cNvPr>
          <p:cNvSpPr txBox="1">
            <a:spLocks/>
          </p:cNvSpPr>
          <p:nvPr/>
        </p:nvSpPr>
        <p:spPr>
          <a:xfrm>
            <a:off x="4959546" y="2278864"/>
            <a:ext cx="3358954"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b="1" i="0" dirty="0">
                <a:effectLst/>
                <a:latin typeface="Cuprum" panose="020B0604020202020204" charset="0"/>
              </a:rPr>
              <a:t>Prototyping and Mission Readiness </a:t>
            </a:r>
            <a:r>
              <a:rPr lang="en-US" sz="1300" dirty="0">
                <a:latin typeface="Cuprum" panose="020B0604020202020204" charset="0"/>
              </a:rPr>
              <a:t>(45</a:t>
            </a:r>
            <a:r>
              <a:rPr lang="en-US" sz="1300" b="1" i="0" dirty="0">
                <a:effectLst/>
                <a:latin typeface="Cuprum" panose="020B0604020202020204" charset="0"/>
              </a:rPr>
              <a:t>s)</a:t>
            </a:r>
            <a:endParaRPr lang="en-US" sz="1300" dirty="0"/>
          </a:p>
        </p:txBody>
      </p:sp>
      <p:sp>
        <p:nvSpPr>
          <p:cNvPr id="12" name="Google Shape;1470;p39">
            <a:extLst>
              <a:ext uri="{FF2B5EF4-FFF2-40B4-BE49-F238E27FC236}">
                <a16:creationId xmlns:a16="http://schemas.microsoft.com/office/drawing/2014/main" id="{E2F0FEF7-DBFD-8BC4-FF41-7D4439C0E432}"/>
              </a:ext>
            </a:extLst>
          </p:cNvPr>
          <p:cNvSpPr txBox="1">
            <a:spLocks/>
          </p:cNvSpPr>
          <p:nvPr/>
        </p:nvSpPr>
        <p:spPr>
          <a:xfrm>
            <a:off x="4959546" y="3030557"/>
            <a:ext cx="2295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b="1" i="0" dirty="0">
                <a:effectLst/>
                <a:latin typeface="Cuprum" panose="020B0604020202020204" charset="0"/>
              </a:rPr>
              <a:t>Future Implications (</a:t>
            </a:r>
            <a:r>
              <a:rPr lang="en-US" sz="1300" dirty="0">
                <a:latin typeface="Cuprum" panose="020B0604020202020204" charset="0"/>
              </a:rPr>
              <a:t>30</a:t>
            </a:r>
            <a:r>
              <a:rPr lang="en-US" sz="1300" b="1" i="0" dirty="0">
                <a:effectLst/>
                <a:latin typeface="Cuprum" panose="020B0604020202020204" charset="0"/>
              </a:rPr>
              <a:t>s)</a:t>
            </a:r>
            <a:endParaRPr lang="en-US" sz="1300" dirty="0"/>
          </a:p>
        </p:txBody>
      </p:sp>
      <p:sp>
        <p:nvSpPr>
          <p:cNvPr id="13" name="Google Shape;1472;p39">
            <a:extLst>
              <a:ext uri="{FF2B5EF4-FFF2-40B4-BE49-F238E27FC236}">
                <a16:creationId xmlns:a16="http://schemas.microsoft.com/office/drawing/2014/main" id="{5FF0C5E9-53CE-245B-5F50-76BB3044FED5}"/>
              </a:ext>
            </a:extLst>
          </p:cNvPr>
          <p:cNvSpPr txBox="1">
            <a:spLocks/>
          </p:cNvSpPr>
          <p:nvPr/>
        </p:nvSpPr>
        <p:spPr>
          <a:xfrm>
            <a:off x="4959546" y="3822132"/>
            <a:ext cx="2295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dirty="0"/>
              <a:t>Conclusion (15s)</a:t>
            </a:r>
          </a:p>
        </p:txBody>
      </p:sp>
      <p:sp>
        <p:nvSpPr>
          <p:cNvPr id="14" name="Google Shape;1473;p39">
            <a:extLst>
              <a:ext uri="{FF2B5EF4-FFF2-40B4-BE49-F238E27FC236}">
                <a16:creationId xmlns:a16="http://schemas.microsoft.com/office/drawing/2014/main" id="{0E006946-DAEB-5716-E851-FBF351B17587}"/>
              </a:ext>
            </a:extLst>
          </p:cNvPr>
          <p:cNvSpPr txBox="1">
            <a:spLocks/>
          </p:cNvSpPr>
          <p:nvPr/>
        </p:nvSpPr>
        <p:spPr>
          <a:xfrm>
            <a:off x="4423280" y="1589394"/>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05</a:t>
            </a:r>
          </a:p>
        </p:txBody>
      </p:sp>
      <p:sp>
        <p:nvSpPr>
          <p:cNvPr id="15" name="Google Shape;1474;p39">
            <a:extLst>
              <a:ext uri="{FF2B5EF4-FFF2-40B4-BE49-F238E27FC236}">
                <a16:creationId xmlns:a16="http://schemas.microsoft.com/office/drawing/2014/main" id="{0F098555-6287-9B64-9ECB-ACB7D0C820B8}"/>
              </a:ext>
            </a:extLst>
          </p:cNvPr>
          <p:cNvSpPr txBox="1">
            <a:spLocks/>
          </p:cNvSpPr>
          <p:nvPr/>
        </p:nvSpPr>
        <p:spPr>
          <a:xfrm>
            <a:off x="4423280" y="3055681"/>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07</a:t>
            </a:r>
          </a:p>
        </p:txBody>
      </p:sp>
      <p:sp>
        <p:nvSpPr>
          <p:cNvPr id="16" name="Google Shape;1475;p39">
            <a:extLst>
              <a:ext uri="{FF2B5EF4-FFF2-40B4-BE49-F238E27FC236}">
                <a16:creationId xmlns:a16="http://schemas.microsoft.com/office/drawing/2014/main" id="{E08180CA-3A8C-862F-A95C-B37FCD31E0C9}"/>
              </a:ext>
            </a:extLst>
          </p:cNvPr>
          <p:cNvSpPr txBox="1">
            <a:spLocks/>
          </p:cNvSpPr>
          <p:nvPr/>
        </p:nvSpPr>
        <p:spPr>
          <a:xfrm>
            <a:off x="4423280" y="2287351"/>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06</a:t>
            </a:r>
          </a:p>
        </p:txBody>
      </p:sp>
      <p:sp>
        <p:nvSpPr>
          <p:cNvPr id="17" name="Google Shape;1476;p39">
            <a:extLst>
              <a:ext uri="{FF2B5EF4-FFF2-40B4-BE49-F238E27FC236}">
                <a16:creationId xmlns:a16="http://schemas.microsoft.com/office/drawing/2014/main" id="{F37B37E6-908E-68C8-7EA8-E4A252FBDBEA}"/>
              </a:ext>
            </a:extLst>
          </p:cNvPr>
          <p:cNvSpPr txBox="1">
            <a:spLocks/>
          </p:cNvSpPr>
          <p:nvPr/>
        </p:nvSpPr>
        <p:spPr>
          <a:xfrm>
            <a:off x="4438531" y="3913360"/>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08</a:t>
            </a:r>
          </a:p>
        </p:txBody>
      </p:sp>
      <p:sp>
        <p:nvSpPr>
          <p:cNvPr id="20" name="Google Shape;1483;p40">
            <a:extLst>
              <a:ext uri="{FF2B5EF4-FFF2-40B4-BE49-F238E27FC236}">
                <a16:creationId xmlns:a16="http://schemas.microsoft.com/office/drawing/2014/main" id="{D6335373-7686-98CF-5B2B-98DDEDE2FCE5}"/>
              </a:ext>
            </a:extLst>
          </p:cNvPr>
          <p:cNvSpPr txBox="1">
            <a:spLocks/>
          </p:cNvSpPr>
          <p:nvPr/>
        </p:nvSpPr>
        <p:spPr>
          <a:xfrm>
            <a:off x="1645297" y="3326103"/>
            <a:ext cx="2489743"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Describe the rover's physical design, including its size, shape, and mobility mechanisms.</a:t>
            </a:r>
          </a:p>
          <a:p>
            <a:pPr marL="0" indent="0"/>
            <a:r>
              <a:rPr lang="en-US" sz="500" dirty="0"/>
              <a:t>- Explain the advanced technology onboard, such as cameras, spectrometers, and sample collection tools.</a:t>
            </a:r>
          </a:p>
          <a:p>
            <a:pPr marL="0" indent="0"/>
            <a:r>
              <a:rPr lang="en-US" sz="500" dirty="0"/>
              <a:t>- Highlight how these technologies enable the rover to perform its tasks remotely.</a:t>
            </a:r>
          </a:p>
        </p:txBody>
      </p:sp>
      <p:sp>
        <p:nvSpPr>
          <p:cNvPr id="23" name="Google Shape;1483;p40">
            <a:extLst>
              <a:ext uri="{FF2B5EF4-FFF2-40B4-BE49-F238E27FC236}">
                <a16:creationId xmlns:a16="http://schemas.microsoft.com/office/drawing/2014/main" id="{4DC39AB3-84D3-6088-336D-9EDD71995576}"/>
              </a:ext>
            </a:extLst>
          </p:cNvPr>
          <p:cNvSpPr txBox="1">
            <a:spLocks/>
          </p:cNvSpPr>
          <p:nvPr/>
        </p:nvSpPr>
        <p:spPr>
          <a:xfrm>
            <a:off x="1639317" y="4135680"/>
            <a:ext cx="2318628"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Discuss the difficulties of sending the rover to the planet, including the vast distance, communication delays, and harsh space environment.</a:t>
            </a:r>
          </a:p>
          <a:p>
            <a:pPr marL="0" indent="0"/>
            <a:r>
              <a:rPr lang="en-US" sz="500" dirty="0"/>
              <a:t>- Mention the innovative solutions used to ensure the rover's safe arrival and functioning on the planet's surface.</a:t>
            </a:r>
          </a:p>
        </p:txBody>
      </p:sp>
      <p:sp>
        <p:nvSpPr>
          <p:cNvPr id="26" name="Google Shape;1483;p40">
            <a:extLst>
              <a:ext uri="{FF2B5EF4-FFF2-40B4-BE49-F238E27FC236}">
                <a16:creationId xmlns:a16="http://schemas.microsoft.com/office/drawing/2014/main" id="{E648603B-4813-7079-0120-FC2F230239B3}"/>
              </a:ext>
            </a:extLst>
          </p:cNvPr>
          <p:cNvSpPr txBox="1">
            <a:spLocks/>
          </p:cNvSpPr>
          <p:nvPr/>
        </p:nvSpPr>
        <p:spPr>
          <a:xfrm>
            <a:off x="5008960" y="1878120"/>
            <a:ext cx="2732064" cy="4127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400" dirty="0"/>
              <a:t>If the rover has not been deployed yet:</a:t>
            </a:r>
          </a:p>
          <a:p>
            <a:pPr marL="0" indent="0"/>
            <a:r>
              <a:rPr lang="en-US" sz="400" dirty="0"/>
              <a:t>- Explain the future plans of landing the rover on the planet</a:t>
            </a:r>
          </a:p>
          <a:p>
            <a:pPr marL="0" indent="0"/>
            <a:r>
              <a:rPr lang="en-US" sz="400" dirty="0"/>
              <a:t>- Explain the deployment process</a:t>
            </a:r>
          </a:p>
          <a:p>
            <a:pPr marL="0" indent="0"/>
            <a:r>
              <a:rPr lang="en-US" sz="400" dirty="0"/>
              <a:t>If the rover has  already been deployed:</a:t>
            </a:r>
          </a:p>
          <a:p>
            <a:pPr marL="0" indent="0"/>
            <a:r>
              <a:rPr lang="en-US" sz="400" dirty="0"/>
              <a:t>- Explain the landing process, from atmospheric entry to touchdown, using techniques like parachutes or thrusters.</a:t>
            </a:r>
          </a:p>
          <a:p>
            <a:pPr marL="0" indent="0"/>
            <a:r>
              <a:rPr lang="en-US" sz="400" dirty="0"/>
              <a:t>- Describe the steps taken to safely deploy the rover onto the planet's surface.</a:t>
            </a:r>
          </a:p>
        </p:txBody>
      </p:sp>
      <p:sp>
        <p:nvSpPr>
          <p:cNvPr id="29" name="Google Shape;1483;p40">
            <a:extLst>
              <a:ext uri="{FF2B5EF4-FFF2-40B4-BE49-F238E27FC236}">
                <a16:creationId xmlns:a16="http://schemas.microsoft.com/office/drawing/2014/main" id="{64FD814C-FC1A-B95C-3861-22C03A2B9167}"/>
              </a:ext>
            </a:extLst>
          </p:cNvPr>
          <p:cNvSpPr txBox="1">
            <a:spLocks/>
          </p:cNvSpPr>
          <p:nvPr/>
        </p:nvSpPr>
        <p:spPr>
          <a:xfrm>
            <a:off x="5008961" y="2599465"/>
            <a:ext cx="2495722" cy="4127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Discuss the preparation and testing stages on Earth before launching the rover.</a:t>
            </a:r>
          </a:p>
          <a:p>
            <a:pPr marL="0" indent="0"/>
            <a:r>
              <a:rPr lang="en-US" sz="500" dirty="0"/>
              <a:t>- Explain the rigorous testing procedures, including simulations and prototypes.</a:t>
            </a:r>
          </a:p>
          <a:p>
            <a:pPr marL="0" indent="0"/>
            <a:r>
              <a:rPr lang="en-US" sz="500" dirty="0"/>
              <a:t>- Highlight the importance of mission readiness and potential challenges faced during testing.</a:t>
            </a:r>
          </a:p>
        </p:txBody>
      </p:sp>
      <p:sp>
        <p:nvSpPr>
          <p:cNvPr id="30" name="Google Shape;1483;p40">
            <a:extLst>
              <a:ext uri="{FF2B5EF4-FFF2-40B4-BE49-F238E27FC236}">
                <a16:creationId xmlns:a16="http://schemas.microsoft.com/office/drawing/2014/main" id="{BF0FFA20-C1B5-E263-7741-3DEB0548B581}"/>
              </a:ext>
            </a:extLst>
          </p:cNvPr>
          <p:cNvSpPr txBox="1">
            <a:spLocks/>
          </p:cNvSpPr>
          <p:nvPr/>
        </p:nvSpPr>
        <p:spPr>
          <a:xfrm>
            <a:off x="5008961" y="3377682"/>
            <a:ext cx="2665607" cy="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Discuss how the insights gained from this mission can shape future space exploration endeavors.</a:t>
            </a:r>
          </a:p>
          <a:p>
            <a:pPr marL="0" indent="0"/>
            <a:r>
              <a:rPr lang="en-US" sz="500" dirty="0"/>
              <a:t>- Touch upon possibilities such as human colonization, resource utilization, or follow-up missions.</a:t>
            </a:r>
          </a:p>
          <a:p>
            <a:pPr marL="0" indent="0"/>
            <a:r>
              <a:rPr lang="en-US" sz="500" dirty="0"/>
              <a:t>- Conclude with a sense of wonder and excitement about the ongoing exploration of the cosmos.</a:t>
            </a:r>
          </a:p>
        </p:txBody>
      </p:sp>
      <p:sp>
        <p:nvSpPr>
          <p:cNvPr id="33" name="Google Shape;1483;p40">
            <a:extLst>
              <a:ext uri="{FF2B5EF4-FFF2-40B4-BE49-F238E27FC236}">
                <a16:creationId xmlns:a16="http://schemas.microsoft.com/office/drawing/2014/main" id="{17C4B15A-915F-E868-8BFF-D2356B36C4CE}"/>
              </a:ext>
            </a:extLst>
          </p:cNvPr>
          <p:cNvSpPr txBox="1">
            <a:spLocks/>
          </p:cNvSpPr>
          <p:nvPr/>
        </p:nvSpPr>
        <p:spPr>
          <a:xfrm>
            <a:off x="5008961" y="4146182"/>
            <a:ext cx="2495722" cy="2751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Summarize the key points of the presentation.</a:t>
            </a:r>
          </a:p>
          <a:p>
            <a:pPr marL="0" indent="0"/>
            <a:r>
              <a:rPr lang="en-US" sz="500" dirty="0"/>
              <a:t>- End with an inspiring statement about the importance of pushing the boundaries of knowledge and exploration.</a:t>
            </a:r>
          </a:p>
        </p:txBody>
      </p:sp>
      <p:sp>
        <p:nvSpPr>
          <p:cNvPr id="5" name="Google Shape;1483;p40">
            <a:extLst>
              <a:ext uri="{FF2B5EF4-FFF2-40B4-BE49-F238E27FC236}">
                <a16:creationId xmlns:a16="http://schemas.microsoft.com/office/drawing/2014/main" id="{9A94C9EF-C830-ECBD-942F-5DEF2760DC65}"/>
              </a:ext>
            </a:extLst>
          </p:cNvPr>
          <p:cNvSpPr txBox="1">
            <a:spLocks/>
          </p:cNvSpPr>
          <p:nvPr/>
        </p:nvSpPr>
        <p:spPr>
          <a:xfrm>
            <a:off x="1631959" y="2624282"/>
            <a:ext cx="2489743"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Highlight the primary goals of sending the rover to the planet.</a:t>
            </a:r>
          </a:p>
          <a:p>
            <a:pPr marL="0" indent="0"/>
            <a:r>
              <a:rPr lang="en-US" sz="500" dirty="0"/>
              <a:t>- Emphasize scientific discoveries, such as studying the planet's geology, atmosphere, and potential signs of life.</a:t>
            </a:r>
          </a:p>
          <a:p>
            <a:pPr marL="0" indent="0"/>
            <a:r>
              <a:rPr lang="en-US" sz="500" dirty="0"/>
              <a:t>- Most importantly, mention how the mission contributes to our understanding of the universe.</a:t>
            </a:r>
          </a:p>
        </p:txBody>
      </p:sp>
      <p:sp>
        <p:nvSpPr>
          <p:cNvPr id="6" name="Google Shape;1483;p40">
            <a:extLst>
              <a:ext uri="{FF2B5EF4-FFF2-40B4-BE49-F238E27FC236}">
                <a16:creationId xmlns:a16="http://schemas.microsoft.com/office/drawing/2014/main" id="{70FD1102-635A-EE05-3ECB-DEB996692EFD}"/>
              </a:ext>
            </a:extLst>
          </p:cNvPr>
          <p:cNvSpPr txBox="1">
            <a:spLocks/>
          </p:cNvSpPr>
          <p:nvPr/>
        </p:nvSpPr>
        <p:spPr>
          <a:xfrm>
            <a:off x="1645297" y="1904155"/>
            <a:ext cx="2232848"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Begin with an attention-grabbing opening statement about humanity's fascination with space exploration.</a:t>
            </a:r>
          </a:p>
          <a:p>
            <a:pPr marL="0" indent="0"/>
            <a:r>
              <a:rPr lang="en-US" sz="500" dirty="0"/>
              <a:t>- Introduce the rover's destination planet and its significance in the solar system.</a:t>
            </a:r>
          </a:p>
          <a:p>
            <a:pPr marL="0" indent="0"/>
            <a:r>
              <a:rPr lang="en-US" sz="500" dirty="0"/>
              <a:t>- Briefly outline the main objectives of the presentation</a:t>
            </a:r>
          </a:p>
        </p:txBody>
      </p:sp>
      <p:sp>
        <p:nvSpPr>
          <p:cNvPr id="22" name="Oval 21">
            <a:extLst>
              <a:ext uri="{FF2B5EF4-FFF2-40B4-BE49-F238E27FC236}">
                <a16:creationId xmlns:a16="http://schemas.microsoft.com/office/drawing/2014/main" id="{C9F7F117-59C3-83D9-A999-8D6179AB16D5}"/>
              </a:ext>
            </a:extLst>
          </p:cNvPr>
          <p:cNvSpPr/>
          <p:nvPr/>
        </p:nvSpPr>
        <p:spPr>
          <a:xfrm>
            <a:off x="79441" y="479719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402372D0-2397-AFA1-D064-DD8C092B5C6B}"/>
              </a:ext>
            </a:extLst>
          </p:cNvPr>
          <p:cNvPicPr>
            <a:picLocks noChangeAspect="1"/>
          </p:cNvPicPr>
          <p:nvPr/>
        </p:nvPicPr>
        <p:blipFill>
          <a:blip r:embed="rId3"/>
          <a:stretch>
            <a:fillRect/>
          </a:stretch>
        </p:blipFill>
        <p:spPr>
          <a:xfrm>
            <a:off x="8417694" y="18989"/>
            <a:ext cx="726306" cy="388608"/>
          </a:xfrm>
          <a:prstGeom prst="rect">
            <a:avLst/>
          </a:prstGeom>
        </p:spPr>
      </p:pic>
      <p:sp>
        <p:nvSpPr>
          <p:cNvPr id="38" name="Google Shape;1440;p35">
            <a:extLst>
              <a:ext uri="{FF2B5EF4-FFF2-40B4-BE49-F238E27FC236}">
                <a16:creationId xmlns:a16="http://schemas.microsoft.com/office/drawing/2014/main" id="{192F7C87-9926-D28D-8008-EFCD5DE62AAF}"/>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2</a:t>
            </a:r>
          </a:p>
        </p:txBody>
      </p:sp>
      <p:sp>
        <p:nvSpPr>
          <p:cNvPr id="4" name="Sous-titre 3">
            <a:extLst>
              <a:ext uri="{FF2B5EF4-FFF2-40B4-BE49-F238E27FC236}">
                <a16:creationId xmlns:a16="http://schemas.microsoft.com/office/drawing/2014/main" id="{2C06F56D-B87A-859E-018B-362C6B82328A}"/>
              </a:ext>
            </a:extLst>
          </p:cNvPr>
          <p:cNvSpPr>
            <a:spLocks noGrp="1"/>
          </p:cNvSpPr>
          <p:nvPr>
            <p:ph type="subTitle" idx="1"/>
          </p:nvPr>
        </p:nvSpPr>
        <p:spPr/>
        <p:txBody>
          <a:bodyPr/>
          <a:lstStyle/>
          <a:p>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p>
            <a:pPr lvl="0"/>
            <a:r>
              <a:rPr lang="en-US" dirty="0"/>
              <a:t>NASA jet propulsion laboratory in southern California put the modular rover through a series of challenges to test the versatility of its design. </a:t>
            </a:r>
          </a:p>
          <a:p>
            <a:r>
              <a:rPr lang="en-US" dirty="0"/>
              <a:t>A rover trundles over rocky terrain ,it's four metal wheels clattering along until they encounter a seemingly insurmountable hazard. "</a:t>
            </a:r>
            <a:r>
              <a:rPr lang="en-US" dirty="0" err="1"/>
              <a:t>DuAxel</a:t>
            </a:r>
            <a:r>
              <a:rPr lang="en-US" dirty="0"/>
              <a:t> performed extremely well in the field ,successfully demonstrating its ability to approach a challenging terrain ,anchor and then undock it's tethered Axel rover" said a robotics technologist at JPL</a:t>
            </a:r>
          </a:p>
        </p:txBody>
      </p:sp>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3600" b="1" i="0" dirty="0">
                <a:effectLst/>
                <a:latin typeface="Cuprum" panose="020B0604020202020204" charset="0"/>
              </a:rPr>
              <a:t>PROTOTYPING AND MISSION READINESS</a:t>
            </a:r>
            <a:endParaRPr lang="en-US" dirty="0"/>
          </a:p>
        </p:txBody>
      </p:sp>
      <p:sp>
        <p:nvSpPr>
          <p:cNvPr id="4" name="Oval 3">
            <a:extLst>
              <a:ext uri="{FF2B5EF4-FFF2-40B4-BE49-F238E27FC236}">
                <a16:creationId xmlns:a16="http://schemas.microsoft.com/office/drawing/2014/main" id="{2A4428FF-96DF-48AD-D28C-747E82CCBC34}"/>
              </a:ext>
            </a:extLst>
          </p:cNvPr>
          <p:cNvSpPr/>
          <p:nvPr/>
        </p:nvSpPr>
        <p:spPr>
          <a:xfrm>
            <a:off x="76456" y="479719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213F368-144E-A3D8-FEAF-DA01CC852DA7}"/>
              </a:ext>
            </a:extLst>
          </p:cNvPr>
          <p:cNvPicPr>
            <a:picLocks noChangeAspect="1"/>
          </p:cNvPicPr>
          <p:nvPr/>
        </p:nvPicPr>
        <p:blipFill>
          <a:blip r:embed="rId3"/>
          <a:stretch>
            <a:fillRect/>
          </a:stretch>
        </p:blipFill>
        <p:spPr>
          <a:xfrm>
            <a:off x="8417694" y="18989"/>
            <a:ext cx="726306" cy="388608"/>
          </a:xfrm>
          <a:prstGeom prst="rect">
            <a:avLst/>
          </a:prstGeom>
        </p:spPr>
      </p:pic>
      <p:sp>
        <p:nvSpPr>
          <p:cNvPr id="7" name="Google Shape;1440;p35">
            <a:extLst>
              <a:ext uri="{FF2B5EF4-FFF2-40B4-BE49-F238E27FC236}">
                <a16:creationId xmlns:a16="http://schemas.microsoft.com/office/drawing/2014/main" id="{294650C4-4C5C-783F-5FA2-0B012743BD30}"/>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15</a:t>
            </a:r>
          </a:p>
        </p:txBody>
      </p:sp>
    </p:spTree>
    <p:extLst>
      <p:ext uri="{BB962C8B-B14F-4D97-AF65-F5344CB8AC3E}">
        <p14:creationId xmlns:p14="http://schemas.microsoft.com/office/powerpoint/2010/main" val="769708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0"/>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p>
            <a:r>
              <a:rPr lang="en-US" sz="3600" dirty="0"/>
              <a:t>Future Implications</a:t>
            </a:r>
          </a:p>
        </p:txBody>
      </p:sp>
      <p:sp>
        <p:nvSpPr>
          <p:cNvPr id="1482" name="Google Shape;1482;p40"/>
          <p:cNvSpPr txBox="1">
            <a:spLocks noGrp="1"/>
          </p:cNvSpPr>
          <p:nvPr>
            <p:ph type="title" idx="2"/>
          </p:nvPr>
        </p:nvSpPr>
        <p:spPr>
          <a:xfrm>
            <a:off x="4010100" y="1026550"/>
            <a:ext cx="1123800" cy="93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07</a:t>
            </a:r>
            <a:endParaRPr dirty="0"/>
          </a:p>
        </p:txBody>
      </p:sp>
      <p:sp>
        <p:nvSpPr>
          <p:cNvPr id="4" name="Oval 3">
            <a:extLst>
              <a:ext uri="{FF2B5EF4-FFF2-40B4-BE49-F238E27FC236}">
                <a16:creationId xmlns:a16="http://schemas.microsoft.com/office/drawing/2014/main" id="{A15E7307-A602-7F0D-BF80-231B09A80703}"/>
              </a:ext>
            </a:extLst>
          </p:cNvPr>
          <p:cNvSpPr/>
          <p:nvPr/>
        </p:nvSpPr>
        <p:spPr>
          <a:xfrm>
            <a:off x="77917" y="4797323"/>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7A8D71-2F23-C3EC-48C0-04BAB56FEF7A}"/>
              </a:ext>
            </a:extLst>
          </p:cNvPr>
          <p:cNvPicPr>
            <a:picLocks noChangeAspect="1"/>
          </p:cNvPicPr>
          <p:nvPr/>
        </p:nvPicPr>
        <p:blipFill>
          <a:blip r:embed="rId3"/>
          <a:stretch>
            <a:fillRect/>
          </a:stretch>
        </p:blipFill>
        <p:spPr>
          <a:xfrm>
            <a:off x="8417694" y="18989"/>
            <a:ext cx="726306" cy="388608"/>
          </a:xfrm>
          <a:prstGeom prst="rect">
            <a:avLst/>
          </a:prstGeom>
        </p:spPr>
      </p:pic>
      <p:sp>
        <p:nvSpPr>
          <p:cNvPr id="7" name="Google Shape;1440;p35">
            <a:extLst>
              <a:ext uri="{FF2B5EF4-FFF2-40B4-BE49-F238E27FC236}">
                <a16:creationId xmlns:a16="http://schemas.microsoft.com/office/drawing/2014/main" id="{D66BE5EC-CE6D-9147-770F-B2957652E5CC}"/>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16</a:t>
            </a:r>
          </a:p>
        </p:txBody>
      </p:sp>
    </p:spTree>
    <p:extLst>
      <p:ext uri="{BB962C8B-B14F-4D97-AF65-F5344CB8AC3E}">
        <p14:creationId xmlns:p14="http://schemas.microsoft.com/office/powerpoint/2010/main" val="308032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p>
            <a:r>
              <a:rPr lang="en-US" dirty="0"/>
              <a:t>While </a:t>
            </a:r>
            <a:r>
              <a:rPr lang="en-US" dirty="0" err="1"/>
              <a:t>Duaxel</a:t>
            </a:r>
            <a:r>
              <a:rPr lang="en-US" dirty="0"/>
              <a:t> was mainly created for exploring areas that could be challenging or inaccessible for current rovers such as Mars, it can also shape </a:t>
            </a:r>
            <a:r>
              <a:rPr lang="en-US" dirty="0" err="1"/>
              <a:t>futur</a:t>
            </a:r>
            <a:r>
              <a:rPr lang="en-US" dirty="0"/>
              <a:t> space exploration endeavors by</a:t>
            </a:r>
          </a:p>
          <a:p>
            <a:r>
              <a:rPr lang="en-US" dirty="0"/>
              <a:t>Opening </a:t>
            </a:r>
            <a:r>
              <a:rPr lang="en-US" dirty="0" err="1"/>
              <a:t>acces</a:t>
            </a:r>
            <a:r>
              <a:rPr lang="en-US" dirty="0"/>
              <a:t> to many more extreme terrain</a:t>
            </a:r>
          </a:p>
          <a:p>
            <a:r>
              <a:rPr lang="en-US" dirty="0"/>
              <a:t>That hasn't yet been explored in the solar system such as mercury and even the icy world</a:t>
            </a:r>
          </a:p>
        </p:txBody>
      </p:sp>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FUTURE IMPLICATIONS </a:t>
            </a:r>
          </a:p>
        </p:txBody>
      </p:sp>
      <p:sp>
        <p:nvSpPr>
          <p:cNvPr id="4" name="Oval 3">
            <a:extLst>
              <a:ext uri="{FF2B5EF4-FFF2-40B4-BE49-F238E27FC236}">
                <a16:creationId xmlns:a16="http://schemas.microsoft.com/office/drawing/2014/main" id="{D3C5FAEE-7304-C715-C4A6-68CCCCB7CB2D}"/>
              </a:ext>
            </a:extLst>
          </p:cNvPr>
          <p:cNvSpPr/>
          <p:nvPr/>
        </p:nvSpPr>
        <p:spPr>
          <a:xfrm>
            <a:off x="76456" y="479719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700A35-B491-711E-83D5-84F1D50E459D}"/>
              </a:ext>
            </a:extLst>
          </p:cNvPr>
          <p:cNvPicPr>
            <a:picLocks noChangeAspect="1"/>
          </p:cNvPicPr>
          <p:nvPr/>
        </p:nvPicPr>
        <p:blipFill>
          <a:blip r:embed="rId3"/>
          <a:stretch>
            <a:fillRect/>
          </a:stretch>
        </p:blipFill>
        <p:spPr>
          <a:xfrm>
            <a:off x="8417694" y="18989"/>
            <a:ext cx="726306" cy="388608"/>
          </a:xfrm>
          <a:prstGeom prst="rect">
            <a:avLst/>
          </a:prstGeom>
        </p:spPr>
      </p:pic>
      <p:sp>
        <p:nvSpPr>
          <p:cNvPr id="6" name="Google Shape;1440;p35">
            <a:extLst>
              <a:ext uri="{FF2B5EF4-FFF2-40B4-BE49-F238E27FC236}">
                <a16:creationId xmlns:a16="http://schemas.microsoft.com/office/drawing/2014/main" id="{43DACE28-3101-80E5-1CAD-FF115FD5D48B}"/>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17</a:t>
            </a:r>
          </a:p>
        </p:txBody>
      </p:sp>
    </p:spTree>
    <p:extLst>
      <p:ext uri="{BB962C8B-B14F-4D97-AF65-F5344CB8AC3E}">
        <p14:creationId xmlns:p14="http://schemas.microsoft.com/office/powerpoint/2010/main" val="254867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9" name="Google Shape;1459;p38"/>
          <p:cNvSpPr txBox="1">
            <a:spLocks noGrp="1"/>
          </p:cNvSpPr>
          <p:nvPr>
            <p:ph type="subTitle" idx="1"/>
          </p:nvPr>
        </p:nvSpPr>
        <p:spPr>
          <a:xfrm>
            <a:off x="2295450" y="1714875"/>
            <a:ext cx="4553100" cy="20776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600" dirty="0"/>
              <a:t>In conclusion, the </a:t>
            </a:r>
            <a:r>
              <a:rPr lang="en-US" sz="1600" dirty="0" err="1"/>
              <a:t>DuAxel</a:t>
            </a:r>
            <a:r>
              <a:rPr lang="en-US" sz="1600" dirty="0"/>
              <a:t> rover, with its dual mobility and advanced technology, represents a crucial step in exploring challenging terrains on celestial bodies and shaping the future of space exploration. Embracing the spirit of pushing our limits, symbolizes our unwavering commitment to discovering the unknown and expanding the frontiers of human understanding.</a:t>
            </a:r>
          </a:p>
        </p:txBody>
      </p:sp>
      <p:sp>
        <p:nvSpPr>
          <p:cNvPr id="2" name="Google Shape;1452;p37">
            <a:extLst>
              <a:ext uri="{FF2B5EF4-FFF2-40B4-BE49-F238E27FC236}">
                <a16:creationId xmlns:a16="http://schemas.microsoft.com/office/drawing/2014/main" id="{285886D4-4389-26E6-1043-B64006D24D1F}"/>
              </a:ext>
            </a:extLst>
          </p:cNvPr>
          <p:cNvSpPr txBox="1">
            <a:spLocks/>
          </p:cNvSpPr>
          <p:nvPr/>
        </p:nvSpPr>
        <p:spPr>
          <a:xfrm>
            <a:off x="2338380" y="798376"/>
            <a:ext cx="4467240" cy="755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z="4800" dirty="0"/>
              <a:t>Conclusion</a:t>
            </a:r>
            <a:endParaRPr lang="en-US" sz="4400" dirty="0"/>
          </a:p>
        </p:txBody>
      </p:sp>
      <p:pic>
        <p:nvPicPr>
          <p:cNvPr id="7" name="Picture 6">
            <a:extLst>
              <a:ext uri="{FF2B5EF4-FFF2-40B4-BE49-F238E27FC236}">
                <a16:creationId xmlns:a16="http://schemas.microsoft.com/office/drawing/2014/main" id="{70426C3A-94A3-4BEB-681F-B4386B03F61C}"/>
              </a:ext>
            </a:extLst>
          </p:cNvPr>
          <p:cNvPicPr>
            <a:picLocks noChangeAspect="1"/>
          </p:cNvPicPr>
          <p:nvPr/>
        </p:nvPicPr>
        <p:blipFill>
          <a:blip r:embed="rId3"/>
          <a:stretch>
            <a:fillRect/>
          </a:stretch>
        </p:blipFill>
        <p:spPr>
          <a:xfrm>
            <a:off x="-49650" y="18288"/>
            <a:ext cx="726306" cy="388608"/>
          </a:xfrm>
          <a:prstGeom prst="rect">
            <a:avLst/>
          </a:prstGeom>
        </p:spPr>
      </p:pic>
      <p:sp>
        <p:nvSpPr>
          <p:cNvPr id="8" name="Oval 7">
            <a:extLst>
              <a:ext uri="{FF2B5EF4-FFF2-40B4-BE49-F238E27FC236}">
                <a16:creationId xmlns:a16="http://schemas.microsoft.com/office/drawing/2014/main" id="{7F8F2F97-5162-B1B0-23A8-6B3A9A90722F}"/>
              </a:ext>
            </a:extLst>
          </p:cNvPr>
          <p:cNvSpPr/>
          <p:nvPr/>
        </p:nvSpPr>
        <p:spPr>
          <a:xfrm>
            <a:off x="8791768" y="4801355"/>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440;p35">
            <a:extLst>
              <a:ext uri="{FF2B5EF4-FFF2-40B4-BE49-F238E27FC236}">
                <a16:creationId xmlns:a16="http://schemas.microsoft.com/office/drawing/2014/main" id="{D6005787-D22D-391D-474A-5A07BDB32BA1}"/>
              </a:ext>
            </a:extLst>
          </p:cNvPr>
          <p:cNvSpPr txBox="1">
            <a:spLocks/>
          </p:cNvSpPr>
          <p:nvPr/>
        </p:nvSpPr>
        <p:spPr>
          <a:xfrm>
            <a:off x="8831521"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18</a:t>
            </a:r>
          </a:p>
        </p:txBody>
      </p:sp>
    </p:spTree>
    <p:extLst>
      <p:ext uri="{BB962C8B-B14F-4D97-AF65-F5344CB8AC3E}">
        <p14:creationId xmlns:p14="http://schemas.microsoft.com/office/powerpoint/2010/main" val="106174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7"/>
          <p:cNvSpPr txBox="1">
            <a:spLocks noGrp="1"/>
          </p:cNvSpPr>
          <p:nvPr>
            <p:ph type="title"/>
          </p:nvPr>
        </p:nvSpPr>
        <p:spPr>
          <a:xfrm>
            <a:off x="2338380" y="1716642"/>
            <a:ext cx="446724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sp>
        <p:nvSpPr>
          <p:cNvPr id="1453" name="Google Shape;1453;p37"/>
          <p:cNvSpPr txBox="1">
            <a:spLocks noGrp="1"/>
          </p:cNvSpPr>
          <p:nvPr>
            <p:ph type="subTitle" idx="1"/>
          </p:nvPr>
        </p:nvSpPr>
        <p:spPr>
          <a:xfrm>
            <a:off x="2734050" y="2671158"/>
            <a:ext cx="3675900" cy="826200"/>
          </a:xfrm>
          <a:prstGeom prst="rect">
            <a:avLst/>
          </a:prstGeom>
        </p:spPr>
        <p:txBody>
          <a:bodyPr spcFirstLastPara="1" wrap="square" lIns="0" tIns="0" rIns="0" bIns="0" anchor="t" anchorCtr="0">
            <a:noAutofit/>
          </a:bodyPr>
          <a:lstStyle/>
          <a:p>
            <a:pPr marL="0" lvl="0" indent="0" algn="ctr" rtl="0">
              <a:lnSpc>
                <a:spcPct val="150000"/>
              </a:lnSpc>
              <a:spcBef>
                <a:spcPts val="0"/>
              </a:spcBef>
              <a:spcAft>
                <a:spcPts val="0"/>
              </a:spcAft>
              <a:buClr>
                <a:schemeClr val="dk1"/>
              </a:buClr>
              <a:buSzPts val="1100"/>
              <a:buFont typeface="Arial"/>
              <a:buNone/>
            </a:pPr>
            <a:r>
              <a:rPr lang="en-US" dirty="0"/>
              <a:t>Do you have any questions?</a:t>
            </a:r>
          </a:p>
        </p:txBody>
      </p:sp>
      <p:pic>
        <p:nvPicPr>
          <p:cNvPr id="4" name="Picture 3">
            <a:extLst>
              <a:ext uri="{FF2B5EF4-FFF2-40B4-BE49-F238E27FC236}">
                <a16:creationId xmlns:a16="http://schemas.microsoft.com/office/drawing/2014/main" id="{5645727E-FE34-E154-135F-CA82824E07B6}"/>
              </a:ext>
            </a:extLst>
          </p:cNvPr>
          <p:cNvPicPr>
            <a:picLocks noChangeAspect="1"/>
          </p:cNvPicPr>
          <p:nvPr/>
        </p:nvPicPr>
        <p:blipFill>
          <a:blip r:embed="rId3"/>
          <a:stretch>
            <a:fillRect/>
          </a:stretch>
        </p:blipFill>
        <p:spPr>
          <a:xfrm>
            <a:off x="8417694" y="32004"/>
            <a:ext cx="726306" cy="388608"/>
          </a:xfrm>
          <a:prstGeom prst="rect">
            <a:avLst/>
          </a:prstGeom>
        </p:spPr>
      </p:pic>
      <p:sp>
        <p:nvSpPr>
          <p:cNvPr id="5" name="Oval 4">
            <a:extLst>
              <a:ext uri="{FF2B5EF4-FFF2-40B4-BE49-F238E27FC236}">
                <a16:creationId xmlns:a16="http://schemas.microsoft.com/office/drawing/2014/main" id="{C2337525-68BE-3711-7FE2-3B2D7D202BB5}"/>
              </a:ext>
            </a:extLst>
          </p:cNvPr>
          <p:cNvSpPr/>
          <p:nvPr/>
        </p:nvSpPr>
        <p:spPr>
          <a:xfrm>
            <a:off x="76456" y="479719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440;p35">
            <a:extLst>
              <a:ext uri="{FF2B5EF4-FFF2-40B4-BE49-F238E27FC236}">
                <a16:creationId xmlns:a16="http://schemas.microsoft.com/office/drawing/2014/main" id="{E2DDD2E3-19A2-6F7C-73FE-FD66AFEB0771}"/>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0"/>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Introduction</a:t>
            </a:r>
            <a:endParaRPr dirty="0"/>
          </a:p>
        </p:txBody>
      </p:sp>
      <p:sp>
        <p:nvSpPr>
          <p:cNvPr id="1482" name="Google Shape;1482;p40"/>
          <p:cNvSpPr txBox="1">
            <a:spLocks noGrp="1"/>
          </p:cNvSpPr>
          <p:nvPr>
            <p:ph type="title" idx="2"/>
          </p:nvPr>
        </p:nvSpPr>
        <p:spPr>
          <a:xfrm>
            <a:off x="4010100" y="1026550"/>
            <a:ext cx="1123800" cy="93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8" name="Oval 7">
            <a:extLst>
              <a:ext uri="{FF2B5EF4-FFF2-40B4-BE49-F238E27FC236}">
                <a16:creationId xmlns:a16="http://schemas.microsoft.com/office/drawing/2014/main" id="{914BCB60-0228-12A2-D140-497A9230234E}"/>
              </a:ext>
            </a:extLst>
          </p:cNvPr>
          <p:cNvSpPr/>
          <p:nvPr/>
        </p:nvSpPr>
        <p:spPr>
          <a:xfrm>
            <a:off x="79949" y="479853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376B343-1A79-8619-313B-3EEB3E4E0CB1}"/>
              </a:ext>
            </a:extLst>
          </p:cNvPr>
          <p:cNvPicPr>
            <a:picLocks noChangeAspect="1"/>
          </p:cNvPicPr>
          <p:nvPr/>
        </p:nvPicPr>
        <p:blipFill>
          <a:blip r:embed="rId3"/>
          <a:stretch>
            <a:fillRect/>
          </a:stretch>
        </p:blipFill>
        <p:spPr>
          <a:xfrm>
            <a:off x="8417694" y="18989"/>
            <a:ext cx="726306" cy="388608"/>
          </a:xfrm>
          <a:prstGeom prst="rect">
            <a:avLst/>
          </a:prstGeom>
        </p:spPr>
      </p:pic>
      <p:sp>
        <p:nvSpPr>
          <p:cNvPr id="14" name="Google Shape;1440;p35">
            <a:extLst>
              <a:ext uri="{FF2B5EF4-FFF2-40B4-BE49-F238E27FC236}">
                <a16:creationId xmlns:a16="http://schemas.microsoft.com/office/drawing/2014/main" id="{0A76F992-4ADC-1095-5801-9C67E4DA59C9}"/>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44"/>
          <p:cNvSpPr txBox="1">
            <a:spLocks noGrp="1"/>
          </p:cNvSpPr>
          <p:nvPr>
            <p:ph type="title"/>
          </p:nvPr>
        </p:nvSpPr>
        <p:spPr>
          <a:xfrm>
            <a:off x="720000" y="1065480"/>
            <a:ext cx="2676996" cy="5804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Introduction</a:t>
            </a:r>
          </a:p>
        </p:txBody>
      </p:sp>
      <p:sp>
        <p:nvSpPr>
          <p:cNvPr id="1629" name="Google Shape;1629;p44"/>
          <p:cNvSpPr txBox="1">
            <a:spLocks noGrp="1"/>
          </p:cNvSpPr>
          <p:nvPr>
            <p:ph type="subTitle" idx="1"/>
          </p:nvPr>
        </p:nvSpPr>
        <p:spPr>
          <a:xfrm>
            <a:off x="163551" y="1645920"/>
            <a:ext cx="4815969" cy="3212849"/>
          </a:xfrm>
          <a:prstGeom prst="rect">
            <a:avLst/>
          </a:prstGeom>
        </p:spPr>
        <p:txBody>
          <a:bodyPr spcFirstLastPara="1" wrap="square" lIns="0" tIns="0" rIns="0" bIns="0" anchor="t" anchorCtr="0">
            <a:noAutofit/>
          </a:bodyPr>
          <a:lstStyle/>
          <a:p>
            <a:pPr defTabSz="914400" eaLnBrk="1" fontAlgn="auto" latinLnBrk="0" hangingPunct="1">
              <a:buClr>
                <a:schemeClr val="accent1"/>
              </a:buClr>
              <a:buSzPts val="1600"/>
              <a:buFont typeface="Karla"/>
              <a:buChar char="●"/>
              <a:tabLst/>
              <a:defRPr/>
            </a:pPr>
            <a:r>
              <a:rPr lang="en-US" dirty="0"/>
              <a:t>Space is an astronomical domain , humans dedicated a lot of effort into discovering facts about it using advanced technologies and robots such as space rovers, these revolutionary Machines can go places others could only dream of. </a:t>
            </a:r>
          </a:p>
          <a:p>
            <a:pPr defTabSz="914400" eaLnBrk="1" fontAlgn="auto" latinLnBrk="0" hangingPunct="1">
              <a:buClr>
                <a:schemeClr val="accent1"/>
              </a:buClr>
              <a:buSzPts val="1600"/>
              <a:buFont typeface="Karla"/>
              <a:buChar char="●"/>
              <a:tabLst/>
              <a:defRPr/>
            </a:pPr>
            <a:r>
              <a:rPr lang="en-US" dirty="0"/>
              <a:t>One of them is the NASA's </a:t>
            </a:r>
            <a:r>
              <a:rPr lang="en-US" dirty="0" err="1"/>
              <a:t>DuAxel</a:t>
            </a:r>
            <a:r>
              <a:rPr lang="en-US" dirty="0"/>
              <a:t> rover which has the potential destinations to moon Mars and asteroids. In this presentation we'll learn more about </a:t>
            </a:r>
            <a:r>
              <a:rPr lang="en-US" dirty="0" err="1"/>
              <a:t>DuAxel</a:t>
            </a:r>
            <a:r>
              <a:rPr lang="en-US" dirty="0"/>
              <a:t> and it's main uses in general as you have seen in our table of content</a:t>
            </a:r>
          </a:p>
        </p:txBody>
      </p:sp>
      <p:sp>
        <p:nvSpPr>
          <p:cNvPr id="7" name="Oval 6">
            <a:extLst>
              <a:ext uri="{FF2B5EF4-FFF2-40B4-BE49-F238E27FC236}">
                <a16:creationId xmlns:a16="http://schemas.microsoft.com/office/drawing/2014/main" id="{F1F444AF-55B0-0451-58AD-AEE730AE48B8}"/>
              </a:ext>
            </a:extLst>
          </p:cNvPr>
          <p:cNvSpPr/>
          <p:nvPr/>
        </p:nvSpPr>
        <p:spPr>
          <a:xfrm>
            <a:off x="8789549" y="4800498"/>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77DBEC-A910-7C6F-2DE5-CF1877E3B5C4}"/>
              </a:ext>
            </a:extLst>
          </p:cNvPr>
          <p:cNvPicPr>
            <a:picLocks noChangeAspect="1"/>
          </p:cNvPicPr>
          <p:nvPr/>
        </p:nvPicPr>
        <p:blipFill>
          <a:blip r:embed="rId3"/>
          <a:stretch>
            <a:fillRect/>
          </a:stretch>
        </p:blipFill>
        <p:spPr>
          <a:xfrm>
            <a:off x="-49650" y="18288"/>
            <a:ext cx="726306" cy="388608"/>
          </a:xfrm>
          <a:prstGeom prst="rect">
            <a:avLst/>
          </a:prstGeom>
        </p:spPr>
      </p:pic>
      <p:sp>
        <p:nvSpPr>
          <p:cNvPr id="11" name="Google Shape;1440;p35">
            <a:extLst>
              <a:ext uri="{FF2B5EF4-FFF2-40B4-BE49-F238E27FC236}">
                <a16:creationId xmlns:a16="http://schemas.microsoft.com/office/drawing/2014/main" id="{E1B132CE-494D-02A0-F3BD-9BB2732005A4}"/>
              </a:ext>
            </a:extLst>
          </p:cNvPr>
          <p:cNvSpPr txBox="1">
            <a:spLocks/>
          </p:cNvSpPr>
          <p:nvPr/>
        </p:nvSpPr>
        <p:spPr>
          <a:xfrm>
            <a:off x="8831521"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4</a:t>
            </a:r>
          </a:p>
        </p:txBody>
      </p:sp>
      <p:pic>
        <p:nvPicPr>
          <p:cNvPr id="6" name="Image 5">
            <a:extLst>
              <a:ext uri="{FF2B5EF4-FFF2-40B4-BE49-F238E27FC236}">
                <a16:creationId xmlns:a16="http://schemas.microsoft.com/office/drawing/2014/main" id="{88C6B4CE-6846-ACB9-4339-A6C297B3AFFF}"/>
              </a:ext>
            </a:extLst>
          </p:cNvPr>
          <p:cNvPicPr>
            <a:picLocks noChangeAspect="1"/>
          </p:cNvPicPr>
          <p:nvPr/>
        </p:nvPicPr>
        <p:blipFill>
          <a:blip r:embed="rId4"/>
          <a:stretch>
            <a:fillRect/>
          </a:stretch>
        </p:blipFill>
        <p:spPr>
          <a:xfrm>
            <a:off x="5372418" y="1645920"/>
            <a:ext cx="3608031" cy="2029517"/>
          </a:xfrm>
          <a:prstGeom prst="round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1334874" y="2150850"/>
            <a:ext cx="531281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Mission </a:t>
            </a:r>
            <a:r>
              <a:rPr lang="en-US" sz="3600" dirty="0"/>
              <a:t>Objectives</a:t>
            </a:r>
            <a:endParaRPr dirty="0"/>
          </a:p>
        </p:txBody>
      </p:sp>
      <p:sp>
        <p:nvSpPr>
          <p:cNvPr id="1798" name="Google Shape;1798;p50"/>
          <p:cNvSpPr txBox="1">
            <a:spLocks noGrp="1"/>
          </p:cNvSpPr>
          <p:nvPr>
            <p:ph type="title" idx="2"/>
          </p:nvPr>
        </p:nvSpPr>
        <p:spPr>
          <a:xfrm>
            <a:off x="1334875" y="1049700"/>
            <a:ext cx="1153500" cy="93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6" name="Oval 5">
            <a:extLst>
              <a:ext uri="{FF2B5EF4-FFF2-40B4-BE49-F238E27FC236}">
                <a16:creationId xmlns:a16="http://schemas.microsoft.com/office/drawing/2014/main" id="{2B586DDE-2DED-97FD-0E95-F9833911DFEC}"/>
              </a:ext>
            </a:extLst>
          </p:cNvPr>
          <p:cNvSpPr/>
          <p:nvPr/>
        </p:nvSpPr>
        <p:spPr>
          <a:xfrm>
            <a:off x="8787577" y="480914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91C657-F0B3-45C1-BD8A-02CA70AE7DFD}"/>
              </a:ext>
            </a:extLst>
          </p:cNvPr>
          <p:cNvPicPr>
            <a:picLocks noChangeAspect="1"/>
          </p:cNvPicPr>
          <p:nvPr/>
        </p:nvPicPr>
        <p:blipFill>
          <a:blip r:embed="rId3"/>
          <a:stretch>
            <a:fillRect/>
          </a:stretch>
        </p:blipFill>
        <p:spPr>
          <a:xfrm>
            <a:off x="-49650" y="18288"/>
            <a:ext cx="726306" cy="388608"/>
          </a:xfrm>
          <a:prstGeom prst="rect">
            <a:avLst/>
          </a:prstGeom>
        </p:spPr>
      </p:pic>
      <p:sp>
        <p:nvSpPr>
          <p:cNvPr id="10" name="Google Shape;1440;p35">
            <a:extLst>
              <a:ext uri="{FF2B5EF4-FFF2-40B4-BE49-F238E27FC236}">
                <a16:creationId xmlns:a16="http://schemas.microsoft.com/office/drawing/2014/main" id="{03DBDC7C-44A8-7BAB-12E6-589FD21B921C}"/>
              </a:ext>
            </a:extLst>
          </p:cNvPr>
          <p:cNvSpPr txBox="1">
            <a:spLocks/>
          </p:cNvSpPr>
          <p:nvPr/>
        </p:nvSpPr>
        <p:spPr>
          <a:xfrm>
            <a:off x="8831521"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5</a:t>
            </a:r>
          </a:p>
        </p:txBody>
      </p:sp>
      <p:grpSp>
        <p:nvGrpSpPr>
          <p:cNvPr id="4" name="Google Shape;7229;p78">
            <a:extLst>
              <a:ext uri="{FF2B5EF4-FFF2-40B4-BE49-F238E27FC236}">
                <a16:creationId xmlns:a16="http://schemas.microsoft.com/office/drawing/2014/main" id="{E3C9B4F3-B36E-DF47-DA8E-D99FE56FEACF}"/>
              </a:ext>
            </a:extLst>
          </p:cNvPr>
          <p:cNvGrpSpPr/>
          <p:nvPr/>
        </p:nvGrpSpPr>
        <p:grpSpPr>
          <a:xfrm>
            <a:off x="2206740" y="2868829"/>
            <a:ext cx="1784541" cy="1940311"/>
            <a:chOff x="4147908" y="2303017"/>
            <a:chExt cx="361194" cy="359355"/>
          </a:xfrm>
        </p:grpSpPr>
        <p:sp>
          <p:nvSpPr>
            <p:cNvPr id="5" name="Google Shape;7230;p78">
              <a:extLst>
                <a:ext uri="{FF2B5EF4-FFF2-40B4-BE49-F238E27FC236}">
                  <a16:creationId xmlns:a16="http://schemas.microsoft.com/office/drawing/2014/main" id="{A3683E8F-FE7A-636A-D0CD-C963BBC5C0F6}"/>
                </a:ext>
              </a:extLst>
            </p:cNvPr>
            <p:cNvSpPr/>
            <p:nvPr/>
          </p:nvSpPr>
          <p:spPr>
            <a:xfrm>
              <a:off x="4147908" y="2365861"/>
              <a:ext cx="296511" cy="296511"/>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819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31;p78">
              <a:extLst>
                <a:ext uri="{FF2B5EF4-FFF2-40B4-BE49-F238E27FC236}">
                  <a16:creationId xmlns:a16="http://schemas.microsoft.com/office/drawing/2014/main" id="{CAFF9756-1847-85E5-B08C-253B88C00F14}"/>
                </a:ext>
              </a:extLst>
            </p:cNvPr>
            <p:cNvSpPr/>
            <p:nvPr/>
          </p:nvSpPr>
          <p:spPr>
            <a:xfrm>
              <a:off x="4296059" y="2508179"/>
              <a:ext cx="148361" cy="11875"/>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32;p78">
              <a:extLst>
                <a:ext uri="{FF2B5EF4-FFF2-40B4-BE49-F238E27FC236}">
                  <a16:creationId xmlns:a16="http://schemas.microsoft.com/office/drawing/2014/main" id="{99E8F12E-8EBE-9338-5A42-A77C894C9021}"/>
                </a:ext>
              </a:extLst>
            </p:cNvPr>
            <p:cNvSpPr/>
            <p:nvPr/>
          </p:nvSpPr>
          <p:spPr>
            <a:xfrm>
              <a:off x="4420695" y="2303017"/>
              <a:ext cx="88407" cy="86542"/>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33;p78">
              <a:extLst>
                <a:ext uri="{FF2B5EF4-FFF2-40B4-BE49-F238E27FC236}">
                  <a16:creationId xmlns:a16="http://schemas.microsoft.com/office/drawing/2014/main" id="{AD3067DF-C1A7-6B41-9FF2-191ACBE32400}"/>
                </a:ext>
              </a:extLst>
            </p:cNvPr>
            <p:cNvSpPr/>
            <p:nvPr/>
          </p:nvSpPr>
          <p:spPr>
            <a:xfrm>
              <a:off x="4420695" y="2303017"/>
              <a:ext cx="59376" cy="86542"/>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819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34;p78">
              <a:extLst>
                <a:ext uri="{FF2B5EF4-FFF2-40B4-BE49-F238E27FC236}">
                  <a16:creationId xmlns:a16="http://schemas.microsoft.com/office/drawing/2014/main" id="{51076634-5771-44CC-215E-535148792DD8}"/>
                </a:ext>
              </a:extLst>
            </p:cNvPr>
            <p:cNvSpPr/>
            <p:nvPr/>
          </p:nvSpPr>
          <p:spPr>
            <a:xfrm>
              <a:off x="4183429" y="2401382"/>
              <a:ext cx="225444" cy="225444"/>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35;p78">
              <a:extLst>
                <a:ext uri="{FF2B5EF4-FFF2-40B4-BE49-F238E27FC236}">
                  <a16:creationId xmlns:a16="http://schemas.microsoft.com/office/drawing/2014/main" id="{2F64AB6C-FF5C-3A5C-AFB4-DE34AA6A98D3}"/>
                </a:ext>
              </a:extLst>
            </p:cNvPr>
            <p:cNvSpPr/>
            <p:nvPr/>
          </p:nvSpPr>
          <p:spPr>
            <a:xfrm>
              <a:off x="4296059" y="2508179"/>
              <a:ext cx="112814" cy="11875"/>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36;p78">
              <a:extLst>
                <a:ext uri="{FF2B5EF4-FFF2-40B4-BE49-F238E27FC236}">
                  <a16:creationId xmlns:a16="http://schemas.microsoft.com/office/drawing/2014/main" id="{F4400224-10A9-A970-22F5-8A052F6DC2CB}"/>
                </a:ext>
              </a:extLst>
            </p:cNvPr>
            <p:cNvSpPr/>
            <p:nvPr/>
          </p:nvSpPr>
          <p:spPr>
            <a:xfrm>
              <a:off x="4213143" y="2431096"/>
              <a:ext cx="166042" cy="166042"/>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819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237;p78">
              <a:extLst>
                <a:ext uri="{FF2B5EF4-FFF2-40B4-BE49-F238E27FC236}">
                  <a16:creationId xmlns:a16="http://schemas.microsoft.com/office/drawing/2014/main" id="{BE1DCC8F-BEED-1DAF-C9AB-5448C27C9309}"/>
                </a:ext>
              </a:extLst>
            </p:cNvPr>
            <p:cNvSpPr/>
            <p:nvPr/>
          </p:nvSpPr>
          <p:spPr>
            <a:xfrm>
              <a:off x="4296059" y="2508179"/>
              <a:ext cx="83126" cy="11875"/>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238;p78">
              <a:extLst>
                <a:ext uri="{FF2B5EF4-FFF2-40B4-BE49-F238E27FC236}">
                  <a16:creationId xmlns:a16="http://schemas.microsoft.com/office/drawing/2014/main" id="{655537FF-0CAE-5B79-F80A-5B6EBB6B8088}"/>
                </a:ext>
              </a:extLst>
            </p:cNvPr>
            <p:cNvSpPr/>
            <p:nvPr/>
          </p:nvSpPr>
          <p:spPr>
            <a:xfrm>
              <a:off x="4248663" y="2466616"/>
              <a:ext cx="94975" cy="94975"/>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239;p78">
              <a:extLst>
                <a:ext uri="{FF2B5EF4-FFF2-40B4-BE49-F238E27FC236}">
                  <a16:creationId xmlns:a16="http://schemas.microsoft.com/office/drawing/2014/main" id="{804BF486-684A-C797-EEFD-53EF5B844550}"/>
                </a:ext>
              </a:extLst>
            </p:cNvPr>
            <p:cNvSpPr/>
            <p:nvPr/>
          </p:nvSpPr>
          <p:spPr>
            <a:xfrm>
              <a:off x="4296059" y="2508179"/>
              <a:ext cx="47763" cy="11875"/>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E3E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40;p78">
              <a:extLst>
                <a:ext uri="{FF2B5EF4-FFF2-40B4-BE49-F238E27FC236}">
                  <a16:creationId xmlns:a16="http://schemas.microsoft.com/office/drawing/2014/main" id="{2E44A1D9-A033-1F01-B5C9-3C2546322D88}"/>
                </a:ext>
              </a:extLst>
            </p:cNvPr>
            <p:cNvSpPr/>
            <p:nvPr/>
          </p:nvSpPr>
          <p:spPr>
            <a:xfrm>
              <a:off x="4278377" y="2496330"/>
              <a:ext cx="35547" cy="355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819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41;p78">
              <a:extLst>
                <a:ext uri="{FF2B5EF4-FFF2-40B4-BE49-F238E27FC236}">
                  <a16:creationId xmlns:a16="http://schemas.microsoft.com/office/drawing/2014/main" id="{394FC4CC-F4B7-C5C7-A475-3D950702486F}"/>
                </a:ext>
              </a:extLst>
            </p:cNvPr>
            <p:cNvSpPr/>
            <p:nvPr/>
          </p:nvSpPr>
          <p:spPr>
            <a:xfrm>
              <a:off x="4296059" y="2508179"/>
              <a:ext cx="18233" cy="11875"/>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42;p78">
              <a:extLst>
                <a:ext uri="{FF2B5EF4-FFF2-40B4-BE49-F238E27FC236}">
                  <a16:creationId xmlns:a16="http://schemas.microsoft.com/office/drawing/2014/main" id="{E719D8D7-991A-3700-C2DB-1CA031BAAF09}"/>
                </a:ext>
              </a:extLst>
            </p:cNvPr>
            <p:cNvSpPr/>
            <p:nvPr/>
          </p:nvSpPr>
          <p:spPr>
            <a:xfrm>
              <a:off x="4287678" y="2480094"/>
              <a:ext cx="42483" cy="40013"/>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43;p78">
              <a:extLst>
                <a:ext uri="{FF2B5EF4-FFF2-40B4-BE49-F238E27FC236}">
                  <a16:creationId xmlns:a16="http://schemas.microsoft.com/office/drawing/2014/main" id="{86CAA184-B783-5745-F900-01371C8A049F}"/>
                </a:ext>
              </a:extLst>
            </p:cNvPr>
            <p:cNvSpPr/>
            <p:nvPr/>
          </p:nvSpPr>
          <p:spPr>
            <a:xfrm>
              <a:off x="4314817" y="2315313"/>
              <a:ext cx="182568" cy="178128"/>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85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MISSION OBJECTIVES</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5"/>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6</a:t>
            </a:r>
          </a:p>
        </p:txBody>
      </p:sp>
      <p:pic>
        <p:nvPicPr>
          <p:cNvPr id="2" name="DuAxel Robotic Mission Architecture for Accessing and Sampling High Risk Planetary Terrains">
            <a:hlinkClick r:id="" action="ppaction://media"/>
            <a:extLst>
              <a:ext uri="{FF2B5EF4-FFF2-40B4-BE49-F238E27FC236}">
                <a16:creationId xmlns:a16="http://schemas.microsoft.com/office/drawing/2014/main" id="{1D1EDC79-5099-41A9-9489-D0104A60B7CC}"/>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204332" y="1200149"/>
            <a:ext cx="7144214" cy="3897351"/>
          </a:xfrm>
          <a:prstGeom prst="rect">
            <a:avLst/>
          </a:prstGeom>
        </p:spPr>
      </p:pic>
    </p:spTree>
    <p:extLst>
      <p:ext uri="{BB962C8B-B14F-4D97-AF65-F5344CB8AC3E}">
        <p14:creationId xmlns:p14="http://schemas.microsoft.com/office/powerpoint/2010/main" val="23645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4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0"/>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p>
            <a:r>
              <a:rPr lang="en-US" sz="3600" dirty="0"/>
              <a:t>Rover Design and Technology</a:t>
            </a:r>
          </a:p>
        </p:txBody>
      </p:sp>
      <p:sp>
        <p:nvSpPr>
          <p:cNvPr id="1482" name="Google Shape;1482;p40"/>
          <p:cNvSpPr txBox="1">
            <a:spLocks noGrp="1"/>
          </p:cNvSpPr>
          <p:nvPr>
            <p:ph type="title" idx="2"/>
          </p:nvPr>
        </p:nvSpPr>
        <p:spPr>
          <a:xfrm>
            <a:off x="4010100" y="1026550"/>
            <a:ext cx="1123800" cy="93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483" name="Google Shape;1483;p40"/>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Welcome to the word of DuAxel’s technical marvels!</a:t>
            </a:r>
            <a:endParaRPr dirty="0"/>
          </a:p>
        </p:txBody>
      </p:sp>
      <p:sp>
        <p:nvSpPr>
          <p:cNvPr id="6" name="Oval 5">
            <a:extLst>
              <a:ext uri="{FF2B5EF4-FFF2-40B4-BE49-F238E27FC236}">
                <a16:creationId xmlns:a16="http://schemas.microsoft.com/office/drawing/2014/main" id="{362734A4-BCDB-E812-AC0F-F4CD4ABE9045}"/>
              </a:ext>
            </a:extLst>
          </p:cNvPr>
          <p:cNvSpPr/>
          <p:nvPr/>
        </p:nvSpPr>
        <p:spPr>
          <a:xfrm>
            <a:off x="79314" y="479675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1638914-22BB-657F-9F0D-1E37917F312C}"/>
              </a:ext>
            </a:extLst>
          </p:cNvPr>
          <p:cNvPicPr>
            <a:picLocks noChangeAspect="1"/>
          </p:cNvPicPr>
          <p:nvPr/>
        </p:nvPicPr>
        <p:blipFill>
          <a:blip r:embed="rId3"/>
          <a:stretch>
            <a:fillRect/>
          </a:stretch>
        </p:blipFill>
        <p:spPr>
          <a:xfrm>
            <a:off x="8417694" y="18989"/>
            <a:ext cx="726306" cy="388608"/>
          </a:xfrm>
          <a:prstGeom prst="rect">
            <a:avLst/>
          </a:prstGeom>
        </p:spPr>
      </p:pic>
      <p:sp>
        <p:nvSpPr>
          <p:cNvPr id="10" name="Google Shape;1440;p35">
            <a:extLst>
              <a:ext uri="{FF2B5EF4-FFF2-40B4-BE49-F238E27FC236}">
                <a16:creationId xmlns:a16="http://schemas.microsoft.com/office/drawing/2014/main" id="{CF132AAB-809B-D58E-6A31-0BA5E919171E}"/>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7</a:t>
            </a:r>
          </a:p>
        </p:txBody>
      </p:sp>
    </p:spTree>
    <p:extLst>
      <p:ext uri="{BB962C8B-B14F-4D97-AF65-F5344CB8AC3E}">
        <p14:creationId xmlns:p14="http://schemas.microsoft.com/office/powerpoint/2010/main" val="406215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9" name="Google Shape;1489;p41"/>
          <p:cNvSpPr txBox="1">
            <a:spLocks noGrp="1"/>
          </p:cNvSpPr>
          <p:nvPr>
            <p:ph type="title"/>
          </p:nvPr>
        </p:nvSpPr>
        <p:spPr>
          <a:xfrm>
            <a:off x="4572000" y="168947"/>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ROVER DESIGN AND TECHNOLOGY </a:t>
            </a:r>
          </a:p>
        </p:txBody>
      </p:sp>
      <p:sp>
        <p:nvSpPr>
          <p:cNvPr id="6" name="Oval 5">
            <a:extLst>
              <a:ext uri="{FF2B5EF4-FFF2-40B4-BE49-F238E27FC236}">
                <a16:creationId xmlns:a16="http://schemas.microsoft.com/office/drawing/2014/main" id="{7419784C-EA39-CC36-A6F5-D8F88461EBD7}"/>
              </a:ext>
            </a:extLst>
          </p:cNvPr>
          <p:cNvSpPr/>
          <p:nvPr/>
        </p:nvSpPr>
        <p:spPr>
          <a:xfrm>
            <a:off x="77917" y="4793767"/>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97A8849-CCCB-28D3-4626-B1967AB10306}"/>
              </a:ext>
            </a:extLst>
          </p:cNvPr>
          <p:cNvPicPr>
            <a:picLocks noChangeAspect="1"/>
          </p:cNvPicPr>
          <p:nvPr/>
        </p:nvPicPr>
        <p:blipFill>
          <a:blip r:embed="rId3"/>
          <a:stretch>
            <a:fillRect/>
          </a:stretch>
        </p:blipFill>
        <p:spPr>
          <a:xfrm>
            <a:off x="8417694" y="18989"/>
            <a:ext cx="726306" cy="388608"/>
          </a:xfrm>
          <a:prstGeom prst="rect">
            <a:avLst/>
          </a:prstGeom>
        </p:spPr>
      </p:pic>
      <p:sp>
        <p:nvSpPr>
          <p:cNvPr id="8" name="Google Shape;1440;p35">
            <a:extLst>
              <a:ext uri="{FF2B5EF4-FFF2-40B4-BE49-F238E27FC236}">
                <a16:creationId xmlns:a16="http://schemas.microsoft.com/office/drawing/2014/main" id="{6AFE5FEA-2BB4-20D8-DD93-A0954B693646}"/>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8</a:t>
            </a:r>
          </a:p>
        </p:txBody>
      </p:sp>
      <p:pic>
        <p:nvPicPr>
          <p:cNvPr id="5" name="Image 4">
            <a:extLst>
              <a:ext uri="{FF2B5EF4-FFF2-40B4-BE49-F238E27FC236}">
                <a16:creationId xmlns:a16="http://schemas.microsoft.com/office/drawing/2014/main" id="{DCBCE4F5-41B3-96AE-35F0-513C4D63EF22}"/>
              </a:ext>
            </a:extLst>
          </p:cNvPr>
          <p:cNvPicPr>
            <a:picLocks noChangeAspect="1"/>
          </p:cNvPicPr>
          <p:nvPr/>
        </p:nvPicPr>
        <p:blipFill>
          <a:blip r:embed="rId4"/>
          <a:stretch>
            <a:fillRect/>
          </a:stretch>
        </p:blipFill>
        <p:spPr>
          <a:xfrm>
            <a:off x="1074972" y="1210001"/>
            <a:ext cx="6994055" cy="3933499"/>
          </a:xfrm>
          <a:prstGeom prst="rect">
            <a:avLst/>
          </a:prstGeom>
        </p:spPr>
      </p:pic>
    </p:spTree>
    <p:extLst>
      <p:ext uri="{BB962C8B-B14F-4D97-AF65-F5344CB8AC3E}">
        <p14:creationId xmlns:p14="http://schemas.microsoft.com/office/powerpoint/2010/main" val="10650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pic>
        <p:nvPicPr>
          <p:cNvPr id="5" name="Image 4">
            <a:extLst>
              <a:ext uri="{FF2B5EF4-FFF2-40B4-BE49-F238E27FC236}">
                <a16:creationId xmlns:a16="http://schemas.microsoft.com/office/drawing/2014/main" id="{72674A8F-096F-EDD1-3EF1-13FE642FF749}"/>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969089880"/>
      </p:ext>
    </p:extLst>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1052</Words>
  <Application>Microsoft Office PowerPoint</Application>
  <PresentationFormat>Affichage à l'écran (16:9)</PresentationFormat>
  <Paragraphs>124</Paragraphs>
  <Slides>24</Slides>
  <Notes>24</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Karla</vt:lpstr>
      <vt:lpstr>Cuprum</vt:lpstr>
      <vt:lpstr>Arial</vt:lpstr>
      <vt:lpstr>Abadi</vt:lpstr>
      <vt:lpstr> Outer Space by Slidesgo</vt:lpstr>
      <vt:lpstr>Présentation PowerPoint</vt:lpstr>
      <vt:lpstr>TABLE OF CONTENTS</vt:lpstr>
      <vt:lpstr>Introduction</vt:lpstr>
      <vt:lpstr>Introduction</vt:lpstr>
      <vt:lpstr>Mission Objectives</vt:lpstr>
      <vt:lpstr>MISSION OBJECTIVES</vt:lpstr>
      <vt:lpstr>Rover Design and Technology</vt:lpstr>
      <vt:lpstr>ROVER DESIGN AND TECHNOLOGY </vt:lpstr>
      <vt:lpstr>Présentation PowerPoint</vt:lpstr>
      <vt:lpstr>Présentation PowerPoint</vt:lpstr>
      <vt:lpstr>Présentation PowerPoint</vt:lpstr>
      <vt:lpstr>Présentation PowerPoint</vt:lpstr>
      <vt:lpstr>Présentation PowerPoint</vt:lpstr>
      <vt:lpstr>Challenges of Interplanetary Travel</vt:lpstr>
      <vt:lpstr>CHALLENGES OF INTERPLANETARY TRAVEL </vt:lpstr>
      <vt:lpstr>Landing and Deployment</vt:lpstr>
      <vt:lpstr>LANDING AND DEPLOYMENT </vt:lpstr>
      <vt:lpstr>LANDING AND DEPLOYMENT </vt:lpstr>
      <vt:lpstr>Prototyping and Mission Readiness</vt:lpstr>
      <vt:lpstr>PROTOTYPING AND MISSION READINESS</vt:lpstr>
      <vt:lpstr>Future Implications</vt:lpstr>
      <vt:lpstr>FUTURE IMPLICATIONS </vt:lpstr>
      <vt:lpstr>Présentation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TUNSA Summer School</dc:title>
  <cp:lastModifiedBy>RANIM BEN SIK ALI</cp:lastModifiedBy>
  <cp:revision>18</cp:revision>
  <dcterms:modified xsi:type="dcterms:W3CDTF">2023-09-05T14:01:28Z</dcterms:modified>
</cp:coreProperties>
</file>