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e2db2fe5c_6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e2db2fe5c_6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e2db2fe5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e2db2fe5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e2db2fe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e2db2fe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e2db2fe5c_2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e2db2fe5c_2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e2db2fe5c_2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e2db2fe5c_2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e2db2fe5c_2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e2db2fe5c_2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e2db2fe5c_2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e2db2fe5c_2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ise en page personnalisée">
  <p:cSld name="AUTOLAYOUT">
    <p:bg>
      <p:bgPr>
        <a:solidFill>
          <a:srgbClr val="FFFFFF"/>
        </a:solidFill>
        <a:effectLst/>
      </p:bgPr>
    </p:bg>
    <p:spTree>
      <p:nvGrpSpPr>
        <p:cNvPr id="1" name="Shape 130"/>
        <p:cNvGrpSpPr/>
        <p:nvPr/>
      </p:nvGrpSpPr>
      <p:grpSpPr>
        <a:xfrm>
          <a:off x="0" y="0"/>
          <a:ext cx="0" cy="0"/>
          <a:chOff x="0" y="0"/>
          <a:chExt cx="0" cy="0"/>
        </a:xfrm>
      </p:grpSpPr>
      <p:pic>
        <p:nvPicPr>
          <p:cNvPr id="131" name="Google Shape;131;p13"/>
          <p:cNvPicPr preferRelativeResize="0"/>
          <p:nvPr/>
        </p:nvPicPr>
        <p:blipFill>
          <a:blip r:embed="rId2">
            <a:alphaModFix/>
          </a:blip>
          <a:stretch>
            <a:fillRect/>
          </a:stretch>
        </p:blipFill>
        <p:spPr>
          <a:xfrm>
            <a:off x="-1" y="-3"/>
            <a:ext cx="9144007" cy="5143500"/>
          </a:xfrm>
          <a:prstGeom prst="rect">
            <a:avLst/>
          </a:prstGeom>
          <a:noFill/>
          <a:ln>
            <a:noFill/>
          </a:ln>
        </p:spPr>
      </p:pic>
      <p:sp>
        <p:nvSpPr>
          <p:cNvPr id="132" name="Google Shape;132;p13"/>
          <p:cNvSpPr txBox="1">
            <a:spLocks noGrp="1"/>
          </p:cNvSpPr>
          <p:nvPr>
            <p:ph type="ctrTitle"/>
          </p:nvPr>
        </p:nvSpPr>
        <p:spPr>
          <a:xfrm>
            <a:off x="3868225" y="1233950"/>
            <a:ext cx="4482600" cy="19554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133" name="Google Shape;133;p13"/>
          <p:cNvSpPr txBox="1">
            <a:spLocks noGrp="1"/>
          </p:cNvSpPr>
          <p:nvPr>
            <p:ph type="subTitle" idx="1"/>
          </p:nvPr>
        </p:nvSpPr>
        <p:spPr>
          <a:xfrm>
            <a:off x="3868225" y="3359050"/>
            <a:ext cx="4482600" cy="5505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1800"/>
              <a:buNone/>
              <a:defRPr sz="1800">
                <a:solidFill>
                  <a:srgbClr val="FFFFFF"/>
                </a:solidFill>
              </a:defRPr>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134" name="Google Shape;134;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ctrTitle"/>
          </p:nvPr>
        </p:nvSpPr>
        <p:spPr>
          <a:xfrm>
            <a:off x="3868225" y="1233950"/>
            <a:ext cx="4482600" cy="1955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VEHICLE CONTROL UNIT</a:t>
            </a:r>
            <a:endParaRPr/>
          </a:p>
        </p:txBody>
      </p:sp>
      <p:sp>
        <p:nvSpPr>
          <p:cNvPr id="140" name="Google Shape;140;p14"/>
          <p:cNvSpPr txBox="1">
            <a:spLocks noGrp="1"/>
          </p:cNvSpPr>
          <p:nvPr>
            <p:ph type="subTitle" idx="1"/>
          </p:nvPr>
        </p:nvSpPr>
        <p:spPr>
          <a:xfrm>
            <a:off x="3868225" y="3359050"/>
            <a:ext cx="4482600" cy="55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Primary Researches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489200" cy="66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fr" sz="3180" b="1">
                <a:highlight>
                  <a:schemeClr val="dk1"/>
                </a:highlight>
                <a:latin typeface="Arial"/>
                <a:ea typeface="Arial"/>
                <a:cs typeface="Arial"/>
                <a:sym typeface="Arial"/>
              </a:rPr>
              <a:t>Levels of Autonomous Driving</a:t>
            </a:r>
            <a:endParaRPr sz="2460">
              <a:highlight>
                <a:schemeClr val="dk1"/>
              </a:highlight>
            </a:endParaRPr>
          </a:p>
        </p:txBody>
      </p:sp>
      <p:sp>
        <p:nvSpPr>
          <p:cNvPr id="146" name="Google Shape;146;p15"/>
          <p:cNvSpPr/>
          <p:nvPr/>
        </p:nvSpPr>
        <p:spPr>
          <a:xfrm>
            <a:off x="1723913" y="2251413"/>
            <a:ext cx="594300" cy="36900"/>
          </a:xfrm>
          <a:prstGeom prst="roundRect">
            <a:avLst>
              <a:gd name="adj" fmla="val 50000"/>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5"/>
          <p:cNvGrpSpPr/>
          <p:nvPr/>
        </p:nvGrpSpPr>
        <p:grpSpPr>
          <a:xfrm>
            <a:off x="369675" y="1960450"/>
            <a:ext cx="1578300" cy="2729875"/>
            <a:chOff x="369675" y="1960450"/>
            <a:chExt cx="1578300" cy="2729875"/>
          </a:xfrm>
        </p:grpSpPr>
        <p:sp>
          <p:nvSpPr>
            <p:cNvPr id="148" name="Google Shape;148;p15"/>
            <p:cNvSpPr/>
            <p:nvPr/>
          </p:nvSpPr>
          <p:spPr>
            <a:xfrm>
              <a:off x="861672" y="1960450"/>
              <a:ext cx="594300" cy="594300"/>
            </a:xfrm>
            <a:prstGeom prst="ellipse">
              <a:avLst/>
            </a:prstGeom>
            <a:noFill/>
            <a:ln w="38100" cap="flat" cmpd="sng">
              <a:solidFill>
                <a:srgbClr val="1B78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txBox="1"/>
            <p:nvPr/>
          </p:nvSpPr>
          <p:spPr>
            <a:xfrm>
              <a:off x="940422" y="21216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fr" sz="1100" b="1">
                  <a:solidFill>
                    <a:srgbClr val="1B786E"/>
                  </a:solidFill>
                  <a:latin typeface="Roboto"/>
                  <a:ea typeface="Roboto"/>
                  <a:cs typeface="Roboto"/>
                  <a:sym typeface="Roboto"/>
                </a:rPr>
                <a:t>1</a:t>
              </a:r>
              <a:endParaRPr sz="1100" b="1">
                <a:solidFill>
                  <a:srgbClr val="1B786E"/>
                </a:solidFill>
                <a:latin typeface="Roboto"/>
                <a:ea typeface="Roboto"/>
                <a:cs typeface="Roboto"/>
                <a:sym typeface="Roboto"/>
              </a:endParaRPr>
            </a:p>
          </p:txBody>
        </p:sp>
        <p:sp>
          <p:nvSpPr>
            <p:cNvPr id="150" name="Google Shape;150;p15"/>
            <p:cNvSpPr txBox="1"/>
            <p:nvPr/>
          </p:nvSpPr>
          <p:spPr>
            <a:xfrm>
              <a:off x="369675" y="2664225"/>
              <a:ext cx="15783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1000" b="1">
                  <a:solidFill>
                    <a:srgbClr val="1B786E"/>
                  </a:solidFill>
                  <a:latin typeface="Roboto"/>
                  <a:ea typeface="Roboto"/>
                  <a:cs typeface="Roboto"/>
                  <a:sym typeface="Roboto"/>
                </a:rPr>
                <a:t>Driver assistance </a:t>
              </a:r>
              <a:endParaRPr sz="1000" b="1">
                <a:solidFill>
                  <a:srgbClr val="1B786E"/>
                </a:solidFill>
                <a:latin typeface="Roboto"/>
                <a:ea typeface="Roboto"/>
                <a:cs typeface="Roboto"/>
                <a:sym typeface="Roboto"/>
              </a:endParaRPr>
            </a:p>
          </p:txBody>
        </p:sp>
        <p:sp>
          <p:nvSpPr>
            <p:cNvPr id="151" name="Google Shape;151;p15"/>
            <p:cNvSpPr txBox="1"/>
            <p:nvPr/>
          </p:nvSpPr>
          <p:spPr>
            <a:xfrm>
              <a:off x="369675" y="3121025"/>
              <a:ext cx="1578300" cy="1569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fr" sz="1100">
                  <a:solidFill>
                    <a:schemeClr val="lt1"/>
                  </a:solidFill>
                  <a:highlight>
                    <a:schemeClr val="dk1"/>
                  </a:highlight>
                  <a:latin typeface="Montserrat"/>
                  <a:ea typeface="Montserrat"/>
                  <a:cs typeface="Montserrat"/>
                  <a:sym typeface="Montserrat"/>
                </a:rPr>
                <a:t>cruise control, lane departure warning, and emergency brake assistance.</a:t>
              </a:r>
              <a:r>
                <a:rPr lang="fr" sz="800">
                  <a:solidFill>
                    <a:srgbClr val="1B786E"/>
                  </a:solidFill>
                  <a:latin typeface="Roboto"/>
                  <a:ea typeface="Roboto"/>
                  <a:cs typeface="Roboto"/>
                  <a:sym typeface="Roboto"/>
                </a:rPr>
                <a:t> </a:t>
              </a:r>
              <a:endParaRPr sz="800">
                <a:solidFill>
                  <a:srgbClr val="1B786E"/>
                </a:solidFill>
                <a:latin typeface="Roboto"/>
                <a:ea typeface="Roboto"/>
                <a:cs typeface="Roboto"/>
                <a:sym typeface="Roboto"/>
              </a:endParaRPr>
            </a:p>
          </p:txBody>
        </p:sp>
      </p:grpSp>
      <p:grpSp>
        <p:nvGrpSpPr>
          <p:cNvPr id="152" name="Google Shape;152;p15"/>
          <p:cNvGrpSpPr/>
          <p:nvPr/>
        </p:nvGrpSpPr>
        <p:grpSpPr>
          <a:xfrm>
            <a:off x="2114712" y="1960450"/>
            <a:ext cx="1704013" cy="2493775"/>
            <a:chOff x="2114712" y="1960450"/>
            <a:chExt cx="1704013" cy="2493775"/>
          </a:xfrm>
        </p:grpSpPr>
        <p:sp>
          <p:nvSpPr>
            <p:cNvPr id="153" name="Google Shape;153;p15"/>
            <p:cNvSpPr/>
            <p:nvPr/>
          </p:nvSpPr>
          <p:spPr>
            <a:xfrm>
              <a:off x="2586168" y="1960450"/>
              <a:ext cx="594300" cy="594300"/>
            </a:xfrm>
            <a:prstGeom prst="ellipse">
              <a:avLst/>
            </a:prstGeom>
            <a:noFill/>
            <a:ln w="38100" cap="flat" cmpd="sng">
              <a:solidFill>
                <a:srgbClr val="1B78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txBox="1"/>
            <p:nvPr/>
          </p:nvSpPr>
          <p:spPr>
            <a:xfrm>
              <a:off x="2114712" y="2664225"/>
              <a:ext cx="15372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1000" b="1">
                  <a:solidFill>
                    <a:srgbClr val="1B786E"/>
                  </a:solidFill>
                  <a:latin typeface="Roboto"/>
                  <a:ea typeface="Roboto"/>
                  <a:cs typeface="Roboto"/>
                  <a:sym typeface="Roboto"/>
                </a:rPr>
                <a:t>partial automation</a:t>
              </a:r>
              <a:endParaRPr sz="1000" b="1">
                <a:solidFill>
                  <a:srgbClr val="1B786E"/>
                </a:solidFill>
                <a:latin typeface="Roboto"/>
                <a:ea typeface="Roboto"/>
                <a:cs typeface="Roboto"/>
                <a:sym typeface="Roboto"/>
              </a:endParaRPr>
            </a:p>
          </p:txBody>
        </p:sp>
        <p:sp>
          <p:nvSpPr>
            <p:cNvPr id="155" name="Google Shape;155;p15"/>
            <p:cNvSpPr txBox="1"/>
            <p:nvPr/>
          </p:nvSpPr>
          <p:spPr>
            <a:xfrm>
              <a:off x="2114725" y="3121025"/>
              <a:ext cx="1704000" cy="1333200"/>
            </a:xfrm>
            <a:prstGeom prst="rect">
              <a:avLst/>
            </a:prstGeom>
            <a:solidFill>
              <a:schemeClr val="dk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fr" sz="1100">
                  <a:solidFill>
                    <a:schemeClr val="lt1"/>
                  </a:solidFill>
                  <a:highlight>
                    <a:schemeClr val="dk1"/>
                  </a:highlight>
                  <a:latin typeface="Montserrat"/>
                  <a:ea typeface="Montserrat"/>
                  <a:cs typeface="Montserrat"/>
                  <a:sym typeface="Montserrat"/>
                </a:rPr>
                <a:t>The human driver still monitors the environment and supervises the support functions.</a:t>
              </a:r>
              <a:r>
                <a:rPr lang="fr" sz="1200">
                  <a:solidFill>
                    <a:srgbClr val="33383A"/>
                  </a:solidFill>
                  <a:highlight>
                    <a:srgbClr val="FFFFFF"/>
                  </a:highlight>
                  <a:latin typeface="Montserrat"/>
                  <a:ea typeface="Montserrat"/>
                  <a:cs typeface="Montserrat"/>
                  <a:sym typeface="Montserrat"/>
                </a:rPr>
                <a:t> </a:t>
              </a:r>
              <a:endParaRPr sz="800">
                <a:solidFill>
                  <a:srgbClr val="1B786E"/>
                </a:solidFill>
                <a:latin typeface="Roboto"/>
                <a:ea typeface="Roboto"/>
                <a:cs typeface="Roboto"/>
                <a:sym typeface="Roboto"/>
              </a:endParaRPr>
            </a:p>
          </p:txBody>
        </p:sp>
        <p:sp>
          <p:nvSpPr>
            <p:cNvPr id="156" name="Google Shape;156;p15"/>
            <p:cNvSpPr txBox="1"/>
            <p:nvPr/>
          </p:nvSpPr>
          <p:spPr>
            <a:xfrm>
              <a:off x="2617899" y="208450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fr" sz="1100" b="1" dirty="0">
                  <a:solidFill>
                    <a:srgbClr val="1B786E"/>
                  </a:solidFill>
                  <a:latin typeface="Roboto"/>
                  <a:ea typeface="Roboto"/>
                  <a:cs typeface="Roboto"/>
                  <a:sym typeface="Roboto"/>
                </a:rPr>
                <a:t>2</a:t>
              </a:r>
              <a:endParaRPr sz="1100" b="1" dirty="0">
                <a:solidFill>
                  <a:srgbClr val="1B786E"/>
                </a:solidFill>
                <a:latin typeface="Roboto"/>
                <a:ea typeface="Roboto"/>
                <a:cs typeface="Roboto"/>
                <a:sym typeface="Roboto"/>
              </a:endParaRPr>
            </a:p>
          </p:txBody>
        </p:sp>
      </p:grpSp>
      <p:grpSp>
        <p:nvGrpSpPr>
          <p:cNvPr id="157" name="Google Shape;157;p15"/>
          <p:cNvGrpSpPr/>
          <p:nvPr/>
        </p:nvGrpSpPr>
        <p:grpSpPr>
          <a:xfrm>
            <a:off x="5527887" y="1960450"/>
            <a:ext cx="1537203" cy="1897975"/>
            <a:chOff x="5527887" y="1960450"/>
            <a:chExt cx="1537203" cy="1897975"/>
          </a:xfrm>
        </p:grpSpPr>
        <p:sp>
          <p:nvSpPr>
            <p:cNvPr id="158" name="Google Shape;158;p15"/>
            <p:cNvSpPr/>
            <p:nvPr/>
          </p:nvSpPr>
          <p:spPr>
            <a:xfrm>
              <a:off x="5999340" y="196045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txBox="1"/>
            <p:nvPr/>
          </p:nvSpPr>
          <p:spPr>
            <a:xfrm>
              <a:off x="5527887" y="2664225"/>
              <a:ext cx="15372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1000" b="1">
                  <a:solidFill>
                    <a:srgbClr val="858585"/>
                  </a:solidFill>
                  <a:latin typeface="Roboto"/>
                  <a:ea typeface="Roboto"/>
                  <a:cs typeface="Roboto"/>
                  <a:sym typeface="Roboto"/>
                </a:rPr>
                <a:t>High automation </a:t>
              </a:r>
              <a:endParaRPr sz="1000" b="1">
                <a:solidFill>
                  <a:srgbClr val="858585"/>
                </a:solidFill>
                <a:latin typeface="Roboto"/>
                <a:ea typeface="Roboto"/>
                <a:cs typeface="Roboto"/>
                <a:sym typeface="Roboto"/>
              </a:endParaRPr>
            </a:p>
          </p:txBody>
        </p:sp>
        <p:sp>
          <p:nvSpPr>
            <p:cNvPr id="160" name="Google Shape;160;p15"/>
            <p:cNvSpPr txBox="1"/>
            <p:nvPr/>
          </p:nvSpPr>
          <p:spPr>
            <a:xfrm>
              <a:off x="5527890" y="3121025"/>
              <a:ext cx="15372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fr" sz="1100">
                  <a:solidFill>
                    <a:schemeClr val="lt1"/>
                  </a:solidFill>
                  <a:highlight>
                    <a:schemeClr val="dk1"/>
                  </a:highlight>
                  <a:latin typeface="Roboto"/>
                  <a:ea typeface="Roboto"/>
                  <a:cs typeface="Roboto"/>
                  <a:sym typeface="Roboto"/>
                </a:rPr>
                <a:t>These systems can fully drive themselves under certain conditions. The vehicle won’t drive if not all conditions are met</a:t>
              </a:r>
              <a:endParaRPr sz="1100">
                <a:solidFill>
                  <a:schemeClr val="lt1"/>
                </a:solidFill>
                <a:highlight>
                  <a:schemeClr val="dk1"/>
                </a:highlight>
                <a:latin typeface="Roboto"/>
                <a:ea typeface="Roboto"/>
                <a:cs typeface="Roboto"/>
                <a:sym typeface="Roboto"/>
              </a:endParaRPr>
            </a:p>
          </p:txBody>
        </p:sp>
        <p:sp>
          <p:nvSpPr>
            <p:cNvPr id="161" name="Google Shape;161;p15"/>
            <p:cNvSpPr txBox="1"/>
            <p:nvPr/>
          </p:nvSpPr>
          <p:spPr>
            <a:xfrm>
              <a:off x="6078090" y="21216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fr" sz="1100" b="1">
                  <a:solidFill>
                    <a:srgbClr val="858585"/>
                  </a:solidFill>
                  <a:latin typeface="Roboto"/>
                  <a:ea typeface="Roboto"/>
                  <a:cs typeface="Roboto"/>
                  <a:sym typeface="Roboto"/>
                </a:rPr>
                <a:t>4</a:t>
              </a:r>
              <a:endParaRPr sz="1100" b="1">
                <a:solidFill>
                  <a:srgbClr val="858585"/>
                </a:solidFill>
                <a:latin typeface="Roboto"/>
                <a:ea typeface="Roboto"/>
                <a:cs typeface="Roboto"/>
                <a:sym typeface="Roboto"/>
              </a:endParaRPr>
            </a:p>
          </p:txBody>
        </p:sp>
      </p:grpSp>
      <p:grpSp>
        <p:nvGrpSpPr>
          <p:cNvPr id="162" name="Google Shape;162;p15"/>
          <p:cNvGrpSpPr/>
          <p:nvPr/>
        </p:nvGrpSpPr>
        <p:grpSpPr>
          <a:xfrm>
            <a:off x="7237137" y="1960450"/>
            <a:ext cx="1537206" cy="1897975"/>
            <a:chOff x="7237137" y="1960450"/>
            <a:chExt cx="1537206" cy="1897975"/>
          </a:xfrm>
        </p:grpSpPr>
        <p:sp>
          <p:nvSpPr>
            <p:cNvPr id="163" name="Google Shape;163;p15"/>
            <p:cNvSpPr/>
            <p:nvPr/>
          </p:nvSpPr>
          <p:spPr>
            <a:xfrm>
              <a:off x="7708593" y="196045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txBox="1"/>
            <p:nvPr/>
          </p:nvSpPr>
          <p:spPr>
            <a:xfrm>
              <a:off x="7237137" y="2664225"/>
              <a:ext cx="15372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fr" sz="1000" b="1">
                  <a:solidFill>
                    <a:srgbClr val="858585"/>
                  </a:solidFill>
                  <a:latin typeface="Roboto"/>
                  <a:ea typeface="Roboto"/>
                  <a:cs typeface="Roboto"/>
                  <a:sym typeface="Roboto"/>
                </a:rPr>
                <a:t>Full automation </a:t>
              </a:r>
              <a:endParaRPr sz="1000" b="1">
                <a:solidFill>
                  <a:srgbClr val="858585"/>
                </a:solidFill>
                <a:latin typeface="Roboto"/>
                <a:ea typeface="Roboto"/>
                <a:cs typeface="Roboto"/>
                <a:sym typeface="Roboto"/>
              </a:endParaRPr>
            </a:p>
          </p:txBody>
        </p:sp>
        <p:sp>
          <p:nvSpPr>
            <p:cNvPr id="165" name="Google Shape;165;p15"/>
            <p:cNvSpPr txBox="1"/>
            <p:nvPr/>
          </p:nvSpPr>
          <p:spPr>
            <a:xfrm>
              <a:off x="7237143" y="3121025"/>
              <a:ext cx="15372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fr" sz="1100">
                  <a:solidFill>
                    <a:schemeClr val="lt1"/>
                  </a:solidFill>
                  <a:highlight>
                    <a:schemeClr val="dk1"/>
                  </a:highlight>
                  <a:latin typeface="Roboto"/>
                  <a:ea typeface="Roboto"/>
                  <a:cs typeface="Roboto"/>
                  <a:sym typeface="Roboto"/>
                </a:rPr>
                <a:t>Full automation, the vehicle can drive wherever, whenever.</a:t>
              </a:r>
              <a:endParaRPr sz="1100">
                <a:solidFill>
                  <a:schemeClr val="lt1"/>
                </a:solidFill>
                <a:highlight>
                  <a:schemeClr val="dk1"/>
                </a:highlight>
                <a:latin typeface="Roboto"/>
                <a:ea typeface="Roboto"/>
                <a:cs typeface="Roboto"/>
                <a:sym typeface="Roboto"/>
              </a:endParaRPr>
            </a:p>
          </p:txBody>
        </p:sp>
        <p:sp>
          <p:nvSpPr>
            <p:cNvPr id="166" name="Google Shape;166;p15"/>
            <p:cNvSpPr txBox="1"/>
            <p:nvPr/>
          </p:nvSpPr>
          <p:spPr>
            <a:xfrm>
              <a:off x="7787318" y="210937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fr" sz="1100" b="1">
                  <a:solidFill>
                    <a:srgbClr val="858585"/>
                  </a:solidFill>
                  <a:latin typeface="Roboto"/>
                  <a:ea typeface="Roboto"/>
                  <a:cs typeface="Roboto"/>
                  <a:sym typeface="Roboto"/>
                </a:rPr>
                <a:t>5</a:t>
              </a:r>
              <a:endParaRPr sz="1100" b="1">
                <a:solidFill>
                  <a:srgbClr val="858585"/>
                </a:solidFill>
                <a:latin typeface="Roboto"/>
                <a:ea typeface="Roboto"/>
                <a:cs typeface="Roboto"/>
                <a:sym typeface="Roboto"/>
              </a:endParaRPr>
            </a:p>
          </p:txBody>
        </p:sp>
      </p:grpSp>
      <p:sp>
        <p:nvSpPr>
          <p:cNvPr id="167" name="Google Shape;167;p15"/>
          <p:cNvSpPr/>
          <p:nvPr/>
        </p:nvSpPr>
        <p:spPr>
          <a:xfrm>
            <a:off x="3438138" y="2251413"/>
            <a:ext cx="5943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5184088" y="2251413"/>
            <a:ext cx="5943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6853963" y="2251413"/>
            <a:ext cx="5943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5"/>
          <p:cNvGrpSpPr/>
          <p:nvPr/>
        </p:nvGrpSpPr>
        <p:grpSpPr>
          <a:xfrm>
            <a:off x="3818650" y="1960450"/>
            <a:ext cx="1537200" cy="2311976"/>
            <a:chOff x="3818650" y="1960450"/>
            <a:chExt cx="1537200" cy="2311976"/>
          </a:xfrm>
        </p:grpSpPr>
        <p:sp>
          <p:nvSpPr>
            <p:cNvPr id="171" name="Google Shape;171;p15"/>
            <p:cNvSpPr/>
            <p:nvPr/>
          </p:nvSpPr>
          <p:spPr>
            <a:xfrm>
              <a:off x="4290102" y="196045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txBox="1"/>
            <p:nvPr/>
          </p:nvSpPr>
          <p:spPr>
            <a:xfrm>
              <a:off x="3818650" y="2664225"/>
              <a:ext cx="15372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fr" sz="1000" b="1">
                  <a:solidFill>
                    <a:srgbClr val="858585"/>
                  </a:solidFill>
                  <a:latin typeface="Roboto"/>
                  <a:ea typeface="Roboto"/>
                  <a:cs typeface="Roboto"/>
                  <a:sym typeface="Roboto"/>
                </a:rPr>
                <a:t>conditional automation </a:t>
              </a:r>
              <a:endParaRPr sz="1000" b="1">
                <a:solidFill>
                  <a:srgbClr val="858585"/>
                </a:solidFill>
                <a:latin typeface="Roboto"/>
                <a:ea typeface="Roboto"/>
                <a:cs typeface="Roboto"/>
                <a:sym typeface="Roboto"/>
              </a:endParaRPr>
            </a:p>
          </p:txBody>
        </p:sp>
        <p:sp>
          <p:nvSpPr>
            <p:cNvPr id="173" name="Google Shape;173;p15"/>
            <p:cNvSpPr txBox="1"/>
            <p:nvPr/>
          </p:nvSpPr>
          <p:spPr>
            <a:xfrm>
              <a:off x="3818650" y="3121026"/>
              <a:ext cx="1537200" cy="115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fr" sz="1100">
                  <a:solidFill>
                    <a:schemeClr val="lt1"/>
                  </a:solidFill>
                  <a:latin typeface="Roboto"/>
                  <a:ea typeface="Roboto"/>
                  <a:cs typeface="Roboto"/>
                  <a:sym typeface="Roboto"/>
                </a:rPr>
                <a:t>The system can drive without the need for a human to monitor and respond but  might ask a human to intervene</a:t>
              </a:r>
              <a:endParaRPr sz="1100">
                <a:solidFill>
                  <a:schemeClr val="lt1"/>
                </a:solidFill>
                <a:latin typeface="Roboto"/>
                <a:ea typeface="Roboto"/>
                <a:cs typeface="Roboto"/>
                <a:sym typeface="Roboto"/>
              </a:endParaRPr>
            </a:p>
          </p:txBody>
        </p:sp>
        <p:sp>
          <p:nvSpPr>
            <p:cNvPr id="174" name="Google Shape;174;p15"/>
            <p:cNvSpPr txBox="1"/>
            <p:nvPr/>
          </p:nvSpPr>
          <p:spPr>
            <a:xfrm>
              <a:off x="4368852" y="21216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fr" sz="1100" b="1">
                  <a:solidFill>
                    <a:srgbClr val="858585"/>
                  </a:solidFill>
                  <a:latin typeface="Roboto"/>
                  <a:ea typeface="Roboto"/>
                  <a:cs typeface="Roboto"/>
                  <a:sym typeface="Roboto"/>
                </a:rPr>
                <a:t>3</a:t>
              </a:r>
              <a:endParaRPr sz="1100" b="1">
                <a:solidFill>
                  <a:srgbClr val="858585"/>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p:nvPr/>
        </p:nvSpPr>
        <p:spPr>
          <a:xfrm>
            <a:off x="5761275" y="1401913"/>
            <a:ext cx="2954400" cy="2339700"/>
          </a:xfrm>
          <a:prstGeom prst="rect">
            <a:avLst/>
          </a:prstGeom>
          <a:solidFill>
            <a:schemeClr val="accent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b="1" dirty="0">
                <a:solidFill>
                  <a:schemeClr val="lt1"/>
                </a:solidFill>
              </a:rPr>
              <a:t>Vehicle Control Unit: </a:t>
            </a:r>
            <a:endParaRPr b="1" dirty="0">
              <a:solidFill>
                <a:schemeClr val="lt1"/>
              </a:solidFill>
            </a:endParaRPr>
          </a:p>
          <a:p>
            <a:pPr marL="0" lvl="0" indent="0" algn="l" rtl="0">
              <a:spcBef>
                <a:spcPts val="0"/>
              </a:spcBef>
              <a:spcAft>
                <a:spcPts val="0"/>
              </a:spcAft>
              <a:buClr>
                <a:schemeClr val="dk1"/>
              </a:buClr>
              <a:buSzPts val="1100"/>
              <a:buFont typeface="Arial"/>
              <a:buNone/>
            </a:pPr>
            <a:endParaRPr b="1" dirty="0">
              <a:solidFill>
                <a:schemeClr val="lt1"/>
              </a:solidFill>
            </a:endParaRPr>
          </a:p>
          <a:p>
            <a:pPr marL="0" lvl="0" indent="0" algn="l" rtl="0">
              <a:spcBef>
                <a:spcPts val="0"/>
              </a:spcBef>
              <a:spcAft>
                <a:spcPts val="0"/>
              </a:spcAft>
              <a:buClr>
                <a:schemeClr val="dk1"/>
              </a:buClr>
              <a:buSzPts val="1100"/>
              <a:buFont typeface="Arial"/>
              <a:buNone/>
            </a:pPr>
            <a:r>
              <a:rPr lang="fr" dirty="0">
                <a:solidFill>
                  <a:schemeClr val="lt1"/>
                </a:solidFill>
              </a:rPr>
              <a:t>The vehicle control unit (VCU) is defined as the brain of the self-driving car. </a:t>
            </a:r>
            <a:endParaRPr dirty="0">
              <a:solidFill>
                <a:schemeClr val="lt1"/>
              </a:solidFill>
            </a:endParaRPr>
          </a:p>
          <a:p>
            <a:pPr marL="0" lvl="0" indent="0" algn="l" rtl="0">
              <a:spcBef>
                <a:spcPts val="0"/>
              </a:spcBef>
              <a:spcAft>
                <a:spcPts val="0"/>
              </a:spcAft>
              <a:buClr>
                <a:schemeClr val="dk1"/>
              </a:buClr>
              <a:buSzPts val="1100"/>
              <a:buFont typeface="Arial"/>
              <a:buNone/>
            </a:pPr>
            <a:r>
              <a:rPr lang="fr" dirty="0">
                <a:solidFill>
                  <a:schemeClr val="lt1"/>
                </a:solidFill>
              </a:rPr>
              <a:t>After summing up the input from all sensors, the VCU is very capable of making decisions and giving instructions to be carried out. </a:t>
            </a:r>
            <a:endParaRPr dirty="0">
              <a:solidFill>
                <a:schemeClr val="lt1"/>
              </a:solidFill>
            </a:endParaRPr>
          </a:p>
          <a:p>
            <a:pPr marL="0" lvl="0" indent="0" algn="l" rtl="0">
              <a:spcBef>
                <a:spcPts val="0"/>
              </a:spcBef>
              <a:spcAft>
                <a:spcPts val="0"/>
              </a:spcAft>
              <a:buNone/>
            </a:pPr>
            <a:endParaRPr dirty="0"/>
          </a:p>
        </p:txBody>
      </p:sp>
      <p:pic>
        <p:nvPicPr>
          <p:cNvPr id="180" name="Google Shape;180;p16"/>
          <p:cNvPicPr preferRelativeResize="0"/>
          <p:nvPr/>
        </p:nvPicPr>
        <p:blipFill>
          <a:blip r:embed="rId3">
            <a:alphaModFix/>
          </a:blip>
          <a:stretch>
            <a:fillRect/>
          </a:stretch>
        </p:blipFill>
        <p:spPr>
          <a:xfrm>
            <a:off x="402050" y="981465"/>
            <a:ext cx="5078250" cy="318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txBox="1">
            <a:spLocks noGrp="1"/>
          </p:cNvSpPr>
          <p:nvPr>
            <p:ph type="title"/>
          </p:nvPr>
        </p:nvSpPr>
        <p:spPr>
          <a:xfrm>
            <a:off x="504425" y="4183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b="1"/>
              <a:t>Smart VCU Architecture</a:t>
            </a:r>
            <a:endParaRPr b="1"/>
          </a:p>
        </p:txBody>
      </p:sp>
      <p:sp>
        <p:nvSpPr>
          <p:cNvPr id="186" name="Google Shape;186;p17"/>
          <p:cNvSpPr txBox="1">
            <a:spLocks noGrp="1"/>
          </p:cNvSpPr>
          <p:nvPr>
            <p:ph type="body" idx="1"/>
          </p:nvPr>
        </p:nvSpPr>
        <p:spPr>
          <a:xfrm>
            <a:off x="504425" y="1567550"/>
            <a:ext cx="3388800" cy="2911200"/>
          </a:xfrm>
          <a:prstGeom prst="rect">
            <a:avLst/>
          </a:prstGeom>
          <a:solidFill>
            <a:schemeClr val="accent3"/>
          </a:solidFill>
        </p:spPr>
        <p:txBody>
          <a:bodyPr spcFirstLastPara="1" wrap="square" lIns="91425" tIns="91425" rIns="91425" bIns="91425" anchor="t" anchorCtr="0">
            <a:normAutofit/>
          </a:bodyPr>
          <a:lstStyle/>
          <a:p>
            <a:pPr marL="0" lvl="0" indent="0" algn="l" rtl="0">
              <a:spcBef>
                <a:spcPts val="0"/>
              </a:spcBef>
              <a:spcAft>
                <a:spcPts val="0"/>
              </a:spcAft>
              <a:buNone/>
            </a:pPr>
            <a:r>
              <a:rPr lang="fr" dirty="0">
                <a:solidFill>
                  <a:srgbClr val="FFFFFF"/>
                </a:solidFill>
              </a:rPr>
              <a:t>Unlike traditional VCU , smart VCU’s are connected to all the parts of the vehicule , it can  be connected to internet and driven by AI aswell .</a:t>
            </a:r>
            <a:endParaRPr dirty="0">
              <a:solidFill>
                <a:srgbClr val="FFFFFF"/>
              </a:solidFill>
            </a:endParaRPr>
          </a:p>
          <a:p>
            <a:pPr marL="0" lvl="0" indent="0" algn="l" rtl="0">
              <a:spcBef>
                <a:spcPts val="1200"/>
              </a:spcBef>
              <a:spcAft>
                <a:spcPts val="0"/>
              </a:spcAft>
              <a:buNone/>
            </a:pPr>
            <a:r>
              <a:rPr lang="fr" dirty="0">
                <a:solidFill>
                  <a:srgbClr val="FFFFFF"/>
                </a:solidFill>
              </a:rPr>
              <a:t>this offers a huge number of possibilities  :</a:t>
            </a:r>
            <a:endParaRPr dirty="0">
              <a:solidFill>
                <a:srgbClr val="FFFFFF"/>
              </a:solidFill>
            </a:endParaRPr>
          </a:p>
          <a:p>
            <a:pPr marL="0" lvl="0" indent="0" algn="l" rtl="0">
              <a:spcBef>
                <a:spcPts val="1200"/>
              </a:spcBef>
              <a:spcAft>
                <a:spcPts val="0"/>
              </a:spcAft>
              <a:buNone/>
            </a:pPr>
            <a:r>
              <a:rPr lang="fr" dirty="0">
                <a:solidFill>
                  <a:srgbClr val="FFFFFF"/>
                </a:solidFill>
              </a:rPr>
              <a:t>Predictive  maintenance of equipment , driver behaviour and vehicle security</a:t>
            </a:r>
            <a:endParaRPr dirty="0">
              <a:solidFill>
                <a:srgbClr val="FFFFFF"/>
              </a:solidFill>
            </a:endParaRPr>
          </a:p>
          <a:p>
            <a:pPr marL="0" lvl="0" indent="0" algn="l" rtl="0">
              <a:spcBef>
                <a:spcPts val="1200"/>
              </a:spcBef>
              <a:spcAft>
                <a:spcPts val="1200"/>
              </a:spcAft>
              <a:buNone/>
            </a:pPr>
            <a:endParaRPr dirty="0"/>
          </a:p>
        </p:txBody>
      </p:sp>
      <p:pic>
        <p:nvPicPr>
          <p:cNvPr id="187" name="Google Shape;187;p17"/>
          <p:cNvPicPr preferRelativeResize="0"/>
          <p:nvPr/>
        </p:nvPicPr>
        <p:blipFill>
          <a:blip r:embed="rId3">
            <a:alphaModFix/>
          </a:blip>
          <a:stretch>
            <a:fillRect/>
          </a:stretch>
        </p:blipFill>
        <p:spPr>
          <a:xfrm>
            <a:off x="4311975" y="1676925"/>
            <a:ext cx="4603399" cy="259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b="1"/>
              <a:t>Hardware For Self-Driving Cars</a:t>
            </a:r>
            <a:endParaRPr b="1"/>
          </a:p>
          <a:p>
            <a:pPr marL="0" lvl="0" indent="0" algn="l" rtl="0">
              <a:spcBef>
                <a:spcPts val="0"/>
              </a:spcBef>
              <a:spcAft>
                <a:spcPts val="0"/>
              </a:spcAft>
              <a:buNone/>
            </a:pPr>
            <a:endParaRPr/>
          </a:p>
        </p:txBody>
      </p:sp>
      <p:sp>
        <p:nvSpPr>
          <p:cNvPr id="193" name="Google Shape;193;p18"/>
          <p:cNvSpPr txBox="1">
            <a:spLocks noGrp="1"/>
          </p:cNvSpPr>
          <p:nvPr>
            <p:ph type="body" idx="1"/>
          </p:nvPr>
        </p:nvSpPr>
        <p:spPr>
          <a:xfrm>
            <a:off x="1128075" y="1248950"/>
            <a:ext cx="3243900" cy="3115500"/>
          </a:xfrm>
          <a:prstGeom prst="rect">
            <a:avLst/>
          </a:prstGeom>
          <a:solidFill>
            <a:schemeClr val="accent3"/>
          </a:solidFill>
        </p:spPr>
        <p:txBody>
          <a:bodyPr spcFirstLastPara="1" wrap="square" lIns="91425" tIns="91425" rIns="91425" bIns="91425" anchor="t" anchorCtr="0">
            <a:normAutofit lnSpcReduction="10000"/>
          </a:bodyPr>
          <a:lstStyle/>
          <a:p>
            <a:pPr marL="457200" lvl="0" indent="0" algn="l" rtl="0">
              <a:spcBef>
                <a:spcPts val="0"/>
              </a:spcBef>
              <a:spcAft>
                <a:spcPts val="0"/>
              </a:spcAft>
              <a:buNone/>
            </a:pPr>
            <a:r>
              <a:rPr lang="fr" dirty="0"/>
              <a:t>1- NVIDIA DRIVE HYPERION </a:t>
            </a:r>
            <a:endParaRPr dirty="0"/>
          </a:p>
          <a:p>
            <a:pPr marL="0" lvl="0" indent="0" algn="l" rtl="0">
              <a:spcBef>
                <a:spcPts val="1200"/>
              </a:spcBef>
              <a:spcAft>
                <a:spcPts val="0"/>
              </a:spcAft>
              <a:buNone/>
            </a:pPr>
            <a:r>
              <a:rPr lang="fr" dirty="0"/>
              <a:t>NVIDIA DRIVE Hyperion  is an end-to-end development platform and reference architecture for designing autonomous vehicles (AV). It includes multiple DRIVE AGX Orin Developer Kits, each powered by an Orin SoC delivering up to 254 TOPS, a variety of sensor modalities to enable</a:t>
            </a:r>
            <a:r>
              <a:rPr lang="fr" b="1" dirty="0"/>
              <a:t> 360-degree surround view</a:t>
            </a:r>
            <a:r>
              <a:rPr lang="fr" dirty="0"/>
              <a:t>, and extra compute power to offload data recording and replay.</a:t>
            </a:r>
            <a:endParaRPr dirty="0"/>
          </a:p>
          <a:p>
            <a:pPr marL="457200" lvl="0" indent="0" algn="l" rtl="0">
              <a:spcBef>
                <a:spcPts val="1200"/>
              </a:spcBef>
              <a:spcAft>
                <a:spcPts val="1200"/>
              </a:spcAft>
              <a:buNone/>
            </a:pPr>
            <a:endParaRPr dirty="0"/>
          </a:p>
        </p:txBody>
      </p:sp>
      <p:pic>
        <p:nvPicPr>
          <p:cNvPr id="194" name="Google Shape;194;p18"/>
          <p:cNvPicPr preferRelativeResize="0"/>
          <p:nvPr/>
        </p:nvPicPr>
        <p:blipFill>
          <a:blip r:embed="rId3">
            <a:alphaModFix/>
          </a:blip>
          <a:stretch>
            <a:fillRect/>
          </a:stretch>
        </p:blipFill>
        <p:spPr>
          <a:xfrm>
            <a:off x="4572000" y="1500875"/>
            <a:ext cx="4332825" cy="253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9"/>
          <p:cNvSpPr txBox="1">
            <a:spLocks noGrp="1"/>
          </p:cNvSpPr>
          <p:nvPr>
            <p:ph type="body" idx="1"/>
          </p:nvPr>
        </p:nvSpPr>
        <p:spPr>
          <a:xfrm>
            <a:off x="1164150" y="1116150"/>
            <a:ext cx="3074400" cy="3127500"/>
          </a:xfrm>
          <a:prstGeom prst="rect">
            <a:avLst/>
          </a:prstGeom>
          <a:solidFill>
            <a:schemeClr val="accent3"/>
          </a:solidFill>
        </p:spPr>
        <p:txBody>
          <a:bodyPr spcFirstLastPara="1" wrap="square" lIns="91425" tIns="91425" rIns="91425" bIns="91425" anchor="t" anchorCtr="0">
            <a:normAutofit fontScale="25000" lnSpcReduction="20000"/>
          </a:bodyPr>
          <a:lstStyle/>
          <a:p>
            <a:pPr marL="457200" lvl="0" indent="0" algn="l" rtl="0">
              <a:spcBef>
                <a:spcPts val="0"/>
              </a:spcBef>
              <a:spcAft>
                <a:spcPts val="0"/>
              </a:spcAft>
              <a:buNone/>
            </a:pPr>
            <a:r>
              <a:rPr lang="fr" sz="5200"/>
              <a:t>2- NVIDIA DRIVE Orin</a:t>
            </a:r>
            <a:endParaRPr sz="5200"/>
          </a:p>
          <a:p>
            <a:pPr marL="0" lvl="0" indent="0" algn="l" rtl="0">
              <a:spcBef>
                <a:spcPts val="1200"/>
              </a:spcBef>
              <a:spcAft>
                <a:spcPts val="0"/>
              </a:spcAft>
              <a:buNone/>
            </a:pPr>
            <a:r>
              <a:rPr lang="fr" sz="5250"/>
              <a:t>The NVIDIA DRIVE Orin™ SoC (system-on-a-chip) delivers 254 TOPS (trillion operations per second) and is the central computer for intelligent vehicles. It’s the ideal solution for powering autonomous driving capabilities, confidence views, digital clusters, and AI cockpits. The scalable DRIVE Orin product family lets developers build, scale, and leverage one development investment across an entire fleet, </a:t>
            </a:r>
            <a:r>
              <a:rPr lang="fr" sz="5250" b="1"/>
              <a:t>from Level 2+ systems all the way to Level 5 fully autonomous vehicles.</a:t>
            </a:r>
            <a:endParaRPr sz="5250" b="1"/>
          </a:p>
          <a:p>
            <a:pPr marL="0" lvl="0" indent="0" algn="l" rtl="0">
              <a:spcBef>
                <a:spcPts val="1200"/>
              </a:spcBef>
              <a:spcAft>
                <a:spcPts val="0"/>
              </a:spcAft>
              <a:buNone/>
            </a:pPr>
            <a:endParaRPr sz="5250"/>
          </a:p>
          <a:p>
            <a:pPr marL="4572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00" name="Google Shape;200;p19"/>
          <p:cNvPicPr preferRelativeResize="0"/>
          <p:nvPr/>
        </p:nvPicPr>
        <p:blipFill>
          <a:blip r:embed="rId3">
            <a:alphaModFix/>
          </a:blip>
          <a:stretch>
            <a:fillRect/>
          </a:stretch>
        </p:blipFill>
        <p:spPr>
          <a:xfrm>
            <a:off x="4572000" y="1116150"/>
            <a:ext cx="4400550" cy="247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body" idx="1"/>
          </p:nvPr>
        </p:nvSpPr>
        <p:spPr>
          <a:xfrm>
            <a:off x="1107125" y="1320800"/>
            <a:ext cx="3384300" cy="3048600"/>
          </a:xfrm>
          <a:prstGeom prst="rect">
            <a:avLst/>
          </a:prstGeom>
          <a:solidFill>
            <a:schemeClr val="accent3"/>
          </a:solidFill>
        </p:spPr>
        <p:txBody>
          <a:bodyPr spcFirstLastPara="1" wrap="square" lIns="91425" tIns="91425" rIns="91425" bIns="91425" anchor="t" anchorCtr="0">
            <a:noAutofit/>
          </a:bodyPr>
          <a:lstStyle/>
          <a:p>
            <a:pPr marL="0" lvl="0" indent="0" algn="ctr" rtl="0">
              <a:lnSpc>
                <a:spcPct val="105000"/>
              </a:lnSpc>
              <a:spcBef>
                <a:spcPts val="0"/>
              </a:spcBef>
              <a:spcAft>
                <a:spcPts val="0"/>
              </a:spcAft>
              <a:buSzPts val="523"/>
              <a:buNone/>
            </a:pPr>
            <a:r>
              <a:rPr lang="fr" sz="1443"/>
              <a:t>3-NVIDIA DRIVE AGX  Xavier</a:t>
            </a:r>
            <a:endParaRPr sz="1443"/>
          </a:p>
          <a:p>
            <a:pPr marL="0" lvl="0" indent="0" algn="l" rtl="0">
              <a:spcBef>
                <a:spcPts val="1200"/>
              </a:spcBef>
              <a:spcAft>
                <a:spcPts val="0"/>
              </a:spcAft>
              <a:buSzPts val="523"/>
              <a:buNone/>
            </a:pPr>
            <a:r>
              <a:rPr lang="fr"/>
              <a:t>This system is designed for Level 2+ advanced driver assistance systems and Level 3 automated driving, delivering 30 trillion operations per second (TOPS). At its core is the auto-grade Xavier SoC, the first of its kind in production. It incorporates six different types of processors for running redundant and diverse algorithms for AI, sensor processing, mapping, and driving.</a:t>
            </a:r>
            <a:endParaRPr sz="1443">
              <a:highlight>
                <a:schemeClr val="dk1"/>
              </a:highlight>
            </a:endParaRPr>
          </a:p>
          <a:p>
            <a:pPr marL="0" lvl="0" indent="0" algn="l" rtl="0">
              <a:lnSpc>
                <a:spcPct val="105000"/>
              </a:lnSpc>
              <a:spcBef>
                <a:spcPts val="1200"/>
              </a:spcBef>
              <a:spcAft>
                <a:spcPts val="0"/>
              </a:spcAft>
              <a:buSzPts val="523"/>
              <a:buNone/>
            </a:pPr>
            <a:r>
              <a:rPr lang="fr" sz="717"/>
              <a:t> </a:t>
            </a:r>
            <a:endParaRPr sz="1240">
              <a:solidFill>
                <a:srgbClr val="76B900"/>
              </a:solidFill>
              <a:highlight>
                <a:srgbClr val="000000"/>
              </a:highlight>
              <a:latin typeface="Arial"/>
              <a:ea typeface="Arial"/>
              <a:cs typeface="Arial"/>
              <a:sym typeface="Arial"/>
            </a:endParaRPr>
          </a:p>
          <a:p>
            <a:pPr marL="0" lvl="0" indent="0" algn="l" rtl="0">
              <a:lnSpc>
                <a:spcPct val="105000"/>
              </a:lnSpc>
              <a:spcBef>
                <a:spcPts val="1200"/>
              </a:spcBef>
              <a:spcAft>
                <a:spcPts val="1200"/>
              </a:spcAft>
              <a:buSzPts val="523"/>
              <a:buNone/>
            </a:pPr>
            <a:endParaRPr sz="717"/>
          </a:p>
        </p:txBody>
      </p:sp>
      <p:pic>
        <p:nvPicPr>
          <p:cNvPr id="206" name="Google Shape;206;p20"/>
          <p:cNvPicPr preferRelativeResize="0"/>
          <p:nvPr/>
        </p:nvPicPr>
        <p:blipFill>
          <a:blip r:embed="rId3">
            <a:alphaModFix/>
          </a:blip>
          <a:stretch>
            <a:fillRect/>
          </a:stretch>
        </p:blipFill>
        <p:spPr>
          <a:xfrm>
            <a:off x="4665200" y="1320800"/>
            <a:ext cx="4193601" cy="2358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1"/>
          <p:cNvSpPr txBox="1">
            <a:spLocks noGrp="1"/>
          </p:cNvSpPr>
          <p:nvPr>
            <p:ph type="body" idx="1"/>
          </p:nvPr>
        </p:nvSpPr>
        <p:spPr>
          <a:xfrm>
            <a:off x="1197875" y="1033400"/>
            <a:ext cx="3451800" cy="3414000"/>
          </a:xfrm>
          <a:prstGeom prst="rect">
            <a:avLst/>
          </a:prstGeom>
          <a:solidFill>
            <a:schemeClr val="accent3"/>
          </a:solidFill>
        </p:spPr>
        <p:txBody>
          <a:bodyPr spcFirstLastPara="1" wrap="square" lIns="91425" tIns="91425" rIns="91425" bIns="91425" anchor="t" anchorCtr="0">
            <a:normAutofit/>
          </a:bodyPr>
          <a:lstStyle/>
          <a:p>
            <a:pPr marL="0" lvl="0" indent="0" algn="ctr" rtl="0">
              <a:spcBef>
                <a:spcPts val="0"/>
              </a:spcBef>
              <a:spcAft>
                <a:spcPts val="0"/>
              </a:spcAft>
              <a:buNone/>
            </a:pPr>
            <a:r>
              <a:rPr lang="fr" b="1"/>
              <a:t>4-NVIDIA DRIVE AGX  Pegasus </a:t>
            </a:r>
            <a:endParaRPr b="1"/>
          </a:p>
          <a:p>
            <a:pPr marL="0" lvl="0" indent="0" algn="l" rtl="0">
              <a:spcBef>
                <a:spcPts val="1200"/>
              </a:spcBef>
              <a:spcAft>
                <a:spcPts val="0"/>
              </a:spcAft>
              <a:buNone/>
            </a:pPr>
            <a:r>
              <a:rPr lang="fr"/>
              <a:t>This AI computer leverages the power of two Xavier SoCs and two NVIDIA Turin  GPUs, and is built for Level 4 highly automated driving and Level 5 autonomous driving and robotaxis—achieving an unprecedented 320 TOPS for safe driverless operation.</a:t>
            </a:r>
            <a:endParaRPr>
              <a:highlight>
                <a:schemeClr val="dk1"/>
              </a:highlight>
            </a:endParaRPr>
          </a:p>
          <a:p>
            <a:pPr marL="0" lvl="0" indent="0" algn="l" rtl="0">
              <a:spcBef>
                <a:spcPts val="1200"/>
              </a:spcBef>
              <a:spcAft>
                <a:spcPts val="1200"/>
              </a:spcAft>
              <a:buNone/>
            </a:pPr>
            <a:endParaRPr/>
          </a:p>
        </p:txBody>
      </p:sp>
      <p:pic>
        <p:nvPicPr>
          <p:cNvPr id="212" name="Google Shape;212;p21"/>
          <p:cNvPicPr preferRelativeResize="0"/>
          <p:nvPr/>
        </p:nvPicPr>
        <p:blipFill>
          <a:blip r:embed="rId3">
            <a:alphaModFix/>
          </a:blip>
          <a:stretch>
            <a:fillRect/>
          </a:stretch>
        </p:blipFill>
        <p:spPr>
          <a:xfrm>
            <a:off x="4851125" y="1033400"/>
            <a:ext cx="4108950" cy="2314709"/>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473</Words>
  <Application>Microsoft Office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Roboto</vt:lpstr>
      <vt:lpstr>Lato</vt:lpstr>
      <vt:lpstr>Montserrat</vt:lpstr>
      <vt:lpstr>Arial</vt:lpstr>
      <vt:lpstr>Focus</vt:lpstr>
      <vt:lpstr>VEHICLE CONTROL UNIT</vt:lpstr>
      <vt:lpstr>Levels of Autonomous Driving</vt:lpstr>
      <vt:lpstr>PowerPoint Presentation</vt:lpstr>
      <vt:lpstr>Smart VCU Architecture</vt:lpstr>
      <vt:lpstr>Hardware For Self-Driving Cars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CONTROL UNIT</dc:title>
  <cp:lastModifiedBy>Elyes</cp:lastModifiedBy>
  <cp:revision>2</cp:revision>
  <dcterms:modified xsi:type="dcterms:W3CDTF">2022-04-01T07:48:03Z</dcterms:modified>
</cp:coreProperties>
</file>