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79A062-09BF-4C54-B2CF-C77D0D88F81E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3E102CE7-6A56-434C-B8E4-62B164928414}">
      <dgm:prSet phldrT="[Text]"/>
      <dgm:spPr/>
      <dgm:t>
        <a:bodyPr/>
        <a:lstStyle/>
        <a:p>
          <a:r>
            <a:rPr lang="en-US" dirty="0"/>
            <a:t>Publishing Paper</a:t>
          </a:r>
        </a:p>
      </dgm:t>
    </dgm:pt>
    <dgm:pt modelId="{9BD717A0-2A38-4D11-A000-EFD42A1A9FE4}" type="parTrans" cxnId="{B094CC01-0C41-4264-94AA-394015F99CF3}">
      <dgm:prSet/>
      <dgm:spPr/>
      <dgm:t>
        <a:bodyPr/>
        <a:lstStyle/>
        <a:p>
          <a:endParaRPr lang="en-US"/>
        </a:p>
      </dgm:t>
    </dgm:pt>
    <dgm:pt modelId="{EA01D27A-191F-4B26-B77E-870B85A1D00F}" type="sibTrans" cxnId="{B094CC01-0C41-4264-94AA-394015F99CF3}">
      <dgm:prSet/>
      <dgm:spPr/>
      <dgm:t>
        <a:bodyPr/>
        <a:lstStyle/>
        <a:p>
          <a:endParaRPr lang="en-US"/>
        </a:p>
      </dgm:t>
    </dgm:pt>
    <dgm:pt modelId="{99653782-CE7D-4BE5-9CAD-8BF52D62E184}">
      <dgm:prSet phldrT="[Text]"/>
      <dgm:spPr/>
      <dgm:t>
        <a:bodyPr/>
        <a:lstStyle/>
        <a:p>
          <a:r>
            <a:rPr lang="en-US" dirty="0"/>
            <a:t>Selection of Paper for REF</a:t>
          </a:r>
        </a:p>
      </dgm:t>
    </dgm:pt>
    <dgm:pt modelId="{41E0E8C4-5797-4F2D-A5B0-C851A124D814}" type="parTrans" cxnId="{C8D9B0CD-4460-49EB-A57D-8682301715D1}">
      <dgm:prSet/>
      <dgm:spPr/>
      <dgm:t>
        <a:bodyPr/>
        <a:lstStyle/>
        <a:p>
          <a:endParaRPr lang="en-US"/>
        </a:p>
      </dgm:t>
    </dgm:pt>
    <dgm:pt modelId="{C9924396-6B5D-4F65-A7DF-D352EA2B1E55}" type="sibTrans" cxnId="{C8D9B0CD-4460-49EB-A57D-8682301715D1}">
      <dgm:prSet/>
      <dgm:spPr/>
      <dgm:t>
        <a:bodyPr/>
        <a:lstStyle/>
        <a:p>
          <a:endParaRPr lang="en-US"/>
        </a:p>
      </dgm:t>
    </dgm:pt>
    <dgm:pt modelId="{1E4E0213-9C5E-487A-80C7-BDF9DA025437}">
      <dgm:prSet phldrT="[Text]"/>
      <dgm:spPr/>
      <dgm:t>
        <a:bodyPr/>
        <a:lstStyle/>
        <a:p>
          <a:r>
            <a:rPr lang="en-US" dirty="0"/>
            <a:t>Submission to REF</a:t>
          </a:r>
        </a:p>
      </dgm:t>
    </dgm:pt>
    <dgm:pt modelId="{B0062C16-0A7F-4E25-A5F5-EEC072BD4AD6}" type="parTrans" cxnId="{ABD5FE9D-E82E-4F90-935D-F6F9D3A3FA16}">
      <dgm:prSet/>
      <dgm:spPr/>
      <dgm:t>
        <a:bodyPr/>
        <a:lstStyle/>
        <a:p>
          <a:endParaRPr lang="en-US"/>
        </a:p>
      </dgm:t>
    </dgm:pt>
    <dgm:pt modelId="{D4563B48-9AA8-4248-B908-C060119B4E27}" type="sibTrans" cxnId="{ABD5FE9D-E82E-4F90-935D-F6F9D3A3FA16}">
      <dgm:prSet/>
      <dgm:spPr/>
      <dgm:t>
        <a:bodyPr/>
        <a:lstStyle/>
        <a:p>
          <a:endParaRPr lang="en-US"/>
        </a:p>
      </dgm:t>
    </dgm:pt>
    <dgm:pt modelId="{1C4B03D9-C8E3-42E1-8F2D-28C2156AAEBF}">
      <dgm:prSet phldrT="[Text]"/>
      <dgm:spPr/>
      <dgm:t>
        <a:bodyPr/>
        <a:lstStyle/>
        <a:p>
          <a:r>
            <a:rPr lang="en-US" dirty="0"/>
            <a:t>Assessment of REF Papers</a:t>
          </a:r>
        </a:p>
      </dgm:t>
    </dgm:pt>
    <dgm:pt modelId="{801DD74F-C556-42E1-B5CA-F190E8F67E90}" type="parTrans" cxnId="{1412B1E9-D2CB-414C-BA44-AB4B53B02BAA}">
      <dgm:prSet/>
      <dgm:spPr/>
      <dgm:t>
        <a:bodyPr/>
        <a:lstStyle/>
        <a:p>
          <a:endParaRPr lang="en-US"/>
        </a:p>
      </dgm:t>
    </dgm:pt>
    <dgm:pt modelId="{3B73B0AC-554B-49E0-BC44-FEF6BA7ED696}" type="sibTrans" cxnId="{1412B1E9-D2CB-414C-BA44-AB4B53B02BAA}">
      <dgm:prSet/>
      <dgm:spPr/>
      <dgm:t>
        <a:bodyPr/>
        <a:lstStyle/>
        <a:p>
          <a:endParaRPr lang="en-US"/>
        </a:p>
      </dgm:t>
    </dgm:pt>
    <dgm:pt modelId="{2A3B2AF0-CBA5-4655-9060-72CBD18B3450}">
      <dgm:prSet phldrT="[Text]"/>
      <dgm:spPr/>
      <dgm:t>
        <a:bodyPr/>
        <a:lstStyle/>
        <a:p>
          <a:r>
            <a:rPr lang="en-US" dirty="0"/>
            <a:t>Publishing REF Results</a:t>
          </a:r>
        </a:p>
      </dgm:t>
    </dgm:pt>
    <dgm:pt modelId="{47C99651-4F58-48F1-8C6E-356164EDE77F}" type="parTrans" cxnId="{0069DADC-E98E-4185-BB47-F87920A35775}">
      <dgm:prSet/>
      <dgm:spPr/>
      <dgm:t>
        <a:bodyPr/>
        <a:lstStyle/>
        <a:p>
          <a:endParaRPr lang="en-US"/>
        </a:p>
      </dgm:t>
    </dgm:pt>
    <dgm:pt modelId="{668C657A-0D75-44B0-9643-AAAF6985A4FF}" type="sibTrans" cxnId="{0069DADC-E98E-4185-BB47-F87920A35775}">
      <dgm:prSet/>
      <dgm:spPr/>
      <dgm:t>
        <a:bodyPr/>
        <a:lstStyle/>
        <a:p>
          <a:endParaRPr lang="en-US"/>
        </a:p>
      </dgm:t>
    </dgm:pt>
    <dgm:pt modelId="{95102A1D-F847-4B6E-84F6-D49C5C1B89A9}" type="pres">
      <dgm:prSet presAssocID="{B679A062-09BF-4C54-B2CF-C77D0D88F81E}" presName="Name0" presStyleCnt="0">
        <dgm:presLayoutVars>
          <dgm:dir/>
          <dgm:animLvl val="lvl"/>
          <dgm:resizeHandles val="exact"/>
        </dgm:presLayoutVars>
      </dgm:prSet>
      <dgm:spPr/>
    </dgm:pt>
    <dgm:pt modelId="{B2203EAD-99BD-4B6C-843F-D37CEDAAE8FE}" type="pres">
      <dgm:prSet presAssocID="{3E102CE7-6A56-434C-B8E4-62B164928414}" presName="parTxOnly" presStyleLbl="node1" presStyleIdx="0" presStyleCnt="5" custLinFactNeighborX="3853" custLinFactNeighborY="43699">
        <dgm:presLayoutVars>
          <dgm:chMax val="0"/>
          <dgm:chPref val="0"/>
          <dgm:bulletEnabled val="1"/>
        </dgm:presLayoutVars>
      </dgm:prSet>
      <dgm:spPr/>
    </dgm:pt>
    <dgm:pt modelId="{FC3A6F9D-4AF0-4D40-B09F-86F41BC75A9B}" type="pres">
      <dgm:prSet presAssocID="{EA01D27A-191F-4B26-B77E-870B85A1D00F}" presName="parTxOnlySpace" presStyleCnt="0"/>
      <dgm:spPr/>
    </dgm:pt>
    <dgm:pt modelId="{FA224641-7BD3-4A29-AAD5-CD8369DA80A8}" type="pres">
      <dgm:prSet presAssocID="{99653782-CE7D-4BE5-9CAD-8BF52D62E184}" presName="parTxOnly" presStyleLbl="node1" presStyleIdx="1" presStyleCnt="5" custScaleX="58320">
        <dgm:presLayoutVars>
          <dgm:chMax val="0"/>
          <dgm:chPref val="0"/>
          <dgm:bulletEnabled val="1"/>
        </dgm:presLayoutVars>
      </dgm:prSet>
      <dgm:spPr/>
    </dgm:pt>
    <dgm:pt modelId="{4612602D-F9AF-4CF7-83BF-DAE33581EB55}" type="pres">
      <dgm:prSet presAssocID="{C9924396-6B5D-4F65-A7DF-D352EA2B1E55}" presName="parTxOnlySpace" presStyleCnt="0"/>
      <dgm:spPr/>
    </dgm:pt>
    <dgm:pt modelId="{EA199844-6E97-4383-8626-3AA342FEFD9F}" type="pres">
      <dgm:prSet presAssocID="{1E4E0213-9C5E-487A-80C7-BDF9DA02543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59C35BB-A4B6-433D-A131-C5438D813B23}" type="pres">
      <dgm:prSet presAssocID="{D4563B48-9AA8-4248-B908-C060119B4E27}" presName="parTxOnlySpace" presStyleCnt="0"/>
      <dgm:spPr/>
    </dgm:pt>
    <dgm:pt modelId="{28916D13-6640-4E0F-A88E-10A783EADA77}" type="pres">
      <dgm:prSet presAssocID="{1C4B03D9-C8E3-42E1-8F2D-28C2156AAEB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086B04-8E18-4F9A-A576-E601F582A238}" type="pres">
      <dgm:prSet presAssocID="{3B73B0AC-554B-49E0-BC44-FEF6BA7ED696}" presName="parTxOnlySpace" presStyleCnt="0"/>
      <dgm:spPr/>
    </dgm:pt>
    <dgm:pt modelId="{BFE90D12-B017-435C-AFBB-7433F7B47F9C}" type="pres">
      <dgm:prSet presAssocID="{2A3B2AF0-CBA5-4655-9060-72CBD18B3450}" presName="parTxOnly" presStyleLbl="node1" presStyleIdx="4" presStyleCnt="5" custScaleX="72944" custLinFactNeighborX="17901" custLinFactNeighborY="4623">
        <dgm:presLayoutVars>
          <dgm:chMax val="0"/>
          <dgm:chPref val="0"/>
          <dgm:bulletEnabled val="1"/>
        </dgm:presLayoutVars>
      </dgm:prSet>
      <dgm:spPr/>
    </dgm:pt>
  </dgm:ptLst>
  <dgm:cxnLst>
    <dgm:cxn modelId="{B094CC01-0C41-4264-94AA-394015F99CF3}" srcId="{B679A062-09BF-4C54-B2CF-C77D0D88F81E}" destId="{3E102CE7-6A56-434C-B8E4-62B164928414}" srcOrd="0" destOrd="0" parTransId="{9BD717A0-2A38-4D11-A000-EFD42A1A9FE4}" sibTransId="{EA01D27A-191F-4B26-B77E-870B85A1D00F}"/>
    <dgm:cxn modelId="{D1BEA51B-AF30-453D-BAF2-885AA1F3088C}" type="presOf" srcId="{1C4B03D9-C8E3-42E1-8F2D-28C2156AAEBF}" destId="{28916D13-6640-4E0F-A88E-10A783EADA77}" srcOrd="0" destOrd="0" presId="urn:microsoft.com/office/officeart/2005/8/layout/chevron1"/>
    <dgm:cxn modelId="{4D30095B-D95E-4C74-8492-C19AB2425C20}" type="presOf" srcId="{1E4E0213-9C5E-487A-80C7-BDF9DA025437}" destId="{EA199844-6E97-4383-8626-3AA342FEFD9F}" srcOrd="0" destOrd="0" presId="urn:microsoft.com/office/officeart/2005/8/layout/chevron1"/>
    <dgm:cxn modelId="{92FF7D43-F02F-4975-A0DA-771B2A9121DE}" type="presOf" srcId="{3E102CE7-6A56-434C-B8E4-62B164928414}" destId="{B2203EAD-99BD-4B6C-843F-D37CEDAAE8FE}" srcOrd="0" destOrd="0" presId="urn:microsoft.com/office/officeart/2005/8/layout/chevron1"/>
    <dgm:cxn modelId="{3CAF9B69-8DDF-4114-B746-5A0983555E88}" type="presOf" srcId="{2A3B2AF0-CBA5-4655-9060-72CBD18B3450}" destId="{BFE90D12-B017-435C-AFBB-7433F7B47F9C}" srcOrd="0" destOrd="0" presId="urn:microsoft.com/office/officeart/2005/8/layout/chevron1"/>
    <dgm:cxn modelId="{939FDB9C-1F56-4E95-B2A4-8C483CDBEEB2}" type="presOf" srcId="{B679A062-09BF-4C54-B2CF-C77D0D88F81E}" destId="{95102A1D-F847-4B6E-84F6-D49C5C1B89A9}" srcOrd="0" destOrd="0" presId="urn:microsoft.com/office/officeart/2005/8/layout/chevron1"/>
    <dgm:cxn modelId="{ABD5FE9D-E82E-4F90-935D-F6F9D3A3FA16}" srcId="{B679A062-09BF-4C54-B2CF-C77D0D88F81E}" destId="{1E4E0213-9C5E-487A-80C7-BDF9DA025437}" srcOrd="2" destOrd="0" parTransId="{B0062C16-0A7F-4E25-A5F5-EEC072BD4AD6}" sibTransId="{D4563B48-9AA8-4248-B908-C060119B4E27}"/>
    <dgm:cxn modelId="{A0BC1BA6-5B35-4ECE-A524-2B922DBADA5B}" type="presOf" srcId="{99653782-CE7D-4BE5-9CAD-8BF52D62E184}" destId="{FA224641-7BD3-4A29-AAD5-CD8369DA80A8}" srcOrd="0" destOrd="0" presId="urn:microsoft.com/office/officeart/2005/8/layout/chevron1"/>
    <dgm:cxn modelId="{C8D9B0CD-4460-49EB-A57D-8682301715D1}" srcId="{B679A062-09BF-4C54-B2CF-C77D0D88F81E}" destId="{99653782-CE7D-4BE5-9CAD-8BF52D62E184}" srcOrd="1" destOrd="0" parTransId="{41E0E8C4-5797-4F2D-A5B0-C851A124D814}" sibTransId="{C9924396-6B5D-4F65-A7DF-D352EA2B1E55}"/>
    <dgm:cxn modelId="{0069DADC-E98E-4185-BB47-F87920A35775}" srcId="{B679A062-09BF-4C54-B2CF-C77D0D88F81E}" destId="{2A3B2AF0-CBA5-4655-9060-72CBD18B3450}" srcOrd="4" destOrd="0" parTransId="{47C99651-4F58-48F1-8C6E-356164EDE77F}" sibTransId="{668C657A-0D75-44B0-9643-AAAF6985A4FF}"/>
    <dgm:cxn modelId="{1412B1E9-D2CB-414C-BA44-AB4B53B02BAA}" srcId="{B679A062-09BF-4C54-B2CF-C77D0D88F81E}" destId="{1C4B03D9-C8E3-42E1-8F2D-28C2156AAEBF}" srcOrd="3" destOrd="0" parTransId="{801DD74F-C556-42E1-B5CA-F190E8F67E90}" sibTransId="{3B73B0AC-554B-49E0-BC44-FEF6BA7ED696}"/>
    <dgm:cxn modelId="{7708AFC3-8705-46C5-B081-56F7041CC159}" type="presParOf" srcId="{95102A1D-F847-4B6E-84F6-D49C5C1B89A9}" destId="{B2203EAD-99BD-4B6C-843F-D37CEDAAE8FE}" srcOrd="0" destOrd="0" presId="urn:microsoft.com/office/officeart/2005/8/layout/chevron1"/>
    <dgm:cxn modelId="{93F900A3-A758-4987-99FB-18D222D18CDB}" type="presParOf" srcId="{95102A1D-F847-4B6E-84F6-D49C5C1B89A9}" destId="{FC3A6F9D-4AF0-4D40-B09F-86F41BC75A9B}" srcOrd="1" destOrd="0" presId="urn:microsoft.com/office/officeart/2005/8/layout/chevron1"/>
    <dgm:cxn modelId="{AC9C6E50-E152-45E3-B6F6-BCE2A403A27F}" type="presParOf" srcId="{95102A1D-F847-4B6E-84F6-D49C5C1B89A9}" destId="{FA224641-7BD3-4A29-AAD5-CD8369DA80A8}" srcOrd="2" destOrd="0" presId="urn:microsoft.com/office/officeart/2005/8/layout/chevron1"/>
    <dgm:cxn modelId="{2B871854-B4DB-4689-8200-7519653A7FB5}" type="presParOf" srcId="{95102A1D-F847-4B6E-84F6-D49C5C1B89A9}" destId="{4612602D-F9AF-4CF7-83BF-DAE33581EB55}" srcOrd="3" destOrd="0" presId="urn:microsoft.com/office/officeart/2005/8/layout/chevron1"/>
    <dgm:cxn modelId="{CB9BC841-E8FA-40AD-9658-24CE57C2929F}" type="presParOf" srcId="{95102A1D-F847-4B6E-84F6-D49C5C1B89A9}" destId="{EA199844-6E97-4383-8626-3AA342FEFD9F}" srcOrd="4" destOrd="0" presId="urn:microsoft.com/office/officeart/2005/8/layout/chevron1"/>
    <dgm:cxn modelId="{EDAA1AA6-C624-4720-A54E-FFF4A08E2685}" type="presParOf" srcId="{95102A1D-F847-4B6E-84F6-D49C5C1B89A9}" destId="{B59C35BB-A4B6-433D-A131-C5438D813B23}" srcOrd="5" destOrd="0" presId="urn:microsoft.com/office/officeart/2005/8/layout/chevron1"/>
    <dgm:cxn modelId="{C4540219-C1A3-4D53-9E38-F36FF5702442}" type="presParOf" srcId="{95102A1D-F847-4B6E-84F6-D49C5C1B89A9}" destId="{28916D13-6640-4E0F-A88E-10A783EADA77}" srcOrd="6" destOrd="0" presId="urn:microsoft.com/office/officeart/2005/8/layout/chevron1"/>
    <dgm:cxn modelId="{418A205D-ED89-4DF3-A674-62DF85B7CEE0}" type="presParOf" srcId="{95102A1D-F847-4B6E-84F6-D49C5C1B89A9}" destId="{EC086B04-8E18-4F9A-A576-E601F582A238}" srcOrd="7" destOrd="0" presId="urn:microsoft.com/office/officeart/2005/8/layout/chevron1"/>
    <dgm:cxn modelId="{E2387414-40F0-4005-A54F-765E9D625846}" type="presParOf" srcId="{95102A1D-F847-4B6E-84F6-D49C5C1B89A9}" destId="{BFE90D12-B017-435C-AFBB-7433F7B47F9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03EAD-99BD-4B6C-843F-D37CEDAAE8FE}">
      <dsp:nvSpPr>
        <dsp:cNvPr id="0" name=""/>
        <dsp:cNvSpPr/>
      </dsp:nvSpPr>
      <dsp:spPr>
        <a:xfrm>
          <a:off x="16391" y="0"/>
          <a:ext cx="2997766" cy="48127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Publishing Paper</a:t>
          </a:r>
        </a:p>
      </dsp:txBody>
      <dsp:txXfrm>
        <a:off x="257026" y="0"/>
        <a:ext cx="2516496" cy="481270"/>
      </dsp:txXfrm>
    </dsp:sp>
    <dsp:sp modelId="{FA224641-7BD3-4A29-AAD5-CD8369DA80A8}">
      <dsp:nvSpPr>
        <dsp:cNvPr id="0" name=""/>
        <dsp:cNvSpPr/>
      </dsp:nvSpPr>
      <dsp:spPr>
        <a:xfrm>
          <a:off x="2702831" y="0"/>
          <a:ext cx="1748297" cy="48127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Selection of Paper for REF</a:t>
          </a:r>
        </a:p>
      </dsp:txBody>
      <dsp:txXfrm>
        <a:off x="2943466" y="0"/>
        <a:ext cx="1267027" cy="481270"/>
      </dsp:txXfrm>
    </dsp:sp>
    <dsp:sp modelId="{EA199844-6E97-4383-8626-3AA342FEFD9F}">
      <dsp:nvSpPr>
        <dsp:cNvPr id="0" name=""/>
        <dsp:cNvSpPr/>
      </dsp:nvSpPr>
      <dsp:spPr>
        <a:xfrm>
          <a:off x="4151352" y="0"/>
          <a:ext cx="2997766" cy="48127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Submission to REF</a:t>
          </a:r>
        </a:p>
      </dsp:txBody>
      <dsp:txXfrm>
        <a:off x="4391987" y="0"/>
        <a:ext cx="2516496" cy="481270"/>
      </dsp:txXfrm>
    </dsp:sp>
    <dsp:sp modelId="{28916D13-6640-4E0F-A88E-10A783EADA77}">
      <dsp:nvSpPr>
        <dsp:cNvPr id="0" name=""/>
        <dsp:cNvSpPr/>
      </dsp:nvSpPr>
      <dsp:spPr>
        <a:xfrm>
          <a:off x="6849341" y="0"/>
          <a:ext cx="2997766" cy="48127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Assessment of REF Papers</a:t>
          </a:r>
        </a:p>
      </dsp:txBody>
      <dsp:txXfrm>
        <a:off x="7089976" y="0"/>
        <a:ext cx="2516496" cy="481270"/>
      </dsp:txXfrm>
    </dsp:sp>
    <dsp:sp modelId="{BFE90D12-B017-435C-AFBB-7433F7B47F9C}">
      <dsp:nvSpPr>
        <dsp:cNvPr id="0" name=""/>
        <dsp:cNvSpPr/>
      </dsp:nvSpPr>
      <dsp:spPr>
        <a:xfrm>
          <a:off x="9552173" y="0"/>
          <a:ext cx="2186690" cy="481270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Publishing REF Results</a:t>
          </a:r>
        </a:p>
      </dsp:txBody>
      <dsp:txXfrm>
        <a:off x="9792808" y="0"/>
        <a:ext cx="1705420" cy="481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FCDE-CFCE-4BE1-8A5B-C8EE5D463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66BE9-BA11-42A4-BEDF-AAF1B356D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47232-3B2A-46A0-BF9E-CE1BC173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DADA-C959-4F82-A79C-14ACF693F725}" type="datetimeFigureOut">
              <a:rPr lang="en-MY" smtClean="0"/>
              <a:t>23/10/2017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0BDE6-002D-4BE7-853A-CC7B107C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B8179-3DA7-4856-85F9-5AEFA256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8542-46BE-4BA7-9A34-324FF612C90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60132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66AF-5DB2-417B-B0E0-95E134B89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D9EDB-1BF0-41C0-AC51-FA6D4C2C8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F0B98-FA6B-4719-BCE2-72D29D8C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DADA-C959-4F82-A79C-14ACF693F725}" type="datetimeFigureOut">
              <a:rPr lang="en-MY" smtClean="0"/>
              <a:t>23/10/2017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3C756-98DF-4CC3-8FBB-811E672B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EEB06-9D23-4435-BE6B-F4A67FD1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8542-46BE-4BA7-9A34-324FF612C90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9926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54866-78BF-440D-A171-7081D357D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2DA5C-CF94-4ADA-9928-44C3F9FA1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9530E-53E3-4BEE-ABD4-FC59547D3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DADA-C959-4F82-A79C-14ACF693F725}" type="datetimeFigureOut">
              <a:rPr lang="en-MY" smtClean="0"/>
              <a:t>23/10/2017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3B499-F4A6-44CF-9173-100DC5DC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A0CFE-457A-4B44-A086-560C6592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8542-46BE-4BA7-9A34-324FF612C90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5421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BD874-603A-480D-8255-65FF578D6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3F474-A8C3-416D-8AA0-296FB6F22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047EC-93C0-4A3D-93F7-195522E4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DADA-C959-4F82-A79C-14ACF693F725}" type="datetimeFigureOut">
              <a:rPr lang="en-MY" smtClean="0"/>
              <a:t>23/10/2017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41DA6-76E0-4795-B73D-7763F76E8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33B83-5F15-492C-B4C7-05534A41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8542-46BE-4BA7-9A34-324FF612C90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1177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A910-82D9-4DA8-BE3D-FC032C007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0803A-1117-4B44-A093-061D66227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03525-4FBF-43DD-914E-F3094E9E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DADA-C959-4F82-A79C-14ACF693F725}" type="datetimeFigureOut">
              <a:rPr lang="en-MY" smtClean="0"/>
              <a:t>23/10/2017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374A9-BCE9-41D3-BAAD-6ABB40E4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41C35-C0A5-4ED4-91BC-185A634E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8542-46BE-4BA7-9A34-324FF612C90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6131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9617D-409B-4DA0-AEB6-079013194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F640E-CBC1-4700-8A35-5564129D9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5C5CB-F3ED-4BD0-938C-D507A2D40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35877-660C-409B-A248-B73CFE7B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DADA-C959-4F82-A79C-14ACF693F725}" type="datetimeFigureOut">
              <a:rPr lang="en-MY" smtClean="0"/>
              <a:t>23/10/2017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B8C62-57DD-4FCA-A9EC-811E6040B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DFDBA-328D-4B02-AD33-79CFA2CDD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8542-46BE-4BA7-9A34-324FF612C90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5320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6A20-4CBE-4D29-AC8E-4CCDE063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6F668-0117-4BAF-8EA9-9D5E28376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37E42-559F-4D1B-B252-4A41A30DF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BD75C-FC43-4FDE-990B-23B59ED84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E7D75-342F-40E6-9FA0-5CAB6C985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4E9423-8D8D-4191-A560-DC9941427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DADA-C959-4F82-A79C-14ACF693F725}" type="datetimeFigureOut">
              <a:rPr lang="en-MY" smtClean="0"/>
              <a:t>23/10/2017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15979-409C-4607-A045-F7B7B19E0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816ED-F9B7-4380-A66D-8CEF42B3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8542-46BE-4BA7-9A34-324FF612C90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3398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5EB7A-5D84-4A9E-9B82-F823E1CE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684E9-7289-4766-A7BD-23A48FF1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DADA-C959-4F82-A79C-14ACF693F725}" type="datetimeFigureOut">
              <a:rPr lang="en-MY" smtClean="0"/>
              <a:t>23/10/2017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E0D41-543B-4054-9559-C2CFB826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9C177-3DA5-4128-8881-CACDFED3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8542-46BE-4BA7-9A34-324FF612C90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9894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FFE518-F310-4088-8B54-F28EC9E1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DADA-C959-4F82-A79C-14ACF693F725}" type="datetimeFigureOut">
              <a:rPr lang="en-MY" smtClean="0"/>
              <a:t>23/10/2017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588BB8-E180-43BA-BE5D-3D828599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69DC0-069A-45FE-AA95-3965EE37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8542-46BE-4BA7-9A34-324FF612C90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7185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E3D1C-DF7B-4922-AF3F-05399DB1B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59796-C6DE-46EE-83A6-EDC5EE973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3758D-7758-4EC5-81C0-A9ED59BB2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5FF35-BD2E-43BB-935E-C0EB84641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DADA-C959-4F82-A79C-14ACF693F725}" type="datetimeFigureOut">
              <a:rPr lang="en-MY" smtClean="0"/>
              <a:t>23/10/2017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89247-45B9-4150-A3D0-3B113CD5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041F7-BD6D-41A9-9D76-F7BE3892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8542-46BE-4BA7-9A34-324FF612C90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6627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D6F9F-7EC9-47F5-83AF-9E8BE72D3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C799F6-3B8D-474D-961C-9D24D3999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E8765-9189-42AB-B94F-2E38D0C49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59303-BEEC-46AA-AFBE-1B24A0D1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DADA-C959-4F82-A79C-14ACF693F725}" type="datetimeFigureOut">
              <a:rPr lang="en-MY" smtClean="0"/>
              <a:t>23/10/2017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20829-03F9-43B5-AD2F-29B339FA4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02A60-68BE-4F35-AD30-649CC4219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8542-46BE-4BA7-9A34-324FF612C90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2073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6695F-1484-4BCF-A31E-309ABC6F1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A6281-E57E-4C43-ACC7-237584A8C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F89C8-EA4F-4E62-AD35-C43651641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9DADA-C959-4F82-A79C-14ACF693F725}" type="datetimeFigureOut">
              <a:rPr lang="en-MY" smtClean="0"/>
              <a:t>23/10/2017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FA2C-D9E2-4BF3-B43E-A84E21DDD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707F4-3101-42DF-8D17-CD28CD579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C8542-46BE-4BA7-9A34-324FF612C90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6258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3BB24087-0BA1-488E-8A9D-A2E4828D117F}"/>
              </a:ext>
            </a:extLst>
          </p:cNvPr>
          <p:cNvSpPr txBox="1"/>
          <p:nvPr/>
        </p:nvSpPr>
        <p:spPr>
          <a:xfrm>
            <a:off x="4191825" y="807985"/>
            <a:ext cx="3351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Jan -  Nov 2013 (11 months)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D4C15-C847-4BC3-B4DB-3447BE7B1741}"/>
              </a:ext>
            </a:extLst>
          </p:cNvPr>
          <p:cNvSpPr txBox="1"/>
          <p:nvPr/>
        </p:nvSpPr>
        <p:spPr>
          <a:xfrm>
            <a:off x="350946" y="1957195"/>
            <a:ext cx="1621138" cy="7386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Staff publish paper to conference or journal sites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8CDA10-C534-479C-A66F-965702C74926}"/>
              </a:ext>
            </a:extLst>
          </p:cNvPr>
          <p:cNvCxnSpPr/>
          <p:nvPr/>
        </p:nvCxnSpPr>
        <p:spPr>
          <a:xfrm>
            <a:off x="2895749" y="969249"/>
            <a:ext cx="0" cy="28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1B49054-6948-4E2C-8CEF-CDF70E248548}"/>
              </a:ext>
            </a:extLst>
          </p:cNvPr>
          <p:cNvSpPr/>
          <p:nvPr/>
        </p:nvSpPr>
        <p:spPr>
          <a:xfrm>
            <a:off x="2099605" y="2074207"/>
            <a:ext cx="292231" cy="30988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D5E6FC-E2E4-4785-886B-EA828040175D}"/>
              </a:ext>
            </a:extLst>
          </p:cNvPr>
          <p:cNvSpPr/>
          <p:nvPr/>
        </p:nvSpPr>
        <p:spPr>
          <a:xfrm>
            <a:off x="9443242" y="6448461"/>
            <a:ext cx="2595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1400" dirty="0"/>
              <a:t>*HEI – Higher Education Institute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64D3FCB-9F73-4849-BBBA-70FA5E6CB3FC}"/>
              </a:ext>
            </a:extLst>
          </p:cNvPr>
          <p:cNvSpPr/>
          <p:nvPr/>
        </p:nvSpPr>
        <p:spPr>
          <a:xfrm rot="5400000">
            <a:off x="3443957" y="2553058"/>
            <a:ext cx="292231" cy="30988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0BE7F756-B4FE-4B40-B673-CF850275DA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7699881"/>
              </p:ext>
            </p:extLst>
          </p:nvPr>
        </p:nvGraphicFramePr>
        <p:xfrm>
          <a:off x="184912" y="1290869"/>
          <a:ext cx="11738864" cy="481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5064B1B-FB5D-4C1E-AF71-834D9787EFA0}"/>
              </a:ext>
            </a:extLst>
          </p:cNvPr>
          <p:cNvCxnSpPr/>
          <p:nvPr/>
        </p:nvCxnSpPr>
        <p:spPr>
          <a:xfrm>
            <a:off x="7510608" y="945005"/>
            <a:ext cx="0" cy="28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4A47486-441D-4C0D-8114-138D094C4B42}"/>
              </a:ext>
            </a:extLst>
          </p:cNvPr>
          <p:cNvCxnSpPr/>
          <p:nvPr/>
        </p:nvCxnSpPr>
        <p:spPr>
          <a:xfrm>
            <a:off x="11678149" y="968021"/>
            <a:ext cx="0" cy="28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F004283-2E4A-45C7-BFA5-F082D29F6C53}"/>
              </a:ext>
            </a:extLst>
          </p:cNvPr>
          <p:cNvCxnSpPr/>
          <p:nvPr/>
        </p:nvCxnSpPr>
        <p:spPr>
          <a:xfrm>
            <a:off x="9986011" y="968021"/>
            <a:ext cx="0" cy="28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5095D64-D2AB-4744-BA12-EC7233DDD52E}"/>
              </a:ext>
            </a:extLst>
          </p:cNvPr>
          <p:cNvCxnSpPr/>
          <p:nvPr/>
        </p:nvCxnSpPr>
        <p:spPr>
          <a:xfrm>
            <a:off x="10067079" y="1130064"/>
            <a:ext cx="15120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003B691-F32D-45B2-B636-0959CA740A75}"/>
              </a:ext>
            </a:extLst>
          </p:cNvPr>
          <p:cNvCxnSpPr/>
          <p:nvPr/>
        </p:nvCxnSpPr>
        <p:spPr>
          <a:xfrm>
            <a:off x="7575233" y="1130064"/>
            <a:ext cx="23760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0F1892-E9B3-48AD-8015-041EFE884E10}"/>
              </a:ext>
            </a:extLst>
          </p:cNvPr>
          <p:cNvCxnSpPr/>
          <p:nvPr/>
        </p:nvCxnSpPr>
        <p:spPr>
          <a:xfrm>
            <a:off x="2917015" y="1127917"/>
            <a:ext cx="14400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5C3FE95-CF79-4508-955E-B900B19C1617}"/>
              </a:ext>
            </a:extLst>
          </p:cNvPr>
          <p:cNvSpPr txBox="1"/>
          <p:nvPr/>
        </p:nvSpPr>
        <p:spPr>
          <a:xfrm>
            <a:off x="9974024" y="764373"/>
            <a:ext cx="1698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Dec 2014 (1 month)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CD838F-57D7-408B-A759-7493324E0EF5}"/>
              </a:ext>
            </a:extLst>
          </p:cNvPr>
          <p:cNvSpPr txBox="1"/>
          <p:nvPr/>
        </p:nvSpPr>
        <p:spPr>
          <a:xfrm>
            <a:off x="2696087" y="675664"/>
            <a:ext cx="19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Oct - Dec 2012 (3 </a:t>
            </a:r>
            <a:r>
              <a:rPr lang="en-MY" sz="1400" dirty="0" err="1"/>
              <a:t>mths</a:t>
            </a:r>
            <a:r>
              <a:rPr lang="en-MY" sz="1400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AF5DF3-CC22-48F3-A39C-46A92827C8C6}"/>
              </a:ext>
            </a:extLst>
          </p:cNvPr>
          <p:cNvSpPr txBox="1"/>
          <p:nvPr/>
        </p:nvSpPr>
        <p:spPr>
          <a:xfrm>
            <a:off x="7659571" y="764372"/>
            <a:ext cx="2257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Jan – Nov 2014 (11 months)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5FF47DC-0E9B-4DBD-9BEA-CD2DB08771A0}"/>
              </a:ext>
            </a:extLst>
          </p:cNvPr>
          <p:cNvCxnSpPr>
            <a:cxnSpLocks/>
          </p:cNvCxnSpPr>
          <p:nvPr/>
        </p:nvCxnSpPr>
        <p:spPr>
          <a:xfrm>
            <a:off x="270339" y="429108"/>
            <a:ext cx="0" cy="756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0244A0-0722-40C0-BA67-2EC936EAB2D4}"/>
              </a:ext>
            </a:extLst>
          </p:cNvPr>
          <p:cNvCxnSpPr>
            <a:cxnSpLocks/>
          </p:cNvCxnSpPr>
          <p:nvPr/>
        </p:nvCxnSpPr>
        <p:spPr>
          <a:xfrm>
            <a:off x="270339" y="607171"/>
            <a:ext cx="71280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B8E83B7-8561-4726-8442-F29714F516C8}"/>
              </a:ext>
            </a:extLst>
          </p:cNvPr>
          <p:cNvSpPr txBox="1"/>
          <p:nvPr/>
        </p:nvSpPr>
        <p:spPr>
          <a:xfrm>
            <a:off x="350946" y="118488"/>
            <a:ext cx="5284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b="1" dirty="0"/>
              <a:t>Paper Publication Period</a:t>
            </a:r>
            <a:r>
              <a:rPr lang="en-MY" sz="1400" dirty="0"/>
              <a:t>: 1 Jan 2008 – 31 Dec 2013</a:t>
            </a:r>
          </a:p>
          <a:p>
            <a:r>
              <a:rPr lang="en-MY" sz="1400" b="1" dirty="0"/>
              <a:t>Other Data Assessments Period</a:t>
            </a:r>
            <a:r>
              <a:rPr lang="en-MY" sz="1400" dirty="0"/>
              <a:t>: 1 Jan 2008 – 31 July 2013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C71FC8-7748-40DD-B313-A03533BAFCC5}"/>
              </a:ext>
            </a:extLst>
          </p:cNvPr>
          <p:cNvSpPr txBox="1"/>
          <p:nvPr/>
        </p:nvSpPr>
        <p:spPr>
          <a:xfrm>
            <a:off x="2543959" y="1957195"/>
            <a:ext cx="2272590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REF committee invite HEI* to submit papers to REF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04C70D4-7C7A-4DD2-8343-1909F8FD12F0}"/>
              </a:ext>
            </a:extLst>
          </p:cNvPr>
          <p:cNvSpPr txBox="1"/>
          <p:nvPr/>
        </p:nvSpPr>
        <p:spPr>
          <a:xfrm>
            <a:off x="2539985" y="2894400"/>
            <a:ext cx="2276564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HEI select staff for paper submission to REF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292B408-EC5F-4FD1-977B-AA7E30950596}"/>
              </a:ext>
            </a:extLst>
          </p:cNvPr>
          <p:cNvSpPr txBox="1"/>
          <p:nvPr/>
        </p:nvSpPr>
        <p:spPr>
          <a:xfrm>
            <a:off x="2539985" y="3889259"/>
            <a:ext cx="2276564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Staff select relevant REF Units of Assessment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57EB90-DD01-4832-80E2-3FBD52F1B2BE}"/>
              </a:ext>
            </a:extLst>
          </p:cNvPr>
          <p:cNvSpPr txBox="1"/>
          <p:nvPr/>
        </p:nvSpPr>
        <p:spPr>
          <a:xfrm>
            <a:off x="2539985" y="4939971"/>
            <a:ext cx="2276564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Staff select 4 papers for </a:t>
            </a:r>
          </a:p>
          <a:p>
            <a:pPr algn="ctr"/>
            <a:r>
              <a:rPr lang="en-MY" sz="1400" dirty="0"/>
              <a:t>REF submission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368440-02D0-4878-8D55-B38668D3FACC}"/>
              </a:ext>
            </a:extLst>
          </p:cNvPr>
          <p:cNvSpPr txBox="1"/>
          <p:nvPr/>
        </p:nvSpPr>
        <p:spPr>
          <a:xfrm>
            <a:off x="5256543" y="1969338"/>
            <a:ext cx="1854887" cy="7386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Staff submit 5 documents for REF submission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60C123-72B9-4CF6-92AB-1A3C916CB996}"/>
              </a:ext>
            </a:extLst>
          </p:cNvPr>
          <p:cNvSpPr txBox="1"/>
          <p:nvPr/>
        </p:nvSpPr>
        <p:spPr>
          <a:xfrm>
            <a:off x="7654690" y="1967540"/>
            <a:ext cx="2122538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Expert panels assess submitted REF papers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8211531-4D95-46AD-B99C-3AC9F7B1C50B}"/>
              </a:ext>
            </a:extLst>
          </p:cNvPr>
          <p:cNvSpPr txBox="1"/>
          <p:nvPr/>
        </p:nvSpPr>
        <p:spPr>
          <a:xfrm>
            <a:off x="10463051" y="1958083"/>
            <a:ext cx="1292727" cy="11695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REF committee coordinate &amp; publish REF output results in website</a:t>
            </a: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87085658-87C7-42A3-B738-FB40C8D7DE63}"/>
              </a:ext>
            </a:extLst>
          </p:cNvPr>
          <p:cNvSpPr/>
          <p:nvPr/>
        </p:nvSpPr>
        <p:spPr>
          <a:xfrm rot="5400000">
            <a:off x="3443956" y="3530545"/>
            <a:ext cx="292231" cy="30988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70B6583C-0D87-46D0-84C2-35E36933D555}"/>
              </a:ext>
            </a:extLst>
          </p:cNvPr>
          <p:cNvSpPr/>
          <p:nvPr/>
        </p:nvSpPr>
        <p:spPr>
          <a:xfrm rot="5400000">
            <a:off x="3443955" y="4535513"/>
            <a:ext cx="292231" cy="30988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E97FB45B-F763-4C4B-8BE9-36523E3D455C}"/>
              </a:ext>
            </a:extLst>
          </p:cNvPr>
          <p:cNvSpPr/>
          <p:nvPr/>
        </p:nvSpPr>
        <p:spPr>
          <a:xfrm>
            <a:off x="9974024" y="2063860"/>
            <a:ext cx="292231" cy="30988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D54D2127-23C7-480E-AA1A-BA81EC2C1727}"/>
              </a:ext>
            </a:extLst>
          </p:cNvPr>
          <p:cNvSpPr/>
          <p:nvPr/>
        </p:nvSpPr>
        <p:spPr>
          <a:xfrm rot="16200000">
            <a:off x="4215387" y="3815173"/>
            <a:ext cx="2664000" cy="30988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63D0BA0D-9381-4C49-BBF1-D874C9170E08}"/>
              </a:ext>
            </a:extLst>
          </p:cNvPr>
          <p:cNvSpPr/>
          <p:nvPr/>
        </p:nvSpPr>
        <p:spPr>
          <a:xfrm>
            <a:off x="7198487" y="2074206"/>
            <a:ext cx="292231" cy="30988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65CDBB4-C41C-4B9C-BADE-686A4683AD28}"/>
              </a:ext>
            </a:extLst>
          </p:cNvPr>
          <p:cNvSpPr/>
          <p:nvPr/>
        </p:nvSpPr>
        <p:spPr>
          <a:xfrm>
            <a:off x="4930662" y="5124903"/>
            <a:ext cx="689235" cy="18937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A66DF41-1287-4416-B884-DDDA393F6F66}"/>
              </a:ext>
            </a:extLst>
          </p:cNvPr>
          <p:cNvCxnSpPr/>
          <p:nvPr/>
        </p:nvCxnSpPr>
        <p:spPr>
          <a:xfrm>
            <a:off x="4388914" y="969249"/>
            <a:ext cx="0" cy="28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4E287AB-FCD5-45C4-9106-AB24145A5B80}"/>
              </a:ext>
            </a:extLst>
          </p:cNvPr>
          <p:cNvCxnSpPr/>
          <p:nvPr/>
        </p:nvCxnSpPr>
        <p:spPr>
          <a:xfrm>
            <a:off x="4424735" y="1133608"/>
            <a:ext cx="30600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AC6E1C3-12FA-4760-B2E7-0AC28257B6C2}"/>
              </a:ext>
            </a:extLst>
          </p:cNvPr>
          <p:cNvSpPr/>
          <p:nvPr/>
        </p:nvSpPr>
        <p:spPr>
          <a:xfrm>
            <a:off x="5751147" y="2708002"/>
            <a:ext cx="1360284" cy="28543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b="1" u="sng" dirty="0">
                <a:solidFill>
                  <a:schemeClr val="tx1"/>
                </a:solidFill>
              </a:rPr>
              <a:t>Documents</a:t>
            </a:r>
            <a:endParaRPr lang="en-MY" sz="1200" b="1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MY" sz="1200" dirty="0">
                <a:solidFill>
                  <a:schemeClr val="tx1"/>
                </a:solidFill>
              </a:rPr>
              <a:t>REF1a/b/c (Staff Details)</a:t>
            </a:r>
          </a:p>
          <a:p>
            <a:pPr marL="228600" indent="-228600">
              <a:buFont typeface="+mj-lt"/>
              <a:buAutoNum type="arabicPeriod"/>
            </a:pPr>
            <a:r>
              <a:rPr lang="en-MY" sz="1200" dirty="0">
                <a:solidFill>
                  <a:schemeClr val="tx1"/>
                </a:solidFill>
              </a:rPr>
              <a:t>REF2 (Research Outputs)</a:t>
            </a:r>
          </a:p>
          <a:p>
            <a:pPr marL="228600" indent="-228600">
              <a:buFont typeface="+mj-lt"/>
              <a:buAutoNum type="arabicPeriod"/>
            </a:pPr>
            <a:r>
              <a:rPr lang="en-MY" sz="1200" dirty="0">
                <a:solidFill>
                  <a:schemeClr val="tx1"/>
                </a:solidFill>
              </a:rPr>
              <a:t>REF3a/b (Impact Template &amp; Case Studies)</a:t>
            </a:r>
          </a:p>
          <a:p>
            <a:pPr marL="228600" indent="-228600">
              <a:buFont typeface="+mj-lt"/>
              <a:buAutoNum type="arabicPeriod"/>
            </a:pPr>
            <a:r>
              <a:rPr lang="en-MY" sz="1200" dirty="0">
                <a:solidFill>
                  <a:schemeClr val="tx1"/>
                </a:solidFill>
              </a:rPr>
              <a:t>REF4a/b/c (Environment data)</a:t>
            </a:r>
          </a:p>
          <a:p>
            <a:pPr marL="228600" indent="-228600">
              <a:buFont typeface="+mj-lt"/>
              <a:buAutoNum type="arabicPeriod"/>
            </a:pPr>
            <a:r>
              <a:rPr lang="en-MY" sz="1200" dirty="0">
                <a:solidFill>
                  <a:schemeClr val="tx1"/>
                </a:solidFill>
              </a:rPr>
              <a:t>REF5 (Environment template)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0F286E6-DA05-4DE4-8E8B-CC7D7EA11B74}"/>
              </a:ext>
            </a:extLst>
          </p:cNvPr>
          <p:cNvSpPr txBox="1"/>
          <p:nvPr/>
        </p:nvSpPr>
        <p:spPr>
          <a:xfrm>
            <a:off x="7895166" y="2490760"/>
            <a:ext cx="188206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sz="1200" dirty="0"/>
              <a:t>REF: 4 Main Panels / 36 subpanels</a:t>
            </a:r>
          </a:p>
          <a:p>
            <a:pPr algn="ctr"/>
            <a:r>
              <a:rPr lang="en-MY" sz="1200" dirty="0"/>
              <a:t>(RAE: 15 Main Panels / 67 subpanels)</a:t>
            </a:r>
          </a:p>
        </p:txBody>
      </p:sp>
    </p:spTree>
    <p:extLst>
      <p:ext uri="{BB962C8B-B14F-4D97-AF65-F5344CB8AC3E}">
        <p14:creationId xmlns:p14="http://schemas.microsoft.com/office/powerpoint/2010/main" val="689248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196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Rawaida Kamarudin</dc:creator>
  <cp:lastModifiedBy>Rawaida Kamarudin</cp:lastModifiedBy>
  <cp:revision>77</cp:revision>
  <dcterms:created xsi:type="dcterms:W3CDTF">2017-10-23T17:05:51Z</dcterms:created>
  <dcterms:modified xsi:type="dcterms:W3CDTF">2017-10-23T20:11:16Z</dcterms:modified>
</cp:coreProperties>
</file>