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3" r:id="rId6"/>
    <p:sldId id="267"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C70EA9F-346E-48F6-BCFC-38D52C36C87B}">
          <p14:sldIdLst>
            <p14:sldId id="256"/>
          </p14:sldIdLst>
        </p14:section>
        <p14:section name="Introduction / Lit Review" id="{3C197DF9-46D8-4AC8-8741-E114F6E1BC0B}">
          <p14:sldIdLst>
            <p14:sldId id="257"/>
            <p14:sldId id="258"/>
          </p14:sldIdLst>
        </p14:section>
        <p14:section name="Approach / Methodology" id="{EE6837FC-2EF7-4F0A-8099-F792A4B74C4B}">
          <p14:sldIdLst>
            <p14:sldId id="259"/>
          </p14:sldIdLst>
        </p14:section>
        <p14:section name="Timeline" id="{CD3F8DBA-DA8B-40E8-8D4C-9357254DBBD7}">
          <p14:sldIdLst>
            <p14:sldId id="263"/>
            <p14:sldId id="267"/>
            <p14:sldId id="270"/>
          </p14:sldIdLst>
        </p14:section>
        <p14:section name="Backup Slides" id="{8CA7C08E-4A38-4193-AD07-B58A5D341B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anor Woodhead" initials="EW" lastIdx="3" clrIdx="0">
    <p:extLst>
      <p:ext uri="{19B8F6BF-5375-455C-9EA6-DF929625EA0E}">
        <p15:presenceInfo xmlns:p15="http://schemas.microsoft.com/office/powerpoint/2012/main" userId="Eleanor Woodhe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77" autoAdjust="0"/>
  </p:normalViewPr>
  <p:slideViewPr>
    <p:cSldViewPr snapToGrid="0">
      <p:cViewPr varScale="1">
        <p:scale>
          <a:sx n="50" d="100"/>
          <a:sy n="50" d="100"/>
        </p:scale>
        <p:origin x="7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6F9AC-A2CC-4FF1-8EF0-48D6B3E338BC}" type="datetimeFigureOut">
              <a:rPr lang="en-MY" smtClean="0"/>
              <a:t>19/10/2017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720D-D3CF-461D-8EAD-C8C115A81DD8}" type="slidenum">
              <a:rPr lang="en-MY" smtClean="0"/>
              <a:t>‹#›</a:t>
            </a:fld>
            <a:endParaRPr lang="en-MY"/>
          </a:p>
        </p:txBody>
      </p:sp>
    </p:spTree>
    <p:extLst>
      <p:ext uri="{BB962C8B-B14F-4D97-AF65-F5344CB8AC3E}">
        <p14:creationId xmlns:p14="http://schemas.microsoft.com/office/powerpoint/2010/main" val="8077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Background</a:t>
            </a:r>
          </a:p>
        </p:txBody>
      </p:sp>
      <p:sp>
        <p:nvSpPr>
          <p:cNvPr id="4" name="Slide Number Placeholder 3"/>
          <p:cNvSpPr>
            <a:spLocks noGrp="1"/>
          </p:cNvSpPr>
          <p:nvPr>
            <p:ph type="sldNum" sz="quarter" idx="10"/>
          </p:nvPr>
        </p:nvSpPr>
        <p:spPr/>
        <p:txBody>
          <a:bodyPr/>
          <a:lstStyle/>
          <a:p>
            <a:fld id="{2974720D-D3CF-461D-8EAD-C8C115A81DD8}" type="slidenum">
              <a:rPr lang="en-MY" smtClean="0"/>
              <a:t>2</a:t>
            </a:fld>
            <a:endParaRPr lang="en-MY"/>
          </a:p>
        </p:txBody>
      </p:sp>
    </p:spTree>
    <p:extLst>
      <p:ext uri="{BB962C8B-B14F-4D97-AF65-F5344CB8AC3E}">
        <p14:creationId xmlns:p14="http://schemas.microsoft.com/office/powerpoint/2010/main" val="213029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Main objectives</a:t>
            </a:r>
          </a:p>
        </p:txBody>
      </p:sp>
      <p:sp>
        <p:nvSpPr>
          <p:cNvPr id="4" name="Slide Number Placeholder 3"/>
          <p:cNvSpPr>
            <a:spLocks noGrp="1"/>
          </p:cNvSpPr>
          <p:nvPr>
            <p:ph type="sldNum" sz="quarter" idx="10"/>
          </p:nvPr>
        </p:nvSpPr>
        <p:spPr/>
        <p:txBody>
          <a:bodyPr/>
          <a:lstStyle/>
          <a:p>
            <a:fld id="{2974720D-D3CF-461D-8EAD-C8C115A81DD8}" type="slidenum">
              <a:rPr lang="en-MY" smtClean="0"/>
              <a:t>3</a:t>
            </a:fld>
            <a:endParaRPr lang="en-MY"/>
          </a:p>
        </p:txBody>
      </p:sp>
    </p:spTree>
    <p:extLst>
      <p:ext uri="{BB962C8B-B14F-4D97-AF65-F5344CB8AC3E}">
        <p14:creationId xmlns:p14="http://schemas.microsoft.com/office/powerpoint/2010/main" val="277940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Envisaged tasks  / questions to be explored</a:t>
            </a:r>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Methods to be used, possibly including details on software to be used</a:t>
            </a:r>
          </a:p>
          <a:p>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4</a:t>
            </a:fld>
            <a:endParaRPr lang="en-MY"/>
          </a:p>
        </p:txBody>
      </p:sp>
    </p:spTree>
    <p:extLst>
      <p:ext uri="{BB962C8B-B14F-4D97-AF65-F5344CB8AC3E}">
        <p14:creationId xmlns:p14="http://schemas.microsoft.com/office/powerpoint/2010/main" val="212753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A schedule of the work (time and allocation to team members)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r>
              <a:rPr lang="en-MY" sz="1200" b="0" i="0" kern="1200" dirty="0">
                <a:solidFill>
                  <a:schemeClr val="tx1"/>
                </a:solidFill>
                <a:effectLst/>
                <a:latin typeface="+mn-lt"/>
                <a:ea typeface="+mn-ea"/>
                <a:cs typeface="+mn-cs"/>
              </a:rPr>
              <a:t>The data extraction and cleaning stage shall last 2 weeks and will involve using programs to first of all download key points of data from the RAE and REF websites, then processing this data in </a:t>
            </a:r>
            <a:r>
              <a:rPr lang="en-MY" sz="1200" b="1" i="0" kern="1200" dirty="0">
                <a:solidFill>
                  <a:schemeClr val="tx1"/>
                </a:solidFill>
                <a:effectLst/>
                <a:latin typeface="+mn-lt"/>
                <a:ea typeface="+mn-ea"/>
                <a:cs typeface="+mn-cs"/>
              </a:rPr>
              <a:t>python/excel, need to find out</a:t>
            </a:r>
            <a:r>
              <a:rPr lang="en-MY" sz="1200" b="0" i="0" kern="1200" dirty="0">
                <a:solidFill>
                  <a:schemeClr val="tx1"/>
                </a:solidFill>
                <a:effectLst/>
                <a:latin typeface="+mn-lt"/>
                <a:ea typeface="+mn-ea"/>
                <a:cs typeface="+mn-cs"/>
              </a:rPr>
              <a:t> in order to use it in statistical packages.</a:t>
            </a:r>
          </a:p>
          <a:p>
            <a:r>
              <a:rPr lang="en-MY" sz="1200" b="0" i="0" kern="1200" dirty="0">
                <a:solidFill>
                  <a:schemeClr val="tx1"/>
                </a:solidFill>
                <a:effectLst/>
                <a:latin typeface="+mn-lt"/>
                <a:ea typeface="+mn-ea"/>
                <a:cs typeface="+mn-cs"/>
              </a:rPr>
              <a:t>The Detailed Data Analysis and Model development stage lasts 4 weeks and is the stage where we take that cleaned data and input it into a statistical package to identify the factors that might influence the scoring of the REF, as well as how strongly they effect the scoring. This will also be the stage where we write up our report, and attempt to construct the model mentioned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5</a:t>
            </a:fld>
            <a:endParaRPr lang="en-MY"/>
          </a:p>
        </p:txBody>
      </p:sp>
    </p:spTree>
    <p:extLst>
      <p:ext uri="{BB962C8B-B14F-4D97-AF65-F5344CB8AC3E}">
        <p14:creationId xmlns:p14="http://schemas.microsoft.com/office/powerpoint/2010/main" val="1445475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74720D-D3CF-461D-8EAD-C8C115A81DD8}" type="slidenum">
              <a:rPr lang="en-MY" smtClean="0"/>
              <a:t>6</a:t>
            </a:fld>
            <a:endParaRPr lang="en-MY"/>
          </a:p>
        </p:txBody>
      </p:sp>
    </p:spTree>
    <p:extLst>
      <p:ext uri="{BB962C8B-B14F-4D97-AF65-F5344CB8AC3E}">
        <p14:creationId xmlns:p14="http://schemas.microsoft.com/office/powerpoint/2010/main" val="6701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Background</a:t>
            </a:r>
          </a:p>
        </p:txBody>
      </p:sp>
      <p:sp>
        <p:nvSpPr>
          <p:cNvPr id="4" name="Slide Number Placeholder 3"/>
          <p:cNvSpPr>
            <a:spLocks noGrp="1"/>
          </p:cNvSpPr>
          <p:nvPr>
            <p:ph type="sldNum" sz="quarter" idx="10"/>
          </p:nvPr>
        </p:nvSpPr>
        <p:spPr/>
        <p:txBody>
          <a:bodyPr/>
          <a:lstStyle/>
          <a:p>
            <a:fld id="{2974720D-D3CF-461D-8EAD-C8C115A81DD8}" type="slidenum">
              <a:rPr lang="en-MY" smtClean="0"/>
              <a:t>7</a:t>
            </a:fld>
            <a:endParaRPr lang="en-MY"/>
          </a:p>
        </p:txBody>
      </p:sp>
    </p:spTree>
    <p:extLst>
      <p:ext uri="{BB962C8B-B14F-4D97-AF65-F5344CB8AC3E}">
        <p14:creationId xmlns:p14="http://schemas.microsoft.com/office/powerpoint/2010/main" val="1364051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10/19/2017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10/19/2017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F0885-3818-4E7A-B92A-E377E0DE48D3}"/>
              </a:ext>
            </a:extLst>
          </p:cNvPr>
          <p:cNvSpPr>
            <a:spLocks noGrp="1"/>
          </p:cNvSpPr>
          <p:nvPr>
            <p:ph type="ctrTitle"/>
          </p:nvPr>
        </p:nvSpPr>
        <p:spPr/>
        <p:txBody>
          <a:bodyPr/>
          <a:lstStyle/>
          <a:p>
            <a:r>
              <a:rPr lang="en-MY" dirty="0"/>
              <a:t>Analysing REF</a:t>
            </a:r>
          </a:p>
        </p:txBody>
      </p:sp>
      <p:sp>
        <p:nvSpPr>
          <p:cNvPr id="3" name="Subtitle 2">
            <a:extLst>
              <a:ext uri="{FF2B5EF4-FFF2-40B4-BE49-F238E27FC236}">
                <a16:creationId xmlns:a16="http://schemas.microsoft.com/office/drawing/2014/main" xmlns="" id="{BB5A3AED-D480-48F2-8F03-407EBF779763}"/>
              </a:ext>
            </a:extLst>
          </p:cNvPr>
          <p:cNvSpPr>
            <a:spLocks noGrp="1"/>
          </p:cNvSpPr>
          <p:nvPr>
            <p:ph type="subTitle" idx="1"/>
          </p:nvPr>
        </p:nvSpPr>
        <p:spPr/>
        <p:txBody>
          <a:bodyPr>
            <a:normAutofit/>
          </a:bodyPr>
          <a:lstStyle/>
          <a:p>
            <a:r>
              <a:rPr lang="en-MY" sz="2600" dirty="0"/>
              <a:t>Industrial team project (ITP) 2017</a:t>
            </a:r>
          </a:p>
        </p:txBody>
      </p:sp>
      <p:sp>
        <p:nvSpPr>
          <p:cNvPr id="4" name="Rectangle 3">
            <a:extLst>
              <a:ext uri="{FF2B5EF4-FFF2-40B4-BE49-F238E27FC236}">
                <a16:creationId xmlns:a16="http://schemas.microsoft.com/office/drawing/2014/main" xmlns="" id="{A639221E-A15E-4E93-B361-5A9314F899A4}"/>
              </a:ext>
            </a:extLst>
          </p:cNvPr>
          <p:cNvSpPr/>
          <p:nvPr/>
        </p:nvSpPr>
        <p:spPr>
          <a:xfrm>
            <a:off x="2417779" y="4173080"/>
            <a:ext cx="7612341" cy="1446550"/>
          </a:xfrm>
          <a:prstGeom prst="rect">
            <a:avLst/>
          </a:prstGeom>
        </p:spPr>
        <p:txBody>
          <a:bodyPr wrap="square">
            <a:spAutoFit/>
          </a:bodyPr>
          <a:lstStyle/>
          <a:p>
            <a:r>
              <a:rPr lang="en-MY" u="sng" dirty="0"/>
              <a:t>Team Members: </a:t>
            </a:r>
          </a:p>
          <a:p>
            <a:r>
              <a:rPr lang="en-MY" sz="1400" dirty="0"/>
              <a:t>Eleanor Woodhead </a:t>
            </a:r>
          </a:p>
          <a:p>
            <a:r>
              <a:rPr lang="en-MY" sz="1400" dirty="0" err="1"/>
              <a:t>Weijiang</a:t>
            </a:r>
            <a:r>
              <a:rPr lang="en-MY" sz="1400" dirty="0"/>
              <a:t> Lin (Gloria)</a:t>
            </a:r>
          </a:p>
          <a:p>
            <a:r>
              <a:rPr lang="en-MY" sz="1400" dirty="0"/>
              <a:t>George </a:t>
            </a:r>
            <a:r>
              <a:rPr lang="en-MY" sz="1400" dirty="0" err="1"/>
              <a:t>Chrysostomou</a:t>
            </a:r>
            <a:endParaRPr lang="en-MY" sz="1400" dirty="0"/>
          </a:p>
          <a:p>
            <a:r>
              <a:rPr lang="en-MY" sz="1400" dirty="0"/>
              <a:t>Rawaida Kamarudin</a:t>
            </a:r>
          </a:p>
          <a:p>
            <a:r>
              <a:rPr lang="en-MY" sz="1400" dirty="0" err="1"/>
              <a:t>Jagoda</a:t>
            </a:r>
            <a:r>
              <a:rPr lang="en-MY" sz="1400" dirty="0"/>
              <a:t> </a:t>
            </a:r>
            <a:r>
              <a:rPr lang="en-MY" sz="1400" dirty="0" err="1"/>
              <a:t>Karpowicz</a:t>
            </a:r>
            <a:endParaRPr lang="en-MY" sz="1400" dirty="0"/>
          </a:p>
        </p:txBody>
      </p:sp>
    </p:spTree>
    <p:extLst>
      <p:ext uri="{BB962C8B-B14F-4D97-AF65-F5344CB8AC3E}">
        <p14:creationId xmlns:p14="http://schemas.microsoft.com/office/powerpoint/2010/main" val="344414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F3608-3CFF-4F95-A452-C95B1817B6B8}"/>
              </a:ext>
            </a:extLst>
          </p:cNvPr>
          <p:cNvSpPr>
            <a:spLocks noGrp="1"/>
          </p:cNvSpPr>
          <p:nvPr>
            <p:ph type="title"/>
          </p:nvPr>
        </p:nvSpPr>
        <p:spPr/>
        <p:txBody>
          <a:bodyPr/>
          <a:lstStyle/>
          <a:p>
            <a:r>
              <a:rPr lang="en-MY" dirty="0"/>
              <a:t>WHAT IS THE RESEARCH EXCELLENCE FRAMEWORK (REF)?</a:t>
            </a:r>
          </a:p>
        </p:txBody>
      </p:sp>
      <p:sp>
        <p:nvSpPr>
          <p:cNvPr id="3" name="Content Placeholder 2">
            <a:extLst>
              <a:ext uri="{FF2B5EF4-FFF2-40B4-BE49-F238E27FC236}">
                <a16:creationId xmlns:a16="http://schemas.microsoft.com/office/drawing/2014/main" xmlns="" id="{ABFA66D5-AA35-455E-9DC3-1785FEAB64A7}"/>
              </a:ext>
            </a:extLst>
          </p:cNvPr>
          <p:cNvSpPr>
            <a:spLocks noGrp="1"/>
          </p:cNvSpPr>
          <p:nvPr>
            <p:ph idx="1"/>
          </p:nvPr>
        </p:nvSpPr>
        <p:spPr>
          <a:xfrm>
            <a:off x="1451580" y="2015732"/>
            <a:ext cx="6136998" cy="3450613"/>
          </a:xfrm>
        </p:spPr>
        <p:txBody>
          <a:bodyPr>
            <a:normAutofit/>
          </a:bodyPr>
          <a:lstStyle/>
          <a:p>
            <a:r>
              <a:rPr lang="en-MY" dirty="0" smtClean="0"/>
              <a:t>Formal </a:t>
            </a:r>
            <a:r>
              <a:rPr lang="en-MY" dirty="0"/>
              <a:t>system for assessing quality of research in UK</a:t>
            </a:r>
          </a:p>
          <a:p>
            <a:r>
              <a:rPr lang="en-MY" dirty="0"/>
              <a:t>Primary purpose – determine proportion of public funding allocated to individual universities for research</a:t>
            </a:r>
          </a:p>
          <a:p>
            <a:r>
              <a:rPr lang="en-MY" dirty="0" smtClean="0"/>
              <a:t>Replace Research Assessment Exercises (RAE) (last conducted in 2008)</a:t>
            </a:r>
          </a:p>
          <a:p>
            <a:r>
              <a:rPr lang="en-MY" dirty="0"/>
              <a:t>Conducted every 5 to 6 years</a:t>
            </a:r>
          </a:p>
          <a:p>
            <a:endParaRPr lang="en-MY" dirty="0"/>
          </a:p>
        </p:txBody>
      </p:sp>
      <p:pic>
        <p:nvPicPr>
          <p:cNvPr id="5" name="Picture 4">
            <a:extLst>
              <a:ext uri="{FF2B5EF4-FFF2-40B4-BE49-F238E27FC236}">
                <a16:creationId xmlns:a16="http://schemas.microsoft.com/office/drawing/2014/main" xmlns="" id="{7074921F-1E61-4C28-8C32-9D0A767F10D6}"/>
              </a:ext>
            </a:extLst>
          </p:cNvPr>
          <p:cNvPicPr>
            <a:picLocks noChangeAspect="1"/>
          </p:cNvPicPr>
          <p:nvPr/>
        </p:nvPicPr>
        <p:blipFill>
          <a:blip r:embed="rId3"/>
          <a:stretch>
            <a:fillRect/>
          </a:stretch>
        </p:blipFill>
        <p:spPr>
          <a:xfrm>
            <a:off x="7588577" y="2081720"/>
            <a:ext cx="4138845" cy="3781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0704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BB17D-9281-4BEA-BDBD-659CD7C489FA}"/>
              </a:ext>
            </a:extLst>
          </p:cNvPr>
          <p:cNvSpPr>
            <a:spLocks noGrp="1"/>
          </p:cNvSpPr>
          <p:nvPr>
            <p:ph type="title"/>
          </p:nvPr>
        </p:nvSpPr>
        <p:spPr/>
        <p:txBody>
          <a:bodyPr/>
          <a:lstStyle/>
          <a:p>
            <a:r>
              <a:rPr lang="en-MY" dirty="0"/>
              <a:t>WHAT IS OUR GOAL for this PROJECT?</a:t>
            </a:r>
          </a:p>
        </p:txBody>
      </p:sp>
      <p:sp>
        <p:nvSpPr>
          <p:cNvPr id="3" name="Content Placeholder 2">
            <a:extLst>
              <a:ext uri="{FF2B5EF4-FFF2-40B4-BE49-F238E27FC236}">
                <a16:creationId xmlns:a16="http://schemas.microsoft.com/office/drawing/2014/main" xmlns="" id="{A05A811B-B4B0-4BEE-B1A1-BA1BCD712C30}"/>
              </a:ext>
            </a:extLst>
          </p:cNvPr>
          <p:cNvSpPr>
            <a:spLocks noGrp="1"/>
          </p:cNvSpPr>
          <p:nvPr>
            <p:ph idx="1"/>
          </p:nvPr>
        </p:nvSpPr>
        <p:spPr/>
        <p:txBody>
          <a:bodyPr>
            <a:normAutofit/>
          </a:bodyPr>
          <a:lstStyle/>
          <a:p>
            <a:r>
              <a:rPr lang="en-MY" sz="2800" dirty="0"/>
              <a:t>PROJECT AIM </a:t>
            </a:r>
          </a:p>
          <a:p>
            <a:pPr lvl="1"/>
            <a:r>
              <a:rPr lang="en-MY" sz="2400" dirty="0"/>
              <a:t>Discover features from data that affect the outcome of REF</a:t>
            </a:r>
          </a:p>
          <a:p>
            <a:r>
              <a:rPr lang="en-MY" sz="2400" dirty="0"/>
              <a:t>WHY ?</a:t>
            </a:r>
          </a:p>
          <a:p>
            <a:pPr lvl="1"/>
            <a:r>
              <a:rPr lang="en-MY" sz="2200" dirty="0"/>
              <a:t>Understand what </a:t>
            </a:r>
            <a:r>
              <a:rPr lang="en-MY" sz="2200" dirty="0" smtClean="0"/>
              <a:t>factors are most important for getting a good REF rating</a:t>
            </a:r>
            <a:endParaRPr lang="en-MY" sz="2200" dirty="0"/>
          </a:p>
          <a:p>
            <a:r>
              <a:rPr lang="en-MY" sz="2400" dirty="0"/>
              <a:t>PROJECT  VISION</a:t>
            </a:r>
          </a:p>
          <a:p>
            <a:pPr lvl="1"/>
            <a:r>
              <a:rPr lang="en-MY" sz="2200" dirty="0"/>
              <a:t>Create a predictive model for REF results</a:t>
            </a:r>
          </a:p>
        </p:txBody>
      </p:sp>
    </p:spTree>
    <p:extLst>
      <p:ext uri="{BB962C8B-B14F-4D97-AF65-F5344CB8AC3E}">
        <p14:creationId xmlns:p14="http://schemas.microsoft.com/office/powerpoint/2010/main" val="504641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owchart: Alternate Process 26"/>
          <p:cNvSpPr/>
          <p:nvPr/>
        </p:nvSpPr>
        <p:spPr>
          <a:xfrm>
            <a:off x="9640091" y="2753044"/>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endParaRPr lang="en-US" sz="1600" dirty="0"/>
          </a:p>
        </p:txBody>
      </p:sp>
      <p:sp>
        <p:nvSpPr>
          <p:cNvPr id="20" name="Flowchart: Alternate Process 19"/>
          <p:cNvSpPr/>
          <p:nvPr/>
        </p:nvSpPr>
        <p:spPr>
          <a:xfrm>
            <a:off x="9640091" y="2753045"/>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endParaRPr lang="en-US" sz="1600" dirty="0"/>
          </a:p>
        </p:txBody>
      </p:sp>
      <p:sp>
        <p:nvSpPr>
          <p:cNvPr id="31" name="Flowchart: Alternate Process 30"/>
          <p:cNvSpPr/>
          <p:nvPr/>
        </p:nvSpPr>
        <p:spPr>
          <a:xfrm>
            <a:off x="9640091" y="2754011"/>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t>Validation and Interpretation of Results</a:t>
            </a:r>
            <a:endParaRPr lang="en-US" sz="1600" dirty="0"/>
          </a:p>
        </p:txBody>
      </p:sp>
      <p:sp>
        <p:nvSpPr>
          <p:cNvPr id="25" name="Flowchart: Alternate Process 24"/>
          <p:cNvSpPr/>
          <p:nvPr/>
        </p:nvSpPr>
        <p:spPr>
          <a:xfrm>
            <a:off x="5540341" y="2758775"/>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a:t>
            </a:r>
            <a:r>
              <a:rPr lang="en-US" sz="1600" dirty="0" smtClean="0"/>
              <a:t>Hypotheses</a:t>
            </a:r>
            <a:endParaRPr lang="en-US" sz="1600" dirty="0"/>
          </a:p>
        </p:txBody>
      </p:sp>
      <p:sp>
        <p:nvSpPr>
          <p:cNvPr id="15" name="Flowchart: Alternate Process 14"/>
          <p:cNvSpPr/>
          <p:nvPr/>
        </p:nvSpPr>
        <p:spPr>
          <a:xfrm>
            <a:off x="5540341" y="2758776"/>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a:t>
            </a:r>
            <a:r>
              <a:rPr lang="en-US" sz="1600" dirty="0" smtClean="0"/>
              <a:t>Hypotheses</a:t>
            </a:r>
            <a:endParaRPr lang="en-US" sz="1600" dirty="0"/>
          </a:p>
        </p:txBody>
      </p:sp>
      <p:sp>
        <p:nvSpPr>
          <p:cNvPr id="29" name="Flowchart: Alternate Process 28"/>
          <p:cNvSpPr/>
          <p:nvPr/>
        </p:nvSpPr>
        <p:spPr>
          <a:xfrm>
            <a:off x="5540341" y="2759742"/>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t>Defining Hypotheses</a:t>
            </a:r>
            <a:endParaRPr lang="en-US" sz="1600" dirty="0"/>
          </a:p>
        </p:txBody>
      </p:sp>
      <p:sp>
        <p:nvSpPr>
          <p:cNvPr id="26" name="Flowchart: Alternate Process 25"/>
          <p:cNvSpPr/>
          <p:nvPr/>
        </p:nvSpPr>
        <p:spPr>
          <a:xfrm>
            <a:off x="7590216" y="2757149"/>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endParaRPr lang="en-US" sz="1600" dirty="0"/>
          </a:p>
        </p:txBody>
      </p:sp>
      <p:sp>
        <p:nvSpPr>
          <p:cNvPr id="17" name="Flowchart: Alternate Process 16"/>
          <p:cNvSpPr/>
          <p:nvPr/>
        </p:nvSpPr>
        <p:spPr>
          <a:xfrm>
            <a:off x="7590216" y="2757150"/>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endParaRPr lang="en-US" sz="1600" dirty="0"/>
          </a:p>
        </p:txBody>
      </p:sp>
      <p:sp>
        <p:nvSpPr>
          <p:cNvPr id="30" name="Flowchart: Alternate Process 29"/>
          <p:cNvSpPr/>
          <p:nvPr/>
        </p:nvSpPr>
        <p:spPr>
          <a:xfrm>
            <a:off x="7590216" y="2758116"/>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t>Testing Hypotheses</a:t>
            </a:r>
            <a:endParaRPr lang="en-US" sz="1600" dirty="0"/>
          </a:p>
        </p:txBody>
      </p:sp>
      <p:sp>
        <p:nvSpPr>
          <p:cNvPr id="23" name="Flowchart: Alternate Process 22"/>
          <p:cNvSpPr/>
          <p:nvPr/>
        </p:nvSpPr>
        <p:spPr>
          <a:xfrm>
            <a:off x="1440591" y="2764505"/>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Understanding the task</a:t>
            </a:r>
            <a:endParaRPr lang="en-GB" sz="1600" dirty="0"/>
          </a:p>
        </p:txBody>
      </p:sp>
      <p:sp>
        <p:nvSpPr>
          <p:cNvPr id="3" name="Flowchart: Alternate Process 2"/>
          <p:cNvSpPr/>
          <p:nvPr/>
        </p:nvSpPr>
        <p:spPr>
          <a:xfrm>
            <a:off x="1440591" y="2764506"/>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Understanding the task</a:t>
            </a:r>
            <a:endParaRPr lang="en-GB" sz="1600" dirty="0"/>
          </a:p>
        </p:txBody>
      </p:sp>
      <p:sp>
        <p:nvSpPr>
          <p:cNvPr id="24" name="Flowchart: Alternate Process 23"/>
          <p:cNvSpPr/>
          <p:nvPr/>
        </p:nvSpPr>
        <p:spPr>
          <a:xfrm>
            <a:off x="3490466" y="2760401"/>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endParaRPr lang="en-US" sz="1600" dirty="0"/>
          </a:p>
        </p:txBody>
      </p:sp>
      <p:sp>
        <p:nvSpPr>
          <p:cNvPr id="2" name="Title 1">
            <a:extLst>
              <a:ext uri="{FF2B5EF4-FFF2-40B4-BE49-F238E27FC236}">
                <a16:creationId xmlns:a16="http://schemas.microsoft.com/office/drawing/2014/main" xmlns="" id="{6C0BB17D-9281-4BEA-BDBD-659CD7C489FA}"/>
              </a:ext>
            </a:extLst>
          </p:cNvPr>
          <p:cNvSpPr>
            <a:spLocks noGrp="1"/>
          </p:cNvSpPr>
          <p:nvPr>
            <p:ph type="title"/>
          </p:nvPr>
        </p:nvSpPr>
        <p:spPr/>
        <p:txBody>
          <a:bodyPr/>
          <a:lstStyle/>
          <a:p>
            <a:r>
              <a:rPr lang="en-MY" dirty="0"/>
              <a:t>What is our approach?</a:t>
            </a:r>
          </a:p>
        </p:txBody>
      </p:sp>
      <p:sp>
        <p:nvSpPr>
          <p:cNvPr id="8" name="TextBox 7">
            <a:extLst>
              <a:ext uri="{FF2B5EF4-FFF2-40B4-BE49-F238E27FC236}">
                <a16:creationId xmlns:a16="http://schemas.microsoft.com/office/drawing/2014/main" xmlns="" id="{2235ABCC-D126-4FBE-847B-55518F762D77}"/>
              </a:ext>
            </a:extLst>
          </p:cNvPr>
          <p:cNvSpPr txBox="1"/>
          <p:nvPr/>
        </p:nvSpPr>
        <p:spPr>
          <a:xfrm>
            <a:off x="3136604" y="4040372"/>
            <a:ext cx="2381693" cy="1477328"/>
          </a:xfrm>
          <a:prstGeom prst="rect">
            <a:avLst/>
          </a:prstGeom>
          <a:noFill/>
        </p:spPr>
        <p:txBody>
          <a:bodyPr wrap="square" rtlCol="0">
            <a:spAutoFit/>
          </a:bodyPr>
          <a:lstStyle/>
          <a:p>
            <a:pPr marL="285750" indent="-285750">
              <a:buFont typeface="Arial" panose="020B0604020202020204" pitchFamily="34" charset="0"/>
              <a:buChar char="•"/>
            </a:pPr>
            <a:r>
              <a:rPr lang="en-MY" dirty="0">
                <a:solidFill>
                  <a:srgbClr val="FF0000"/>
                </a:solidFill>
              </a:rPr>
              <a:t>Perform simple statistics on data</a:t>
            </a:r>
          </a:p>
          <a:p>
            <a:pPr marL="285750" indent="-285750">
              <a:buFont typeface="Arial" panose="020B0604020202020204" pitchFamily="34" charset="0"/>
              <a:buChar char="•"/>
            </a:pPr>
            <a:r>
              <a:rPr lang="en-MY" dirty="0">
                <a:solidFill>
                  <a:srgbClr val="FF0000"/>
                </a:solidFill>
              </a:rPr>
              <a:t>Extracting &amp; analysing data using R, </a:t>
            </a:r>
            <a:r>
              <a:rPr lang="en-MY" dirty="0" err="1">
                <a:solidFill>
                  <a:srgbClr val="FF0000"/>
                </a:solidFill>
              </a:rPr>
              <a:t>WGet</a:t>
            </a:r>
            <a:r>
              <a:rPr lang="en-MY" dirty="0">
                <a:solidFill>
                  <a:srgbClr val="FF0000"/>
                </a:solidFill>
              </a:rPr>
              <a:t> &amp; Python</a:t>
            </a:r>
          </a:p>
        </p:txBody>
      </p:sp>
      <p:sp>
        <p:nvSpPr>
          <p:cNvPr id="9" name="TextBox 8">
            <a:extLst>
              <a:ext uri="{FF2B5EF4-FFF2-40B4-BE49-F238E27FC236}">
                <a16:creationId xmlns:a16="http://schemas.microsoft.com/office/drawing/2014/main" xmlns="" id="{0E3D057A-2776-4486-998B-B7B02C3C7FFD}"/>
              </a:ext>
            </a:extLst>
          </p:cNvPr>
          <p:cNvSpPr txBox="1"/>
          <p:nvPr/>
        </p:nvSpPr>
        <p:spPr>
          <a:xfrm>
            <a:off x="5341088" y="4040372"/>
            <a:ext cx="2381693" cy="1477328"/>
          </a:xfrm>
          <a:prstGeom prst="rect">
            <a:avLst/>
          </a:prstGeom>
          <a:noFill/>
        </p:spPr>
        <p:txBody>
          <a:bodyPr wrap="square" rtlCol="0">
            <a:spAutoFit/>
          </a:bodyPr>
          <a:lstStyle/>
          <a:p>
            <a:pPr marL="285750" indent="-285750">
              <a:buFont typeface="Arial" panose="020B0604020202020204" pitchFamily="34" charset="0"/>
              <a:buChar char="•"/>
            </a:pPr>
            <a:r>
              <a:rPr lang="en-MY" dirty="0">
                <a:solidFill>
                  <a:srgbClr val="FF0000"/>
                </a:solidFill>
              </a:rPr>
              <a:t>Build questions that have potential correlation</a:t>
            </a:r>
          </a:p>
          <a:p>
            <a:pPr marL="285750" indent="-285750">
              <a:buFont typeface="Arial" panose="020B0604020202020204" pitchFamily="34" charset="0"/>
              <a:buChar char="•"/>
            </a:pPr>
            <a:r>
              <a:rPr lang="en-MY" dirty="0">
                <a:solidFill>
                  <a:srgbClr val="FF0000"/>
                </a:solidFill>
              </a:rPr>
              <a:t>Examine &amp; combine the data</a:t>
            </a:r>
          </a:p>
        </p:txBody>
      </p:sp>
      <p:sp>
        <p:nvSpPr>
          <p:cNvPr id="7" name="TextBox 6">
            <a:extLst>
              <a:ext uri="{FF2B5EF4-FFF2-40B4-BE49-F238E27FC236}">
                <a16:creationId xmlns:a16="http://schemas.microsoft.com/office/drawing/2014/main" xmlns="" id="{0E3D057A-2776-4486-998B-B7B02C3C7FFD}"/>
              </a:ext>
            </a:extLst>
          </p:cNvPr>
          <p:cNvSpPr txBox="1"/>
          <p:nvPr/>
        </p:nvSpPr>
        <p:spPr>
          <a:xfrm>
            <a:off x="9434623" y="4040373"/>
            <a:ext cx="2381693" cy="2031325"/>
          </a:xfrm>
          <a:prstGeom prst="rect">
            <a:avLst/>
          </a:prstGeom>
          <a:noFill/>
        </p:spPr>
        <p:txBody>
          <a:bodyPr wrap="square" rtlCol="0">
            <a:spAutoFit/>
          </a:bodyPr>
          <a:lstStyle/>
          <a:p>
            <a:pPr marL="285750" indent="-285750">
              <a:buFont typeface="Arial" panose="020B0604020202020204" pitchFamily="34" charset="0"/>
              <a:buChar char="•"/>
            </a:pPr>
            <a:r>
              <a:rPr lang="en-MY" dirty="0">
                <a:solidFill>
                  <a:srgbClr val="FF0000"/>
                </a:solidFill>
              </a:rPr>
              <a:t>Have a list of features with good / not-so-good correlations in-between features not always with final scores</a:t>
            </a:r>
          </a:p>
        </p:txBody>
      </p:sp>
      <p:sp>
        <p:nvSpPr>
          <p:cNvPr id="10" name="TextBox 9">
            <a:extLst>
              <a:ext uri="{FF2B5EF4-FFF2-40B4-BE49-F238E27FC236}">
                <a16:creationId xmlns:a16="http://schemas.microsoft.com/office/drawing/2014/main" xmlns="" id="{4963CAFE-DC57-49FD-B3AC-2225A3C5F5DF}"/>
              </a:ext>
            </a:extLst>
          </p:cNvPr>
          <p:cNvSpPr txBox="1"/>
          <p:nvPr/>
        </p:nvSpPr>
        <p:spPr>
          <a:xfrm>
            <a:off x="7215962" y="4040372"/>
            <a:ext cx="2381693" cy="646331"/>
          </a:xfrm>
          <a:prstGeom prst="rect">
            <a:avLst/>
          </a:prstGeom>
          <a:noFill/>
        </p:spPr>
        <p:txBody>
          <a:bodyPr wrap="square" rtlCol="0">
            <a:spAutoFit/>
          </a:bodyPr>
          <a:lstStyle/>
          <a:p>
            <a:pPr marL="285750" indent="-285750">
              <a:buFont typeface="Arial" panose="020B0604020202020204" pitchFamily="34" charset="0"/>
              <a:buChar char="•"/>
            </a:pPr>
            <a:r>
              <a:rPr lang="en-MY" dirty="0">
                <a:solidFill>
                  <a:srgbClr val="FF0000"/>
                </a:solidFill>
              </a:rPr>
              <a:t>(please add on details for this?)</a:t>
            </a:r>
          </a:p>
        </p:txBody>
      </p:sp>
      <p:sp>
        <p:nvSpPr>
          <p:cNvPr id="4" name="Right Arrow 3"/>
          <p:cNvSpPr/>
          <p:nvPr/>
        </p:nvSpPr>
        <p:spPr>
          <a:xfrm>
            <a:off x="3078739" y="3021425"/>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Alternate Process 12"/>
          <p:cNvSpPr/>
          <p:nvPr/>
        </p:nvSpPr>
        <p:spPr>
          <a:xfrm>
            <a:off x="3490466" y="2760402"/>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endParaRPr lang="en-US" sz="1600" dirty="0"/>
          </a:p>
        </p:txBody>
      </p:sp>
      <p:sp>
        <p:nvSpPr>
          <p:cNvPr id="14" name="Right Arrow 13"/>
          <p:cNvSpPr/>
          <p:nvPr/>
        </p:nvSpPr>
        <p:spPr>
          <a:xfrm>
            <a:off x="5128614" y="3017321"/>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7178489" y="3015695"/>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9228364" y="3014069"/>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Alternate Process 27"/>
          <p:cNvSpPr/>
          <p:nvPr/>
        </p:nvSpPr>
        <p:spPr>
          <a:xfrm>
            <a:off x="3490466" y="2761368"/>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endParaRPr lang="en-US" sz="1600" dirty="0"/>
          </a:p>
        </p:txBody>
      </p:sp>
    </p:spTree>
    <p:extLst>
      <p:ext uri="{BB962C8B-B14F-4D97-AF65-F5344CB8AC3E}">
        <p14:creationId xmlns:p14="http://schemas.microsoft.com/office/powerpoint/2010/main" val="38689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9"/>
                                        </p:tgtEl>
                                      </p:cBhvr>
                                    </p:animEffect>
                                    <p:set>
                                      <p:cBhvr>
                                        <p:cTn id="18" dur="1" fill="hold">
                                          <p:stCondLst>
                                            <p:cond delay="499"/>
                                          </p:stCondLst>
                                        </p:cTn>
                                        <p:tgtEl>
                                          <p:spTgt spid="29"/>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xit" presetSubtype="0" fill="hold" grpId="1"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par>
                                <p:cTn id="53" presetID="10" presetClass="exit" presetSubtype="0" fill="hold" grpId="0" nodeType="withEffect">
                                  <p:stCondLst>
                                    <p:cond delay="0"/>
                                  </p:stCondLst>
                                  <p:childTnLst>
                                    <p:animEffect transition="out" filter="fade">
                                      <p:cBhvr>
                                        <p:cTn id="54" dur="500"/>
                                        <p:tgtEl>
                                          <p:spTgt spid="31"/>
                                        </p:tgtEl>
                                      </p:cBhvr>
                                    </p:animEffect>
                                    <p:set>
                                      <p:cBhvr>
                                        <p:cTn id="55"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5" grpId="0" animBg="1"/>
      <p:bldP spid="29" grpId="0" animBg="1"/>
      <p:bldP spid="17" grpId="0" animBg="1"/>
      <p:bldP spid="30" grpId="0" animBg="1"/>
      <p:bldP spid="3" grpId="0" animBg="1"/>
      <p:bldP spid="8" grpId="0"/>
      <p:bldP spid="8" grpId="1"/>
      <p:bldP spid="9" grpId="0"/>
      <p:bldP spid="9" grpId="1"/>
      <p:bldP spid="7" grpId="0"/>
      <p:bldP spid="10" grpId="0"/>
      <p:bldP spid="10" grpId="1"/>
      <p:bldP spid="13"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2D391-02D0-4FD0-997A-CC58ED7ABF28}"/>
              </a:ext>
            </a:extLst>
          </p:cNvPr>
          <p:cNvSpPr>
            <a:spLocks noGrp="1"/>
          </p:cNvSpPr>
          <p:nvPr>
            <p:ph type="title"/>
          </p:nvPr>
        </p:nvSpPr>
        <p:spPr>
          <a:xfrm>
            <a:off x="1451579" y="804520"/>
            <a:ext cx="9603275" cy="574576"/>
          </a:xfrm>
        </p:spPr>
        <p:txBody>
          <a:bodyPr/>
          <a:lstStyle/>
          <a:p>
            <a:r>
              <a:rPr lang="en-MY" dirty="0"/>
              <a:t>WHAT IS OUR PROJECT TIMELINE?</a:t>
            </a:r>
          </a:p>
        </p:txBody>
      </p:sp>
      <p:sp>
        <p:nvSpPr>
          <p:cNvPr id="7" name="Rectangle 6">
            <a:extLst>
              <a:ext uri="{FF2B5EF4-FFF2-40B4-BE49-F238E27FC236}">
                <a16:creationId xmlns:a16="http://schemas.microsoft.com/office/drawing/2014/main" xmlns="" id="{4B3ED4C5-514B-4ED8-B288-34772812F38F}"/>
              </a:ext>
            </a:extLst>
          </p:cNvPr>
          <p:cNvSpPr/>
          <p:nvPr/>
        </p:nvSpPr>
        <p:spPr>
          <a:xfrm>
            <a:off x="199011" y="2027214"/>
            <a:ext cx="10855843" cy="789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MY" dirty="0">
                <a:solidFill>
                  <a:schemeClr val="tx1"/>
                </a:solidFill>
              </a:rPr>
              <a:t>Each team member will be accountable for </a:t>
            </a:r>
          </a:p>
          <a:p>
            <a:r>
              <a:rPr lang="en-MY" dirty="0">
                <a:solidFill>
                  <a:schemeClr val="tx1"/>
                </a:solidFill>
              </a:rPr>
              <a:t>2 units of assessments (fields of interest) in REF</a:t>
            </a:r>
          </a:p>
          <a:p>
            <a:pPr marL="285750" indent="-285750">
              <a:buFont typeface="Arial" panose="020B0604020202020204" pitchFamily="34" charset="0"/>
              <a:buChar char="•"/>
            </a:pPr>
            <a:r>
              <a:rPr lang="en-MY" dirty="0" err="1">
                <a:solidFill>
                  <a:srgbClr val="FF0000"/>
                </a:solidFill>
              </a:rPr>
              <a:t>Pls</a:t>
            </a:r>
            <a:r>
              <a:rPr lang="en-MY" dirty="0">
                <a:solidFill>
                  <a:srgbClr val="FF0000"/>
                </a:solidFill>
              </a:rPr>
              <a:t> add on details here</a:t>
            </a:r>
          </a:p>
        </p:txBody>
      </p:sp>
    </p:spTree>
    <p:extLst>
      <p:ext uri="{BB962C8B-B14F-4D97-AF65-F5344CB8AC3E}">
        <p14:creationId xmlns:p14="http://schemas.microsoft.com/office/powerpoint/2010/main" val="41735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42A5FF8-984F-4772-9545-1938C247F298}"/>
              </a:ext>
            </a:extLst>
          </p:cNvPr>
          <p:cNvPicPr>
            <a:picLocks noChangeAspect="1"/>
          </p:cNvPicPr>
          <p:nvPr/>
        </p:nvPicPr>
        <p:blipFill>
          <a:blip r:embed="rId3"/>
          <a:stretch>
            <a:fillRect/>
          </a:stretch>
        </p:blipFill>
        <p:spPr>
          <a:xfrm>
            <a:off x="687718" y="149116"/>
            <a:ext cx="10674826" cy="5732571"/>
          </a:xfrm>
          <a:prstGeom prst="rect">
            <a:avLst/>
          </a:prstGeom>
        </p:spPr>
      </p:pic>
    </p:spTree>
    <p:extLst>
      <p:ext uri="{BB962C8B-B14F-4D97-AF65-F5344CB8AC3E}">
        <p14:creationId xmlns:p14="http://schemas.microsoft.com/office/powerpoint/2010/main" val="1870113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F3608-3CFF-4F95-A452-C95B1817B6B8}"/>
              </a:ext>
            </a:extLst>
          </p:cNvPr>
          <p:cNvSpPr>
            <a:spLocks noGrp="1"/>
          </p:cNvSpPr>
          <p:nvPr>
            <p:ph type="title"/>
          </p:nvPr>
        </p:nvSpPr>
        <p:spPr/>
        <p:txBody>
          <a:bodyPr/>
          <a:lstStyle/>
          <a:p>
            <a:r>
              <a:rPr lang="en-MY" dirty="0"/>
              <a:t>WHAT HAVE WE DONE THUS FAR?</a:t>
            </a:r>
            <a:endParaRPr lang="en-MY" dirty="0"/>
          </a:p>
        </p:txBody>
      </p:sp>
      <p:sp>
        <p:nvSpPr>
          <p:cNvPr id="3" name="Content Placeholder 2">
            <a:extLst>
              <a:ext uri="{FF2B5EF4-FFF2-40B4-BE49-F238E27FC236}">
                <a16:creationId xmlns:a16="http://schemas.microsoft.com/office/drawing/2014/main" xmlns="" id="{ABFA66D5-AA35-455E-9DC3-1785FEAB64A7}"/>
              </a:ext>
            </a:extLst>
          </p:cNvPr>
          <p:cNvSpPr>
            <a:spLocks noGrp="1"/>
          </p:cNvSpPr>
          <p:nvPr>
            <p:ph idx="1"/>
          </p:nvPr>
        </p:nvSpPr>
        <p:spPr>
          <a:xfrm>
            <a:off x="1451580" y="2015732"/>
            <a:ext cx="6136998" cy="3450613"/>
          </a:xfrm>
        </p:spPr>
        <p:txBody>
          <a:bodyPr>
            <a:normAutofit/>
          </a:bodyPr>
          <a:lstStyle/>
          <a:p>
            <a:r>
              <a:rPr lang="en-MY" dirty="0" smtClean="0"/>
              <a:t>STUFF</a:t>
            </a:r>
            <a:endParaRPr lang="en-MY" dirty="0"/>
          </a:p>
        </p:txBody>
      </p:sp>
    </p:spTree>
    <p:extLst>
      <p:ext uri="{BB962C8B-B14F-4D97-AF65-F5344CB8AC3E}">
        <p14:creationId xmlns:p14="http://schemas.microsoft.com/office/powerpoint/2010/main" val="3014931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239</TotalTime>
  <Words>333</Words>
  <Application>Microsoft Office PowerPoint</Application>
  <PresentationFormat>Widescreen</PresentationFormat>
  <Paragraphs>62</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Analysing REF</vt:lpstr>
      <vt:lpstr>WHAT IS THE RESEARCH EXCELLENCE FRAMEWORK (REF)?</vt:lpstr>
      <vt:lpstr>WHAT IS OUR GOAL for this PROJECT?</vt:lpstr>
      <vt:lpstr>What is our approach?</vt:lpstr>
      <vt:lpstr>WHAT IS OUR PROJECT TIMELINE?</vt:lpstr>
      <vt:lpstr>PowerPoint Presentation</vt:lpstr>
      <vt:lpstr>WHAT HAVE WE DONE THUS FAR?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REF</dc:title>
  <dc:creator>Rawaida Kamarudin</dc:creator>
  <cp:lastModifiedBy>Eleanor Woodhead</cp:lastModifiedBy>
  <cp:revision>17</cp:revision>
  <dcterms:created xsi:type="dcterms:W3CDTF">2017-10-18T12:29:36Z</dcterms:created>
  <dcterms:modified xsi:type="dcterms:W3CDTF">2017-10-19T14:08:02Z</dcterms:modified>
</cp:coreProperties>
</file>