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679A062-09BF-4C54-B2CF-C77D0D88F81E}" type="doc">
      <dgm:prSet loTypeId="urn:microsoft.com/office/officeart/2005/8/layout/chevron1" loCatId="process" qsTypeId="urn:microsoft.com/office/officeart/2005/8/quickstyle/simple1" qsCatId="simple" csTypeId="urn:microsoft.com/office/officeart/2005/8/colors/colorful1" csCatId="colorful" phldr="1"/>
      <dgm:spPr/>
    </dgm:pt>
    <dgm:pt modelId="{3E102CE7-6A56-434C-B8E4-62B164928414}">
      <dgm:prSet phldrT="[Text]"/>
      <dgm:spPr/>
      <dgm:t>
        <a:bodyPr/>
        <a:lstStyle/>
        <a:p>
          <a:r>
            <a:rPr lang="en-US" dirty="0"/>
            <a:t>Publishing Paper</a:t>
          </a:r>
        </a:p>
      </dgm:t>
    </dgm:pt>
    <dgm:pt modelId="{9BD717A0-2A38-4D11-A000-EFD42A1A9FE4}" type="parTrans" cxnId="{B094CC01-0C41-4264-94AA-394015F99CF3}">
      <dgm:prSet/>
      <dgm:spPr/>
      <dgm:t>
        <a:bodyPr/>
        <a:lstStyle/>
        <a:p>
          <a:endParaRPr lang="en-US"/>
        </a:p>
      </dgm:t>
    </dgm:pt>
    <dgm:pt modelId="{EA01D27A-191F-4B26-B77E-870B85A1D00F}" type="sibTrans" cxnId="{B094CC01-0C41-4264-94AA-394015F99CF3}">
      <dgm:prSet/>
      <dgm:spPr/>
      <dgm:t>
        <a:bodyPr/>
        <a:lstStyle/>
        <a:p>
          <a:endParaRPr lang="en-US"/>
        </a:p>
      </dgm:t>
    </dgm:pt>
    <dgm:pt modelId="{99653782-CE7D-4BE5-9CAD-8BF52D62E184}">
      <dgm:prSet phldrT="[Text]"/>
      <dgm:spPr/>
      <dgm:t>
        <a:bodyPr/>
        <a:lstStyle/>
        <a:p>
          <a:r>
            <a:rPr lang="en-US" dirty="0"/>
            <a:t>Selection of Paper for REF</a:t>
          </a:r>
        </a:p>
      </dgm:t>
    </dgm:pt>
    <dgm:pt modelId="{41E0E8C4-5797-4F2D-A5B0-C851A124D814}" type="parTrans" cxnId="{C8D9B0CD-4460-49EB-A57D-8682301715D1}">
      <dgm:prSet/>
      <dgm:spPr/>
      <dgm:t>
        <a:bodyPr/>
        <a:lstStyle/>
        <a:p>
          <a:endParaRPr lang="en-US"/>
        </a:p>
      </dgm:t>
    </dgm:pt>
    <dgm:pt modelId="{C9924396-6B5D-4F65-A7DF-D352EA2B1E55}" type="sibTrans" cxnId="{C8D9B0CD-4460-49EB-A57D-8682301715D1}">
      <dgm:prSet/>
      <dgm:spPr/>
      <dgm:t>
        <a:bodyPr/>
        <a:lstStyle/>
        <a:p>
          <a:endParaRPr lang="en-US"/>
        </a:p>
      </dgm:t>
    </dgm:pt>
    <dgm:pt modelId="{1E4E0213-9C5E-487A-80C7-BDF9DA025437}">
      <dgm:prSet phldrT="[Text]"/>
      <dgm:spPr/>
      <dgm:t>
        <a:bodyPr/>
        <a:lstStyle/>
        <a:p>
          <a:r>
            <a:rPr lang="en-US" dirty="0"/>
            <a:t>Submission to REF</a:t>
          </a:r>
        </a:p>
      </dgm:t>
    </dgm:pt>
    <dgm:pt modelId="{B0062C16-0A7F-4E25-A5F5-EEC072BD4AD6}" type="parTrans" cxnId="{ABD5FE9D-E82E-4F90-935D-F6F9D3A3FA16}">
      <dgm:prSet/>
      <dgm:spPr/>
      <dgm:t>
        <a:bodyPr/>
        <a:lstStyle/>
        <a:p>
          <a:endParaRPr lang="en-US"/>
        </a:p>
      </dgm:t>
    </dgm:pt>
    <dgm:pt modelId="{D4563B48-9AA8-4248-B908-C060119B4E27}" type="sibTrans" cxnId="{ABD5FE9D-E82E-4F90-935D-F6F9D3A3FA16}">
      <dgm:prSet/>
      <dgm:spPr/>
      <dgm:t>
        <a:bodyPr/>
        <a:lstStyle/>
        <a:p>
          <a:endParaRPr lang="en-US"/>
        </a:p>
      </dgm:t>
    </dgm:pt>
    <dgm:pt modelId="{1C4B03D9-C8E3-42E1-8F2D-28C2156AAEBF}">
      <dgm:prSet phldrT="[Text]"/>
      <dgm:spPr/>
      <dgm:t>
        <a:bodyPr/>
        <a:lstStyle/>
        <a:p>
          <a:r>
            <a:rPr lang="en-US" dirty="0"/>
            <a:t>Assessment of REF Papers</a:t>
          </a:r>
        </a:p>
      </dgm:t>
    </dgm:pt>
    <dgm:pt modelId="{801DD74F-C556-42E1-B5CA-F190E8F67E90}" type="parTrans" cxnId="{1412B1E9-D2CB-414C-BA44-AB4B53B02BAA}">
      <dgm:prSet/>
      <dgm:spPr/>
      <dgm:t>
        <a:bodyPr/>
        <a:lstStyle/>
        <a:p>
          <a:endParaRPr lang="en-US"/>
        </a:p>
      </dgm:t>
    </dgm:pt>
    <dgm:pt modelId="{3B73B0AC-554B-49E0-BC44-FEF6BA7ED696}" type="sibTrans" cxnId="{1412B1E9-D2CB-414C-BA44-AB4B53B02BAA}">
      <dgm:prSet/>
      <dgm:spPr/>
      <dgm:t>
        <a:bodyPr/>
        <a:lstStyle/>
        <a:p>
          <a:endParaRPr lang="en-US"/>
        </a:p>
      </dgm:t>
    </dgm:pt>
    <dgm:pt modelId="{2A3B2AF0-CBA5-4655-9060-72CBD18B3450}">
      <dgm:prSet phldrT="[Text]"/>
      <dgm:spPr/>
      <dgm:t>
        <a:bodyPr/>
        <a:lstStyle/>
        <a:p>
          <a:r>
            <a:rPr lang="en-US" dirty="0"/>
            <a:t>Publishing REF Results</a:t>
          </a:r>
        </a:p>
      </dgm:t>
    </dgm:pt>
    <dgm:pt modelId="{47C99651-4F58-48F1-8C6E-356164EDE77F}" type="parTrans" cxnId="{0069DADC-E98E-4185-BB47-F87920A35775}">
      <dgm:prSet/>
      <dgm:spPr/>
      <dgm:t>
        <a:bodyPr/>
        <a:lstStyle/>
        <a:p>
          <a:endParaRPr lang="en-US"/>
        </a:p>
      </dgm:t>
    </dgm:pt>
    <dgm:pt modelId="{668C657A-0D75-44B0-9643-AAAF6985A4FF}" type="sibTrans" cxnId="{0069DADC-E98E-4185-BB47-F87920A35775}">
      <dgm:prSet/>
      <dgm:spPr/>
      <dgm:t>
        <a:bodyPr/>
        <a:lstStyle/>
        <a:p>
          <a:endParaRPr lang="en-US"/>
        </a:p>
      </dgm:t>
    </dgm:pt>
    <dgm:pt modelId="{95102A1D-F847-4B6E-84F6-D49C5C1B89A9}" type="pres">
      <dgm:prSet presAssocID="{B679A062-09BF-4C54-B2CF-C77D0D88F81E}" presName="Name0" presStyleCnt="0">
        <dgm:presLayoutVars>
          <dgm:dir/>
          <dgm:animLvl val="lvl"/>
          <dgm:resizeHandles val="exact"/>
        </dgm:presLayoutVars>
      </dgm:prSet>
      <dgm:spPr/>
    </dgm:pt>
    <dgm:pt modelId="{B2203EAD-99BD-4B6C-843F-D37CEDAAE8FE}" type="pres">
      <dgm:prSet presAssocID="{3E102CE7-6A56-434C-B8E4-62B164928414}" presName="parTxOnly" presStyleLbl="node1" presStyleIdx="0" presStyleCnt="5" custLinFactNeighborX="3853" custLinFactNeighborY="43699">
        <dgm:presLayoutVars>
          <dgm:chMax val="0"/>
          <dgm:chPref val="0"/>
          <dgm:bulletEnabled val="1"/>
        </dgm:presLayoutVars>
      </dgm:prSet>
      <dgm:spPr/>
    </dgm:pt>
    <dgm:pt modelId="{FC3A6F9D-4AF0-4D40-B09F-86F41BC75A9B}" type="pres">
      <dgm:prSet presAssocID="{EA01D27A-191F-4B26-B77E-870B85A1D00F}" presName="parTxOnlySpace" presStyleCnt="0"/>
      <dgm:spPr/>
    </dgm:pt>
    <dgm:pt modelId="{FA224641-7BD3-4A29-AAD5-CD8369DA80A8}" type="pres">
      <dgm:prSet presAssocID="{99653782-CE7D-4BE5-9CAD-8BF52D62E184}" presName="parTxOnly" presStyleLbl="node1" presStyleIdx="1" presStyleCnt="5" custScaleX="58320">
        <dgm:presLayoutVars>
          <dgm:chMax val="0"/>
          <dgm:chPref val="0"/>
          <dgm:bulletEnabled val="1"/>
        </dgm:presLayoutVars>
      </dgm:prSet>
      <dgm:spPr/>
    </dgm:pt>
    <dgm:pt modelId="{4612602D-F9AF-4CF7-83BF-DAE33581EB55}" type="pres">
      <dgm:prSet presAssocID="{C9924396-6B5D-4F65-A7DF-D352EA2B1E55}" presName="parTxOnlySpace" presStyleCnt="0"/>
      <dgm:spPr/>
    </dgm:pt>
    <dgm:pt modelId="{EA199844-6E97-4383-8626-3AA342FEFD9F}" type="pres">
      <dgm:prSet presAssocID="{1E4E0213-9C5E-487A-80C7-BDF9DA025437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B59C35BB-A4B6-433D-A131-C5438D813B23}" type="pres">
      <dgm:prSet presAssocID="{D4563B48-9AA8-4248-B908-C060119B4E27}" presName="parTxOnlySpace" presStyleCnt="0"/>
      <dgm:spPr/>
    </dgm:pt>
    <dgm:pt modelId="{28916D13-6640-4E0F-A88E-10A783EADA77}" type="pres">
      <dgm:prSet presAssocID="{1C4B03D9-C8E3-42E1-8F2D-28C2156AAEBF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EC086B04-8E18-4F9A-A576-E601F582A238}" type="pres">
      <dgm:prSet presAssocID="{3B73B0AC-554B-49E0-BC44-FEF6BA7ED696}" presName="parTxOnlySpace" presStyleCnt="0"/>
      <dgm:spPr/>
    </dgm:pt>
    <dgm:pt modelId="{BFE90D12-B017-435C-AFBB-7433F7B47F9C}" type="pres">
      <dgm:prSet presAssocID="{2A3B2AF0-CBA5-4655-9060-72CBD18B3450}" presName="parTxOnly" presStyleLbl="node1" presStyleIdx="4" presStyleCnt="5" custScaleX="72944" custLinFactNeighborX="17901" custLinFactNeighborY="4623">
        <dgm:presLayoutVars>
          <dgm:chMax val="0"/>
          <dgm:chPref val="0"/>
          <dgm:bulletEnabled val="1"/>
        </dgm:presLayoutVars>
      </dgm:prSet>
      <dgm:spPr/>
    </dgm:pt>
  </dgm:ptLst>
  <dgm:cxnLst>
    <dgm:cxn modelId="{B094CC01-0C41-4264-94AA-394015F99CF3}" srcId="{B679A062-09BF-4C54-B2CF-C77D0D88F81E}" destId="{3E102CE7-6A56-434C-B8E4-62B164928414}" srcOrd="0" destOrd="0" parTransId="{9BD717A0-2A38-4D11-A000-EFD42A1A9FE4}" sibTransId="{EA01D27A-191F-4B26-B77E-870B85A1D00F}"/>
    <dgm:cxn modelId="{D1BEA51B-AF30-453D-BAF2-885AA1F3088C}" type="presOf" srcId="{1C4B03D9-C8E3-42E1-8F2D-28C2156AAEBF}" destId="{28916D13-6640-4E0F-A88E-10A783EADA77}" srcOrd="0" destOrd="0" presId="urn:microsoft.com/office/officeart/2005/8/layout/chevron1"/>
    <dgm:cxn modelId="{4D30095B-D95E-4C74-8492-C19AB2425C20}" type="presOf" srcId="{1E4E0213-9C5E-487A-80C7-BDF9DA025437}" destId="{EA199844-6E97-4383-8626-3AA342FEFD9F}" srcOrd="0" destOrd="0" presId="urn:microsoft.com/office/officeart/2005/8/layout/chevron1"/>
    <dgm:cxn modelId="{92FF7D43-F02F-4975-A0DA-771B2A9121DE}" type="presOf" srcId="{3E102CE7-6A56-434C-B8E4-62B164928414}" destId="{B2203EAD-99BD-4B6C-843F-D37CEDAAE8FE}" srcOrd="0" destOrd="0" presId="urn:microsoft.com/office/officeart/2005/8/layout/chevron1"/>
    <dgm:cxn modelId="{3CAF9B69-8DDF-4114-B746-5A0983555E88}" type="presOf" srcId="{2A3B2AF0-CBA5-4655-9060-72CBD18B3450}" destId="{BFE90D12-B017-435C-AFBB-7433F7B47F9C}" srcOrd="0" destOrd="0" presId="urn:microsoft.com/office/officeart/2005/8/layout/chevron1"/>
    <dgm:cxn modelId="{939FDB9C-1F56-4E95-B2A4-8C483CDBEEB2}" type="presOf" srcId="{B679A062-09BF-4C54-B2CF-C77D0D88F81E}" destId="{95102A1D-F847-4B6E-84F6-D49C5C1B89A9}" srcOrd="0" destOrd="0" presId="urn:microsoft.com/office/officeart/2005/8/layout/chevron1"/>
    <dgm:cxn modelId="{ABD5FE9D-E82E-4F90-935D-F6F9D3A3FA16}" srcId="{B679A062-09BF-4C54-B2CF-C77D0D88F81E}" destId="{1E4E0213-9C5E-487A-80C7-BDF9DA025437}" srcOrd="2" destOrd="0" parTransId="{B0062C16-0A7F-4E25-A5F5-EEC072BD4AD6}" sibTransId="{D4563B48-9AA8-4248-B908-C060119B4E27}"/>
    <dgm:cxn modelId="{A0BC1BA6-5B35-4ECE-A524-2B922DBADA5B}" type="presOf" srcId="{99653782-CE7D-4BE5-9CAD-8BF52D62E184}" destId="{FA224641-7BD3-4A29-AAD5-CD8369DA80A8}" srcOrd="0" destOrd="0" presId="urn:microsoft.com/office/officeart/2005/8/layout/chevron1"/>
    <dgm:cxn modelId="{C8D9B0CD-4460-49EB-A57D-8682301715D1}" srcId="{B679A062-09BF-4C54-B2CF-C77D0D88F81E}" destId="{99653782-CE7D-4BE5-9CAD-8BF52D62E184}" srcOrd="1" destOrd="0" parTransId="{41E0E8C4-5797-4F2D-A5B0-C851A124D814}" sibTransId="{C9924396-6B5D-4F65-A7DF-D352EA2B1E55}"/>
    <dgm:cxn modelId="{0069DADC-E98E-4185-BB47-F87920A35775}" srcId="{B679A062-09BF-4C54-B2CF-C77D0D88F81E}" destId="{2A3B2AF0-CBA5-4655-9060-72CBD18B3450}" srcOrd="4" destOrd="0" parTransId="{47C99651-4F58-48F1-8C6E-356164EDE77F}" sibTransId="{668C657A-0D75-44B0-9643-AAAF6985A4FF}"/>
    <dgm:cxn modelId="{1412B1E9-D2CB-414C-BA44-AB4B53B02BAA}" srcId="{B679A062-09BF-4C54-B2CF-C77D0D88F81E}" destId="{1C4B03D9-C8E3-42E1-8F2D-28C2156AAEBF}" srcOrd="3" destOrd="0" parTransId="{801DD74F-C556-42E1-B5CA-F190E8F67E90}" sibTransId="{3B73B0AC-554B-49E0-BC44-FEF6BA7ED696}"/>
    <dgm:cxn modelId="{7708AFC3-8705-46C5-B081-56F7041CC159}" type="presParOf" srcId="{95102A1D-F847-4B6E-84F6-D49C5C1B89A9}" destId="{B2203EAD-99BD-4B6C-843F-D37CEDAAE8FE}" srcOrd="0" destOrd="0" presId="urn:microsoft.com/office/officeart/2005/8/layout/chevron1"/>
    <dgm:cxn modelId="{93F900A3-A758-4987-99FB-18D222D18CDB}" type="presParOf" srcId="{95102A1D-F847-4B6E-84F6-D49C5C1B89A9}" destId="{FC3A6F9D-4AF0-4D40-B09F-86F41BC75A9B}" srcOrd="1" destOrd="0" presId="urn:microsoft.com/office/officeart/2005/8/layout/chevron1"/>
    <dgm:cxn modelId="{AC9C6E50-E152-45E3-B6F6-BCE2A403A27F}" type="presParOf" srcId="{95102A1D-F847-4B6E-84F6-D49C5C1B89A9}" destId="{FA224641-7BD3-4A29-AAD5-CD8369DA80A8}" srcOrd="2" destOrd="0" presId="urn:microsoft.com/office/officeart/2005/8/layout/chevron1"/>
    <dgm:cxn modelId="{2B871854-B4DB-4689-8200-7519653A7FB5}" type="presParOf" srcId="{95102A1D-F847-4B6E-84F6-D49C5C1B89A9}" destId="{4612602D-F9AF-4CF7-83BF-DAE33581EB55}" srcOrd="3" destOrd="0" presId="urn:microsoft.com/office/officeart/2005/8/layout/chevron1"/>
    <dgm:cxn modelId="{CB9BC841-E8FA-40AD-9658-24CE57C2929F}" type="presParOf" srcId="{95102A1D-F847-4B6E-84F6-D49C5C1B89A9}" destId="{EA199844-6E97-4383-8626-3AA342FEFD9F}" srcOrd="4" destOrd="0" presId="urn:microsoft.com/office/officeart/2005/8/layout/chevron1"/>
    <dgm:cxn modelId="{EDAA1AA6-C624-4720-A54E-FFF4A08E2685}" type="presParOf" srcId="{95102A1D-F847-4B6E-84F6-D49C5C1B89A9}" destId="{B59C35BB-A4B6-433D-A131-C5438D813B23}" srcOrd="5" destOrd="0" presId="urn:microsoft.com/office/officeart/2005/8/layout/chevron1"/>
    <dgm:cxn modelId="{C4540219-C1A3-4D53-9E38-F36FF5702442}" type="presParOf" srcId="{95102A1D-F847-4B6E-84F6-D49C5C1B89A9}" destId="{28916D13-6640-4E0F-A88E-10A783EADA77}" srcOrd="6" destOrd="0" presId="urn:microsoft.com/office/officeart/2005/8/layout/chevron1"/>
    <dgm:cxn modelId="{418A205D-ED89-4DF3-A674-62DF85B7CEE0}" type="presParOf" srcId="{95102A1D-F847-4B6E-84F6-D49C5C1B89A9}" destId="{EC086B04-8E18-4F9A-A576-E601F582A238}" srcOrd="7" destOrd="0" presId="urn:microsoft.com/office/officeart/2005/8/layout/chevron1"/>
    <dgm:cxn modelId="{E2387414-40F0-4005-A54F-765E9D625846}" type="presParOf" srcId="{95102A1D-F847-4B6E-84F6-D49C5C1B89A9}" destId="{BFE90D12-B017-435C-AFBB-7433F7B47F9C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679A062-09BF-4C54-B2CF-C77D0D88F81E}" type="doc">
      <dgm:prSet loTypeId="urn:microsoft.com/office/officeart/2005/8/layout/chevron1" loCatId="process" qsTypeId="urn:microsoft.com/office/officeart/2005/8/quickstyle/simple1" qsCatId="simple" csTypeId="urn:microsoft.com/office/officeart/2005/8/colors/colorful1" csCatId="colorful" phldr="1"/>
      <dgm:spPr/>
    </dgm:pt>
    <dgm:pt modelId="{3E102CE7-6A56-434C-B8E4-62B164928414}">
      <dgm:prSet phldrT="[Text]"/>
      <dgm:spPr/>
      <dgm:t>
        <a:bodyPr/>
        <a:lstStyle/>
        <a:p>
          <a:r>
            <a:rPr lang="en-US" dirty="0"/>
            <a:t>Publishing Paper</a:t>
          </a:r>
        </a:p>
      </dgm:t>
    </dgm:pt>
    <dgm:pt modelId="{9BD717A0-2A38-4D11-A000-EFD42A1A9FE4}" type="parTrans" cxnId="{B094CC01-0C41-4264-94AA-394015F99CF3}">
      <dgm:prSet/>
      <dgm:spPr/>
      <dgm:t>
        <a:bodyPr/>
        <a:lstStyle/>
        <a:p>
          <a:endParaRPr lang="en-US"/>
        </a:p>
      </dgm:t>
    </dgm:pt>
    <dgm:pt modelId="{EA01D27A-191F-4B26-B77E-870B85A1D00F}" type="sibTrans" cxnId="{B094CC01-0C41-4264-94AA-394015F99CF3}">
      <dgm:prSet/>
      <dgm:spPr/>
      <dgm:t>
        <a:bodyPr/>
        <a:lstStyle/>
        <a:p>
          <a:endParaRPr lang="en-US"/>
        </a:p>
      </dgm:t>
    </dgm:pt>
    <dgm:pt modelId="{99653782-CE7D-4BE5-9CAD-8BF52D62E184}">
      <dgm:prSet phldrT="[Text]"/>
      <dgm:spPr/>
      <dgm:t>
        <a:bodyPr/>
        <a:lstStyle/>
        <a:p>
          <a:r>
            <a:rPr lang="en-US" dirty="0"/>
            <a:t>Selection of Paper for REF</a:t>
          </a:r>
        </a:p>
      </dgm:t>
    </dgm:pt>
    <dgm:pt modelId="{41E0E8C4-5797-4F2D-A5B0-C851A124D814}" type="parTrans" cxnId="{C8D9B0CD-4460-49EB-A57D-8682301715D1}">
      <dgm:prSet/>
      <dgm:spPr/>
      <dgm:t>
        <a:bodyPr/>
        <a:lstStyle/>
        <a:p>
          <a:endParaRPr lang="en-US"/>
        </a:p>
      </dgm:t>
    </dgm:pt>
    <dgm:pt modelId="{C9924396-6B5D-4F65-A7DF-D352EA2B1E55}" type="sibTrans" cxnId="{C8D9B0CD-4460-49EB-A57D-8682301715D1}">
      <dgm:prSet/>
      <dgm:spPr/>
      <dgm:t>
        <a:bodyPr/>
        <a:lstStyle/>
        <a:p>
          <a:endParaRPr lang="en-US"/>
        </a:p>
      </dgm:t>
    </dgm:pt>
    <dgm:pt modelId="{1E4E0213-9C5E-487A-80C7-BDF9DA025437}">
      <dgm:prSet phldrT="[Text]"/>
      <dgm:spPr/>
      <dgm:t>
        <a:bodyPr/>
        <a:lstStyle/>
        <a:p>
          <a:r>
            <a:rPr lang="en-US" dirty="0"/>
            <a:t>Submission to REF</a:t>
          </a:r>
        </a:p>
      </dgm:t>
    </dgm:pt>
    <dgm:pt modelId="{B0062C16-0A7F-4E25-A5F5-EEC072BD4AD6}" type="parTrans" cxnId="{ABD5FE9D-E82E-4F90-935D-F6F9D3A3FA16}">
      <dgm:prSet/>
      <dgm:spPr/>
      <dgm:t>
        <a:bodyPr/>
        <a:lstStyle/>
        <a:p>
          <a:endParaRPr lang="en-US"/>
        </a:p>
      </dgm:t>
    </dgm:pt>
    <dgm:pt modelId="{D4563B48-9AA8-4248-B908-C060119B4E27}" type="sibTrans" cxnId="{ABD5FE9D-E82E-4F90-935D-F6F9D3A3FA16}">
      <dgm:prSet/>
      <dgm:spPr/>
      <dgm:t>
        <a:bodyPr/>
        <a:lstStyle/>
        <a:p>
          <a:endParaRPr lang="en-US"/>
        </a:p>
      </dgm:t>
    </dgm:pt>
    <dgm:pt modelId="{1C4B03D9-C8E3-42E1-8F2D-28C2156AAEBF}">
      <dgm:prSet phldrT="[Text]"/>
      <dgm:spPr/>
      <dgm:t>
        <a:bodyPr/>
        <a:lstStyle/>
        <a:p>
          <a:r>
            <a:rPr lang="en-US" dirty="0"/>
            <a:t>Assessment of REF Papers</a:t>
          </a:r>
        </a:p>
      </dgm:t>
    </dgm:pt>
    <dgm:pt modelId="{801DD74F-C556-42E1-B5CA-F190E8F67E90}" type="parTrans" cxnId="{1412B1E9-D2CB-414C-BA44-AB4B53B02BAA}">
      <dgm:prSet/>
      <dgm:spPr/>
      <dgm:t>
        <a:bodyPr/>
        <a:lstStyle/>
        <a:p>
          <a:endParaRPr lang="en-US"/>
        </a:p>
      </dgm:t>
    </dgm:pt>
    <dgm:pt modelId="{3B73B0AC-554B-49E0-BC44-FEF6BA7ED696}" type="sibTrans" cxnId="{1412B1E9-D2CB-414C-BA44-AB4B53B02BAA}">
      <dgm:prSet/>
      <dgm:spPr/>
      <dgm:t>
        <a:bodyPr/>
        <a:lstStyle/>
        <a:p>
          <a:endParaRPr lang="en-US"/>
        </a:p>
      </dgm:t>
    </dgm:pt>
    <dgm:pt modelId="{2A3B2AF0-CBA5-4655-9060-72CBD18B3450}">
      <dgm:prSet phldrT="[Text]"/>
      <dgm:spPr/>
      <dgm:t>
        <a:bodyPr/>
        <a:lstStyle/>
        <a:p>
          <a:r>
            <a:rPr lang="en-US" dirty="0"/>
            <a:t>Publishing REF Results</a:t>
          </a:r>
        </a:p>
      </dgm:t>
    </dgm:pt>
    <dgm:pt modelId="{47C99651-4F58-48F1-8C6E-356164EDE77F}" type="parTrans" cxnId="{0069DADC-E98E-4185-BB47-F87920A35775}">
      <dgm:prSet/>
      <dgm:spPr/>
      <dgm:t>
        <a:bodyPr/>
        <a:lstStyle/>
        <a:p>
          <a:endParaRPr lang="en-US"/>
        </a:p>
      </dgm:t>
    </dgm:pt>
    <dgm:pt modelId="{668C657A-0D75-44B0-9643-AAAF6985A4FF}" type="sibTrans" cxnId="{0069DADC-E98E-4185-BB47-F87920A35775}">
      <dgm:prSet/>
      <dgm:spPr/>
      <dgm:t>
        <a:bodyPr/>
        <a:lstStyle/>
        <a:p>
          <a:endParaRPr lang="en-US"/>
        </a:p>
      </dgm:t>
    </dgm:pt>
    <dgm:pt modelId="{95102A1D-F847-4B6E-84F6-D49C5C1B89A9}" type="pres">
      <dgm:prSet presAssocID="{B679A062-09BF-4C54-B2CF-C77D0D88F81E}" presName="Name0" presStyleCnt="0">
        <dgm:presLayoutVars>
          <dgm:dir/>
          <dgm:animLvl val="lvl"/>
          <dgm:resizeHandles val="exact"/>
        </dgm:presLayoutVars>
      </dgm:prSet>
      <dgm:spPr/>
    </dgm:pt>
    <dgm:pt modelId="{B2203EAD-99BD-4B6C-843F-D37CEDAAE8FE}" type="pres">
      <dgm:prSet presAssocID="{3E102CE7-6A56-434C-B8E4-62B164928414}" presName="parTxOnly" presStyleLbl="node1" presStyleIdx="0" presStyleCnt="5" custLinFactNeighborX="3853" custLinFactNeighborY="43699">
        <dgm:presLayoutVars>
          <dgm:chMax val="0"/>
          <dgm:chPref val="0"/>
          <dgm:bulletEnabled val="1"/>
        </dgm:presLayoutVars>
      </dgm:prSet>
      <dgm:spPr/>
    </dgm:pt>
    <dgm:pt modelId="{FC3A6F9D-4AF0-4D40-B09F-86F41BC75A9B}" type="pres">
      <dgm:prSet presAssocID="{EA01D27A-191F-4B26-B77E-870B85A1D00F}" presName="parTxOnlySpace" presStyleCnt="0"/>
      <dgm:spPr/>
    </dgm:pt>
    <dgm:pt modelId="{FA224641-7BD3-4A29-AAD5-CD8369DA80A8}" type="pres">
      <dgm:prSet presAssocID="{99653782-CE7D-4BE5-9CAD-8BF52D62E184}" presName="parTxOnly" presStyleLbl="node1" presStyleIdx="1" presStyleCnt="5" custScaleX="58320">
        <dgm:presLayoutVars>
          <dgm:chMax val="0"/>
          <dgm:chPref val="0"/>
          <dgm:bulletEnabled val="1"/>
        </dgm:presLayoutVars>
      </dgm:prSet>
      <dgm:spPr/>
    </dgm:pt>
    <dgm:pt modelId="{4612602D-F9AF-4CF7-83BF-DAE33581EB55}" type="pres">
      <dgm:prSet presAssocID="{C9924396-6B5D-4F65-A7DF-D352EA2B1E55}" presName="parTxOnlySpace" presStyleCnt="0"/>
      <dgm:spPr/>
    </dgm:pt>
    <dgm:pt modelId="{EA199844-6E97-4383-8626-3AA342FEFD9F}" type="pres">
      <dgm:prSet presAssocID="{1E4E0213-9C5E-487A-80C7-BDF9DA025437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B59C35BB-A4B6-433D-A131-C5438D813B23}" type="pres">
      <dgm:prSet presAssocID="{D4563B48-9AA8-4248-B908-C060119B4E27}" presName="parTxOnlySpace" presStyleCnt="0"/>
      <dgm:spPr/>
    </dgm:pt>
    <dgm:pt modelId="{28916D13-6640-4E0F-A88E-10A783EADA77}" type="pres">
      <dgm:prSet presAssocID="{1C4B03D9-C8E3-42E1-8F2D-28C2156AAEBF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EC086B04-8E18-4F9A-A576-E601F582A238}" type="pres">
      <dgm:prSet presAssocID="{3B73B0AC-554B-49E0-BC44-FEF6BA7ED696}" presName="parTxOnlySpace" presStyleCnt="0"/>
      <dgm:spPr/>
    </dgm:pt>
    <dgm:pt modelId="{BFE90D12-B017-435C-AFBB-7433F7B47F9C}" type="pres">
      <dgm:prSet presAssocID="{2A3B2AF0-CBA5-4655-9060-72CBD18B3450}" presName="parTxOnly" presStyleLbl="node1" presStyleIdx="4" presStyleCnt="5" custScaleX="72944" custLinFactNeighborX="17901" custLinFactNeighborY="4623">
        <dgm:presLayoutVars>
          <dgm:chMax val="0"/>
          <dgm:chPref val="0"/>
          <dgm:bulletEnabled val="1"/>
        </dgm:presLayoutVars>
      </dgm:prSet>
      <dgm:spPr/>
    </dgm:pt>
  </dgm:ptLst>
  <dgm:cxnLst>
    <dgm:cxn modelId="{B094CC01-0C41-4264-94AA-394015F99CF3}" srcId="{B679A062-09BF-4C54-B2CF-C77D0D88F81E}" destId="{3E102CE7-6A56-434C-B8E4-62B164928414}" srcOrd="0" destOrd="0" parTransId="{9BD717A0-2A38-4D11-A000-EFD42A1A9FE4}" sibTransId="{EA01D27A-191F-4B26-B77E-870B85A1D00F}"/>
    <dgm:cxn modelId="{D1BEA51B-AF30-453D-BAF2-885AA1F3088C}" type="presOf" srcId="{1C4B03D9-C8E3-42E1-8F2D-28C2156AAEBF}" destId="{28916D13-6640-4E0F-A88E-10A783EADA77}" srcOrd="0" destOrd="0" presId="urn:microsoft.com/office/officeart/2005/8/layout/chevron1"/>
    <dgm:cxn modelId="{4D30095B-D95E-4C74-8492-C19AB2425C20}" type="presOf" srcId="{1E4E0213-9C5E-487A-80C7-BDF9DA025437}" destId="{EA199844-6E97-4383-8626-3AA342FEFD9F}" srcOrd="0" destOrd="0" presId="urn:microsoft.com/office/officeart/2005/8/layout/chevron1"/>
    <dgm:cxn modelId="{92FF7D43-F02F-4975-A0DA-771B2A9121DE}" type="presOf" srcId="{3E102CE7-6A56-434C-B8E4-62B164928414}" destId="{B2203EAD-99BD-4B6C-843F-D37CEDAAE8FE}" srcOrd="0" destOrd="0" presId="urn:microsoft.com/office/officeart/2005/8/layout/chevron1"/>
    <dgm:cxn modelId="{3CAF9B69-8DDF-4114-B746-5A0983555E88}" type="presOf" srcId="{2A3B2AF0-CBA5-4655-9060-72CBD18B3450}" destId="{BFE90D12-B017-435C-AFBB-7433F7B47F9C}" srcOrd="0" destOrd="0" presId="urn:microsoft.com/office/officeart/2005/8/layout/chevron1"/>
    <dgm:cxn modelId="{939FDB9C-1F56-4E95-B2A4-8C483CDBEEB2}" type="presOf" srcId="{B679A062-09BF-4C54-B2CF-C77D0D88F81E}" destId="{95102A1D-F847-4B6E-84F6-D49C5C1B89A9}" srcOrd="0" destOrd="0" presId="urn:microsoft.com/office/officeart/2005/8/layout/chevron1"/>
    <dgm:cxn modelId="{ABD5FE9D-E82E-4F90-935D-F6F9D3A3FA16}" srcId="{B679A062-09BF-4C54-B2CF-C77D0D88F81E}" destId="{1E4E0213-9C5E-487A-80C7-BDF9DA025437}" srcOrd="2" destOrd="0" parTransId="{B0062C16-0A7F-4E25-A5F5-EEC072BD4AD6}" sibTransId="{D4563B48-9AA8-4248-B908-C060119B4E27}"/>
    <dgm:cxn modelId="{A0BC1BA6-5B35-4ECE-A524-2B922DBADA5B}" type="presOf" srcId="{99653782-CE7D-4BE5-9CAD-8BF52D62E184}" destId="{FA224641-7BD3-4A29-AAD5-CD8369DA80A8}" srcOrd="0" destOrd="0" presId="urn:microsoft.com/office/officeart/2005/8/layout/chevron1"/>
    <dgm:cxn modelId="{C8D9B0CD-4460-49EB-A57D-8682301715D1}" srcId="{B679A062-09BF-4C54-B2CF-C77D0D88F81E}" destId="{99653782-CE7D-4BE5-9CAD-8BF52D62E184}" srcOrd="1" destOrd="0" parTransId="{41E0E8C4-5797-4F2D-A5B0-C851A124D814}" sibTransId="{C9924396-6B5D-4F65-A7DF-D352EA2B1E55}"/>
    <dgm:cxn modelId="{0069DADC-E98E-4185-BB47-F87920A35775}" srcId="{B679A062-09BF-4C54-B2CF-C77D0D88F81E}" destId="{2A3B2AF0-CBA5-4655-9060-72CBD18B3450}" srcOrd="4" destOrd="0" parTransId="{47C99651-4F58-48F1-8C6E-356164EDE77F}" sibTransId="{668C657A-0D75-44B0-9643-AAAF6985A4FF}"/>
    <dgm:cxn modelId="{1412B1E9-D2CB-414C-BA44-AB4B53B02BAA}" srcId="{B679A062-09BF-4C54-B2CF-C77D0D88F81E}" destId="{1C4B03D9-C8E3-42E1-8F2D-28C2156AAEBF}" srcOrd="3" destOrd="0" parTransId="{801DD74F-C556-42E1-B5CA-F190E8F67E90}" sibTransId="{3B73B0AC-554B-49E0-BC44-FEF6BA7ED696}"/>
    <dgm:cxn modelId="{7708AFC3-8705-46C5-B081-56F7041CC159}" type="presParOf" srcId="{95102A1D-F847-4B6E-84F6-D49C5C1B89A9}" destId="{B2203EAD-99BD-4B6C-843F-D37CEDAAE8FE}" srcOrd="0" destOrd="0" presId="urn:microsoft.com/office/officeart/2005/8/layout/chevron1"/>
    <dgm:cxn modelId="{93F900A3-A758-4987-99FB-18D222D18CDB}" type="presParOf" srcId="{95102A1D-F847-4B6E-84F6-D49C5C1B89A9}" destId="{FC3A6F9D-4AF0-4D40-B09F-86F41BC75A9B}" srcOrd="1" destOrd="0" presId="urn:microsoft.com/office/officeart/2005/8/layout/chevron1"/>
    <dgm:cxn modelId="{AC9C6E50-E152-45E3-B6F6-BCE2A403A27F}" type="presParOf" srcId="{95102A1D-F847-4B6E-84F6-D49C5C1B89A9}" destId="{FA224641-7BD3-4A29-AAD5-CD8369DA80A8}" srcOrd="2" destOrd="0" presId="urn:microsoft.com/office/officeart/2005/8/layout/chevron1"/>
    <dgm:cxn modelId="{2B871854-B4DB-4689-8200-7519653A7FB5}" type="presParOf" srcId="{95102A1D-F847-4B6E-84F6-D49C5C1B89A9}" destId="{4612602D-F9AF-4CF7-83BF-DAE33581EB55}" srcOrd="3" destOrd="0" presId="urn:microsoft.com/office/officeart/2005/8/layout/chevron1"/>
    <dgm:cxn modelId="{CB9BC841-E8FA-40AD-9658-24CE57C2929F}" type="presParOf" srcId="{95102A1D-F847-4B6E-84F6-D49C5C1B89A9}" destId="{EA199844-6E97-4383-8626-3AA342FEFD9F}" srcOrd="4" destOrd="0" presId="urn:microsoft.com/office/officeart/2005/8/layout/chevron1"/>
    <dgm:cxn modelId="{EDAA1AA6-C624-4720-A54E-FFF4A08E2685}" type="presParOf" srcId="{95102A1D-F847-4B6E-84F6-D49C5C1B89A9}" destId="{B59C35BB-A4B6-433D-A131-C5438D813B23}" srcOrd="5" destOrd="0" presId="urn:microsoft.com/office/officeart/2005/8/layout/chevron1"/>
    <dgm:cxn modelId="{C4540219-C1A3-4D53-9E38-F36FF5702442}" type="presParOf" srcId="{95102A1D-F847-4B6E-84F6-D49C5C1B89A9}" destId="{28916D13-6640-4E0F-A88E-10A783EADA77}" srcOrd="6" destOrd="0" presId="urn:microsoft.com/office/officeart/2005/8/layout/chevron1"/>
    <dgm:cxn modelId="{418A205D-ED89-4DF3-A674-62DF85B7CEE0}" type="presParOf" srcId="{95102A1D-F847-4B6E-84F6-D49C5C1B89A9}" destId="{EC086B04-8E18-4F9A-A576-E601F582A238}" srcOrd="7" destOrd="0" presId="urn:microsoft.com/office/officeart/2005/8/layout/chevron1"/>
    <dgm:cxn modelId="{E2387414-40F0-4005-A54F-765E9D625846}" type="presParOf" srcId="{95102A1D-F847-4B6E-84F6-D49C5C1B89A9}" destId="{BFE90D12-B017-435C-AFBB-7433F7B47F9C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203EAD-99BD-4B6C-843F-D37CEDAAE8FE}">
      <dsp:nvSpPr>
        <dsp:cNvPr id="0" name=""/>
        <dsp:cNvSpPr/>
      </dsp:nvSpPr>
      <dsp:spPr>
        <a:xfrm>
          <a:off x="16391" y="0"/>
          <a:ext cx="2997766" cy="481270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Publishing Paper</a:t>
          </a:r>
        </a:p>
      </dsp:txBody>
      <dsp:txXfrm>
        <a:off x="257026" y="0"/>
        <a:ext cx="2516496" cy="481270"/>
      </dsp:txXfrm>
    </dsp:sp>
    <dsp:sp modelId="{FA224641-7BD3-4A29-AAD5-CD8369DA80A8}">
      <dsp:nvSpPr>
        <dsp:cNvPr id="0" name=""/>
        <dsp:cNvSpPr/>
      </dsp:nvSpPr>
      <dsp:spPr>
        <a:xfrm>
          <a:off x="2702831" y="0"/>
          <a:ext cx="1748297" cy="481270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Selection of Paper for REF</a:t>
          </a:r>
        </a:p>
      </dsp:txBody>
      <dsp:txXfrm>
        <a:off x="2943466" y="0"/>
        <a:ext cx="1267027" cy="481270"/>
      </dsp:txXfrm>
    </dsp:sp>
    <dsp:sp modelId="{EA199844-6E97-4383-8626-3AA342FEFD9F}">
      <dsp:nvSpPr>
        <dsp:cNvPr id="0" name=""/>
        <dsp:cNvSpPr/>
      </dsp:nvSpPr>
      <dsp:spPr>
        <a:xfrm>
          <a:off x="4151352" y="0"/>
          <a:ext cx="2997766" cy="481270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Submission to REF</a:t>
          </a:r>
        </a:p>
      </dsp:txBody>
      <dsp:txXfrm>
        <a:off x="4391987" y="0"/>
        <a:ext cx="2516496" cy="481270"/>
      </dsp:txXfrm>
    </dsp:sp>
    <dsp:sp modelId="{28916D13-6640-4E0F-A88E-10A783EADA77}">
      <dsp:nvSpPr>
        <dsp:cNvPr id="0" name=""/>
        <dsp:cNvSpPr/>
      </dsp:nvSpPr>
      <dsp:spPr>
        <a:xfrm>
          <a:off x="6849341" y="0"/>
          <a:ext cx="2997766" cy="481270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Assessment of REF Papers</a:t>
          </a:r>
        </a:p>
      </dsp:txBody>
      <dsp:txXfrm>
        <a:off x="7089976" y="0"/>
        <a:ext cx="2516496" cy="481270"/>
      </dsp:txXfrm>
    </dsp:sp>
    <dsp:sp modelId="{BFE90D12-B017-435C-AFBB-7433F7B47F9C}">
      <dsp:nvSpPr>
        <dsp:cNvPr id="0" name=""/>
        <dsp:cNvSpPr/>
      </dsp:nvSpPr>
      <dsp:spPr>
        <a:xfrm>
          <a:off x="9552173" y="0"/>
          <a:ext cx="2186690" cy="481270"/>
        </a:xfrm>
        <a:prstGeom prst="chevron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Publishing REF Results</a:t>
          </a:r>
        </a:p>
      </dsp:txBody>
      <dsp:txXfrm>
        <a:off x="9792808" y="0"/>
        <a:ext cx="1705420" cy="48127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203EAD-99BD-4B6C-843F-D37CEDAAE8FE}">
      <dsp:nvSpPr>
        <dsp:cNvPr id="0" name=""/>
        <dsp:cNvSpPr/>
      </dsp:nvSpPr>
      <dsp:spPr>
        <a:xfrm>
          <a:off x="16391" y="0"/>
          <a:ext cx="2997766" cy="481270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Publishing Paper</a:t>
          </a:r>
        </a:p>
      </dsp:txBody>
      <dsp:txXfrm>
        <a:off x="257026" y="0"/>
        <a:ext cx="2516496" cy="481270"/>
      </dsp:txXfrm>
    </dsp:sp>
    <dsp:sp modelId="{FA224641-7BD3-4A29-AAD5-CD8369DA80A8}">
      <dsp:nvSpPr>
        <dsp:cNvPr id="0" name=""/>
        <dsp:cNvSpPr/>
      </dsp:nvSpPr>
      <dsp:spPr>
        <a:xfrm>
          <a:off x="2702831" y="0"/>
          <a:ext cx="1748297" cy="481270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Selection of Paper for REF</a:t>
          </a:r>
        </a:p>
      </dsp:txBody>
      <dsp:txXfrm>
        <a:off x="2943466" y="0"/>
        <a:ext cx="1267027" cy="481270"/>
      </dsp:txXfrm>
    </dsp:sp>
    <dsp:sp modelId="{EA199844-6E97-4383-8626-3AA342FEFD9F}">
      <dsp:nvSpPr>
        <dsp:cNvPr id="0" name=""/>
        <dsp:cNvSpPr/>
      </dsp:nvSpPr>
      <dsp:spPr>
        <a:xfrm>
          <a:off x="4151352" y="0"/>
          <a:ext cx="2997766" cy="481270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Submission to REF</a:t>
          </a:r>
        </a:p>
      </dsp:txBody>
      <dsp:txXfrm>
        <a:off x="4391987" y="0"/>
        <a:ext cx="2516496" cy="481270"/>
      </dsp:txXfrm>
    </dsp:sp>
    <dsp:sp modelId="{28916D13-6640-4E0F-A88E-10A783EADA77}">
      <dsp:nvSpPr>
        <dsp:cNvPr id="0" name=""/>
        <dsp:cNvSpPr/>
      </dsp:nvSpPr>
      <dsp:spPr>
        <a:xfrm>
          <a:off x="6849341" y="0"/>
          <a:ext cx="2997766" cy="481270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Assessment of REF Papers</a:t>
          </a:r>
        </a:p>
      </dsp:txBody>
      <dsp:txXfrm>
        <a:off x="7089976" y="0"/>
        <a:ext cx="2516496" cy="481270"/>
      </dsp:txXfrm>
    </dsp:sp>
    <dsp:sp modelId="{BFE90D12-B017-435C-AFBB-7433F7B47F9C}">
      <dsp:nvSpPr>
        <dsp:cNvPr id="0" name=""/>
        <dsp:cNvSpPr/>
      </dsp:nvSpPr>
      <dsp:spPr>
        <a:xfrm>
          <a:off x="9552173" y="0"/>
          <a:ext cx="2186690" cy="481270"/>
        </a:xfrm>
        <a:prstGeom prst="chevron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Publishing REF Results</a:t>
          </a:r>
        </a:p>
      </dsp:txBody>
      <dsp:txXfrm>
        <a:off x="9792808" y="0"/>
        <a:ext cx="1705420" cy="4812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9FCDE-CFCE-4BE1-8A5B-C8EE5D463E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866BE9-BA11-42A4-BEDF-AAF1B356D7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747232-3B2A-46A0-BF9E-CE1BC1730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9DADA-C959-4F82-A79C-14ACF693F725}" type="datetimeFigureOut">
              <a:rPr lang="en-MY" smtClean="0"/>
              <a:t>24/10/2017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70BDE6-002D-4BE7-853A-CC7B107C1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0B8179-3DA7-4856-85F9-5AEFA2560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C8542-46BE-4BA7-9A34-324FF612C90A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160132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466AF-5DB2-417B-B0E0-95E134B89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0D9EDB-1BF0-41C0-AC51-FA6D4C2C83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BF0B98-FA6B-4719-BCE2-72D29D8C4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9DADA-C959-4F82-A79C-14ACF693F725}" type="datetimeFigureOut">
              <a:rPr lang="en-MY" smtClean="0"/>
              <a:t>24/10/2017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B3C756-98DF-4CC3-8FBB-811E672BB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7EEB06-9D23-4435-BE6B-F4A67FD14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C8542-46BE-4BA7-9A34-324FF612C90A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499262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54866-78BF-440D-A171-7081D357DF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12DA5C-CF94-4ADA-9928-44C3F9FA14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09530E-53E3-4BEE-ABD4-FC59547D3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9DADA-C959-4F82-A79C-14ACF693F725}" type="datetimeFigureOut">
              <a:rPr lang="en-MY" smtClean="0"/>
              <a:t>24/10/2017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43B499-F4A6-44CF-9173-100DC5DC4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0A0CFE-457A-4B44-A086-560C65922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C8542-46BE-4BA7-9A34-324FF612C90A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654211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BD874-603A-480D-8255-65FF578D6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3F474-A8C3-416D-8AA0-296FB6F22A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8047EC-93C0-4A3D-93F7-195522E45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9DADA-C959-4F82-A79C-14ACF693F725}" type="datetimeFigureOut">
              <a:rPr lang="en-MY" smtClean="0"/>
              <a:t>24/10/2017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641DA6-76E0-4795-B73D-7763F76E8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533B83-5F15-492C-B4C7-05534A41A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C8542-46BE-4BA7-9A34-324FF612C90A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611777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DA910-82D9-4DA8-BE3D-FC032C007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A0803A-1117-4B44-A093-061D662277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003525-4FBF-43DD-914E-F3094E9E7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9DADA-C959-4F82-A79C-14ACF693F725}" type="datetimeFigureOut">
              <a:rPr lang="en-MY" smtClean="0"/>
              <a:t>24/10/2017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9374A9-BCE9-41D3-BAAD-6ABB40E41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741C35-C0A5-4ED4-91BC-185A634EB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C8542-46BE-4BA7-9A34-324FF612C90A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561311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9617D-409B-4DA0-AEB6-079013194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CF640E-CBC1-4700-8A35-5564129D9F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D5C5CB-F3ED-4BD0-938C-D507A2D40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735877-660C-409B-A248-B73CFE7BA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9DADA-C959-4F82-A79C-14ACF693F725}" type="datetimeFigureOut">
              <a:rPr lang="en-MY" smtClean="0"/>
              <a:t>24/10/2017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6B8C62-57DD-4FCA-A9EC-811E6040B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DFDBA-328D-4B02-AD33-79CFA2CDD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C8542-46BE-4BA7-9A34-324FF612C90A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553206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66A20-4CBE-4D29-AC8E-4CCDE0633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56F668-0117-4BAF-8EA9-9D5E28376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A37E42-559F-4D1B-B252-4A41A30DF4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9BD75C-FC43-4FDE-990B-23B59ED840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5E7D75-342F-40E6-9FA0-5CAB6C9850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4E9423-8D8D-4191-A560-DC9941427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9DADA-C959-4F82-A79C-14ACF693F725}" type="datetimeFigureOut">
              <a:rPr lang="en-MY" smtClean="0"/>
              <a:t>24/10/2017</a:t>
            </a:fld>
            <a:endParaRPr lang="en-MY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D15979-409C-4607-A045-F7B7B19E0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7816ED-F9B7-4380-A66D-8CEF42B3D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C8542-46BE-4BA7-9A34-324FF612C90A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033985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5EB7A-5D84-4A9E-9B82-F823E1CE4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C684E9-7289-4766-A7BD-23A48FF17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9DADA-C959-4F82-A79C-14ACF693F725}" type="datetimeFigureOut">
              <a:rPr lang="en-MY" smtClean="0"/>
              <a:t>24/10/2017</a:t>
            </a:fld>
            <a:endParaRPr lang="en-M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4E0D41-543B-4054-9559-C2CFB826B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C9C177-3DA5-4128-8881-CACDFED32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C8542-46BE-4BA7-9A34-324FF612C90A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198942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FFE518-F310-4088-8B54-F28EC9E17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9DADA-C959-4F82-A79C-14ACF693F725}" type="datetimeFigureOut">
              <a:rPr lang="en-MY" smtClean="0"/>
              <a:t>24/10/2017</a:t>
            </a:fld>
            <a:endParaRPr lang="en-MY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588BB8-E180-43BA-BE5D-3D8285998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C69DC0-069A-45FE-AA95-3965EE376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C8542-46BE-4BA7-9A34-324FF612C90A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771856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E3D1C-DF7B-4922-AF3F-05399DB1B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259796-C6DE-46EE-83A6-EDC5EE973D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D3758D-7758-4EC5-81C0-A9ED59BB29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B5FF35-BD2E-43BB-935E-C0EB84641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9DADA-C959-4F82-A79C-14ACF693F725}" type="datetimeFigureOut">
              <a:rPr lang="en-MY" smtClean="0"/>
              <a:t>24/10/2017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F89247-45B9-4150-A3D0-3B113CD55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4041F7-BD6D-41A9-9D76-F7BE3892D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C8542-46BE-4BA7-9A34-324FF612C90A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766274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D6F9F-7EC9-47F5-83AF-9E8BE72D3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C799F6-3B8D-474D-961C-9D24D39991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2E8765-9189-42AB-B94F-2E38D0C49C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359303-BEEC-46AA-AFBE-1B24A0D15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9DADA-C959-4F82-A79C-14ACF693F725}" type="datetimeFigureOut">
              <a:rPr lang="en-MY" smtClean="0"/>
              <a:t>24/10/2017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F20829-03F9-43B5-AD2F-29B339FA4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B02A60-68BE-4F35-AD30-649CC4219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C8542-46BE-4BA7-9A34-324FF612C90A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620731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46695F-1484-4BCF-A31E-309ABC6F1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EA6281-E57E-4C43-ACC7-237584A8C2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EF89C8-EA4F-4E62-AD35-C436516410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F9DADA-C959-4F82-A79C-14ACF693F725}" type="datetimeFigureOut">
              <a:rPr lang="en-MY" smtClean="0"/>
              <a:t>24/10/2017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F1FA2C-D9E2-4BF3-B43E-A84E21DDD0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6707F4-3101-42DF-8D17-CD28CD579B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7C8542-46BE-4BA7-9A34-324FF612C90A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162588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Box 60">
            <a:extLst>
              <a:ext uri="{FF2B5EF4-FFF2-40B4-BE49-F238E27FC236}">
                <a16:creationId xmlns:a16="http://schemas.microsoft.com/office/drawing/2014/main" id="{3BB24087-0BA1-488E-8A9D-A2E4828D117F}"/>
              </a:ext>
            </a:extLst>
          </p:cNvPr>
          <p:cNvSpPr txBox="1"/>
          <p:nvPr/>
        </p:nvSpPr>
        <p:spPr>
          <a:xfrm>
            <a:off x="4191825" y="807985"/>
            <a:ext cx="33512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sz="1400" dirty="0"/>
              <a:t>Jan -  Nov 2013 (11 months)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7D4C15-C847-4BC3-B4DB-3447BE7B1741}"/>
              </a:ext>
            </a:extLst>
          </p:cNvPr>
          <p:cNvSpPr txBox="1"/>
          <p:nvPr/>
        </p:nvSpPr>
        <p:spPr>
          <a:xfrm>
            <a:off x="350946" y="1957195"/>
            <a:ext cx="1621138" cy="7386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MY" sz="1400" dirty="0"/>
              <a:t>Staff publish paper to conference or journal sites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58CDA10-C534-479C-A66F-965702C74926}"/>
              </a:ext>
            </a:extLst>
          </p:cNvPr>
          <p:cNvCxnSpPr/>
          <p:nvPr/>
        </p:nvCxnSpPr>
        <p:spPr>
          <a:xfrm>
            <a:off x="2895749" y="969249"/>
            <a:ext cx="0" cy="2880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B1B49054-6948-4E2C-8CEF-CDF70E248548}"/>
              </a:ext>
            </a:extLst>
          </p:cNvPr>
          <p:cNvSpPr/>
          <p:nvPr/>
        </p:nvSpPr>
        <p:spPr>
          <a:xfrm>
            <a:off x="2099605" y="2074207"/>
            <a:ext cx="292231" cy="30988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4D5E6FC-E2E4-4785-886B-EA828040175D}"/>
              </a:ext>
            </a:extLst>
          </p:cNvPr>
          <p:cNvSpPr/>
          <p:nvPr/>
        </p:nvSpPr>
        <p:spPr>
          <a:xfrm>
            <a:off x="9443242" y="6448461"/>
            <a:ext cx="259551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MY" sz="1400" dirty="0"/>
              <a:t>*HEI – Higher Education Institute</a:t>
            </a: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564D3FCB-9F73-4849-BBBA-70FA5E6CB3FC}"/>
              </a:ext>
            </a:extLst>
          </p:cNvPr>
          <p:cNvSpPr/>
          <p:nvPr/>
        </p:nvSpPr>
        <p:spPr>
          <a:xfrm rot="5400000">
            <a:off x="3443957" y="2553058"/>
            <a:ext cx="292231" cy="30988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graphicFrame>
        <p:nvGraphicFramePr>
          <p:cNvPr id="23" name="Diagram 22">
            <a:extLst>
              <a:ext uri="{FF2B5EF4-FFF2-40B4-BE49-F238E27FC236}">
                <a16:creationId xmlns:a16="http://schemas.microsoft.com/office/drawing/2014/main" id="{0BE7F756-B4FE-4B40-B673-CF850275DAB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17699881"/>
              </p:ext>
            </p:extLst>
          </p:nvPr>
        </p:nvGraphicFramePr>
        <p:xfrm>
          <a:off x="184912" y="1290869"/>
          <a:ext cx="11738864" cy="4812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5064B1B-FB5D-4C1E-AF71-834D9787EFA0}"/>
              </a:ext>
            </a:extLst>
          </p:cNvPr>
          <p:cNvCxnSpPr/>
          <p:nvPr/>
        </p:nvCxnSpPr>
        <p:spPr>
          <a:xfrm>
            <a:off x="7510608" y="945005"/>
            <a:ext cx="0" cy="2880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4A47486-441D-4C0D-8114-138D094C4B42}"/>
              </a:ext>
            </a:extLst>
          </p:cNvPr>
          <p:cNvCxnSpPr/>
          <p:nvPr/>
        </p:nvCxnSpPr>
        <p:spPr>
          <a:xfrm>
            <a:off x="11678149" y="968021"/>
            <a:ext cx="0" cy="2880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F004283-2E4A-45C7-BFA5-F082D29F6C53}"/>
              </a:ext>
            </a:extLst>
          </p:cNvPr>
          <p:cNvCxnSpPr/>
          <p:nvPr/>
        </p:nvCxnSpPr>
        <p:spPr>
          <a:xfrm>
            <a:off x="9986011" y="968021"/>
            <a:ext cx="0" cy="2880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5095D64-D2AB-4744-BA12-EC7233DDD52E}"/>
              </a:ext>
            </a:extLst>
          </p:cNvPr>
          <p:cNvCxnSpPr/>
          <p:nvPr/>
        </p:nvCxnSpPr>
        <p:spPr>
          <a:xfrm>
            <a:off x="10067079" y="1130064"/>
            <a:ext cx="1512000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003B691-F32D-45B2-B636-0959CA740A75}"/>
              </a:ext>
            </a:extLst>
          </p:cNvPr>
          <p:cNvCxnSpPr/>
          <p:nvPr/>
        </p:nvCxnSpPr>
        <p:spPr>
          <a:xfrm>
            <a:off x="7575233" y="1130064"/>
            <a:ext cx="2376000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D0F1892-E9B3-48AD-8015-041EFE884E10}"/>
              </a:ext>
            </a:extLst>
          </p:cNvPr>
          <p:cNvCxnSpPr/>
          <p:nvPr/>
        </p:nvCxnSpPr>
        <p:spPr>
          <a:xfrm>
            <a:off x="2917015" y="1127917"/>
            <a:ext cx="1440000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E5C3FE95-CF79-4508-955E-B900B19C1617}"/>
              </a:ext>
            </a:extLst>
          </p:cNvPr>
          <p:cNvSpPr txBox="1"/>
          <p:nvPr/>
        </p:nvSpPr>
        <p:spPr>
          <a:xfrm>
            <a:off x="9974024" y="764373"/>
            <a:ext cx="16981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sz="1400" dirty="0"/>
              <a:t>Dec 2014 (1 month)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9CD838F-57D7-408B-A759-7493324E0EF5}"/>
              </a:ext>
            </a:extLst>
          </p:cNvPr>
          <p:cNvSpPr txBox="1"/>
          <p:nvPr/>
        </p:nvSpPr>
        <p:spPr>
          <a:xfrm>
            <a:off x="2696087" y="675664"/>
            <a:ext cx="19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sz="1400" dirty="0"/>
              <a:t>Oct - Dec 2012 (3 </a:t>
            </a:r>
            <a:r>
              <a:rPr lang="en-MY" sz="1400" dirty="0" err="1"/>
              <a:t>mths</a:t>
            </a:r>
            <a:r>
              <a:rPr lang="en-MY" sz="1400" dirty="0"/>
              <a:t>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1AF5DF3-CC22-48F3-A39C-46A92827C8C6}"/>
              </a:ext>
            </a:extLst>
          </p:cNvPr>
          <p:cNvSpPr txBox="1"/>
          <p:nvPr/>
        </p:nvSpPr>
        <p:spPr>
          <a:xfrm>
            <a:off x="7659571" y="764372"/>
            <a:ext cx="22570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sz="1400" dirty="0"/>
              <a:t>Jan – Nov 2014 (11 months)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5FF47DC-0E9B-4DBD-9BEA-CD2DB08771A0}"/>
              </a:ext>
            </a:extLst>
          </p:cNvPr>
          <p:cNvCxnSpPr>
            <a:cxnSpLocks/>
          </p:cNvCxnSpPr>
          <p:nvPr/>
        </p:nvCxnSpPr>
        <p:spPr>
          <a:xfrm>
            <a:off x="270339" y="429108"/>
            <a:ext cx="0" cy="7560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F0244A0-0722-40C0-BA67-2EC936EAB2D4}"/>
              </a:ext>
            </a:extLst>
          </p:cNvPr>
          <p:cNvCxnSpPr>
            <a:cxnSpLocks/>
          </p:cNvCxnSpPr>
          <p:nvPr/>
        </p:nvCxnSpPr>
        <p:spPr>
          <a:xfrm>
            <a:off x="270339" y="607171"/>
            <a:ext cx="7128000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0B8E83B7-8561-4726-8442-F29714F516C8}"/>
              </a:ext>
            </a:extLst>
          </p:cNvPr>
          <p:cNvSpPr txBox="1"/>
          <p:nvPr/>
        </p:nvSpPr>
        <p:spPr>
          <a:xfrm>
            <a:off x="350946" y="118488"/>
            <a:ext cx="52848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400" b="1" dirty="0"/>
              <a:t>Paper Publication Period</a:t>
            </a:r>
            <a:r>
              <a:rPr lang="en-MY" sz="1400" dirty="0"/>
              <a:t>: 1 Jan 2008 – 31 Dec 2013</a:t>
            </a:r>
          </a:p>
          <a:p>
            <a:r>
              <a:rPr lang="en-MY" sz="1400" b="1" dirty="0"/>
              <a:t>Other Data Assessments Period</a:t>
            </a:r>
            <a:r>
              <a:rPr lang="en-MY" sz="1400" dirty="0"/>
              <a:t>: 1 Jan 2008 – 31 July 2013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8C71FC8-7748-40DD-B313-A03533BAFCC5}"/>
              </a:ext>
            </a:extLst>
          </p:cNvPr>
          <p:cNvSpPr txBox="1"/>
          <p:nvPr/>
        </p:nvSpPr>
        <p:spPr>
          <a:xfrm>
            <a:off x="2543959" y="1957195"/>
            <a:ext cx="2272590" cy="52322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MY" sz="1400" dirty="0"/>
              <a:t>REF committee invite HEI* to submit papers to REF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04C70D4-7C7A-4DD2-8343-1909F8FD12F0}"/>
              </a:ext>
            </a:extLst>
          </p:cNvPr>
          <p:cNvSpPr txBox="1"/>
          <p:nvPr/>
        </p:nvSpPr>
        <p:spPr>
          <a:xfrm>
            <a:off x="2539985" y="2894400"/>
            <a:ext cx="2276564" cy="52322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MY" sz="1400" dirty="0"/>
              <a:t>HEI select staff for paper submission to REF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292B408-EC5F-4FD1-977B-AA7E30950596}"/>
              </a:ext>
            </a:extLst>
          </p:cNvPr>
          <p:cNvSpPr txBox="1"/>
          <p:nvPr/>
        </p:nvSpPr>
        <p:spPr>
          <a:xfrm>
            <a:off x="2539985" y="3889259"/>
            <a:ext cx="2276564" cy="52322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MY" sz="1400" dirty="0"/>
              <a:t>Staff select relevant REF Units of Assessment 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557EB90-DD01-4832-80E2-3FBD52F1B2BE}"/>
              </a:ext>
            </a:extLst>
          </p:cNvPr>
          <p:cNvSpPr txBox="1"/>
          <p:nvPr/>
        </p:nvSpPr>
        <p:spPr>
          <a:xfrm>
            <a:off x="2539985" y="4939971"/>
            <a:ext cx="2276564" cy="52322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MY" sz="1400" dirty="0"/>
              <a:t>Staff select 4 papers for </a:t>
            </a:r>
          </a:p>
          <a:p>
            <a:pPr algn="ctr"/>
            <a:r>
              <a:rPr lang="en-MY" sz="1400" dirty="0"/>
              <a:t>REF submission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B368440-02D0-4878-8D55-B38668D3FACC}"/>
              </a:ext>
            </a:extLst>
          </p:cNvPr>
          <p:cNvSpPr txBox="1"/>
          <p:nvPr/>
        </p:nvSpPr>
        <p:spPr>
          <a:xfrm>
            <a:off x="5256543" y="1969338"/>
            <a:ext cx="1854887" cy="7386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MY" sz="1400" dirty="0"/>
              <a:t>Staff submit 5 documents for REF submission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B60C123-72B9-4CF6-92AB-1A3C916CB996}"/>
              </a:ext>
            </a:extLst>
          </p:cNvPr>
          <p:cNvSpPr txBox="1"/>
          <p:nvPr/>
        </p:nvSpPr>
        <p:spPr>
          <a:xfrm>
            <a:off x="7654690" y="1967540"/>
            <a:ext cx="2122538" cy="52322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MY" sz="1400" dirty="0"/>
              <a:t>Expert panels assess submitted REF papers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8211531-4D95-46AD-B99C-3AC9F7B1C50B}"/>
              </a:ext>
            </a:extLst>
          </p:cNvPr>
          <p:cNvSpPr txBox="1"/>
          <p:nvPr/>
        </p:nvSpPr>
        <p:spPr>
          <a:xfrm>
            <a:off x="10463051" y="1958083"/>
            <a:ext cx="1292727" cy="11695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MY" sz="1400" dirty="0"/>
              <a:t>REF committee coordinate &amp; publish REF output results in website</a:t>
            </a:r>
          </a:p>
        </p:txBody>
      </p:sp>
      <p:sp>
        <p:nvSpPr>
          <p:cNvPr id="53" name="Arrow: Right 52">
            <a:extLst>
              <a:ext uri="{FF2B5EF4-FFF2-40B4-BE49-F238E27FC236}">
                <a16:creationId xmlns:a16="http://schemas.microsoft.com/office/drawing/2014/main" id="{87085658-87C7-42A3-B738-FB40C8D7DE63}"/>
              </a:ext>
            </a:extLst>
          </p:cNvPr>
          <p:cNvSpPr/>
          <p:nvPr/>
        </p:nvSpPr>
        <p:spPr>
          <a:xfrm rot="5400000">
            <a:off x="3443956" y="3530545"/>
            <a:ext cx="292231" cy="30988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54" name="Arrow: Right 53">
            <a:extLst>
              <a:ext uri="{FF2B5EF4-FFF2-40B4-BE49-F238E27FC236}">
                <a16:creationId xmlns:a16="http://schemas.microsoft.com/office/drawing/2014/main" id="{70B6583C-0D87-46D0-84C2-35E36933D555}"/>
              </a:ext>
            </a:extLst>
          </p:cNvPr>
          <p:cNvSpPr/>
          <p:nvPr/>
        </p:nvSpPr>
        <p:spPr>
          <a:xfrm rot="5400000">
            <a:off x="3443955" y="4535513"/>
            <a:ext cx="292231" cy="30988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55" name="Arrow: Right 54">
            <a:extLst>
              <a:ext uri="{FF2B5EF4-FFF2-40B4-BE49-F238E27FC236}">
                <a16:creationId xmlns:a16="http://schemas.microsoft.com/office/drawing/2014/main" id="{E97FB45B-F763-4C4B-8BE9-36523E3D455C}"/>
              </a:ext>
            </a:extLst>
          </p:cNvPr>
          <p:cNvSpPr/>
          <p:nvPr/>
        </p:nvSpPr>
        <p:spPr>
          <a:xfrm>
            <a:off x="9974024" y="2063860"/>
            <a:ext cx="292231" cy="30988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57" name="Arrow: Right 56">
            <a:extLst>
              <a:ext uri="{FF2B5EF4-FFF2-40B4-BE49-F238E27FC236}">
                <a16:creationId xmlns:a16="http://schemas.microsoft.com/office/drawing/2014/main" id="{D54D2127-23C7-480E-AA1A-BA81EC2C1727}"/>
              </a:ext>
            </a:extLst>
          </p:cNvPr>
          <p:cNvSpPr/>
          <p:nvPr/>
        </p:nvSpPr>
        <p:spPr>
          <a:xfrm rot="16200000">
            <a:off x="4215387" y="3815173"/>
            <a:ext cx="2664000" cy="30988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58" name="Arrow: Right 57">
            <a:extLst>
              <a:ext uri="{FF2B5EF4-FFF2-40B4-BE49-F238E27FC236}">
                <a16:creationId xmlns:a16="http://schemas.microsoft.com/office/drawing/2014/main" id="{63D0BA0D-9381-4C49-BBF1-D874C9170E08}"/>
              </a:ext>
            </a:extLst>
          </p:cNvPr>
          <p:cNvSpPr/>
          <p:nvPr/>
        </p:nvSpPr>
        <p:spPr>
          <a:xfrm>
            <a:off x="7198487" y="2074206"/>
            <a:ext cx="292231" cy="30988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165CDBB4-C41C-4B9C-BADE-686A4683AD28}"/>
              </a:ext>
            </a:extLst>
          </p:cNvPr>
          <p:cNvSpPr/>
          <p:nvPr/>
        </p:nvSpPr>
        <p:spPr>
          <a:xfrm>
            <a:off x="4930662" y="5124903"/>
            <a:ext cx="689235" cy="18937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5A66DF41-1287-4416-B884-DDDA393F6F66}"/>
              </a:ext>
            </a:extLst>
          </p:cNvPr>
          <p:cNvCxnSpPr/>
          <p:nvPr/>
        </p:nvCxnSpPr>
        <p:spPr>
          <a:xfrm>
            <a:off x="4388914" y="969249"/>
            <a:ext cx="0" cy="2880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34E287AB-FCD5-45C4-9106-AB24145A5B80}"/>
              </a:ext>
            </a:extLst>
          </p:cNvPr>
          <p:cNvCxnSpPr/>
          <p:nvPr/>
        </p:nvCxnSpPr>
        <p:spPr>
          <a:xfrm>
            <a:off x="4424735" y="1133608"/>
            <a:ext cx="3060000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1AC6E1C3-12FA-4760-B2E7-0AC28257B6C2}"/>
              </a:ext>
            </a:extLst>
          </p:cNvPr>
          <p:cNvSpPr/>
          <p:nvPr/>
        </p:nvSpPr>
        <p:spPr>
          <a:xfrm>
            <a:off x="5751147" y="2708002"/>
            <a:ext cx="1360284" cy="285433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200" b="1" u="sng" dirty="0">
                <a:solidFill>
                  <a:schemeClr val="tx1"/>
                </a:solidFill>
              </a:rPr>
              <a:t>Documents</a:t>
            </a:r>
            <a:endParaRPr lang="en-MY" sz="1200" b="1" dirty="0">
              <a:solidFill>
                <a:schemeClr val="tx1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MY" sz="1200" dirty="0">
                <a:solidFill>
                  <a:schemeClr val="tx1"/>
                </a:solidFill>
              </a:rPr>
              <a:t>REF1a/b/c (Staff Details)</a:t>
            </a:r>
          </a:p>
          <a:p>
            <a:pPr marL="228600" indent="-228600">
              <a:buFont typeface="+mj-lt"/>
              <a:buAutoNum type="arabicPeriod"/>
            </a:pPr>
            <a:r>
              <a:rPr lang="en-MY" sz="1200" dirty="0">
                <a:solidFill>
                  <a:schemeClr val="tx1"/>
                </a:solidFill>
              </a:rPr>
              <a:t>REF2 (Research Outputs)</a:t>
            </a:r>
          </a:p>
          <a:p>
            <a:pPr marL="228600" indent="-228600">
              <a:buFont typeface="+mj-lt"/>
              <a:buAutoNum type="arabicPeriod"/>
            </a:pPr>
            <a:r>
              <a:rPr lang="en-MY" sz="1200" dirty="0">
                <a:solidFill>
                  <a:schemeClr val="tx1"/>
                </a:solidFill>
              </a:rPr>
              <a:t>REF3a/b (Impact Template &amp; Case Studies)</a:t>
            </a:r>
          </a:p>
          <a:p>
            <a:pPr marL="228600" indent="-228600">
              <a:buFont typeface="+mj-lt"/>
              <a:buAutoNum type="arabicPeriod"/>
            </a:pPr>
            <a:r>
              <a:rPr lang="en-MY" sz="1200" dirty="0">
                <a:solidFill>
                  <a:schemeClr val="tx1"/>
                </a:solidFill>
              </a:rPr>
              <a:t>REF4a/b/c (Environment data)</a:t>
            </a:r>
          </a:p>
          <a:p>
            <a:pPr marL="228600" indent="-228600">
              <a:buFont typeface="+mj-lt"/>
              <a:buAutoNum type="arabicPeriod"/>
            </a:pPr>
            <a:r>
              <a:rPr lang="en-MY" sz="1200" dirty="0">
                <a:solidFill>
                  <a:schemeClr val="tx1"/>
                </a:solidFill>
              </a:rPr>
              <a:t>REF5 (Environment template)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0F286E6-DA05-4DE4-8E8B-CC7D7EA11B74}"/>
              </a:ext>
            </a:extLst>
          </p:cNvPr>
          <p:cNvSpPr txBox="1"/>
          <p:nvPr/>
        </p:nvSpPr>
        <p:spPr>
          <a:xfrm>
            <a:off x="7895166" y="2490760"/>
            <a:ext cx="1882061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MY" sz="1200" dirty="0"/>
              <a:t>REF: 4 Main Panels / 36 subpanels</a:t>
            </a:r>
          </a:p>
          <a:p>
            <a:pPr algn="ctr"/>
            <a:r>
              <a:rPr lang="en-MY" sz="1200" dirty="0"/>
              <a:t>(RAE: 15 Main Panels / 67 subpanels)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E3C0869-C004-4DA6-A0DF-04098F31ED04}"/>
              </a:ext>
            </a:extLst>
          </p:cNvPr>
          <p:cNvSpPr txBox="1"/>
          <p:nvPr/>
        </p:nvSpPr>
        <p:spPr>
          <a:xfrm>
            <a:off x="9032821" y="123815"/>
            <a:ext cx="26393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Process flow charts</a:t>
            </a:r>
          </a:p>
        </p:txBody>
      </p:sp>
    </p:spTree>
    <p:extLst>
      <p:ext uri="{BB962C8B-B14F-4D97-AF65-F5344CB8AC3E}">
        <p14:creationId xmlns:p14="http://schemas.microsoft.com/office/powerpoint/2010/main" val="689248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Box 60">
            <a:extLst>
              <a:ext uri="{FF2B5EF4-FFF2-40B4-BE49-F238E27FC236}">
                <a16:creationId xmlns:a16="http://schemas.microsoft.com/office/drawing/2014/main" id="{3BB24087-0BA1-488E-8A9D-A2E4828D117F}"/>
              </a:ext>
            </a:extLst>
          </p:cNvPr>
          <p:cNvSpPr txBox="1"/>
          <p:nvPr/>
        </p:nvSpPr>
        <p:spPr>
          <a:xfrm>
            <a:off x="4191825" y="807985"/>
            <a:ext cx="33512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sz="1400" dirty="0"/>
              <a:t>Jan -  Nov 2013 (11 months)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58CDA10-C534-479C-A66F-965702C74926}"/>
              </a:ext>
            </a:extLst>
          </p:cNvPr>
          <p:cNvCxnSpPr/>
          <p:nvPr/>
        </p:nvCxnSpPr>
        <p:spPr>
          <a:xfrm>
            <a:off x="2895749" y="969249"/>
            <a:ext cx="0" cy="2880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23" name="Diagram 22">
            <a:extLst>
              <a:ext uri="{FF2B5EF4-FFF2-40B4-BE49-F238E27FC236}">
                <a16:creationId xmlns:a16="http://schemas.microsoft.com/office/drawing/2014/main" id="{0BE7F756-B4FE-4B40-B673-CF850275DAB0}"/>
              </a:ext>
            </a:extLst>
          </p:cNvPr>
          <p:cNvGraphicFramePr/>
          <p:nvPr>
            <p:extLst/>
          </p:nvPr>
        </p:nvGraphicFramePr>
        <p:xfrm>
          <a:off x="184912" y="1290869"/>
          <a:ext cx="11738864" cy="4812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5064B1B-FB5D-4C1E-AF71-834D9787EFA0}"/>
              </a:ext>
            </a:extLst>
          </p:cNvPr>
          <p:cNvCxnSpPr/>
          <p:nvPr/>
        </p:nvCxnSpPr>
        <p:spPr>
          <a:xfrm>
            <a:off x="7510608" y="945005"/>
            <a:ext cx="0" cy="2880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4A47486-441D-4C0D-8114-138D094C4B42}"/>
              </a:ext>
            </a:extLst>
          </p:cNvPr>
          <p:cNvCxnSpPr/>
          <p:nvPr/>
        </p:nvCxnSpPr>
        <p:spPr>
          <a:xfrm>
            <a:off x="11678149" y="968021"/>
            <a:ext cx="0" cy="2880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F004283-2E4A-45C7-BFA5-F082D29F6C53}"/>
              </a:ext>
            </a:extLst>
          </p:cNvPr>
          <p:cNvCxnSpPr/>
          <p:nvPr/>
        </p:nvCxnSpPr>
        <p:spPr>
          <a:xfrm>
            <a:off x="9986011" y="968021"/>
            <a:ext cx="0" cy="2880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5095D64-D2AB-4744-BA12-EC7233DDD52E}"/>
              </a:ext>
            </a:extLst>
          </p:cNvPr>
          <p:cNvCxnSpPr/>
          <p:nvPr/>
        </p:nvCxnSpPr>
        <p:spPr>
          <a:xfrm>
            <a:off x="10067079" y="1130064"/>
            <a:ext cx="1512000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003B691-F32D-45B2-B636-0959CA740A75}"/>
              </a:ext>
            </a:extLst>
          </p:cNvPr>
          <p:cNvCxnSpPr/>
          <p:nvPr/>
        </p:nvCxnSpPr>
        <p:spPr>
          <a:xfrm>
            <a:off x="7575233" y="1130064"/>
            <a:ext cx="2376000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D0F1892-E9B3-48AD-8015-041EFE884E10}"/>
              </a:ext>
            </a:extLst>
          </p:cNvPr>
          <p:cNvCxnSpPr/>
          <p:nvPr/>
        </p:nvCxnSpPr>
        <p:spPr>
          <a:xfrm>
            <a:off x="2917015" y="1127917"/>
            <a:ext cx="1440000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E5C3FE95-CF79-4508-955E-B900B19C1617}"/>
              </a:ext>
            </a:extLst>
          </p:cNvPr>
          <p:cNvSpPr txBox="1"/>
          <p:nvPr/>
        </p:nvSpPr>
        <p:spPr>
          <a:xfrm>
            <a:off x="9974024" y="764373"/>
            <a:ext cx="16981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sz="1400" dirty="0"/>
              <a:t>Dec 2014 (1 month)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9CD838F-57D7-408B-A759-7493324E0EF5}"/>
              </a:ext>
            </a:extLst>
          </p:cNvPr>
          <p:cNvSpPr txBox="1"/>
          <p:nvPr/>
        </p:nvSpPr>
        <p:spPr>
          <a:xfrm>
            <a:off x="2696087" y="675664"/>
            <a:ext cx="19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sz="1400" dirty="0"/>
              <a:t>Oct - Dec 2012 (3 </a:t>
            </a:r>
            <a:r>
              <a:rPr lang="en-MY" sz="1400" dirty="0" err="1"/>
              <a:t>mths</a:t>
            </a:r>
            <a:r>
              <a:rPr lang="en-MY" sz="1400" dirty="0"/>
              <a:t>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1AF5DF3-CC22-48F3-A39C-46A92827C8C6}"/>
              </a:ext>
            </a:extLst>
          </p:cNvPr>
          <p:cNvSpPr txBox="1"/>
          <p:nvPr/>
        </p:nvSpPr>
        <p:spPr>
          <a:xfrm>
            <a:off x="7659571" y="764372"/>
            <a:ext cx="22570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sz="1400" dirty="0"/>
              <a:t>Jan – Nov 2014 (11 months)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5FF47DC-0E9B-4DBD-9BEA-CD2DB08771A0}"/>
              </a:ext>
            </a:extLst>
          </p:cNvPr>
          <p:cNvCxnSpPr>
            <a:cxnSpLocks/>
          </p:cNvCxnSpPr>
          <p:nvPr/>
        </p:nvCxnSpPr>
        <p:spPr>
          <a:xfrm>
            <a:off x="270339" y="429108"/>
            <a:ext cx="0" cy="7560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F0244A0-0722-40C0-BA67-2EC936EAB2D4}"/>
              </a:ext>
            </a:extLst>
          </p:cNvPr>
          <p:cNvCxnSpPr>
            <a:cxnSpLocks/>
          </p:cNvCxnSpPr>
          <p:nvPr/>
        </p:nvCxnSpPr>
        <p:spPr>
          <a:xfrm>
            <a:off x="270339" y="607171"/>
            <a:ext cx="7128000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0B8E83B7-8561-4726-8442-F29714F516C8}"/>
              </a:ext>
            </a:extLst>
          </p:cNvPr>
          <p:cNvSpPr txBox="1"/>
          <p:nvPr/>
        </p:nvSpPr>
        <p:spPr>
          <a:xfrm>
            <a:off x="350946" y="118488"/>
            <a:ext cx="52848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400" b="1" dirty="0"/>
              <a:t>Paper Publication Period</a:t>
            </a:r>
            <a:r>
              <a:rPr lang="en-MY" sz="1400" dirty="0"/>
              <a:t>: 1 Jan 2008 – 31 Dec 2013</a:t>
            </a:r>
          </a:p>
          <a:p>
            <a:r>
              <a:rPr lang="en-MY" sz="1400" b="1" dirty="0"/>
              <a:t>Other Data Assessments Period</a:t>
            </a:r>
            <a:r>
              <a:rPr lang="en-MY" sz="1400" dirty="0"/>
              <a:t>: 1 Jan 2008 – 31 July 2013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5A66DF41-1287-4416-B884-DDDA393F6F66}"/>
              </a:ext>
            </a:extLst>
          </p:cNvPr>
          <p:cNvCxnSpPr/>
          <p:nvPr/>
        </p:nvCxnSpPr>
        <p:spPr>
          <a:xfrm>
            <a:off x="4388914" y="969249"/>
            <a:ext cx="0" cy="2880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34E287AB-FCD5-45C4-9106-AB24145A5B80}"/>
              </a:ext>
            </a:extLst>
          </p:cNvPr>
          <p:cNvCxnSpPr/>
          <p:nvPr/>
        </p:nvCxnSpPr>
        <p:spPr>
          <a:xfrm>
            <a:off x="4424735" y="1133608"/>
            <a:ext cx="3060000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911C65D-9FE8-41AE-A64C-3586CD7874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9797999"/>
              </p:ext>
            </p:extLst>
          </p:nvPr>
        </p:nvGraphicFramePr>
        <p:xfrm>
          <a:off x="360735" y="2084996"/>
          <a:ext cx="11311400" cy="393192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262280">
                  <a:extLst>
                    <a:ext uri="{9D8B030D-6E8A-4147-A177-3AD203B41FA5}">
                      <a16:colId xmlns:a16="http://schemas.microsoft.com/office/drawing/2014/main" val="3844204723"/>
                    </a:ext>
                  </a:extLst>
                </a:gridCol>
                <a:gridCol w="2262280">
                  <a:extLst>
                    <a:ext uri="{9D8B030D-6E8A-4147-A177-3AD203B41FA5}">
                      <a16:colId xmlns:a16="http://schemas.microsoft.com/office/drawing/2014/main" val="3039363010"/>
                    </a:ext>
                  </a:extLst>
                </a:gridCol>
                <a:gridCol w="2262280">
                  <a:extLst>
                    <a:ext uri="{9D8B030D-6E8A-4147-A177-3AD203B41FA5}">
                      <a16:colId xmlns:a16="http://schemas.microsoft.com/office/drawing/2014/main" val="2704551835"/>
                    </a:ext>
                  </a:extLst>
                </a:gridCol>
                <a:gridCol w="2262280">
                  <a:extLst>
                    <a:ext uri="{9D8B030D-6E8A-4147-A177-3AD203B41FA5}">
                      <a16:colId xmlns:a16="http://schemas.microsoft.com/office/drawing/2014/main" val="3605408153"/>
                    </a:ext>
                  </a:extLst>
                </a:gridCol>
                <a:gridCol w="2262280">
                  <a:extLst>
                    <a:ext uri="{9D8B030D-6E8A-4147-A177-3AD203B41FA5}">
                      <a16:colId xmlns:a16="http://schemas.microsoft.com/office/drawing/2014/main" val="14458263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b="0" dirty="0"/>
                        <a:t>Publication type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b="0" dirty="0"/>
                        <a:t>Journal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b="0" dirty="0"/>
                        <a:t>Conference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b="0" dirty="0"/>
                        <a:t>Both </a:t>
                      </a:r>
                    </a:p>
                    <a:p>
                      <a:endParaRPr lang="en-GB" b="0" dirty="0"/>
                    </a:p>
                    <a:p>
                      <a:endParaRPr lang="en-GB" b="0" dirty="0"/>
                    </a:p>
                    <a:p>
                      <a:endParaRPr lang="en-GB" b="0" dirty="0"/>
                    </a:p>
                    <a:p>
                      <a:endParaRPr lang="en-GB" b="0" dirty="0"/>
                    </a:p>
                    <a:p>
                      <a:endParaRPr lang="en-GB" b="0" dirty="0"/>
                    </a:p>
                    <a:p>
                      <a:endParaRPr lang="en-GB" b="0" dirty="0"/>
                    </a:p>
                    <a:p>
                      <a:endParaRPr lang="en-GB" b="0" dirty="0"/>
                    </a:p>
                    <a:p>
                      <a:endParaRPr lang="en-GB" b="0" dirty="0"/>
                    </a:p>
                    <a:p>
                      <a:endParaRPr lang="en-GB" b="0" dirty="0"/>
                    </a:p>
                    <a:p>
                      <a:endParaRPr lang="en-GB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b="0" dirty="0"/>
                        <a:t>University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400" b="0" dirty="0"/>
                        <a:t>Reputation (G5/Russell group)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400" b="0" dirty="0"/>
                        <a:t>Global ranking (times)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GB" sz="1400" b="0" dirty="0"/>
                        <a:t>Staff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400" b="0" dirty="0"/>
                        <a:t>Category A/C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400" b="0" dirty="0"/>
                        <a:t>FTE (as close to 1 as possible?)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400" b="0" dirty="0"/>
                        <a:t>Start date of employment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400" b="0" dirty="0"/>
                        <a:t>Early career researcher?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400" b="0" dirty="0"/>
                        <a:t>Research fellow? (temporary)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400" b="0" dirty="0"/>
                        <a:t>UK/non-UK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400" b="0" dirty="0"/>
                        <a:t>Single/multiple research 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b="0" dirty="0"/>
                        <a:t>Submission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600" b="0" dirty="0"/>
                        <a:t>Publication date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600" b="0" dirty="0"/>
                        <a:t>Pending?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600" b="0" dirty="0"/>
                        <a:t>Number of co-author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600" b="0" dirty="0"/>
                        <a:t>Additional information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600" b="0" dirty="0"/>
                        <a:t>Interdisciplinarity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600" b="0" dirty="0"/>
                        <a:t>Citation count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600" b="0" dirty="0"/>
                        <a:t>Research topic (recent trends are shifting towards deployment of computational approach)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b="0" dirty="0"/>
                        <a:t>Panel members &amp; panel chairs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600" b="0" dirty="0"/>
                        <a:t>% of academics vs others (e.g. industry related)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600" b="0" dirty="0"/>
                        <a:t>Universities they belong to 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600" b="0" dirty="0"/>
                        <a:t>% of G5/Russell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600" b="0" dirty="0"/>
                        <a:t>In each UOA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600" b="0" dirty="0"/>
                        <a:t>% of academics vs others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600" b="0" dirty="0"/>
                        <a:t>% of G5/ Russell/ others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GB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067386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CE2D21B9-6515-4FAE-BED8-BF801965918C}"/>
              </a:ext>
            </a:extLst>
          </p:cNvPr>
          <p:cNvSpPr txBox="1"/>
          <p:nvPr/>
        </p:nvSpPr>
        <p:spPr>
          <a:xfrm>
            <a:off x="8665348" y="123526"/>
            <a:ext cx="30067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List of possible factors</a:t>
            </a:r>
          </a:p>
        </p:txBody>
      </p:sp>
    </p:spTree>
    <p:extLst>
      <p:ext uri="{BB962C8B-B14F-4D97-AF65-F5344CB8AC3E}">
        <p14:creationId xmlns:p14="http://schemas.microsoft.com/office/powerpoint/2010/main" val="1944377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57A7037-6097-47E8-B62D-C1204006CDEC}"/>
              </a:ext>
            </a:extLst>
          </p:cNvPr>
          <p:cNvSpPr txBox="1"/>
          <p:nvPr/>
        </p:nvSpPr>
        <p:spPr>
          <a:xfrm>
            <a:off x="596821" y="1381401"/>
            <a:ext cx="206086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University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Reputation (G5/Russell group)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Global ranking (times)</a:t>
            </a:r>
          </a:p>
          <a:p>
            <a:r>
              <a:rPr lang="en-GB" sz="1400" dirty="0"/>
              <a:t>Staff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Category A/C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FTE (as close to 1 as possible?)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rgbClr val="FF0000"/>
                </a:solidFill>
              </a:rPr>
              <a:t>Start date of employment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rgbClr val="FF0000"/>
                </a:solidFill>
              </a:rPr>
              <a:t>Early career researcher?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rgbClr val="FF0000"/>
                </a:solidFill>
              </a:rPr>
              <a:t>Research fellow? </a:t>
            </a:r>
            <a:r>
              <a:rPr lang="en-GB" sz="1400" dirty="0"/>
              <a:t>(temporary)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rgbClr val="FF0000"/>
                </a:solidFill>
              </a:rPr>
              <a:t>UK/non-UK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Single/multiple research group</a:t>
            </a:r>
          </a:p>
          <a:p>
            <a:endParaRPr lang="en-GB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D60DBDE-2999-4140-829C-014B44336DE6}"/>
              </a:ext>
            </a:extLst>
          </p:cNvPr>
          <p:cNvSpPr txBox="1"/>
          <p:nvPr/>
        </p:nvSpPr>
        <p:spPr>
          <a:xfrm>
            <a:off x="4832908" y="324470"/>
            <a:ext cx="206086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Publication 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Journal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Conference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FF0000"/>
                </a:solidFill>
              </a:rPr>
              <a:t>Both </a:t>
            </a:r>
          </a:p>
          <a:p>
            <a:r>
              <a:rPr lang="en-GB" dirty="0"/>
              <a:t>Publication rank</a:t>
            </a:r>
          </a:p>
          <a:p>
            <a:endParaRPr lang="en-GB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00B9468-34F3-4407-89BF-5EE40B7AB5F5}"/>
              </a:ext>
            </a:extLst>
          </p:cNvPr>
          <p:cNvSpPr txBox="1"/>
          <p:nvPr/>
        </p:nvSpPr>
        <p:spPr>
          <a:xfrm>
            <a:off x="4746021" y="2785920"/>
            <a:ext cx="206086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Submission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Publication date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Pending?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Number of co-author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Additional 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Interdisciplinarity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Citation count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Research topic (recent trends are shifting towards deployment of computational approach)</a:t>
            </a:r>
          </a:p>
          <a:p>
            <a:endParaRPr lang="en-GB" sz="12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71EDE46-B63B-4C72-9139-7D9E53073986}"/>
              </a:ext>
            </a:extLst>
          </p:cNvPr>
          <p:cNvSpPr txBox="1"/>
          <p:nvPr/>
        </p:nvSpPr>
        <p:spPr>
          <a:xfrm>
            <a:off x="9251787" y="1063134"/>
            <a:ext cx="2060862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Panel members &amp; panel chairs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rgbClr val="FF0000"/>
                </a:solidFill>
              </a:rPr>
              <a:t>% of academics vs others</a:t>
            </a:r>
            <a:r>
              <a:rPr lang="en-GB" sz="1600" dirty="0"/>
              <a:t> (e.g. industry related)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Universities they belong to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600" dirty="0"/>
              <a:t>% of G5/Russell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sz="1600" dirty="0"/>
              <a:t>In each UOA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600" dirty="0"/>
              <a:t>% of academics vs others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600" dirty="0"/>
              <a:t>% of G5/ Russell/ others</a:t>
            </a:r>
          </a:p>
          <a:p>
            <a:endParaRPr lang="en-GB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0C9D35C-E13A-41AD-AAC3-58CBEC105BF1}"/>
              </a:ext>
            </a:extLst>
          </p:cNvPr>
          <p:cNvCxnSpPr/>
          <p:nvPr/>
        </p:nvCxnSpPr>
        <p:spPr>
          <a:xfrm flipV="1">
            <a:off x="2067339" y="4678017"/>
            <a:ext cx="2765569" cy="3710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4B556404-18A0-4439-BFB9-8C5A47DB8F91}"/>
              </a:ext>
            </a:extLst>
          </p:cNvPr>
          <p:cNvSpPr/>
          <p:nvPr/>
        </p:nvSpPr>
        <p:spPr>
          <a:xfrm>
            <a:off x="6400800" y="3233530"/>
            <a:ext cx="1060532" cy="1696279"/>
          </a:xfrm>
          <a:custGeom>
            <a:avLst/>
            <a:gdLst>
              <a:gd name="connsiteX0" fmla="*/ 0 w 1060532"/>
              <a:gd name="connsiteY0" fmla="*/ 1696279 h 1696279"/>
              <a:gd name="connsiteX1" fmla="*/ 1060174 w 1060532"/>
              <a:gd name="connsiteY1" fmla="*/ 781879 h 1696279"/>
              <a:gd name="connsiteX2" fmla="*/ 119270 w 1060532"/>
              <a:gd name="connsiteY2" fmla="*/ 0 h 1696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60532" h="1696279">
                <a:moveTo>
                  <a:pt x="0" y="1696279"/>
                </a:moveTo>
                <a:cubicBezTo>
                  <a:pt x="520148" y="1380435"/>
                  <a:pt x="1040296" y="1064592"/>
                  <a:pt x="1060174" y="781879"/>
                </a:cubicBezTo>
                <a:cubicBezTo>
                  <a:pt x="1080052" y="499166"/>
                  <a:pt x="267253" y="106017"/>
                  <a:pt x="119270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950EE935-22E7-4BE7-A9CB-A5761E20BFEA}"/>
              </a:ext>
            </a:extLst>
          </p:cNvPr>
          <p:cNvSpPr/>
          <p:nvPr/>
        </p:nvSpPr>
        <p:spPr>
          <a:xfrm>
            <a:off x="4267088" y="543339"/>
            <a:ext cx="609712" cy="2663687"/>
          </a:xfrm>
          <a:custGeom>
            <a:avLst/>
            <a:gdLst>
              <a:gd name="connsiteX0" fmla="*/ 569955 w 609712"/>
              <a:gd name="connsiteY0" fmla="*/ 2663687 h 2663687"/>
              <a:gd name="connsiteX1" fmla="*/ 112 w 609712"/>
              <a:gd name="connsiteY1" fmla="*/ 1444487 h 2663687"/>
              <a:gd name="connsiteX2" fmla="*/ 609712 w 609712"/>
              <a:gd name="connsiteY2" fmla="*/ 0 h 2663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9712" h="2663687">
                <a:moveTo>
                  <a:pt x="569955" y="2663687"/>
                </a:moveTo>
                <a:cubicBezTo>
                  <a:pt x="281720" y="2276061"/>
                  <a:pt x="-6514" y="1888435"/>
                  <a:pt x="112" y="1444487"/>
                </a:cubicBezTo>
                <a:cubicBezTo>
                  <a:pt x="6738" y="1000539"/>
                  <a:pt x="273990" y="132522"/>
                  <a:pt x="609712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67E4EF39-01D6-4EB3-A341-AB458E8F0E39}"/>
              </a:ext>
            </a:extLst>
          </p:cNvPr>
          <p:cNvSpPr/>
          <p:nvPr/>
        </p:nvSpPr>
        <p:spPr>
          <a:xfrm>
            <a:off x="1510748" y="1549123"/>
            <a:ext cx="3352800" cy="67642"/>
          </a:xfrm>
          <a:custGeom>
            <a:avLst/>
            <a:gdLst>
              <a:gd name="connsiteX0" fmla="*/ 0 w 3352800"/>
              <a:gd name="connsiteY0" fmla="*/ 1381 h 67642"/>
              <a:gd name="connsiteX1" fmla="*/ 3352800 w 3352800"/>
              <a:gd name="connsiteY1" fmla="*/ 67642 h 67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352800" h="67642">
                <a:moveTo>
                  <a:pt x="0" y="1381"/>
                </a:moveTo>
                <a:cubicBezTo>
                  <a:pt x="1324113" y="-1932"/>
                  <a:pt x="2648226" y="-5245"/>
                  <a:pt x="3352800" y="67642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14723578-B4CD-49CC-B0EB-6DF9BA8F5BAA}"/>
              </a:ext>
            </a:extLst>
          </p:cNvPr>
          <p:cNvSpPr/>
          <p:nvPr/>
        </p:nvSpPr>
        <p:spPr>
          <a:xfrm>
            <a:off x="1510748" y="1563757"/>
            <a:ext cx="7818782" cy="887895"/>
          </a:xfrm>
          <a:custGeom>
            <a:avLst/>
            <a:gdLst>
              <a:gd name="connsiteX0" fmla="*/ 7818782 w 7818782"/>
              <a:gd name="connsiteY0" fmla="*/ 887895 h 887895"/>
              <a:gd name="connsiteX1" fmla="*/ 0 w 7818782"/>
              <a:gd name="connsiteY1" fmla="*/ 0 h 887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818782" h="887895">
                <a:moveTo>
                  <a:pt x="7818782" y="887895"/>
                </a:moveTo>
                <a:lnTo>
                  <a:pt x="0" y="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62D891AC-5344-4AC3-84A9-E4C17B80B01A}"/>
              </a:ext>
            </a:extLst>
          </p:cNvPr>
          <p:cNvSpPr/>
          <p:nvPr/>
        </p:nvSpPr>
        <p:spPr>
          <a:xfrm>
            <a:off x="6453809" y="1603513"/>
            <a:ext cx="1815593" cy="4015409"/>
          </a:xfrm>
          <a:custGeom>
            <a:avLst/>
            <a:gdLst>
              <a:gd name="connsiteX0" fmla="*/ 0 w 1815593"/>
              <a:gd name="connsiteY0" fmla="*/ 0 h 4015409"/>
              <a:gd name="connsiteX1" fmla="*/ 1815548 w 1815593"/>
              <a:gd name="connsiteY1" fmla="*/ 2610678 h 4015409"/>
              <a:gd name="connsiteX2" fmla="*/ 53008 w 1815593"/>
              <a:gd name="connsiteY2" fmla="*/ 4015409 h 4015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15593" h="4015409">
                <a:moveTo>
                  <a:pt x="0" y="0"/>
                </a:moveTo>
                <a:cubicBezTo>
                  <a:pt x="903356" y="970721"/>
                  <a:pt x="1806713" y="1941443"/>
                  <a:pt x="1815548" y="2610678"/>
                </a:cubicBezTo>
                <a:cubicBezTo>
                  <a:pt x="1824383" y="3279913"/>
                  <a:pt x="532295" y="3821044"/>
                  <a:pt x="53008" y="4015409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25CCB57A-1066-4249-88D3-1447739C60D1}"/>
              </a:ext>
            </a:extLst>
          </p:cNvPr>
          <p:cNvSpPr/>
          <p:nvPr/>
        </p:nvSpPr>
        <p:spPr>
          <a:xfrm>
            <a:off x="6387548" y="4664765"/>
            <a:ext cx="573429" cy="503583"/>
          </a:xfrm>
          <a:custGeom>
            <a:avLst/>
            <a:gdLst>
              <a:gd name="connsiteX0" fmla="*/ 198782 w 573429"/>
              <a:gd name="connsiteY0" fmla="*/ 0 h 503583"/>
              <a:gd name="connsiteX1" fmla="*/ 569843 w 573429"/>
              <a:gd name="connsiteY1" fmla="*/ 278296 h 503583"/>
              <a:gd name="connsiteX2" fmla="*/ 0 w 573429"/>
              <a:gd name="connsiteY2" fmla="*/ 503583 h 503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3429" h="503583">
                <a:moveTo>
                  <a:pt x="198782" y="0"/>
                </a:moveTo>
                <a:cubicBezTo>
                  <a:pt x="400877" y="97183"/>
                  <a:pt x="602973" y="194366"/>
                  <a:pt x="569843" y="278296"/>
                </a:cubicBezTo>
                <a:cubicBezTo>
                  <a:pt x="536713" y="362226"/>
                  <a:pt x="268356" y="432904"/>
                  <a:pt x="0" y="50358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46638062-4D74-45A4-A395-CD261B913C9E}"/>
              </a:ext>
            </a:extLst>
          </p:cNvPr>
          <p:cNvSpPr/>
          <p:nvPr/>
        </p:nvSpPr>
        <p:spPr>
          <a:xfrm>
            <a:off x="6308035" y="3790122"/>
            <a:ext cx="733905" cy="848139"/>
          </a:xfrm>
          <a:custGeom>
            <a:avLst/>
            <a:gdLst>
              <a:gd name="connsiteX0" fmla="*/ 0 w 733905"/>
              <a:gd name="connsiteY0" fmla="*/ 0 h 848139"/>
              <a:gd name="connsiteX1" fmla="*/ 728869 w 733905"/>
              <a:gd name="connsiteY1" fmla="*/ 251791 h 848139"/>
              <a:gd name="connsiteX2" fmla="*/ 265043 w 733905"/>
              <a:gd name="connsiteY2" fmla="*/ 848139 h 848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3905" h="848139">
                <a:moveTo>
                  <a:pt x="0" y="0"/>
                </a:moveTo>
                <a:cubicBezTo>
                  <a:pt x="342347" y="55217"/>
                  <a:pt x="684695" y="110435"/>
                  <a:pt x="728869" y="251791"/>
                </a:cubicBezTo>
                <a:cubicBezTo>
                  <a:pt x="773043" y="393147"/>
                  <a:pt x="519043" y="620643"/>
                  <a:pt x="265043" y="848139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10ED302-F2EF-4ADE-B0A7-396344D79EC1}"/>
              </a:ext>
            </a:extLst>
          </p:cNvPr>
          <p:cNvSpPr txBox="1"/>
          <p:nvPr/>
        </p:nvSpPr>
        <p:spPr>
          <a:xfrm>
            <a:off x="8432720" y="123526"/>
            <a:ext cx="32394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Factors and correlations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2A71B96-01D3-4DC8-B16A-EEB7F6575538}"/>
              </a:ext>
            </a:extLst>
          </p:cNvPr>
          <p:cNvSpPr txBox="1"/>
          <p:nvPr/>
        </p:nvSpPr>
        <p:spPr>
          <a:xfrm>
            <a:off x="593238" y="6386906"/>
            <a:ext cx="40802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</a:rPr>
              <a:t>RED indicates data that are not immediately available</a:t>
            </a:r>
          </a:p>
        </p:txBody>
      </p:sp>
    </p:spTree>
    <p:extLst>
      <p:ext uri="{BB962C8B-B14F-4D97-AF65-F5344CB8AC3E}">
        <p14:creationId xmlns:p14="http://schemas.microsoft.com/office/powerpoint/2010/main" val="20156324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599</TotalTime>
  <Words>530</Words>
  <Application>Microsoft Office PowerPoint</Application>
  <PresentationFormat>Widescreen</PresentationFormat>
  <Paragraphs>113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Rawaida Kamarudin</dc:creator>
  <cp:lastModifiedBy>Glor Lin</cp:lastModifiedBy>
  <cp:revision>84</cp:revision>
  <dcterms:created xsi:type="dcterms:W3CDTF">2017-10-23T17:05:51Z</dcterms:created>
  <dcterms:modified xsi:type="dcterms:W3CDTF">2017-10-24T13:43:43Z</dcterms:modified>
</cp:coreProperties>
</file>