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7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C70EA9F-346E-48F6-BCFC-38D52C36C87B}">
          <p14:sldIdLst>
            <p14:sldId id="256"/>
            <p14:sldId id="257"/>
          </p14:sldIdLst>
        </p14:section>
        <p14:section name="Introduction / Lit Review" id="{3C197DF9-46D8-4AC8-8741-E114F6E1BC0B}">
          <p14:sldIdLst>
            <p14:sldId id="258"/>
          </p14:sldIdLst>
        </p14:section>
        <p14:section name="Approach / Methodology" id="{EE6837FC-2EF7-4F0A-8099-F792A4B74C4B}">
          <p14:sldIdLst>
            <p14:sldId id="259"/>
          </p14:sldIdLst>
        </p14:section>
        <p14:section name="Timeline" id="{CD3F8DBA-DA8B-40E8-8D4C-9357254DBBD7}">
          <p14:sldIdLst>
            <p14:sldId id="267"/>
            <p14:sldId id="270"/>
          </p14:sldIdLst>
        </p14:section>
        <p14:section name="Backup Slides" id="{8CA7C08E-4A38-4193-AD07-B58A5D341B5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Woodhead" initials="EW" lastIdx="3" clrIdx="0">
    <p:extLst>
      <p:ext uri="{19B8F6BF-5375-455C-9EA6-DF929625EA0E}">
        <p15:presenceInfo xmlns:p15="http://schemas.microsoft.com/office/powerpoint/2012/main" userId="Eleanor Woodhe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074" autoAdjust="0"/>
  </p:normalViewPr>
  <p:slideViewPr>
    <p:cSldViewPr snapToGrid="0">
      <p:cViewPr varScale="1">
        <p:scale>
          <a:sx n="58" d="100"/>
          <a:sy n="58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6F9AC-A2CC-4FF1-8EF0-48D6B3E338BC}" type="datetimeFigureOut">
              <a:rPr lang="en-MY" smtClean="0"/>
              <a:t>20/10/2017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4720D-D3CF-461D-8EAD-C8C115A81DD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77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4720D-D3CF-461D-8EAD-C8C115A81DD8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029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In the Why? Section:</a:t>
            </a:r>
          </a:p>
          <a:p>
            <a:pPr marL="171450" indent="-171450">
              <a:buFontTx/>
              <a:buChar char="-"/>
            </a:pPr>
            <a:r>
              <a:rPr lang="en-MY" dirty="0"/>
              <a:t>Public funds for research are allocated based on the outcome of an REF</a:t>
            </a:r>
          </a:p>
          <a:p>
            <a:pPr marL="171450" indent="-171450">
              <a:buFontTx/>
              <a:buChar char="-"/>
            </a:pPr>
            <a:r>
              <a:rPr lang="en-MY" dirty="0"/>
              <a:t>Understanding which factors affect the outcome of the REF can then help departments submit papers aimed at higher ratings </a:t>
            </a:r>
          </a:p>
          <a:p>
            <a:pPr marL="171450" indent="-171450">
              <a:buFontTx/>
              <a:buChar char="-"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4720D-D3CF-461D-8EAD-C8C115A81DD8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940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Understanding the task:</a:t>
            </a:r>
          </a:p>
          <a:p>
            <a:pPr marL="171450" indent="-171450">
              <a:buFontTx/>
              <a:buChar char="-"/>
            </a:pPr>
            <a:r>
              <a:rPr lang="en-MY" dirty="0"/>
              <a:t>Get a basic understanding of what is REF and RAE and their differences</a:t>
            </a:r>
          </a:p>
          <a:p>
            <a:pPr marL="171450" indent="-171450">
              <a:buFontTx/>
              <a:buChar char="-"/>
            </a:pPr>
            <a:r>
              <a:rPr lang="en-MY" dirty="0"/>
              <a:t>Have a preliminary overview of the data to get a feel of what we have and don’t have available </a:t>
            </a:r>
          </a:p>
          <a:p>
            <a:pPr marL="171450" indent="-171450">
              <a:buFontTx/>
              <a:buChar char="-"/>
            </a:pPr>
            <a:r>
              <a:rPr lang="en-MY" dirty="0"/>
              <a:t>Think of approaches to gathering the data</a:t>
            </a:r>
          </a:p>
          <a:p>
            <a:pPr marL="171450" indent="-171450">
              <a:buFontTx/>
              <a:buChar char="-"/>
            </a:pPr>
            <a:r>
              <a:rPr lang="en-MY" dirty="0"/>
              <a:t>Map the process of paper submission to REF outcome to understand any possible dependence of different features</a:t>
            </a:r>
          </a:p>
          <a:p>
            <a:pPr marL="0" indent="0">
              <a:buFontTx/>
              <a:buNone/>
            </a:pPr>
            <a:endParaRPr lang="en-MY" dirty="0"/>
          </a:p>
          <a:p>
            <a:pPr marL="0" indent="0">
              <a:buFontTx/>
              <a:buNone/>
            </a:pPr>
            <a:r>
              <a:rPr lang="en-MY" dirty="0"/>
              <a:t>Preparing the data:</a:t>
            </a:r>
          </a:p>
          <a:p>
            <a:pPr marL="171450" indent="-171450">
              <a:buFontTx/>
              <a:buChar char="-"/>
            </a:pPr>
            <a:r>
              <a:rPr lang="en-MY" dirty="0"/>
              <a:t>Extracting the data</a:t>
            </a:r>
          </a:p>
          <a:p>
            <a:pPr marL="628650" lvl="1" indent="-171450">
              <a:buFontTx/>
              <a:buChar char="-"/>
            </a:pPr>
            <a:r>
              <a:rPr lang="en-MY" dirty="0"/>
              <a:t>Most data is available on very large excel files</a:t>
            </a:r>
          </a:p>
          <a:p>
            <a:pPr marL="171450" lvl="0" indent="-171450">
              <a:buFontTx/>
              <a:buChar char="-"/>
            </a:pPr>
            <a:r>
              <a:rPr lang="en-MY" dirty="0"/>
              <a:t>Clean and normalise the data</a:t>
            </a:r>
          </a:p>
          <a:p>
            <a:pPr marL="171450" lvl="0" indent="-171450">
              <a:buFontTx/>
              <a:buChar char="-"/>
            </a:pPr>
            <a:r>
              <a:rPr lang="en-MY" dirty="0"/>
              <a:t>Perform simple statistics to get an initial sense on what is going on</a:t>
            </a:r>
          </a:p>
          <a:p>
            <a:pPr marL="171450" lvl="0" indent="-171450">
              <a:buFontTx/>
              <a:buChar char="-"/>
            </a:pPr>
            <a:endParaRPr lang="en-MY" dirty="0"/>
          </a:p>
          <a:p>
            <a:pPr marL="0" lvl="0" indent="0">
              <a:buFontTx/>
              <a:buNone/>
            </a:pPr>
            <a:r>
              <a:rPr lang="en-MY" dirty="0"/>
              <a:t>Defining Hypotheses:</a:t>
            </a:r>
          </a:p>
          <a:p>
            <a:pPr marL="171450" lvl="0" indent="-171450">
              <a:buFontTx/>
              <a:buChar char="-"/>
            </a:pPr>
            <a:r>
              <a:rPr lang="en-MY" dirty="0"/>
              <a:t>Study literature to identify previous work on similar issue and also view different approaches to the problem</a:t>
            </a:r>
          </a:p>
          <a:p>
            <a:pPr marL="171450" lvl="0" indent="-171450">
              <a:buFontTx/>
              <a:buChar char="-"/>
            </a:pPr>
            <a:r>
              <a:rPr lang="en-MY" dirty="0"/>
              <a:t>Define the hypotheses for our project</a:t>
            </a:r>
          </a:p>
          <a:p>
            <a:pPr marL="0" lvl="0" indent="0">
              <a:buFontTx/>
              <a:buNone/>
            </a:pPr>
            <a:endParaRPr lang="en-MY" dirty="0"/>
          </a:p>
          <a:p>
            <a:pPr marL="0" lvl="0" indent="0">
              <a:buFontTx/>
              <a:buNone/>
            </a:pPr>
            <a:r>
              <a:rPr lang="en-MY" dirty="0"/>
              <a:t>Testing of Hypotheses:</a:t>
            </a:r>
          </a:p>
          <a:p>
            <a:pPr marL="171450" lvl="0" indent="-171450">
              <a:buFontTx/>
              <a:buChar char="-"/>
            </a:pPr>
            <a:r>
              <a:rPr lang="en-MY" dirty="0"/>
              <a:t>Identify first any factors that have a correlations between them </a:t>
            </a:r>
          </a:p>
          <a:p>
            <a:pPr marL="171450" lvl="0" indent="-171450">
              <a:buFontTx/>
              <a:buChar char="-"/>
            </a:pPr>
            <a:r>
              <a:rPr lang="en-MY" dirty="0"/>
              <a:t>Identify any biases and discard any irrelevant information</a:t>
            </a:r>
          </a:p>
          <a:p>
            <a:pPr marL="171450" lvl="0" indent="-171450">
              <a:buFontTx/>
              <a:buChar char="-"/>
            </a:pPr>
            <a:r>
              <a:rPr lang="en-MY" dirty="0"/>
              <a:t>Prepare data for testing </a:t>
            </a:r>
          </a:p>
          <a:p>
            <a:pPr marL="171450" lvl="0" indent="-171450">
              <a:buFontTx/>
              <a:buChar char="-"/>
            </a:pPr>
            <a:r>
              <a:rPr lang="en-MY" dirty="0"/>
              <a:t>And test Hypotheses with the relevant factors</a:t>
            </a:r>
          </a:p>
          <a:p>
            <a:pPr marL="171450" lvl="0" indent="-171450">
              <a:buFontTx/>
              <a:buChar char="-"/>
            </a:pPr>
            <a:endParaRPr lang="en-MY" dirty="0"/>
          </a:p>
          <a:p>
            <a:pPr marL="0" lvl="0" indent="0">
              <a:buFontTx/>
              <a:buNone/>
            </a:pPr>
            <a:r>
              <a:rPr lang="en-MY" dirty="0"/>
              <a:t>Validation and interpretation of results:</a:t>
            </a:r>
          </a:p>
          <a:p>
            <a:pPr marL="171450" lvl="0" indent="-171450">
              <a:buFontTx/>
              <a:buChar char="-"/>
            </a:pPr>
            <a:r>
              <a:rPr lang="en-MY" dirty="0"/>
              <a:t>Check results with a testing data set that was not used to check the hypotheses</a:t>
            </a:r>
          </a:p>
          <a:p>
            <a:pPr marL="171450" lvl="0" indent="-171450">
              <a:buFontTx/>
              <a:buChar char="-"/>
            </a:pPr>
            <a:r>
              <a:rPr lang="en-MY" dirty="0" err="1"/>
              <a:t>Comapre</a:t>
            </a:r>
            <a:r>
              <a:rPr lang="en-MY" dirty="0"/>
              <a:t> results with literature</a:t>
            </a:r>
          </a:p>
          <a:p>
            <a:pPr marL="171450" lvl="0" indent="-171450">
              <a:buFontTx/>
              <a:buChar char="-"/>
            </a:pPr>
            <a:r>
              <a:rPr lang="en-MY" dirty="0"/>
              <a:t>Interpret Results and draw conclusions</a:t>
            </a:r>
          </a:p>
          <a:p>
            <a:pPr marL="171450" lvl="0" indent="-171450">
              <a:buFontTx/>
              <a:buChar char="-"/>
            </a:pPr>
            <a:r>
              <a:rPr lang="en-MY" dirty="0"/>
              <a:t>Report writing</a:t>
            </a:r>
          </a:p>
          <a:p>
            <a:pPr marL="171450" lvl="0" indent="-171450">
              <a:buFontTx/>
              <a:buChar char="-"/>
            </a:pPr>
            <a:endParaRPr lang="en-MY" dirty="0"/>
          </a:p>
          <a:p>
            <a:pPr marL="0" lvl="0" indent="0">
              <a:buFontTx/>
              <a:buNone/>
            </a:pPr>
            <a:r>
              <a:rPr lang="en-MY" dirty="0"/>
              <a:t>IF POSSIBLE WE WILL DO THE MODEL</a:t>
            </a:r>
          </a:p>
          <a:p>
            <a:pPr marL="0" lvl="0" indent="0">
              <a:buFontTx/>
              <a:buNone/>
            </a:pPr>
            <a:r>
              <a:rPr lang="en-MY" dirty="0"/>
              <a:t>First considerations are to build a model following a decision tree approach</a:t>
            </a:r>
          </a:p>
          <a:p>
            <a:pPr marL="0" lvl="0" indent="0">
              <a:buFontTx/>
              <a:buNone/>
            </a:pPr>
            <a:r>
              <a:rPr lang="en-MY" dirty="0" err="1"/>
              <a:t>Multinominal</a:t>
            </a:r>
            <a:r>
              <a:rPr lang="en-MY" dirty="0"/>
              <a:t> output</a:t>
            </a:r>
          </a:p>
          <a:p>
            <a:pPr marL="171450" lvl="0" indent="-171450">
              <a:buFontTx/>
              <a:buChar char="-"/>
            </a:pPr>
            <a:endParaRPr lang="en-MY" dirty="0"/>
          </a:p>
          <a:p>
            <a:pPr marL="171450" lvl="0" indent="-171450">
              <a:buFontTx/>
              <a:buChar char="-"/>
            </a:pP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4720D-D3CF-461D-8EAD-C8C115A81DD8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7537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tx1"/>
                </a:solidFill>
              </a:rPr>
              <a:t>Each team member will be accountable for 2 units of assessments (fields of interest) in REF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4720D-D3CF-461D-8EAD-C8C115A81DD8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016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4720D-D3CF-461D-8EAD-C8C115A81DD8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405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0885-3818-4E7A-B92A-E377E0DE4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Analysing REF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A3AED-D480-48F2-8F03-407EBF779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sz="2600" dirty="0"/>
              <a:t>Industrial team project (ITP) 2017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9221E-A15E-4E93-B361-5A9314F899A4}"/>
              </a:ext>
            </a:extLst>
          </p:cNvPr>
          <p:cNvSpPr/>
          <p:nvPr/>
        </p:nvSpPr>
        <p:spPr>
          <a:xfrm>
            <a:off x="2417779" y="4173080"/>
            <a:ext cx="76123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u="sng" dirty="0"/>
              <a:t>Team Members: </a:t>
            </a:r>
          </a:p>
          <a:p>
            <a:r>
              <a:rPr lang="en-MY" sz="1400" dirty="0"/>
              <a:t>Eleanor Woodhead </a:t>
            </a:r>
          </a:p>
          <a:p>
            <a:r>
              <a:rPr lang="en-MY" sz="1400" dirty="0" err="1"/>
              <a:t>Weijiang</a:t>
            </a:r>
            <a:r>
              <a:rPr lang="en-MY" sz="1400" dirty="0"/>
              <a:t> Lin (Gloria)</a:t>
            </a:r>
          </a:p>
          <a:p>
            <a:r>
              <a:rPr lang="en-MY" sz="1400" dirty="0"/>
              <a:t>George </a:t>
            </a:r>
            <a:r>
              <a:rPr lang="en-MY" sz="1400" dirty="0" err="1"/>
              <a:t>Chrysostomou</a:t>
            </a:r>
            <a:endParaRPr lang="en-MY" sz="1400" dirty="0"/>
          </a:p>
          <a:p>
            <a:r>
              <a:rPr lang="en-MY" sz="1400" dirty="0"/>
              <a:t>Rawaida Kamarudin</a:t>
            </a:r>
          </a:p>
          <a:p>
            <a:r>
              <a:rPr lang="en-MY" sz="1400" dirty="0" err="1"/>
              <a:t>Jagoda</a:t>
            </a:r>
            <a:r>
              <a:rPr lang="en-MY" sz="1400" dirty="0"/>
              <a:t> </a:t>
            </a:r>
            <a:r>
              <a:rPr lang="en-MY" sz="1400" dirty="0" err="1"/>
              <a:t>Karpowicz</a:t>
            </a:r>
            <a:endParaRPr lang="en-MY" sz="1400" dirty="0"/>
          </a:p>
        </p:txBody>
      </p:sp>
    </p:spTree>
    <p:extLst>
      <p:ext uri="{BB962C8B-B14F-4D97-AF65-F5344CB8AC3E}">
        <p14:creationId xmlns:p14="http://schemas.microsoft.com/office/powerpoint/2010/main" val="344414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3608-3CFF-4F95-A452-C95B1817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THE RESEARCH EXCELLENCE FRAMEWORK (REF)?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66D5-AA35-455E-9DC3-1785FEAB6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136998" cy="3450613"/>
          </a:xfrm>
        </p:spPr>
        <p:txBody>
          <a:bodyPr>
            <a:normAutofit/>
          </a:bodyPr>
          <a:lstStyle/>
          <a:p>
            <a:r>
              <a:rPr lang="en-MY" dirty="0"/>
              <a:t>Formal system for assessing quality of research in UK</a:t>
            </a:r>
          </a:p>
          <a:p>
            <a:r>
              <a:rPr lang="en-MY" dirty="0"/>
              <a:t>Primary purpose – determine proportion of public funding allocated to individual universities for research</a:t>
            </a:r>
          </a:p>
          <a:p>
            <a:r>
              <a:rPr lang="en-MY" dirty="0"/>
              <a:t>Replace Research Assessment Exercises (RAE) (last conducted in 2008)</a:t>
            </a:r>
          </a:p>
          <a:p>
            <a:r>
              <a:rPr lang="en-MY" dirty="0"/>
              <a:t>Conducted every 5 to 6 years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4921F-1E61-4C28-8C32-9D0A767F1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577" y="2081720"/>
            <a:ext cx="4138845" cy="3781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070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B17D-9281-4BEA-BDBD-659CD7C4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OUR GOAL for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811B-B4B0-4BEE-B1A1-BA1BCD712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MY" sz="2800" dirty="0"/>
              <a:t>PROJECT AIM </a:t>
            </a:r>
          </a:p>
          <a:p>
            <a:pPr lvl="1"/>
            <a:r>
              <a:rPr lang="en-MY" sz="2400" dirty="0"/>
              <a:t>Discover features from data that affect the outcome of REF</a:t>
            </a:r>
          </a:p>
          <a:p>
            <a:r>
              <a:rPr lang="en-MY" sz="2400" dirty="0"/>
              <a:t>PROJECT RELEVANCE</a:t>
            </a:r>
          </a:p>
          <a:p>
            <a:pPr lvl="1"/>
            <a:r>
              <a:rPr lang="en-MY" sz="2200" dirty="0"/>
              <a:t>Better understanding of factors that can increase the quality of publications</a:t>
            </a:r>
          </a:p>
          <a:p>
            <a:pPr lvl="1"/>
            <a:r>
              <a:rPr lang="en-MY" sz="2200" dirty="0"/>
              <a:t>Attract more research funding</a:t>
            </a:r>
          </a:p>
          <a:p>
            <a:r>
              <a:rPr lang="en-MY" sz="2400" dirty="0"/>
              <a:t>PROJECT  VISION</a:t>
            </a:r>
          </a:p>
          <a:p>
            <a:pPr lvl="1"/>
            <a:r>
              <a:rPr lang="en-MY" sz="2200" dirty="0"/>
              <a:t>Create a predictive model for REF results</a:t>
            </a:r>
          </a:p>
        </p:txBody>
      </p:sp>
    </p:spTree>
    <p:extLst>
      <p:ext uri="{BB962C8B-B14F-4D97-AF65-F5344CB8AC3E}">
        <p14:creationId xmlns:p14="http://schemas.microsoft.com/office/powerpoint/2010/main" val="50464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Alternate Process 26"/>
          <p:cNvSpPr/>
          <p:nvPr/>
        </p:nvSpPr>
        <p:spPr>
          <a:xfrm>
            <a:off x="9640091" y="2753044"/>
            <a:ext cx="1505809" cy="850521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Validation and Interpretation of Results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9640091" y="2753045"/>
            <a:ext cx="1505809" cy="8505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Validation and Interpretation of Results</a:t>
            </a:r>
          </a:p>
        </p:txBody>
      </p:sp>
      <p:sp>
        <p:nvSpPr>
          <p:cNvPr id="31" name="Flowchart: Alternate Process 30"/>
          <p:cNvSpPr/>
          <p:nvPr/>
        </p:nvSpPr>
        <p:spPr>
          <a:xfrm>
            <a:off x="9640091" y="2754011"/>
            <a:ext cx="1505809" cy="850521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Validation and Interpretation of Results</a:t>
            </a:r>
          </a:p>
        </p:txBody>
      </p:sp>
      <p:sp>
        <p:nvSpPr>
          <p:cNvPr id="25" name="Flowchart: Alternate Process 24"/>
          <p:cNvSpPr/>
          <p:nvPr/>
        </p:nvSpPr>
        <p:spPr>
          <a:xfrm>
            <a:off x="5540341" y="2758775"/>
            <a:ext cx="1505809" cy="850521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Defining Hypotheses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5540341" y="2758776"/>
            <a:ext cx="1505809" cy="8505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Defining Hypotheses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5540341" y="2759742"/>
            <a:ext cx="1505809" cy="850521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Defining Hypotheses</a:t>
            </a:r>
          </a:p>
        </p:txBody>
      </p:sp>
      <p:sp>
        <p:nvSpPr>
          <p:cNvPr id="26" name="Flowchart: Alternate Process 25"/>
          <p:cNvSpPr/>
          <p:nvPr/>
        </p:nvSpPr>
        <p:spPr>
          <a:xfrm>
            <a:off x="7590216" y="2757149"/>
            <a:ext cx="1505809" cy="850521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Testing Hypotheses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7590216" y="2757150"/>
            <a:ext cx="1505809" cy="8505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Testing Hypotheses</a:t>
            </a:r>
          </a:p>
        </p:txBody>
      </p:sp>
      <p:sp>
        <p:nvSpPr>
          <p:cNvPr id="30" name="Flowchart: Alternate Process 29"/>
          <p:cNvSpPr/>
          <p:nvPr/>
        </p:nvSpPr>
        <p:spPr>
          <a:xfrm>
            <a:off x="7590216" y="2758116"/>
            <a:ext cx="1505809" cy="850521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Testing Hypotheses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1440591" y="2764505"/>
            <a:ext cx="1505809" cy="850521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Understanding the task</a:t>
            </a:r>
          </a:p>
        </p:txBody>
      </p:sp>
      <p:sp>
        <p:nvSpPr>
          <p:cNvPr id="3" name="Flowchart: Alternate Process 2"/>
          <p:cNvSpPr/>
          <p:nvPr/>
        </p:nvSpPr>
        <p:spPr>
          <a:xfrm>
            <a:off x="1440591" y="2764506"/>
            <a:ext cx="1505809" cy="8505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Understanding the task</a:t>
            </a:r>
          </a:p>
        </p:txBody>
      </p:sp>
      <p:sp>
        <p:nvSpPr>
          <p:cNvPr id="24" name="Flowchart: Alternate Process 23"/>
          <p:cNvSpPr/>
          <p:nvPr/>
        </p:nvSpPr>
        <p:spPr>
          <a:xfrm>
            <a:off x="3490466" y="2760401"/>
            <a:ext cx="1505809" cy="850521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Preparing the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BB17D-9281-4BEA-BDBD-659CD7C4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our approach?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078739" y="3021425"/>
            <a:ext cx="279388" cy="328474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Alternate Process 12"/>
          <p:cNvSpPr/>
          <p:nvPr/>
        </p:nvSpPr>
        <p:spPr>
          <a:xfrm>
            <a:off x="3490466" y="2760402"/>
            <a:ext cx="1505809" cy="85052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Preparing the Data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128614" y="3017321"/>
            <a:ext cx="279388" cy="328474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7178489" y="3015695"/>
            <a:ext cx="279388" cy="328474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/>
          <p:cNvSpPr/>
          <p:nvPr/>
        </p:nvSpPr>
        <p:spPr>
          <a:xfrm>
            <a:off x="9228364" y="3014069"/>
            <a:ext cx="279388" cy="328474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lowchart: Alternate Process 27"/>
          <p:cNvSpPr/>
          <p:nvPr/>
        </p:nvSpPr>
        <p:spPr>
          <a:xfrm>
            <a:off x="3490466" y="2761368"/>
            <a:ext cx="1505809" cy="850521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 dirty="0"/>
              <a:t>Preparing the Data</a:t>
            </a:r>
          </a:p>
        </p:txBody>
      </p:sp>
    </p:spTree>
    <p:extLst>
      <p:ext uri="{BB962C8B-B14F-4D97-AF65-F5344CB8AC3E}">
        <p14:creationId xmlns:p14="http://schemas.microsoft.com/office/powerpoint/2010/main" val="3868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  <p:bldP spid="29" grpId="0" animBg="1"/>
      <p:bldP spid="17" grpId="0" animBg="1"/>
      <p:bldP spid="30" grpId="0" animBg="1"/>
      <p:bldP spid="3" grpId="0" animBg="1"/>
      <p:bldP spid="13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A5FF8-984F-4772-9545-1938C247F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8" y="149116"/>
            <a:ext cx="10674826" cy="573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3608-3CFF-4F95-A452-C95B1817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HAVE WE DONE THUS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A66D5-AA35-455E-9DC3-1785FEAB6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136998" cy="3450613"/>
          </a:xfrm>
        </p:spPr>
        <p:txBody>
          <a:bodyPr>
            <a:normAutofit/>
          </a:bodyPr>
          <a:lstStyle/>
          <a:p>
            <a:r>
              <a:rPr lang="en-MY" dirty="0"/>
              <a:t>**** I DON’T THINK WE NEED THIS SLIDE *****</a:t>
            </a:r>
          </a:p>
          <a:p>
            <a:r>
              <a:rPr lang="en-MY" dirty="0"/>
              <a:t>Understood the differences between REF and RAE</a:t>
            </a:r>
          </a:p>
          <a:p>
            <a:r>
              <a:rPr lang="en-MY" dirty="0"/>
              <a:t>Extracted the majority of the data from the REF website</a:t>
            </a:r>
          </a:p>
          <a:p>
            <a:r>
              <a:rPr lang="en-MY" dirty="0"/>
              <a:t>Started cleaning and normalising the data</a:t>
            </a:r>
          </a:p>
          <a:p>
            <a:r>
              <a:rPr lang="en-MY" dirty="0"/>
              <a:t>First thoughts on model building</a:t>
            </a:r>
          </a:p>
          <a:p>
            <a:r>
              <a:rPr lang="en-MY" dirty="0"/>
              <a:t>Started reading literature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149319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308</TotalTime>
  <Words>485</Words>
  <Application>Microsoft Office PowerPoint</Application>
  <PresentationFormat>Widescreen</PresentationFormat>
  <Paragraphs>86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Analysing REF</vt:lpstr>
      <vt:lpstr>WHAT IS THE RESEARCH EXCELLENCE FRAMEWORK (REF)?</vt:lpstr>
      <vt:lpstr>WHAT IS OUR GOAL for this PROJECT?</vt:lpstr>
      <vt:lpstr>What is our approach?</vt:lpstr>
      <vt:lpstr>PowerPoint Presentation</vt:lpstr>
      <vt:lpstr>WHAT HAVE WE DONE THUS FAR?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REF</dc:title>
  <dc:creator>Rawaida Kamarudin</dc:creator>
  <cp:lastModifiedBy>Rafaella Kyriacou</cp:lastModifiedBy>
  <cp:revision>25</cp:revision>
  <dcterms:created xsi:type="dcterms:W3CDTF">2017-10-18T12:29:36Z</dcterms:created>
  <dcterms:modified xsi:type="dcterms:W3CDTF">2017-10-20T11:31:29Z</dcterms:modified>
</cp:coreProperties>
</file>