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9A062-09BF-4C54-B2CF-C77D0D88F81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E102CE7-6A56-434C-B8E4-62B164928414}">
      <dgm:prSet phldrT="[Text]"/>
      <dgm:spPr/>
      <dgm:t>
        <a:bodyPr/>
        <a:lstStyle/>
        <a:p>
          <a:r>
            <a:rPr lang="en-US" dirty="0"/>
            <a:t>Publishing Paper</a:t>
          </a:r>
        </a:p>
      </dgm:t>
    </dgm:pt>
    <dgm:pt modelId="{9BD717A0-2A38-4D11-A000-EFD42A1A9FE4}" type="parTrans" cxnId="{B094CC01-0C41-4264-94AA-394015F99CF3}">
      <dgm:prSet/>
      <dgm:spPr/>
      <dgm:t>
        <a:bodyPr/>
        <a:lstStyle/>
        <a:p>
          <a:endParaRPr lang="en-US"/>
        </a:p>
      </dgm:t>
    </dgm:pt>
    <dgm:pt modelId="{EA01D27A-191F-4B26-B77E-870B85A1D00F}" type="sibTrans" cxnId="{B094CC01-0C41-4264-94AA-394015F99CF3}">
      <dgm:prSet/>
      <dgm:spPr/>
      <dgm:t>
        <a:bodyPr/>
        <a:lstStyle/>
        <a:p>
          <a:endParaRPr lang="en-US"/>
        </a:p>
      </dgm:t>
    </dgm:pt>
    <dgm:pt modelId="{99653782-CE7D-4BE5-9CAD-8BF52D62E184}">
      <dgm:prSet phldrT="[Text]"/>
      <dgm:spPr/>
      <dgm:t>
        <a:bodyPr/>
        <a:lstStyle/>
        <a:p>
          <a:r>
            <a:rPr lang="en-US" dirty="0"/>
            <a:t>Selection of Paper for REF</a:t>
          </a:r>
        </a:p>
      </dgm:t>
    </dgm:pt>
    <dgm:pt modelId="{41E0E8C4-5797-4F2D-A5B0-C851A124D814}" type="parTrans" cxnId="{C8D9B0CD-4460-49EB-A57D-8682301715D1}">
      <dgm:prSet/>
      <dgm:spPr/>
      <dgm:t>
        <a:bodyPr/>
        <a:lstStyle/>
        <a:p>
          <a:endParaRPr lang="en-US"/>
        </a:p>
      </dgm:t>
    </dgm:pt>
    <dgm:pt modelId="{C9924396-6B5D-4F65-A7DF-D352EA2B1E55}" type="sibTrans" cxnId="{C8D9B0CD-4460-49EB-A57D-8682301715D1}">
      <dgm:prSet/>
      <dgm:spPr/>
      <dgm:t>
        <a:bodyPr/>
        <a:lstStyle/>
        <a:p>
          <a:endParaRPr lang="en-US"/>
        </a:p>
      </dgm:t>
    </dgm:pt>
    <dgm:pt modelId="{1E4E0213-9C5E-487A-80C7-BDF9DA025437}">
      <dgm:prSet phldrT="[Text]"/>
      <dgm:spPr/>
      <dgm:t>
        <a:bodyPr/>
        <a:lstStyle/>
        <a:p>
          <a:r>
            <a:rPr lang="en-US" dirty="0"/>
            <a:t>Submission to REF</a:t>
          </a:r>
        </a:p>
      </dgm:t>
    </dgm:pt>
    <dgm:pt modelId="{B0062C16-0A7F-4E25-A5F5-EEC072BD4AD6}" type="parTrans" cxnId="{ABD5FE9D-E82E-4F90-935D-F6F9D3A3FA16}">
      <dgm:prSet/>
      <dgm:spPr/>
      <dgm:t>
        <a:bodyPr/>
        <a:lstStyle/>
        <a:p>
          <a:endParaRPr lang="en-US"/>
        </a:p>
      </dgm:t>
    </dgm:pt>
    <dgm:pt modelId="{D4563B48-9AA8-4248-B908-C060119B4E27}" type="sibTrans" cxnId="{ABD5FE9D-E82E-4F90-935D-F6F9D3A3FA16}">
      <dgm:prSet/>
      <dgm:spPr/>
      <dgm:t>
        <a:bodyPr/>
        <a:lstStyle/>
        <a:p>
          <a:endParaRPr lang="en-US"/>
        </a:p>
      </dgm:t>
    </dgm:pt>
    <dgm:pt modelId="{1C4B03D9-C8E3-42E1-8F2D-28C2156AAEBF}">
      <dgm:prSet phldrT="[Text]"/>
      <dgm:spPr/>
      <dgm:t>
        <a:bodyPr/>
        <a:lstStyle/>
        <a:p>
          <a:r>
            <a:rPr lang="en-US" dirty="0"/>
            <a:t>Assessment of REF Papers</a:t>
          </a:r>
        </a:p>
      </dgm:t>
    </dgm:pt>
    <dgm:pt modelId="{801DD74F-C556-42E1-B5CA-F190E8F67E90}" type="parTrans" cxnId="{1412B1E9-D2CB-414C-BA44-AB4B53B02BAA}">
      <dgm:prSet/>
      <dgm:spPr/>
      <dgm:t>
        <a:bodyPr/>
        <a:lstStyle/>
        <a:p>
          <a:endParaRPr lang="en-US"/>
        </a:p>
      </dgm:t>
    </dgm:pt>
    <dgm:pt modelId="{3B73B0AC-554B-49E0-BC44-FEF6BA7ED696}" type="sibTrans" cxnId="{1412B1E9-D2CB-414C-BA44-AB4B53B02BAA}">
      <dgm:prSet/>
      <dgm:spPr/>
      <dgm:t>
        <a:bodyPr/>
        <a:lstStyle/>
        <a:p>
          <a:endParaRPr lang="en-US"/>
        </a:p>
      </dgm:t>
    </dgm:pt>
    <dgm:pt modelId="{2A3B2AF0-CBA5-4655-9060-72CBD18B3450}">
      <dgm:prSet phldrT="[Text]"/>
      <dgm:spPr/>
      <dgm:t>
        <a:bodyPr/>
        <a:lstStyle/>
        <a:p>
          <a:r>
            <a:rPr lang="en-US" dirty="0"/>
            <a:t>Publishing REF Results</a:t>
          </a:r>
        </a:p>
      </dgm:t>
    </dgm:pt>
    <dgm:pt modelId="{47C99651-4F58-48F1-8C6E-356164EDE77F}" type="parTrans" cxnId="{0069DADC-E98E-4185-BB47-F87920A35775}">
      <dgm:prSet/>
      <dgm:spPr/>
      <dgm:t>
        <a:bodyPr/>
        <a:lstStyle/>
        <a:p>
          <a:endParaRPr lang="en-US"/>
        </a:p>
      </dgm:t>
    </dgm:pt>
    <dgm:pt modelId="{668C657A-0D75-44B0-9643-AAAF6985A4FF}" type="sibTrans" cxnId="{0069DADC-E98E-4185-BB47-F87920A35775}">
      <dgm:prSet/>
      <dgm:spPr/>
      <dgm:t>
        <a:bodyPr/>
        <a:lstStyle/>
        <a:p>
          <a:endParaRPr lang="en-US"/>
        </a:p>
      </dgm:t>
    </dgm:pt>
    <dgm:pt modelId="{95102A1D-F847-4B6E-84F6-D49C5C1B89A9}" type="pres">
      <dgm:prSet presAssocID="{B679A062-09BF-4C54-B2CF-C77D0D88F81E}" presName="Name0" presStyleCnt="0">
        <dgm:presLayoutVars>
          <dgm:dir/>
          <dgm:animLvl val="lvl"/>
          <dgm:resizeHandles val="exact"/>
        </dgm:presLayoutVars>
      </dgm:prSet>
      <dgm:spPr/>
    </dgm:pt>
    <dgm:pt modelId="{B2203EAD-99BD-4B6C-843F-D37CEDAAE8FE}" type="pres">
      <dgm:prSet presAssocID="{3E102CE7-6A56-434C-B8E4-62B164928414}" presName="parTxOnly" presStyleLbl="node1" presStyleIdx="0" presStyleCnt="5" custLinFactNeighborX="3853" custLinFactNeighborY="43699">
        <dgm:presLayoutVars>
          <dgm:chMax val="0"/>
          <dgm:chPref val="0"/>
          <dgm:bulletEnabled val="1"/>
        </dgm:presLayoutVars>
      </dgm:prSet>
      <dgm:spPr/>
    </dgm:pt>
    <dgm:pt modelId="{FC3A6F9D-4AF0-4D40-B09F-86F41BC75A9B}" type="pres">
      <dgm:prSet presAssocID="{EA01D27A-191F-4B26-B77E-870B85A1D00F}" presName="parTxOnlySpace" presStyleCnt="0"/>
      <dgm:spPr/>
    </dgm:pt>
    <dgm:pt modelId="{FA224641-7BD3-4A29-AAD5-CD8369DA80A8}" type="pres">
      <dgm:prSet presAssocID="{99653782-CE7D-4BE5-9CAD-8BF52D62E184}" presName="parTxOnly" presStyleLbl="node1" presStyleIdx="1" presStyleCnt="5" custScaleX="58320">
        <dgm:presLayoutVars>
          <dgm:chMax val="0"/>
          <dgm:chPref val="0"/>
          <dgm:bulletEnabled val="1"/>
        </dgm:presLayoutVars>
      </dgm:prSet>
      <dgm:spPr/>
    </dgm:pt>
    <dgm:pt modelId="{4612602D-F9AF-4CF7-83BF-DAE33581EB55}" type="pres">
      <dgm:prSet presAssocID="{C9924396-6B5D-4F65-A7DF-D352EA2B1E55}" presName="parTxOnlySpace" presStyleCnt="0"/>
      <dgm:spPr/>
    </dgm:pt>
    <dgm:pt modelId="{EA199844-6E97-4383-8626-3AA342FEFD9F}" type="pres">
      <dgm:prSet presAssocID="{1E4E0213-9C5E-487A-80C7-BDF9DA0254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9C35BB-A4B6-433D-A131-C5438D813B23}" type="pres">
      <dgm:prSet presAssocID="{D4563B48-9AA8-4248-B908-C060119B4E27}" presName="parTxOnlySpace" presStyleCnt="0"/>
      <dgm:spPr/>
    </dgm:pt>
    <dgm:pt modelId="{28916D13-6640-4E0F-A88E-10A783EADA77}" type="pres">
      <dgm:prSet presAssocID="{1C4B03D9-C8E3-42E1-8F2D-28C2156AAE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086B04-8E18-4F9A-A576-E601F582A238}" type="pres">
      <dgm:prSet presAssocID="{3B73B0AC-554B-49E0-BC44-FEF6BA7ED696}" presName="parTxOnlySpace" presStyleCnt="0"/>
      <dgm:spPr/>
    </dgm:pt>
    <dgm:pt modelId="{BFE90D12-B017-435C-AFBB-7433F7B47F9C}" type="pres">
      <dgm:prSet presAssocID="{2A3B2AF0-CBA5-4655-9060-72CBD18B3450}" presName="parTxOnly" presStyleLbl="node1" presStyleIdx="4" presStyleCnt="5" custScaleX="72944" custLinFactNeighborX="17901" custLinFactNeighborY="4623">
        <dgm:presLayoutVars>
          <dgm:chMax val="0"/>
          <dgm:chPref val="0"/>
          <dgm:bulletEnabled val="1"/>
        </dgm:presLayoutVars>
      </dgm:prSet>
      <dgm:spPr/>
    </dgm:pt>
  </dgm:ptLst>
  <dgm:cxnLst>
    <dgm:cxn modelId="{B094CC01-0C41-4264-94AA-394015F99CF3}" srcId="{B679A062-09BF-4C54-B2CF-C77D0D88F81E}" destId="{3E102CE7-6A56-434C-B8E4-62B164928414}" srcOrd="0" destOrd="0" parTransId="{9BD717A0-2A38-4D11-A000-EFD42A1A9FE4}" sibTransId="{EA01D27A-191F-4B26-B77E-870B85A1D00F}"/>
    <dgm:cxn modelId="{D1BEA51B-AF30-453D-BAF2-885AA1F3088C}" type="presOf" srcId="{1C4B03D9-C8E3-42E1-8F2D-28C2156AAEBF}" destId="{28916D13-6640-4E0F-A88E-10A783EADA77}" srcOrd="0" destOrd="0" presId="urn:microsoft.com/office/officeart/2005/8/layout/chevron1"/>
    <dgm:cxn modelId="{4D30095B-D95E-4C74-8492-C19AB2425C20}" type="presOf" srcId="{1E4E0213-9C5E-487A-80C7-BDF9DA025437}" destId="{EA199844-6E97-4383-8626-3AA342FEFD9F}" srcOrd="0" destOrd="0" presId="urn:microsoft.com/office/officeart/2005/8/layout/chevron1"/>
    <dgm:cxn modelId="{92FF7D43-F02F-4975-A0DA-771B2A9121DE}" type="presOf" srcId="{3E102CE7-6A56-434C-B8E4-62B164928414}" destId="{B2203EAD-99BD-4B6C-843F-D37CEDAAE8FE}" srcOrd="0" destOrd="0" presId="urn:microsoft.com/office/officeart/2005/8/layout/chevron1"/>
    <dgm:cxn modelId="{3CAF9B69-8DDF-4114-B746-5A0983555E88}" type="presOf" srcId="{2A3B2AF0-CBA5-4655-9060-72CBD18B3450}" destId="{BFE90D12-B017-435C-AFBB-7433F7B47F9C}" srcOrd="0" destOrd="0" presId="urn:microsoft.com/office/officeart/2005/8/layout/chevron1"/>
    <dgm:cxn modelId="{939FDB9C-1F56-4E95-B2A4-8C483CDBEEB2}" type="presOf" srcId="{B679A062-09BF-4C54-B2CF-C77D0D88F81E}" destId="{95102A1D-F847-4B6E-84F6-D49C5C1B89A9}" srcOrd="0" destOrd="0" presId="urn:microsoft.com/office/officeart/2005/8/layout/chevron1"/>
    <dgm:cxn modelId="{ABD5FE9D-E82E-4F90-935D-F6F9D3A3FA16}" srcId="{B679A062-09BF-4C54-B2CF-C77D0D88F81E}" destId="{1E4E0213-9C5E-487A-80C7-BDF9DA025437}" srcOrd="2" destOrd="0" parTransId="{B0062C16-0A7F-4E25-A5F5-EEC072BD4AD6}" sibTransId="{D4563B48-9AA8-4248-B908-C060119B4E27}"/>
    <dgm:cxn modelId="{A0BC1BA6-5B35-4ECE-A524-2B922DBADA5B}" type="presOf" srcId="{99653782-CE7D-4BE5-9CAD-8BF52D62E184}" destId="{FA224641-7BD3-4A29-AAD5-CD8369DA80A8}" srcOrd="0" destOrd="0" presId="urn:microsoft.com/office/officeart/2005/8/layout/chevron1"/>
    <dgm:cxn modelId="{C8D9B0CD-4460-49EB-A57D-8682301715D1}" srcId="{B679A062-09BF-4C54-B2CF-C77D0D88F81E}" destId="{99653782-CE7D-4BE5-9CAD-8BF52D62E184}" srcOrd="1" destOrd="0" parTransId="{41E0E8C4-5797-4F2D-A5B0-C851A124D814}" sibTransId="{C9924396-6B5D-4F65-A7DF-D352EA2B1E55}"/>
    <dgm:cxn modelId="{0069DADC-E98E-4185-BB47-F87920A35775}" srcId="{B679A062-09BF-4C54-B2CF-C77D0D88F81E}" destId="{2A3B2AF0-CBA5-4655-9060-72CBD18B3450}" srcOrd="4" destOrd="0" parTransId="{47C99651-4F58-48F1-8C6E-356164EDE77F}" sibTransId="{668C657A-0D75-44B0-9643-AAAF6985A4FF}"/>
    <dgm:cxn modelId="{1412B1E9-D2CB-414C-BA44-AB4B53B02BAA}" srcId="{B679A062-09BF-4C54-B2CF-C77D0D88F81E}" destId="{1C4B03D9-C8E3-42E1-8F2D-28C2156AAEBF}" srcOrd="3" destOrd="0" parTransId="{801DD74F-C556-42E1-B5CA-F190E8F67E90}" sibTransId="{3B73B0AC-554B-49E0-BC44-FEF6BA7ED696}"/>
    <dgm:cxn modelId="{7708AFC3-8705-46C5-B081-56F7041CC159}" type="presParOf" srcId="{95102A1D-F847-4B6E-84F6-D49C5C1B89A9}" destId="{B2203EAD-99BD-4B6C-843F-D37CEDAAE8FE}" srcOrd="0" destOrd="0" presId="urn:microsoft.com/office/officeart/2005/8/layout/chevron1"/>
    <dgm:cxn modelId="{93F900A3-A758-4987-99FB-18D222D18CDB}" type="presParOf" srcId="{95102A1D-F847-4B6E-84F6-D49C5C1B89A9}" destId="{FC3A6F9D-4AF0-4D40-B09F-86F41BC75A9B}" srcOrd="1" destOrd="0" presId="urn:microsoft.com/office/officeart/2005/8/layout/chevron1"/>
    <dgm:cxn modelId="{AC9C6E50-E152-45E3-B6F6-BCE2A403A27F}" type="presParOf" srcId="{95102A1D-F847-4B6E-84F6-D49C5C1B89A9}" destId="{FA224641-7BD3-4A29-AAD5-CD8369DA80A8}" srcOrd="2" destOrd="0" presId="urn:microsoft.com/office/officeart/2005/8/layout/chevron1"/>
    <dgm:cxn modelId="{2B871854-B4DB-4689-8200-7519653A7FB5}" type="presParOf" srcId="{95102A1D-F847-4B6E-84F6-D49C5C1B89A9}" destId="{4612602D-F9AF-4CF7-83BF-DAE33581EB55}" srcOrd="3" destOrd="0" presId="urn:microsoft.com/office/officeart/2005/8/layout/chevron1"/>
    <dgm:cxn modelId="{CB9BC841-E8FA-40AD-9658-24CE57C2929F}" type="presParOf" srcId="{95102A1D-F847-4B6E-84F6-D49C5C1B89A9}" destId="{EA199844-6E97-4383-8626-3AA342FEFD9F}" srcOrd="4" destOrd="0" presId="urn:microsoft.com/office/officeart/2005/8/layout/chevron1"/>
    <dgm:cxn modelId="{EDAA1AA6-C624-4720-A54E-FFF4A08E2685}" type="presParOf" srcId="{95102A1D-F847-4B6E-84F6-D49C5C1B89A9}" destId="{B59C35BB-A4B6-433D-A131-C5438D813B23}" srcOrd="5" destOrd="0" presId="urn:microsoft.com/office/officeart/2005/8/layout/chevron1"/>
    <dgm:cxn modelId="{C4540219-C1A3-4D53-9E38-F36FF5702442}" type="presParOf" srcId="{95102A1D-F847-4B6E-84F6-D49C5C1B89A9}" destId="{28916D13-6640-4E0F-A88E-10A783EADA77}" srcOrd="6" destOrd="0" presId="urn:microsoft.com/office/officeart/2005/8/layout/chevron1"/>
    <dgm:cxn modelId="{418A205D-ED89-4DF3-A674-62DF85B7CEE0}" type="presParOf" srcId="{95102A1D-F847-4B6E-84F6-D49C5C1B89A9}" destId="{EC086B04-8E18-4F9A-A576-E601F582A238}" srcOrd="7" destOrd="0" presId="urn:microsoft.com/office/officeart/2005/8/layout/chevron1"/>
    <dgm:cxn modelId="{E2387414-40F0-4005-A54F-765E9D625846}" type="presParOf" srcId="{95102A1D-F847-4B6E-84F6-D49C5C1B89A9}" destId="{BFE90D12-B017-435C-AFBB-7433F7B47F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9A062-09BF-4C54-B2CF-C77D0D88F81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E102CE7-6A56-434C-B8E4-62B164928414}">
      <dgm:prSet phldrT="[Text]"/>
      <dgm:spPr/>
      <dgm:t>
        <a:bodyPr/>
        <a:lstStyle/>
        <a:p>
          <a:r>
            <a:rPr lang="en-US" dirty="0"/>
            <a:t>Publishing Paper</a:t>
          </a:r>
        </a:p>
      </dgm:t>
    </dgm:pt>
    <dgm:pt modelId="{9BD717A0-2A38-4D11-A000-EFD42A1A9FE4}" type="parTrans" cxnId="{B094CC01-0C41-4264-94AA-394015F99CF3}">
      <dgm:prSet/>
      <dgm:spPr/>
      <dgm:t>
        <a:bodyPr/>
        <a:lstStyle/>
        <a:p>
          <a:endParaRPr lang="en-US"/>
        </a:p>
      </dgm:t>
    </dgm:pt>
    <dgm:pt modelId="{EA01D27A-191F-4B26-B77E-870B85A1D00F}" type="sibTrans" cxnId="{B094CC01-0C41-4264-94AA-394015F99CF3}">
      <dgm:prSet/>
      <dgm:spPr/>
      <dgm:t>
        <a:bodyPr/>
        <a:lstStyle/>
        <a:p>
          <a:endParaRPr lang="en-US"/>
        </a:p>
      </dgm:t>
    </dgm:pt>
    <dgm:pt modelId="{99653782-CE7D-4BE5-9CAD-8BF52D62E184}">
      <dgm:prSet phldrT="[Text]"/>
      <dgm:spPr/>
      <dgm:t>
        <a:bodyPr/>
        <a:lstStyle/>
        <a:p>
          <a:r>
            <a:rPr lang="en-US" dirty="0"/>
            <a:t>Selection of Paper for REF</a:t>
          </a:r>
        </a:p>
      </dgm:t>
    </dgm:pt>
    <dgm:pt modelId="{41E0E8C4-5797-4F2D-A5B0-C851A124D814}" type="parTrans" cxnId="{C8D9B0CD-4460-49EB-A57D-8682301715D1}">
      <dgm:prSet/>
      <dgm:spPr/>
      <dgm:t>
        <a:bodyPr/>
        <a:lstStyle/>
        <a:p>
          <a:endParaRPr lang="en-US"/>
        </a:p>
      </dgm:t>
    </dgm:pt>
    <dgm:pt modelId="{C9924396-6B5D-4F65-A7DF-D352EA2B1E55}" type="sibTrans" cxnId="{C8D9B0CD-4460-49EB-A57D-8682301715D1}">
      <dgm:prSet/>
      <dgm:spPr/>
      <dgm:t>
        <a:bodyPr/>
        <a:lstStyle/>
        <a:p>
          <a:endParaRPr lang="en-US"/>
        </a:p>
      </dgm:t>
    </dgm:pt>
    <dgm:pt modelId="{1E4E0213-9C5E-487A-80C7-BDF9DA025437}">
      <dgm:prSet phldrT="[Text]"/>
      <dgm:spPr/>
      <dgm:t>
        <a:bodyPr/>
        <a:lstStyle/>
        <a:p>
          <a:r>
            <a:rPr lang="en-US" dirty="0"/>
            <a:t>Submission to REF</a:t>
          </a:r>
        </a:p>
      </dgm:t>
    </dgm:pt>
    <dgm:pt modelId="{B0062C16-0A7F-4E25-A5F5-EEC072BD4AD6}" type="parTrans" cxnId="{ABD5FE9D-E82E-4F90-935D-F6F9D3A3FA16}">
      <dgm:prSet/>
      <dgm:spPr/>
      <dgm:t>
        <a:bodyPr/>
        <a:lstStyle/>
        <a:p>
          <a:endParaRPr lang="en-US"/>
        </a:p>
      </dgm:t>
    </dgm:pt>
    <dgm:pt modelId="{D4563B48-9AA8-4248-B908-C060119B4E27}" type="sibTrans" cxnId="{ABD5FE9D-E82E-4F90-935D-F6F9D3A3FA16}">
      <dgm:prSet/>
      <dgm:spPr/>
      <dgm:t>
        <a:bodyPr/>
        <a:lstStyle/>
        <a:p>
          <a:endParaRPr lang="en-US"/>
        </a:p>
      </dgm:t>
    </dgm:pt>
    <dgm:pt modelId="{1C4B03D9-C8E3-42E1-8F2D-28C2156AAEBF}">
      <dgm:prSet phldrT="[Text]"/>
      <dgm:spPr/>
      <dgm:t>
        <a:bodyPr/>
        <a:lstStyle/>
        <a:p>
          <a:r>
            <a:rPr lang="en-US" dirty="0"/>
            <a:t>Assessment of REF Papers</a:t>
          </a:r>
        </a:p>
      </dgm:t>
    </dgm:pt>
    <dgm:pt modelId="{801DD74F-C556-42E1-B5CA-F190E8F67E90}" type="parTrans" cxnId="{1412B1E9-D2CB-414C-BA44-AB4B53B02BAA}">
      <dgm:prSet/>
      <dgm:spPr/>
      <dgm:t>
        <a:bodyPr/>
        <a:lstStyle/>
        <a:p>
          <a:endParaRPr lang="en-US"/>
        </a:p>
      </dgm:t>
    </dgm:pt>
    <dgm:pt modelId="{3B73B0AC-554B-49E0-BC44-FEF6BA7ED696}" type="sibTrans" cxnId="{1412B1E9-D2CB-414C-BA44-AB4B53B02BAA}">
      <dgm:prSet/>
      <dgm:spPr/>
      <dgm:t>
        <a:bodyPr/>
        <a:lstStyle/>
        <a:p>
          <a:endParaRPr lang="en-US"/>
        </a:p>
      </dgm:t>
    </dgm:pt>
    <dgm:pt modelId="{2A3B2AF0-CBA5-4655-9060-72CBD18B3450}">
      <dgm:prSet phldrT="[Text]"/>
      <dgm:spPr/>
      <dgm:t>
        <a:bodyPr/>
        <a:lstStyle/>
        <a:p>
          <a:r>
            <a:rPr lang="en-US" dirty="0"/>
            <a:t>Publishing REF Results</a:t>
          </a:r>
        </a:p>
      </dgm:t>
    </dgm:pt>
    <dgm:pt modelId="{47C99651-4F58-48F1-8C6E-356164EDE77F}" type="parTrans" cxnId="{0069DADC-E98E-4185-BB47-F87920A35775}">
      <dgm:prSet/>
      <dgm:spPr/>
      <dgm:t>
        <a:bodyPr/>
        <a:lstStyle/>
        <a:p>
          <a:endParaRPr lang="en-US"/>
        </a:p>
      </dgm:t>
    </dgm:pt>
    <dgm:pt modelId="{668C657A-0D75-44B0-9643-AAAF6985A4FF}" type="sibTrans" cxnId="{0069DADC-E98E-4185-BB47-F87920A35775}">
      <dgm:prSet/>
      <dgm:spPr/>
      <dgm:t>
        <a:bodyPr/>
        <a:lstStyle/>
        <a:p>
          <a:endParaRPr lang="en-US"/>
        </a:p>
      </dgm:t>
    </dgm:pt>
    <dgm:pt modelId="{95102A1D-F847-4B6E-84F6-D49C5C1B89A9}" type="pres">
      <dgm:prSet presAssocID="{B679A062-09BF-4C54-B2CF-C77D0D88F81E}" presName="Name0" presStyleCnt="0">
        <dgm:presLayoutVars>
          <dgm:dir/>
          <dgm:animLvl val="lvl"/>
          <dgm:resizeHandles val="exact"/>
        </dgm:presLayoutVars>
      </dgm:prSet>
      <dgm:spPr/>
    </dgm:pt>
    <dgm:pt modelId="{B2203EAD-99BD-4B6C-843F-D37CEDAAE8FE}" type="pres">
      <dgm:prSet presAssocID="{3E102CE7-6A56-434C-B8E4-62B164928414}" presName="parTxOnly" presStyleLbl="node1" presStyleIdx="0" presStyleCnt="5" custLinFactNeighborX="3853" custLinFactNeighborY="43699">
        <dgm:presLayoutVars>
          <dgm:chMax val="0"/>
          <dgm:chPref val="0"/>
          <dgm:bulletEnabled val="1"/>
        </dgm:presLayoutVars>
      </dgm:prSet>
      <dgm:spPr/>
    </dgm:pt>
    <dgm:pt modelId="{FC3A6F9D-4AF0-4D40-B09F-86F41BC75A9B}" type="pres">
      <dgm:prSet presAssocID="{EA01D27A-191F-4B26-B77E-870B85A1D00F}" presName="parTxOnlySpace" presStyleCnt="0"/>
      <dgm:spPr/>
    </dgm:pt>
    <dgm:pt modelId="{FA224641-7BD3-4A29-AAD5-CD8369DA80A8}" type="pres">
      <dgm:prSet presAssocID="{99653782-CE7D-4BE5-9CAD-8BF52D62E184}" presName="parTxOnly" presStyleLbl="node1" presStyleIdx="1" presStyleCnt="5" custScaleX="58320">
        <dgm:presLayoutVars>
          <dgm:chMax val="0"/>
          <dgm:chPref val="0"/>
          <dgm:bulletEnabled val="1"/>
        </dgm:presLayoutVars>
      </dgm:prSet>
      <dgm:spPr/>
    </dgm:pt>
    <dgm:pt modelId="{4612602D-F9AF-4CF7-83BF-DAE33581EB55}" type="pres">
      <dgm:prSet presAssocID="{C9924396-6B5D-4F65-A7DF-D352EA2B1E55}" presName="parTxOnlySpace" presStyleCnt="0"/>
      <dgm:spPr/>
    </dgm:pt>
    <dgm:pt modelId="{EA199844-6E97-4383-8626-3AA342FEFD9F}" type="pres">
      <dgm:prSet presAssocID="{1E4E0213-9C5E-487A-80C7-BDF9DA0254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9C35BB-A4B6-433D-A131-C5438D813B23}" type="pres">
      <dgm:prSet presAssocID="{D4563B48-9AA8-4248-B908-C060119B4E27}" presName="parTxOnlySpace" presStyleCnt="0"/>
      <dgm:spPr/>
    </dgm:pt>
    <dgm:pt modelId="{28916D13-6640-4E0F-A88E-10A783EADA77}" type="pres">
      <dgm:prSet presAssocID="{1C4B03D9-C8E3-42E1-8F2D-28C2156AAE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086B04-8E18-4F9A-A576-E601F582A238}" type="pres">
      <dgm:prSet presAssocID="{3B73B0AC-554B-49E0-BC44-FEF6BA7ED696}" presName="parTxOnlySpace" presStyleCnt="0"/>
      <dgm:spPr/>
    </dgm:pt>
    <dgm:pt modelId="{BFE90D12-B017-435C-AFBB-7433F7B47F9C}" type="pres">
      <dgm:prSet presAssocID="{2A3B2AF0-CBA5-4655-9060-72CBD18B3450}" presName="parTxOnly" presStyleLbl="node1" presStyleIdx="4" presStyleCnt="5" custScaleX="72944" custLinFactNeighborX="17901" custLinFactNeighborY="4623">
        <dgm:presLayoutVars>
          <dgm:chMax val="0"/>
          <dgm:chPref val="0"/>
          <dgm:bulletEnabled val="1"/>
        </dgm:presLayoutVars>
      </dgm:prSet>
      <dgm:spPr/>
    </dgm:pt>
  </dgm:ptLst>
  <dgm:cxnLst>
    <dgm:cxn modelId="{B094CC01-0C41-4264-94AA-394015F99CF3}" srcId="{B679A062-09BF-4C54-B2CF-C77D0D88F81E}" destId="{3E102CE7-6A56-434C-B8E4-62B164928414}" srcOrd="0" destOrd="0" parTransId="{9BD717A0-2A38-4D11-A000-EFD42A1A9FE4}" sibTransId="{EA01D27A-191F-4B26-B77E-870B85A1D00F}"/>
    <dgm:cxn modelId="{D1BEA51B-AF30-453D-BAF2-885AA1F3088C}" type="presOf" srcId="{1C4B03D9-C8E3-42E1-8F2D-28C2156AAEBF}" destId="{28916D13-6640-4E0F-A88E-10A783EADA77}" srcOrd="0" destOrd="0" presId="urn:microsoft.com/office/officeart/2005/8/layout/chevron1"/>
    <dgm:cxn modelId="{4D30095B-D95E-4C74-8492-C19AB2425C20}" type="presOf" srcId="{1E4E0213-9C5E-487A-80C7-BDF9DA025437}" destId="{EA199844-6E97-4383-8626-3AA342FEFD9F}" srcOrd="0" destOrd="0" presId="urn:microsoft.com/office/officeart/2005/8/layout/chevron1"/>
    <dgm:cxn modelId="{92FF7D43-F02F-4975-A0DA-771B2A9121DE}" type="presOf" srcId="{3E102CE7-6A56-434C-B8E4-62B164928414}" destId="{B2203EAD-99BD-4B6C-843F-D37CEDAAE8FE}" srcOrd="0" destOrd="0" presId="urn:microsoft.com/office/officeart/2005/8/layout/chevron1"/>
    <dgm:cxn modelId="{3CAF9B69-8DDF-4114-B746-5A0983555E88}" type="presOf" srcId="{2A3B2AF0-CBA5-4655-9060-72CBD18B3450}" destId="{BFE90D12-B017-435C-AFBB-7433F7B47F9C}" srcOrd="0" destOrd="0" presId="urn:microsoft.com/office/officeart/2005/8/layout/chevron1"/>
    <dgm:cxn modelId="{939FDB9C-1F56-4E95-B2A4-8C483CDBEEB2}" type="presOf" srcId="{B679A062-09BF-4C54-B2CF-C77D0D88F81E}" destId="{95102A1D-F847-4B6E-84F6-D49C5C1B89A9}" srcOrd="0" destOrd="0" presId="urn:microsoft.com/office/officeart/2005/8/layout/chevron1"/>
    <dgm:cxn modelId="{ABD5FE9D-E82E-4F90-935D-F6F9D3A3FA16}" srcId="{B679A062-09BF-4C54-B2CF-C77D0D88F81E}" destId="{1E4E0213-9C5E-487A-80C7-BDF9DA025437}" srcOrd="2" destOrd="0" parTransId="{B0062C16-0A7F-4E25-A5F5-EEC072BD4AD6}" sibTransId="{D4563B48-9AA8-4248-B908-C060119B4E27}"/>
    <dgm:cxn modelId="{A0BC1BA6-5B35-4ECE-A524-2B922DBADA5B}" type="presOf" srcId="{99653782-CE7D-4BE5-9CAD-8BF52D62E184}" destId="{FA224641-7BD3-4A29-AAD5-CD8369DA80A8}" srcOrd="0" destOrd="0" presId="urn:microsoft.com/office/officeart/2005/8/layout/chevron1"/>
    <dgm:cxn modelId="{C8D9B0CD-4460-49EB-A57D-8682301715D1}" srcId="{B679A062-09BF-4C54-B2CF-C77D0D88F81E}" destId="{99653782-CE7D-4BE5-9CAD-8BF52D62E184}" srcOrd="1" destOrd="0" parTransId="{41E0E8C4-5797-4F2D-A5B0-C851A124D814}" sibTransId="{C9924396-6B5D-4F65-A7DF-D352EA2B1E55}"/>
    <dgm:cxn modelId="{0069DADC-E98E-4185-BB47-F87920A35775}" srcId="{B679A062-09BF-4C54-B2CF-C77D0D88F81E}" destId="{2A3B2AF0-CBA5-4655-9060-72CBD18B3450}" srcOrd="4" destOrd="0" parTransId="{47C99651-4F58-48F1-8C6E-356164EDE77F}" sibTransId="{668C657A-0D75-44B0-9643-AAAF6985A4FF}"/>
    <dgm:cxn modelId="{1412B1E9-D2CB-414C-BA44-AB4B53B02BAA}" srcId="{B679A062-09BF-4C54-B2CF-C77D0D88F81E}" destId="{1C4B03D9-C8E3-42E1-8F2D-28C2156AAEBF}" srcOrd="3" destOrd="0" parTransId="{801DD74F-C556-42E1-B5CA-F190E8F67E90}" sibTransId="{3B73B0AC-554B-49E0-BC44-FEF6BA7ED696}"/>
    <dgm:cxn modelId="{7708AFC3-8705-46C5-B081-56F7041CC159}" type="presParOf" srcId="{95102A1D-F847-4B6E-84F6-D49C5C1B89A9}" destId="{B2203EAD-99BD-4B6C-843F-D37CEDAAE8FE}" srcOrd="0" destOrd="0" presId="urn:microsoft.com/office/officeart/2005/8/layout/chevron1"/>
    <dgm:cxn modelId="{93F900A3-A758-4987-99FB-18D222D18CDB}" type="presParOf" srcId="{95102A1D-F847-4B6E-84F6-D49C5C1B89A9}" destId="{FC3A6F9D-4AF0-4D40-B09F-86F41BC75A9B}" srcOrd="1" destOrd="0" presId="urn:microsoft.com/office/officeart/2005/8/layout/chevron1"/>
    <dgm:cxn modelId="{AC9C6E50-E152-45E3-B6F6-BCE2A403A27F}" type="presParOf" srcId="{95102A1D-F847-4B6E-84F6-D49C5C1B89A9}" destId="{FA224641-7BD3-4A29-AAD5-CD8369DA80A8}" srcOrd="2" destOrd="0" presId="urn:microsoft.com/office/officeart/2005/8/layout/chevron1"/>
    <dgm:cxn modelId="{2B871854-B4DB-4689-8200-7519653A7FB5}" type="presParOf" srcId="{95102A1D-F847-4B6E-84F6-D49C5C1B89A9}" destId="{4612602D-F9AF-4CF7-83BF-DAE33581EB55}" srcOrd="3" destOrd="0" presId="urn:microsoft.com/office/officeart/2005/8/layout/chevron1"/>
    <dgm:cxn modelId="{CB9BC841-E8FA-40AD-9658-24CE57C2929F}" type="presParOf" srcId="{95102A1D-F847-4B6E-84F6-D49C5C1B89A9}" destId="{EA199844-6E97-4383-8626-3AA342FEFD9F}" srcOrd="4" destOrd="0" presId="urn:microsoft.com/office/officeart/2005/8/layout/chevron1"/>
    <dgm:cxn modelId="{EDAA1AA6-C624-4720-A54E-FFF4A08E2685}" type="presParOf" srcId="{95102A1D-F847-4B6E-84F6-D49C5C1B89A9}" destId="{B59C35BB-A4B6-433D-A131-C5438D813B23}" srcOrd="5" destOrd="0" presId="urn:microsoft.com/office/officeart/2005/8/layout/chevron1"/>
    <dgm:cxn modelId="{C4540219-C1A3-4D53-9E38-F36FF5702442}" type="presParOf" srcId="{95102A1D-F847-4B6E-84F6-D49C5C1B89A9}" destId="{28916D13-6640-4E0F-A88E-10A783EADA77}" srcOrd="6" destOrd="0" presId="urn:microsoft.com/office/officeart/2005/8/layout/chevron1"/>
    <dgm:cxn modelId="{418A205D-ED89-4DF3-A674-62DF85B7CEE0}" type="presParOf" srcId="{95102A1D-F847-4B6E-84F6-D49C5C1B89A9}" destId="{EC086B04-8E18-4F9A-A576-E601F582A238}" srcOrd="7" destOrd="0" presId="urn:microsoft.com/office/officeart/2005/8/layout/chevron1"/>
    <dgm:cxn modelId="{E2387414-40F0-4005-A54F-765E9D625846}" type="presParOf" srcId="{95102A1D-F847-4B6E-84F6-D49C5C1B89A9}" destId="{BFE90D12-B017-435C-AFBB-7433F7B47F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3EAD-99BD-4B6C-843F-D37CEDAAE8FE}">
      <dsp:nvSpPr>
        <dsp:cNvPr id="0" name=""/>
        <dsp:cNvSpPr/>
      </dsp:nvSpPr>
      <dsp:spPr>
        <a:xfrm>
          <a:off x="16391" y="0"/>
          <a:ext cx="2997766" cy="4812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Paper</a:t>
          </a:r>
        </a:p>
      </dsp:txBody>
      <dsp:txXfrm>
        <a:off x="257026" y="0"/>
        <a:ext cx="2516496" cy="481270"/>
      </dsp:txXfrm>
    </dsp:sp>
    <dsp:sp modelId="{FA224641-7BD3-4A29-AAD5-CD8369DA80A8}">
      <dsp:nvSpPr>
        <dsp:cNvPr id="0" name=""/>
        <dsp:cNvSpPr/>
      </dsp:nvSpPr>
      <dsp:spPr>
        <a:xfrm>
          <a:off x="2702831" y="0"/>
          <a:ext cx="1748297" cy="4812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Selection of Paper for REF</a:t>
          </a:r>
        </a:p>
      </dsp:txBody>
      <dsp:txXfrm>
        <a:off x="2943466" y="0"/>
        <a:ext cx="1267027" cy="481270"/>
      </dsp:txXfrm>
    </dsp:sp>
    <dsp:sp modelId="{EA199844-6E97-4383-8626-3AA342FEFD9F}">
      <dsp:nvSpPr>
        <dsp:cNvPr id="0" name=""/>
        <dsp:cNvSpPr/>
      </dsp:nvSpPr>
      <dsp:spPr>
        <a:xfrm>
          <a:off x="4151352" y="0"/>
          <a:ext cx="2997766" cy="4812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Submission to REF</a:t>
          </a:r>
        </a:p>
      </dsp:txBody>
      <dsp:txXfrm>
        <a:off x="4391987" y="0"/>
        <a:ext cx="2516496" cy="481270"/>
      </dsp:txXfrm>
    </dsp:sp>
    <dsp:sp modelId="{28916D13-6640-4E0F-A88E-10A783EADA77}">
      <dsp:nvSpPr>
        <dsp:cNvPr id="0" name=""/>
        <dsp:cNvSpPr/>
      </dsp:nvSpPr>
      <dsp:spPr>
        <a:xfrm>
          <a:off x="6849341" y="0"/>
          <a:ext cx="2997766" cy="4812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of REF Papers</a:t>
          </a:r>
        </a:p>
      </dsp:txBody>
      <dsp:txXfrm>
        <a:off x="7089976" y="0"/>
        <a:ext cx="2516496" cy="481270"/>
      </dsp:txXfrm>
    </dsp:sp>
    <dsp:sp modelId="{BFE90D12-B017-435C-AFBB-7433F7B47F9C}">
      <dsp:nvSpPr>
        <dsp:cNvPr id="0" name=""/>
        <dsp:cNvSpPr/>
      </dsp:nvSpPr>
      <dsp:spPr>
        <a:xfrm>
          <a:off x="9552173" y="0"/>
          <a:ext cx="2186690" cy="4812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REF Results</a:t>
          </a:r>
        </a:p>
      </dsp:txBody>
      <dsp:txXfrm>
        <a:off x="9792808" y="0"/>
        <a:ext cx="1705420" cy="4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3EAD-99BD-4B6C-843F-D37CEDAAE8FE}">
      <dsp:nvSpPr>
        <dsp:cNvPr id="0" name=""/>
        <dsp:cNvSpPr/>
      </dsp:nvSpPr>
      <dsp:spPr>
        <a:xfrm>
          <a:off x="16391" y="0"/>
          <a:ext cx="2997766" cy="4812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Paper</a:t>
          </a:r>
        </a:p>
      </dsp:txBody>
      <dsp:txXfrm>
        <a:off x="257026" y="0"/>
        <a:ext cx="2516496" cy="481270"/>
      </dsp:txXfrm>
    </dsp:sp>
    <dsp:sp modelId="{FA224641-7BD3-4A29-AAD5-CD8369DA80A8}">
      <dsp:nvSpPr>
        <dsp:cNvPr id="0" name=""/>
        <dsp:cNvSpPr/>
      </dsp:nvSpPr>
      <dsp:spPr>
        <a:xfrm>
          <a:off x="2702831" y="0"/>
          <a:ext cx="1748297" cy="4812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Selection of Paper for REF</a:t>
          </a:r>
        </a:p>
      </dsp:txBody>
      <dsp:txXfrm>
        <a:off x="2943466" y="0"/>
        <a:ext cx="1267027" cy="481270"/>
      </dsp:txXfrm>
    </dsp:sp>
    <dsp:sp modelId="{EA199844-6E97-4383-8626-3AA342FEFD9F}">
      <dsp:nvSpPr>
        <dsp:cNvPr id="0" name=""/>
        <dsp:cNvSpPr/>
      </dsp:nvSpPr>
      <dsp:spPr>
        <a:xfrm>
          <a:off x="4151352" y="0"/>
          <a:ext cx="2997766" cy="4812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Submission to REF</a:t>
          </a:r>
        </a:p>
      </dsp:txBody>
      <dsp:txXfrm>
        <a:off x="4391987" y="0"/>
        <a:ext cx="2516496" cy="481270"/>
      </dsp:txXfrm>
    </dsp:sp>
    <dsp:sp modelId="{28916D13-6640-4E0F-A88E-10A783EADA77}">
      <dsp:nvSpPr>
        <dsp:cNvPr id="0" name=""/>
        <dsp:cNvSpPr/>
      </dsp:nvSpPr>
      <dsp:spPr>
        <a:xfrm>
          <a:off x="6849341" y="0"/>
          <a:ext cx="2997766" cy="4812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of REF Papers</a:t>
          </a:r>
        </a:p>
      </dsp:txBody>
      <dsp:txXfrm>
        <a:off x="7089976" y="0"/>
        <a:ext cx="2516496" cy="481270"/>
      </dsp:txXfrm>
    </dsp:sp>
    <dsp:sp modelId="{BFE90D12-B017-435C-AFBB-7433F7B47F9C}">
      <dsp:nvSpPr>
        <dsp:cNvPr id="0" name=""/>
        <dsp:cNvSpPr/>
      </dsp:nvSpPr>
      <dsp:spPr>
        <a:xfrm>
          <a:off x="9552173" y="0"/>
          <a:ext cx="2186690" cy="4812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REF Results</a:t>
          </a:r>
        </a:p>
      </dsp:txBody>
      <dsp:txXfrm>
        <a:off x="9792808" y="0"/>
        <a:ext cx="1705420" cy="4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FCDE-CFCE-4BE1-8A5B-C8EE5D463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6BE9-BA11-42A4-BEDF-AAF1B356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7232-3B2A-46A0-BF9E-CE1BC17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BDE6-002D-4BE7-853A-CC7B107C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8179-3DA7-4856-85F9-5AEFA256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1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6AF-5DB2-417B-B0E0-95E134B8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D9EDB-1BF0-41C0-AC51-FA6D4C2C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0B98-FA6B-4719-BCE2-72D29D8C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C756-98DF-4CC3-8FBB-811E672B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EB06-9D23-4435-BE6B-F4A67FD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92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54866-78BF-440D-A171-7081D357D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2DA5C-CF94-4ADA-9928-44C3F9FA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530E-53E3-4BEE-ABD4-FC59547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B499-F4A6-44CF-9173-100DC5D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0CFE-457A-4B44-A086-560C6592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42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874-603A-480D-8255-65FF578D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F474-A8C3-416D-8AA0-296FB6F2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47EC-93C0-4A3D-93F7-195522E4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1DA6-76E0-4795-B73D-7763F76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B83-5F15-492C-B4C7-05534A41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17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910-82D9-4DA8-BE3D-FC032C0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803A-1117-4B44-A093-061D6622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3525-4FBF-43DD-914E-F3094E9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74A9-BCE9-41D3-BAAD-6ABB40E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C35-C0A5-4ED4-91BC-185A634E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3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617D-409B-4DA0-AEB6-0790131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640E-CBC1-4700-8A35-5564129D9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C5CB-F3ED-4BD0-938C-D507A2D4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5877-660C-409B-A248-B73CFE7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B8C62-57DD-4FCA-A9EC-811E6040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FDBA-328D-4B02-AD33-79CFA2CD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3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A20-4CBE-4D29-AC8E-4CCDE063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F668-0117-4BAF-8EA9-9D5E2837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7E42-559F-4D1B-B252-4A41A30DF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D75C-FC43-4FDE-990B-23B59ED84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7D75-342F-40E6-9FA0-5CAB6C985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E9423-8D8D-4191-A560-DC994142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15979-409C-4607-A045-F7B7B19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816ED-F9B7-4380-A66D-8CEF42B3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398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EB7A-5D84-4A9E-9B82-F823E1CE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84E9-7289-4766-A7BD-23A48FF1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0D41-543B-4054-9559-C2CFB826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9C177-3DA5-4128-8881-CACDFED3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89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E518-F310-4088-8B54-F28EC9E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88BB8-E180-43BA-BE5D-3D828599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9DC0-069A-45FE-AA95-3965EE3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18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D1C-DF7B-4922-AF3F-05399DB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9796-C6DE-46EE-83A6-EDC5EE97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3758D-7758-4EC5-81C0-A9ED59BB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FF35-BD2E-43BB-935E-C0EB846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9247-45B9-4150-A3D0-3B113CD5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41F7-BD6D-41A9-9D76-F7BE3892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27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6F9F-7EC9-47F5-83AF-9E8BE72D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799F6-3B8D-474D-961C-9D24D3999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8765-9189-42AB-B94F-2E38D0C4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9303-BEEC-46AA-AFBE-1B24A0D1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0829-03F9-43B5-AD2F-29B339FA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02A60-68BE-4F35-AD30-649CC42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7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6695F-1484-4BCF-A31E-309ABC6F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A6281-E57E-4C43-ACC7-237584A8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89C8-EA4F-4E62-AD35-C43651641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FA2C-D9E2-4BF3-B43E-A84E21DD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07F4-3101-42DF-8D17-CD28CD579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25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BB24087-0BA1-488E-8A9D-A2E4828D117F}"/>
              </a:ext>
            </a:extLst>
          </p:cNvPr>
          <p:cNvSpPr txBox="1"/>
          <p:nvPr/>
        </p:nvSpPr>
        <p:spPr>
          <a:xfrm>
            <a:off x="4191825" y="807985"/>
            <a:ext cx="335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-  Nov 2013 (11 months)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D4C15-C847-4BC3-B4DB-3447BE7B1741}"/>
              </a:ext>
            </a:extLst>
          </p:cNvPr>
          <p:cNvSpPr txBox="1"/>
          <p:nvPr/>
        </p:nvSpPr>
        <p:spPr>
          <a:xfrm>
            <a:off x="350946" y="1957195"/>
            <a:ext cx="1621138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publish paper to conference or journal sites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8CDA10-C534-479C-A66F-965702C74926}"/>
              </a:ext>
            </a:extLst>
          </p:cNvPr>
          <p:cNvCxnSpPr/>
          <p:nvPr/>
        </p:nvCxnSpPr>
        <p:spPr>
          <a:xfrm>
            <a:off x="2895749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B49054-6948-4E2C-8CEF-CDF70E248548}"/>
              </a:ext>
            </a:extLst>
          </p:cNvPr>
          <p:cNvSpPr/>
          <p:nvPr/>
        </p:nvSpPr>
        <p:spPr>
          <a:xfrm>
            <a:off x="2099605" y="2074207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5E6FC-E2E4-4785-886B-EA828040175D}"/>
              </a:ext>
            </a:extLst>
          </p:cNvPr>
          <p:cNvSpPr/>
          <p:nvPr/>
        </p:nvSpPr>
        <p:spPr>
          <a:xfrm>
            <a:off x="9443242" y="6448461"/>
            <a:ext cx="259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/>
              <a:t>*HEI – Higher Education Institute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4D3FCB-9F73-4849-BBBA-70FA5E6CB3FC}"/>
              </a:ext>
            </a:extLst>
          </p:cNvPr>
          <p:cNvSpPr/>
          <p:nvPr/>
        </p:nvSpPr>
        <p:spPr>
          <a:xfrm rot="5400000">
            <a:off x="3443957" y="2553058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BE7F756-B4FE-4B40-B673-CF850275D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699881"/>
              </p:ext>
            </p:extLst>
          </p:nvPr>
        </p:nvGraphicFramePr>
        <p:xfrm>
          <a:off x="184912" y="1290869"/>
          <a:ext cx="11738864" cy="48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064B1B-FB5D-4C1E-AF71-834D9787EFA0}"/>
              </a:ext>
            </a:extLst>
          </p:cNvPr>
          <p:cNvCxnSpPr/>
          <p:nvPr/>
        </p:nvCxnSpPr>
        <p:spPr>
          <a:xfrm>
            <a:off x="7510608" y="945005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47486-441D-4C0D-8114-138D094C4B42}"/>
              </a:ext>
            </a:extLst>
          </p:cNvPr>
          <p:cNvCxnSpPr/>
          <p:nvPr/>
        </p:nvCxnSpPr>
        <p:spPr>
          <a:xfrm>
            <a:off x="11678149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004283-2E4A-45C7-BFA5-F082D29F6C53}"/>
              </a:ext>
            </a:extLst>
          </p:cNvPr>
          <p:cNvCxnSpPr/>
          <p:nvPr/>
        </p:nvCxnSpPr>
        <p:spPr>
          <a:xfrm>
            <a:off x="9986011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095D64-D2AB-4744-BA12-EC7233DDD52E}"/>
              </a:ext>
            </a:extLst>
          </p:cNvPr>
          <p:cNvCxnSpPr/>
          <p:nvPr/>
        </p:nvCxnSpPr>
        <p:spPr>
          <a:xfrm>
            <a:off x="10067079" y="1130064"/>
            <a:ext cx="1512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03B691-F32D-45B2-B636-0959CA740A75}"/>
              </a:ext>
            </a:extLst>
          </p:cNvPr>
          <p:cNvCxnSpPr/>
          <p:nvPr/>
        </p:nvCxnSpPr>
        <p:spPr>
          <a:xfrm>
            <a:off x="7575233" y="1130064"/>
            <a:ext cx="237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1892-E9B3-48AD-8015-041EFE884E10}"/>
              </a:ext>
            </a:extLst>
          </p:cNvPr>
          <p:cNvCxnSpPr/>
          <p:nvPr/>
        </p:nvCxnSpPr>
        <p:spPr>
          <a:xfrm>
            <a:off x="2917015" y="1127917"/>
            <a:ext cx="144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3FE95-CF79-4508-955E-B900B19C1617}"/>
              </a:ext>
            </a:extLst>
          </p:cNvPr>
          <p:cNvSpPr txBox="1"/>
          <p:nvPr/>
        </p:nvSpPr>
        <p:spPr>
          <a:xfrm>
            <a:off x="9974024" y="764373"/>
            <a:ext cx="169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Dec 2014 (1 month)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D838F-57D7-408B-A759-7493324E0EF5}"/>
              </a:ext>
            </a:extLst>
          </p:cNvPr>
          <p:cNvSpPr txBox="1"/>
          <p:nvPr/>
        </p:nvSpPr>
        <p:spPr>
          <a:xfrm>
            <a:off x="2696087" y="675664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Oct - Dec 2012 (3 </a:t>
            </a:r>
            <a:r>
              <a:rPr lang="en-MY" sz="1400" dirty="0" err="1"/>
              <a:t>mths</a:t>
            </a:r>
            <a:r>
              <a:rPr lang="en-MY" sz="1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F5DF3-CC22-48F3-A39C-46A92827C8C6}"/>
              </a:ext>
            </a:extLst>
          </p:cNvPr>
          <p:cNvSpPr txBox="1"/>
          <p:nvPr/>
        </p:nvSpPr>
        <p:spPr>
          <a:xfrm>
            <a:off x="7659571" y="764372"/>
            <a:ext cx="22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– Nov 2014 (11 months)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FF47DC-0E9B-4DBD-9BEA-CD2DB08771A0}"/>
              </a:ext>
            </a:extLst>
          </p:cNvPr>
          <p:cNvCxnSpPr>
            <a:cxnSpLocks/>
          </p:cNvCxnSpPr>
          <p:nvPr/>
        </p:nvCxnSpPr>
        <p:spPr>
          <a:xfrm>
            <a:off x="270339" y="429108"/>
            <a:ext cx="0" cy="75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0244A0-0722-40C0-BA67-2EC936EAB2D4}"/>
              </a:ext>
            </a:extLst>
          </p:cNvPr>
          <p:cNvCxnSpPr>
            <a:cxnSpLocks/>
          </p:cNvCxnSpPr>
          <p:nvPr/>
        </p:nvCxnSpPr>
        <p:spPr>
          <a:xfrm>
            <a:off x="270339" y="607171"/>
            <a:ext cx="7128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E83B7-8561-4726-8442-F29714F516C8}"/>
              </a:ext>
            </a:extLst>
          </p:cNvPr>
          <p:cNvSpPr txBox="1"/>
          <p:nvPr/>
        </p:nvSpPr>
        <p:spPr>
          <a:xfrm>
            <a:off x="350946" y="118488"/>
            <a:ext cx="528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Paper Publication Period</a:t>
            </a:r>
            <a:r>
              <a:rPr lang="en-MY" sz="1400" dirty="0"/>
              <a:t>: 1 Jan 2008 – 31 Dec 2013</a:t>
            </a:r>
          </a:p>
          <a:p>
            <a:r>
              <a:rPr lang="en-MY" sz="1400" b="1" dirty="0"/>
              <a:t>Other Data Assessments Period</a:t>
            </a:r>
            <a:r>
              <a:rPr lang="en-MY" sz="1400" dirty="0"/>
              <a:t>: 1 Jan 2008 – 31 July 2013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71FC8-7748-40DD-B313-A03533BAFCC5}"/>
              </a:ext>
            </a:extLst>
          </p:cNvPr>
          <p:cNvSpPr txBox="1"/>
          <p:nvPr/>
        </p:nvSpPr>
        <p:spPr>
          <a:xfrm>
            <a:off x="2543959" y="1957195"/>
            <a:ext cx="227259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REF committee invite HEI* to submit papers to REF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4C70D4-7C7A-4DD2-8343-1909F8FD12F0}"/>
              </a:ext>
            </a:extLst>
          </p:cNvPr>
          <p:cNvSpPr txBox="1"/>
          <p:nvPr/>
        </p:nvSpPr>
        <p:spPr>
          <a:xfrm>
            <a:off x="2539985" y="2894400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HEI select staff for paper submission to REF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92B408-EC5F-4FD1-977B-AA7E30950596}"/>
              </a:ext>
            </a:extLst>
          </p:cNvPr>
          <p:cNvSpPr txBox="1"/>
          <p:nvPr/>
        </p:nvSpPr>
        <p:spPr>
          <a:xfrm>
            <a:off x="2539985" y="3889259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select relevant REF Units of Assessment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57EB90-DD01-4832-80E2-3FBD52F1B2BE}"/>
              </a:ext>
            </a:extLst>
          </p:cNvPr>
          <p:cNvSpPr txBox="1"/>
          <p:nvPr/>
        </p:nvSpPr>
        <p:spPr>
          <a:xfrm>
            <a:off x="2539985" y="4939971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select 4 papers for </a:t>
            </a:r>
          </a:p>
          <a:p>
            <a:pPr algn="ctr"/>
            <a:r>
              <a:rPr lang="en-MY" sz="1400" dirty="0"/>
              <a:t>REF submission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368440-02D0-4878-8D55-B38668D3FACC}"/>
              </a:ext>
            </a:extLst>
          </p:cNvPr>
          <p:cNvSpPr txBox="1"/>
          <p:nvPr/>
        </p:nvSpPr>
        <p:spPr>
          <a:xfrm>
            <a:off x="5256543" y="1969338"/>
            <a:ext cx="1854887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submit 5 documents for REF submission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60C123-72B9-4CF6-92AB-1A3C916CB996}"/>
              </a:ext>
            </a:extLst>
          </p:cNvPr>
          <p:cNvSpPr txBox="1"/>
          <p:nvPr/>
        </p:nvSpPr>
        <p:spPr>
          <a:xfrm>
            <a:off x="7654690" y="1967540"/>
            <a:ext cx="212253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Expert panels assess submitted REF papers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211531-4D95-46AD-B99C-3AC9F7B1C50B}"/>
              </a:ext>
            </a:extLst>
          </p:cNvPr>
          <p:cNvSpPr txBox="1"/>
          <p:nvPr/>
        </p:nvSpPr>
        <p:spPr>
          <a:xfrm>
            <a:off x="10463051" y="1958083"/>
            <a:ext cx="1292727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REF committee coordinate &amp; publish REF output results in website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7085658-87C7-42A3-B738-FB40C8D7DE63}"/>
              </a:ext>
            </a:extLst>
          </p:cNvPr>
          <p:cNvSpPr/>
          <p:nvPr/>
        </p:nvSpPr>
        <p:spPr>
          <a:xfrm rot="5400000">
            <a:off x="3443956" y="3530545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0B6583C-0D87-46D0-84C2-35E36933D555}"/>
              </a:ext>
            </a:extLst>
          </p:cNvPr>
          <p:cNvSpPr/>
          <p:nvPr/>
        </p:nvSpPr>
        <p:spPr>
          <a:xfrm rot="5400000">
            <a:off x="3443955" y="4535513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97FB45B-F763-4C4B-8BE9-36523E3D455C}"/>
              </a:ext>
            </a:extLst>
          </p:cNvPr>
          <p:cNvSpPr/>
          <p:nvPr/>
        </p:nvSpPr>
        <p:spPr>
          <a:xfrm>
            <a:off x="9974024" y="2063860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54D2127-23C7-480E-AA1A-BA81EC2C1727}"/>
              </a:ext>
            </a:extLst>
          </p:cNvPr>
          <p:cNvSpPr/>
          <p:nvPr/>
        </p:nvSpPr>
        <p:spPr>
          <a:xfrm rot="16200000">
            <a:off x="4215387" y="3815173"/>
            <a:ext cx="2664000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D0BA0D-9381-4C49-BBF1-D874C9170E08}"/>
              </a:ext>
            </a:extLst>
          </p:cNvPr>
          <p:cNvSpPr/>
          <p:nvPr/>
        </p:nvSpPr>
        <p:spPr>
          <a:xfrm>
            <a:off x="7198487" y="2074206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5CDBB4-C41C-4B9C-BADE-686A4683AD28}"/>
              </a:ext>
            </a:extLst>
          </p:cNvPr>
          <p:cNvSpPr/>
          <p:nvPr/>
        </p:nvSpPr>
        <p:spPr>
          <a:xfrm>
            <a:off x="4930662" y="5124903"/>
            <a:ext cx="689235" cy="18937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6DF41-1287-4416-B884-DDDA393F6F66}"/>
              </a:ext>
            </a:extLst>
          </p:cNvPr>
          <p:cNvCxnSpPr/>
          <p:nvPr/>
        </p:nvCxnSpPr>
        <p:spPr>
          <a:xfrm>
            <a:off x="4388914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87AB-FCD5-45C4-9106-AB24145A5B80}"/>
              </a:ext>
            </a:extLst>
          </p:cNvPr>
          <p:cNvCxnSpPr/>
          <p:nvPr/>
        </p:nvCxnSpPr>
        <p:spPr>
          <a:xfrm>
            <a:off x="4424735" y="1133608"/>
            <a:ext cx="306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C6E1C3-12FA-4760-B2E7-0AC28257B6C2}"/>
              </a:ext>
            </a:extLst>
          </p:cNvPr>
          <p:cNvSpPr/>
          <p:nvPr/>
        </p:nvSpPr>
        <p:spPr>
          <a:xfrm>
            <a:off x="5751147" y="2708002"/>
            <a:ext cx="1360284" cy="2854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b="1" u="sng" dirty="0">
                <a:solidFill>
                  <a:schemeClr val="tx1"/>
                </a:solidFill>
              </a:rPr>
              <a:t>Documents</a:t>
            </a:r>
            <a:endParaRPr lang="en-MY" sz="12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REF1a/b/c (Staff Details)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REF2 (Research Outputs)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REF3a/b (Impact Template &amp; Case Studies)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REF4a/b/c (Environment data)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REF5 (Environment template)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F286E6-DA05-4DE4-8E8B-CC7D7EA11B74}"/>
              </a:ext>
            </a:extLst>
          </p:cNvPr>
          <p:cNvSpPr txBox="1"/>
          <p:nvPr/>
        </p:nvSpPr>
        <p:spPr>
          <a:xfrm>
            <a:off x="7895166" y="2490760"/>
            <a:ext cx="188206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REF: 4 Main Panels / 36 subpanels</a:t>
            </a:r>
          </a:p>
          <a:p>
            <a:pPr algn="ctr"/>
            <a:r>
              <a:rPr lang="en-MY" sz="1200" dirty="0"/>
              <a:t>(RAE: 15 Main Panels / 67 subpanels)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3C0869-C004-4DA6-A0DF-04098F31ED04}"/>
              </a:ext>
            </a:extLst>
          </p:cNvPr>
          <p:cNvSpPr txBox="1"/>
          <p:nvPr/>
        </p:nvSpPr>
        <p:spPr>
          <a:xfrm>
            <a:off x="9032821" y="123815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flow charts</a:t>
            </a:r>
          </a:p>
        </p:txBody>
      </p:sp>
    </p:spTree>
    <p:extLst>
      <p:ext uri="{BB962C8B-B14F-4D97-AF65-F5344CB8AC3E}">
        <p14:creationId xmlns:p14="http://schemas.microsoft.com/office/powerpoint/2010/main" val="6892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BB24087-0BA1-488E-8A9D-A2E4828D117F}"/>
              </a:ext>
            </a:extLst>
          </p:cNvPr>
          <p:cNvSpPr txBox="1"/>
          <p:nvPr/>
        </p:nvSpPr>
        <p:spPr>
          <a:xfrm>
            <a:off x="4191825" y="807985"/>
            <a:ext cx="335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-  Nov 2013 (11 months)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8CDA10-C534-479C-A66F-965702C74926}"/>
              </a:ext>
            </a:extLst>
          </p:cNvPr>
          <p:cNvCxnSpPr/>
          <p:nvPr/>
        </p:nvCxnSpPr>
        <p:spPr>
          <a:xfrm>
            <a:off x="2895749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BE7F756-B4FE-4B40-B673-CF850275DAB0}"/>
              </a:ext>
            </a:extLst>
          </p:cNvPr>
          <p:cNvGraphicFramePr/>
          <p:nvPr>
            <p:extLst/>
          </p:nvPr>
        </p:nvGraphicFramePr>
        <p:xfrm>
          <a:off x="184912" y="1290869"/>
          <a:ext cx="11738864" cy="48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064B1B-FB5D-4C1E-AF71-834D9787EFA0}"/>
              </a:ext>
            </a:extLst>
          </p:cNvPr>
          <p:cNvCxnSpPr/>
          <p:nvPr/>
        </p:nvCxnSpPr>
        <p:spPr>
          <a:xfrm>
            <a:off x="7510608" y="945005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47486-441D-4C0D-8114-138D094C4B42}"/>
              </a:ext>
            </a:extLst>
          </p:cNvPr>
          <p:cNvCxnSpPr/>
          <p:nvPr/>
        </p:nvCxnSpPr>
        <p:spPr>
          <a:xfrm>
            <a:off x="11678149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004283-2E4A-45C7-BFA5-F082D29F6C53}"/>
              </a:ext>
            </a:extLst>
          </p:cNvPr>
          <p:cNvCxnSpPr/>
          <p:nvPr/>
        </p:nvCxnSpPr>
        <p:spPr>
          <a:xfrm>
            <a:off x="9986011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095D64-D2AB-4744-BA12-EC7233DDD52E}"/>
              </a:ext>
            </a:extLst>
          </p:cNvPr>
          <p:cNvCxnSpPr/>
          <p:nvPr/>
        </p:nvCxnSpPr>
        <p:spPr>
          <a:xfrm>
            <a:off x="10067079" y="1130064"/>
            <a:ext cx="1512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03B691-F32D-45B2-B636-0959CA740A75}"/>
              </a:ext>
            </a:extLst>
          </p:cNvPr>
          <p:cNvCxnSpPr/>
          <p:nvPr/>
        </p:nvCxnSpPr>
        <p:spPr>
          <a:xfrm>
            <a:off x="7575233" y="1130064"/>
            <a:ext cx="237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1892-E9B3-48AD-8015-041EFE884E10}"/>
              </a:ext>
            </a:extLst>
          </p:cNvPr>
          <p:cNvCxnSpPr/>
          <p:nvPr/>
        </p:nvCxnSpPr>
        <p:spPr>
          <a:xfrm>
            <a:off x="2917015" y="1127917"/>
            <a:ext cx="144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3FE95-CF79-4508-955E-B900B19C1617}"/>
              </a:ext>
            </a:extLst>
          </p:cNvPr>
          <p:cNvSpPr txBox="1"/>
          <p:nvPr/>
        </p:nvSpPr>
        <p:spPr>
          <a:xfrm>
            <a:off x="9974024" y="764373"/>
            <a:ext cx="169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Dec 2014 (1 month)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D838F-57D7-408B-A759-7493324E0EF5}"/>
              </a:ext>
            </a:extLst>
          </p:cNvPr>
          <p:cNvSpPr txBox="1"/>
          <p:nvPr/>
        </p:nvSpPr>
        <p:spPr>
          <a:xfrm>
            <a:off x="2696087" y="675664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Oct - Dec 2012 (3 </a:t>
            </a:r>
            <a:r>
              <a:rPr lang="en-MY" sz="1400" dirty="0" err="1"/>
              <a:t>mths</a:t>
            </a:r>
            <a:r>
              <a:rPr lang="en-MY" sz="1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F5DF3-CC22-48F3-A39C-46A92827C8C6}"/>
              </a:ext>
            </a:extLst>
          </p:cNvPr>
          <p:cNvSpPr txBox="1"/>
          <p:nvPr/>
        </p:nvSpPr>
        <p:spPr>
          <a:xfrm>
            <a:off x="7659571" y="764372"/>
            <a:ext cx="22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– Nov 2014 (11 months)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FF47DC-0E9B-4DBD-9BEA-CD2DB08771A0}"/>
              </a:ext>
            </a:extLst>
          </p:cNvPr>
          <p:cNvCxnSpPr>
            <a:cxnSpLocks/>
          </p:cNvCxnSpPr>
          <p:nvPr/>
        </p:nvCxnSpPr>
        <p:spPr>
          <a:xfrm>
            <a:off x="270339" y="429108"/>
            <a:ext cx="0" cy="75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0244A0-0722-40C0-BA67-2EC936EAB2D4}"/>
              </a:ext>
            </a:extLst>
          </p:cNvPr>
          <p:cNvCxnSpPr>
            <a:cxnSpLocks/>
          </p:cNvCxnSpPr>
          <p:nvPr/>
        </p:nvCxnSpPr>
        <p:spPr>
          <a:xfrm>
            <a:off x="270339" y="607171"/>
            <a:ext cx="7128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E83B7-8561-4726-8442-F29714F516C8}"/>
              </a:ext>
            </a:extLst>
          </p:cNvPr>
          <p:cNvSpPr txBox="1"/>
          <p:nvPr/>
        </p:nvSpPr>
        <p:spPr>
          <a:xfrm>
            <a:off x="350946" y="118488"/>
            <a:ext cx="528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Paper Publication Period</a:t>
            </a:r>
            <a:r>
              <a:rPr lang="en-MY" sz="1400" dirty="0"/>
              <a:t>: 1 Jan 2008 – 31 Dec 2013</a:t>
            </a:r>
          </a:p>
          <a:p>
            <a:r>
              <a:rPr lang="en-MY" sz="1400" b="1" dirty="0"/>
              <a:t>Other Data Assessments Period</a:t>
            </a:r>
            <a:r>
              <a:rPr lang="en-MY" sz="1400" dirty="0"/>
              <a:t>: 1 Jan 2008 – 31 July 2013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6DF41-1287-4416-B884-DDDA393F6F66}"/>
              </a:ext>
            </a:extLst>
          </p:cNvPr>
          <p:cNvCxnSpPr/>
          <p:nvPr/>
        </p:nvCxnSpPr>
        <p:spPr>
          <a:xfrm>
            <a:off x="4388914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87AB-FCD5-45C4-9106-AB24145A5B80}"/>
              </a:ext>
            </a:extLst>
          </p:cNvPr>
          <p:cNvCxnSpPr/>
          <p:nvPr/>
        </p:nvCxnSpPr>
        <p:spPr>
          <a:xfrm>
            <a:off x="4424735" y="1133608"/>
            <a:ext cx="306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1C65D-9FE8-41AE-A64C-3586CD78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97999"/>
              </p:ext>
            </p:extLst>
          </p:nvPr>
        </p:nvGraphicFramePr>
        <p:xfrm>
          <a:off x="360735" y="2084996"/>
          <a:ext cx="11311400" cy="3931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2280">
                  <a:extLst>
                    <a:ext uri="{9D8B030D-6E8A-4147-A177-3AD203B41FA5}">
                      <a16:colId xmlns:a16="http://schemas.microsoft.com/office/drawing/2014/main" val="3844204723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3039363010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2704551835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3605408153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144582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Publication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/>
                        <a:t>Journal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/>
                        <a:t>Conference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/>
                        <a:t>Both </a:t>
                      </a:r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University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Reputation (G5/Russell group)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Global ranking (times)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0" dirty="0"/>
                        <a:t>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Category A/C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FTE (as close to 1 as possible?)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Start date of employment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Early career researcher?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Research fellow? (temporary)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UK/non-UK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Single/multiple research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/>
                        <a:t>Submission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Publication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Pending?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Number of co-author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Additional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Interdisciplinarity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Citation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Research topic (recent trends are shifting towards deployment of computational approach)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/>
                        <a:t>Panel members &amp; panel chairs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academics vs others (e.g. industry related)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Universities they belong to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G5/Russell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In each UOA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academics vs others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G5/ Russell/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73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D21B9-6515-4FAE-BED8-BF801965918C}"/>
              </a:ext>
            </a:extLst>
          </p:cNvPr>
          <p:cNvSpPr txBox="1"/>
          <p:nvPr/>
        </p:nvSpPr>
        <p:spPr>
          <a:xfrm>
            <a:off x="8665348" y="123526"/>
            <a:ext cx="30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possible factors</a:t>
            </a:r>
          </a:p>
        </p:txBody>
      </p:sp>
    </p:spTree>
    <p:extLst>
      <p:ext uri="{BB962C8B-B14F-4D97-AF65-F5344CB8AC3E}">
        <p14:creationId xmlns:p14="http://schemas.microsoft.com/office/powerpoint/2010/main" val="194437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A7037-6097-47E8-B62D-C1204006CDEC}"/>
              </a:ext>
            </a:extLst>
          </p:cNvPr>
          <p:cNvSpPr txBox="1"/>
          <p:nvPr/>
        </p:nvSpPr>
        <p:spPr>
          <a:xfrm>
            <a:off x="596821" y="1381401"/>
            <a:ext cx="2060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Reputation (G5/Russell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Global ranking (times)</a:t>
            </a:r>
          </a:p>
          <a:p>
            <a:r>
              <a:rPr lang="en-GB" sz="1400" dirty="0"/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Category A/C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FTE (as close to 1 as possible?)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Start date of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Early career researcher?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Research fellow? </a:t>
            </a:r>
            <a:r>
              <a:rPr lang="en-GB" sz="1400" dirty="0"/>
              <a:t>(temporary)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UK/non-UK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Single/multiple research group</a:t>
            </a:r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60DBDE-2999-4140-829C-014B44336DE6}"/>
              </a:ext>
            </a:extLst>
          </p:cNvPr>
          <p:cNvSpPr txBox="1"/>
          <p:nvPr/>
        </p:nvSpPr>
        <p:spPr>
          <a:xfrm>
            <a:off x="4832908" y="324470"/>
            <a:ext cx="2060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Journal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Both </a:t>
            </a:r>
          </a:p>
          <a:p>
            <a:r>
              <a:rPr lang="en-GB" dirty="0"/>
              <a:t>Publication rank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0B9468-34F3-4407-89BF-5EE40B7AB5F5}"/>
              </a:ext>
            </a:extLst>
          </p:cNvPr>
          <p:cNvSpPr txBox="1"/>
          <p:nvPr/>
        </p:nvSpPr>
        <p:spPr>
          <a:xfrm>
            <a:off x="4746021" y="2785920"/>
            <a:ext cx="2060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Publication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Number of co-author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Interdisciplinarity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Citation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Research topic (recent trends are shifting towards deployment of computational approach)</a:t>
            </a:r>
          </a:p>
          <a:p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1EDE46-B63B-4C72-9139-7D9E53073986}"/>
              </a:ext>
            </a:extLst>
          </p:cNvPr>
          <p:cNvSpPr txBox="1"/>
          <p:nvPr/>
        </p:nvSpPr>
        <p:spPr>
          <a:xfrm>
            <a:off x="9251787" y="1063134"/>
            <a:ext cx="206086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Panel members &amp; panel chairs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% of academics vs others (e.g. industry related)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Universities they belong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% of G5/Russell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In each UOA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% of academics vs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% of G5/ Russell/ others</a:t>
            </a:r>
          </a:p>
          <a:p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9D35C-E13A-41AD-AAC3-58CBEC105BF1}"/>
              </a:ext>
            </a:extLst>
          </p:cNvPr>
          <p:cNvCxnSpPr/>
          <p:nvPr/>
        </p:nvCxnSpPr>
        <p:spPr>
          <a:xfrm flipV="1">
            <a:off x="2067339" y="4678017"/>
            <a:ext cx="2765569" cy="37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556404-18A0-4439-BFB9-8C5A47DB8F91}"/>
              </a:ext>
            </a:extLst>
          </p:cNvPr>
          <p:cNvSpPr/>
          <p:nvPr/>
        </p:nvSpPr>
        <p:spPr>
          <a:xfrm>
            <a:off x="6400800" y="3233530"/>
            <a:ext cx="1060532" cy="1696279"/>
          </a:xfrm>
          <a:custGeom>
            <a:avLst/>
            <a:gdLst>
              <a:gd name="connsiteX0" fmla="*/ 0 w 1060532"/>
              <a:gd name="connsiteY0" fmla="*/ 1696279 h 1696279"/>
              <a:gd name="connsiteX1" fmla="*/ 1060174 w 1060532"/>
              <a:gd name="connsiteY1" fmla="*/ 781879 h 1696279"/>
              <a:gd name="connsiteX2" fmla="*/ 119270 w 1060532"/>
              <a:gd name="connsiteY2" fmla="*/ 0 h 169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32" h="1696279">
                <a:moveTo>
                  <a:pt x="0" y="1696279"/>
                </a:moveTo>
                <a:cubicBezTo>
                  <a:pt x="520148" y="1380435"/>
                  <a:pt x="1040296" y="1064592"/>
                  <a:pt x="1060174" y="781879"/>
                </a:cubicBezTo>
                <a:cubicBezTo>
                  <a:pt x="1080052" y="499166"/>
                  <a:pt x="267253" y="106017"/>
                  <a:pt x="1192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0EE935-22E7-4BE7-A9CB-A5761E20BFEA}"/>
              </a:ext>
            </a:extLst>
          </p:cNvPr>
          <p:cNvSpPr/>
          <p:nvPr/>
        </p:nvSpPr>
        <p:spPr>
          <a:xfrm>
            <a:off x="4267088" y="543339"/>
            <a:ext cx="609712" cy="2663687"/>
          </a:xfrm>
          <a:custGeom>
            <a:avLst/>
            <a:gdLst>
              <a:gd name="connsiteX0" fmla="*/ 569955 w 609712"/>
              <a:gd name="connsiteY0" fmla="*/ 2663687 h 2663687"/>
              <a:gd name="connsiteX1" fmla="*/ 112 w 609712"/>
              <a:gd name="connsiteY1" fmla="*/ 1444487 h 2663687"/>
              <a:gd name="connsiteX2" fmla="*/ 609712 w 609712"/>
              <a:gd name="connsiteY2" fmla="*/ 0 h 266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12" h="2663687">
                <a:moveTo>
                  <a:pt x="569955" y="2663687"/>
                </a:moveTo>
                <a:cubicBezTo>
                  <a:pt x="281720" y="2276061"/>
                  <a:pt x="-6514" y="1888435"/>
                  <a:pt x="112" y="1444487"/>
                </a:cubicBezTo>
                <a:cubicBezTo>
                  <a:pt x="6738" y="1000539"/>
                  <a:pt x="273990" y="132522"/>
                  <a:pt x="60971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7E4EF39-01D6-4EB3-A341-AB458E8F0E39}"/>
              </a:ext>
            </a:extLst>
          </p:cNvPr>
          <p:cNvSpPr/>
          <p:nvPr/>
        </p:nvSpPr>
        <p:spPr>
          <a:xfrm>
            <a:off x="1510748" y="1549123"/>
            <a:ext cx="3352800" cy="67642"/>
          </a:xfrm>
          <a:custGeom>
            <a:avLst/>
            <a:gdLst>
              <a:gd name="connsiteX0" fmla="*/ 0 w 3352800"/>
              <a:gd name="connsiteY0" fmla="*/ 1381 h 67642"/>
              <a:gd name="connsiteX1" fmla="*/ 3352800 w 3352800"/>
              <a:gd name="connsiteY1" fmla="*/ 67642 h 6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67642">
                <a:moveTo>
                  <a:pt x="0" y="1381"/>
                </a:moveTo>
                <a:cubicBezTo>
                  <a:pt x="1324113" y="-1932"/>
                  <a:pt x="2648226" y="-5245"/>
                  <a:pt x="3352800" y="67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723578-B4CD-49CC-B0EB-6DF9BA8F5BAA}"/>
              </a:ext>
            </a:extLst>
          </p:cNvPr>
          <p:cNvSpPr/>
          <p:nvPr/>
        </p:nvSpPr>
        <p:spPr>
          <a:xfrm>
            <a:off x="1510748" y="1563757"/>
            <a:ext cx="7818782" cy="887895"/>
          </a:xfrm>
          <a:custGeom>
            <a:avLst/>
            <a:gdLst>
              <a:gd name="connsiteX0" fmla="*/ 7818782 w 7818782"/>
              <a:gd name="connsiteY0" fmla="*/ 887895 h 887895"/>
              <a:gd name="connsiteX1" fmla="*/ 0 w 7818782"/>
              <a:gd name="connsiteY1" fmla="*/ 0 h 88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8782" h="887895">
                <a:moveTo>
                  <a:pt x="7818782" y="887895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D891AC-5344-4AC3-84A9-E4C17B80B01A}"/>
              </a:ext>
            </a:extLst>
          </p:cNvPr>
          <p:cNvSpPr/>
          <p:nvPr/>
        </p:nvSpPr>
        <p:spPr>
          <a:xfrm>
            <a:off x="6453809" y="1603513"/>
            <a:ext cx="1815593" cy="4015409"/>
          </a:xfrm>
          <a:custGeom>
            <a:avLst/>
            <a:gdLst>
              <a:gd name="connsiteX0" fmla="*/ 0 w 1815593"/>
              <a:gd name="connsiteY0" fmla="*/ 0 h 4015409"/>
              <a:gd name="connsiteX1" fmla="*/ 1815548 w 1815593"/>
              <a:gd name="connsiteY1" fmla="*/ 2610678 h 4015409"/>
              <a:gd name="connsiteX2" fmla="*/ 53008 w 1815593"/>
              <a:gd name="connsiteY2" fmla="*/ 4015409 h 4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593" h="4015409">
                <a:moveTo>
                  <a:pt x="0" y="0"/>
                </a:moveTo>
                <a:cubicBezTo>
                  <a:pt x="903356" y="970721"/>
                  <a:pt x="1806713" y="1941443"/>
                  <a:pt x="1815548" y="2610678"/>
                </a:cubicBezTo>
                <a:cubicBezTo>
                  <a:pt x="1824383" y="3279913"/>
                  <a:pt x="532295" y="3821044"/>
                  <a:pt x="53008" y="4015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5CCB57A-1066-4249-88D3-1447739C60D1}"/>
              </a:ext>
            </a:extLst>
          </p:cNvPr>
          <p:cNvSpPr/>
          <p:nvPr/>
        </p:nvSpPr>
        <p:spPr>
          <a:xfrm>
            <a:off x="6387548" y="4664765"/>
            <a:ext cx="573429" cy="503583"/>
          </a:xfrm>
          <a:custGeom>
            <a:avLst/>
            <a:gdLst>
              <a:gd name="connsiteX0" fmla="*/ 198782 w 573429"/>
              <a:gd name="connsiteY0" fmla="*/ 0 h 503583"/>
              <a:gd name="connsiteX1" fmla="*/ 569843 w 573429"/>
              <a:gd name="connsiteY1" fmla="*/ 278296 h 503583"/>
              <a:gd name="connsiteX2" fmla="*/ 0 w 573429"/>
              <a:gd name="connsiteY2" fmla="*/ 503583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429" h="503583">
                <a:moveTo>
                  <a:pt x="198782" y="0"/>
                </a:moveTo>
                <a:cubicBezTo>
                  <a:pt x="400877" y="97183"/>
                  <a:pt x="602973" y="194366"/>
                  <a:pt x="569843" y="278296"/>
                </a:cubicBezTo>
                <a:cubicBezTo>
                  <a:pt x="536713" y="362226"/>
                  <a:pt x="268356" y="432904"/>
                  <a:pt x="0" y="503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638062-4D74-45A4-A395-CD261B913C9E}"/>
              </a:ext>
            </a:extLst>
          </p:cNvPr>
          <p:cNvSpPr/>
          <p:nvPr/>
        </p:nvSpPr>
        <p:spPr>
          <a:xfrm>
            <a:off x="6308035" y="3790122"/>
            <a:ext cx="733905" cy="848139"/>
          </a:xfrm>
          <a:custGeom>
            <a:avLst/>
            <a:gdLst>
              <a:gd name="connsiteX0" fmla="*/ 0 w 733905"/>
              <a:gd name="connsiteY0" fmla="*/ 0 h 848139"/>
              <a:gd name="connsiteX1" fmla="*/ 728869 w 733905"/>
              <a:gd name="connsiteY1" fmla="*/ 251791 h 848139"/>
              <a:gd name="connsiteX2" fmla="*/ 265043 w 733905"/>
              <a:gd name="connsiteY2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05" h="848139">
                <a:moveTo>
                  <a:pt x="0" y="0"/>
                </a:moveTo>
                <a:cubicBezTo>
                  <a:pt x="342347" y="55217"/>
                  <a:pt x="684695" y="110435"/>
                  <a:pt x="728869" y="251791"/>
                </a:cubicBezTo>
                <a:cubicBezTo>
                  <a:pt x="773043" y="393147"/>
                  <a:pt x="519043" y="620643"/>
                  <a:pt x="265043" y="8481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ED302-F2EF-4ADE-B0A7-396344D79EC1}"/>
              </a:ext>
            </a:extLst>
          </p:cNvPr>
          <p:cNvSpPr txBox="1"/>
          <p:nvPr/>
        </p:nvSpPr>
        <p:spPr>
          <a:xfrm>
            <a:off x="8432720" y="123526"/>
            <a:ext cx="3239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and correlations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71B96-01D3-4DC8-B16A-EEB7F6575538}"/>
              </a:ext>
            </a:extLst>
          </p:cNvPr>
          <p:cNvSpPr txBox="1"/>
          <p:nvPr/>
        </p:nvSpPr>
        <p:spPr>
          <a:xfrm>
            <a:off x="593238" y="6386906"/>
            <a:ext cx="408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RED indicates data that are not immediately available</a:t>
            </a:r>
          </a:p>
        </p:txBody>
      </p:sp>
    </p:spTree>
    <p:extLst>
      <p:ext uri="{BB962C8B-B14F-4D97-AF65-F5344CB8AC3E}">
        <p14:creationId xmlns:p14="http://schemas.microsoft.com/office/powerpoint/2010/main" val="201563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2D2-7511-4FC8-9BE7-C9ABA6A1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5059017" cy="548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u="sng" dirty="0"/>
              <a:t>Primary data</a:t>
            </a:r>
          </a:p>
          <a:p>
            <a:r>
              <a:rPr lang="en-US" altLang="zh-CN" dirty="0"/>
              <a:t>REF</a:t>
            </a:r>
          </a:p>
          <a:p>
            <a:pPr lvl="1"/>
            <a:r>
              <a:rPr lang="en-US" altLang="zh-CN" dirty="0"/>
              <a:t>Overall excel</a:t>
            </a:r>
          </a:p>
          <a:p>
            <a:pPr lvl="1"/>
            <a:r>
              <a:rPr lang="en-US" altLang="zh-CN" dirty="0"/>
              <a:t>Detailed excel for each UOA</a:t>
            </a:r>
          </a:p>
          <a:p>
            <a:pPr lvl="1"/>
            <a:r>
              <a:rPr lang="en-US" altLang="zh-CN" dirty="0"/>
              <a:t>Panel member information</a:t>
            </a:r>
          </a:p>
          <a:p>
            <a:r>
              <a:rPr lang="en-US" altLang="zh-CN" dirty="0"/>
              <a:t>RAE </a:t>
            </a:r>
          </a:p>
          <a:p>
            <a:pPr lvl="1"/>
            <a:r>
              <a:rPr lang="en-US" altLang="zh-CN" dirty="0"/>
              <a:t>Single excel</a:t>
            </a:r>
          </a:p>
          <a:p>
            <a:pPr lvl="1"/>
            <a:r>
              <a:rPr lang="en-US" altLang="zh-CN" dirty="0"/>
              <a:t>Panel member </a:t>
            </a:r>
            <a:r>
              <a:rPr lang="en-US" altLang="zh-CN" dirty="0" err="1"/>
              <a:t>infor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C594BA-8491-413E-BFCB-EA174F74311D}"/>
              </a:ext>
            </a:extLst>
          </p:cNvPr>
          <p:cNvSpPr txBox="1">
            <a:spLocks/>
          </p:cNvSpPr>
          <p:nvPr/>
        </p:nvSpPr>
        <p:spPr>
          <a:xfrm>
            <a:off x="6238461" y="689113"/>
            <a:ext cx="5059017" cy="548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u="sng" dirty="0"/>
              <a:t>Secondary data</a:t>
            </a:r>
          </a:p>
          <a:p>
            <a:r>
              <a:rPr lang="en-US" altLang="zh-CN" dirty="0"/>
              <a:t>University ranking – times</a:t>
            </a:r>
          </a:p>
          <a:p>
            <a:r>
              <a:rPr lang="en-US" altLang="zh-CN" dirty="0"/>
              <a:t>Journal ranking – web of science, Google Scholar Metrics, Core</a:t>
            </a:r>
          </a:p>
          <a:p>
            <a:r>
              <a:rPr lang="en-US" altLang="zh-CN" dirty="0"/>
              <a:t>Staff details</a:t>
            </a:r>
          </a:p>
          <a:p>
            <a:pPr lvl="1"/>
            <a:r>
              <a:rPr lang="en-US" altLang="zh-CN" dirty="0"/>
              <a:t>Male or female</a:t>
            </a:r>
          </a:p>
          <a:p>
            <a:pPr lvl="1"/>
            <a:r>
              <a:rPr lang="en-US" altLang="zh-CN" dirty="0"/>
              <a:t>UK or non UK</a:t>
            </a:r>
          </a:p>
          <a:p>
            <a:r>
              <a:rPr lang="en-US" altLang="zh-CN" dirty="0"/>
              <a:t>Geographical distribution of universities across UK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1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583</Words>
  <Application>Microsoft Office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Rawaida Kamarudin</dc:creator>
  <cp:lastModifiedBy>Glor Lin</cp:lastModifiedBy>
  <cp:revision>87</cp:revision>
  <dcterms:created xsi:type="dcterms:W3CDTF">2017-10-23T17:05:51Z</dcterms:created>
  <dcterms:modified xsi:type="dcterms:W3CDTF">2017-10-24T15:33:11Z</dcterms:modified>
</cp:coreProperties>
</file>