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72" r:id="rId4"/>
    <p:sldId id="258" r:id="rId5"/>
    <p:sldId id="259" r:id="rId6"/>
    <p:sldId id="267" r:id="rId7"/>
    <p:sldId id="270" r:id="rId8"/>
    <p:sldId id="27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C70EA9F-346E-48F6-BCFC-38D52C36C87B}">
          <p14:sldIdLst>
            <p14:sldId id="256"/>
            <p14:sldId id="257"/>
            <p14:sldId id="272"/>
          </p14:sldIdLst>
        </p14:section>
        <p14:section name="Introduction / Lit Review" id="{3C197DF9-46D8-4AC8-8741-E114F6E1BC0B}">
          <p14:sldIdLst>
            <p14:sldId id="258"/>
          </p14:sldIdLst>
        </p14:section>
        <p14:section name="Approach / Methodology" id="{EE6837FC-2EF7-4F0A-8099-F792A4B74C4B}">
          <p14:sldIdLst>
            <p14:sldId id="259"/>
          </p14:sldIdLst>
        </p14:section>
        <p14:section name="Timeline" id="{CD3F8DBA-DA8B-40E8-8D4C-9357254DBBD7}">
          <p14:sldIdLst>
            <p14:sldId id="267"/>
            <p14:sldId id="270"/>
            <p14:sldId id="271"/>
          </p14:sldIdLst>
        </p14:section>
        <p14:section name="Backup Slides" id="{8CA7C08E-4A38-4193-AD07-B58A5D341B5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eanor Woodhead" initials="EW" lastIdx="3" clrIdx="0">
    <p:extLst>
      <p:ext uri="{19B8F6BF-5375-455C-9EA6-DF929625EA0E}">
        <p15:presenceInfo xmlns:p15="http://schemas.microsoft.com/office/powerpoint/2012/main" userId="Eleanor Woodhe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77" autoAdjust="0"/>
    <p:restoredTop sz="80074" autoAdjust="0"/>
  </p:normalViewPr>
  <p:slideViewPr>
    <p:cSldViewPr snapToGrid="0">
      <p:cViewPr varScale="1">
        <p:scale>
          <a:sx n="59" d="100"/>
          <a:sy n="59" d="100"/>
        </p:scale>
        <p:origin x="11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6F9AC-A2CC-4FF1-8EF0-48D6B3E338BC}" type="datetimeFigureOut">
              <a:rPr lang="en-MY" smtClean="0"/>
              <a:t>23/10/2017</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4720D-D3CF-461D-8EAD-C8C115A81DD8}" type="slidenum">
              <a:rPr lang="en-MY" smtClean="0"/>
              <a:t>‹#›</a:t>
            </a:fld>
            <a:endParaRPr lang="en-MY"/>
          </a:p>
        </p:txBody>
      </p:sp>
    </p:spTree>
    <p:extLst>
      <p:ext uri="{BB962C8B-B14F-4D97-AF65-F5344CB8AC3E}">
        <p14:creationId xmlns:p14="http://schemas.microsoft.com/office/powerpoint/2010/main" val="80776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our industrial team project, it is about the REF.</a:t>
            </a:r>
          </a:p>
          <a:p>
            <a:r>
              <a:rPr lang="en-GB" dirty="0"/>
              <a:t>🐁</a:t>
            </a:r>
          </a:p>
        </p:txBody>
      </p:sp>
      <p:sp>
        <p:nvSpPr>
          <p:cNvPr id="4" name="Slide Number Placeholder 3"/>
          <p:cNvSpPr>
            <a:spLocks noGrp="1"/>
          </p:cNvSpPr>
          <p:nvPr>
            <p:ph type="sldNum" sz="quarter" idx="10"/>
          </p:nvPr>
        </p:nvSpPr>
        <p:spPr/>
        <p:txBody>
          <a:bodyPr/>
          <a:lstStyle/>
          <a:p>
            <a:fld id="{2974720D-D3CF-461D-8EAD-C8C115A81DD8}" type="slidenum">
              <a:rPr lang="en-MY" smtClean="0"/>
              <a:t>1</a:t>
            </a:fld>
            <a:endParaRPr lang="en-MY"/>
          </a:p>
        </p:txBody>
      </p:sp>
    </p:spTree>
    <p:extLst>
      <p:ext uri="{BB962C8B-B14F-4D97-AF65-F5344CB8AC3E}">
        <p14:creationId xmlns:p14="http://schemas.microsoft.com/office/powerpoint/2010/main" val="345213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is the REF?</a:t>
            </a:r>
          </a:p>
          <a:p>
            <a:r>
              <a:rPr lang="en-GB" dirty="0"/>
              <a:t>It's a system devised to aid in allocating public funding to universities which display the highest quality of research.  It is the successor to the RAE (research assessment exercise) and the results for the first evaluation were published in 2014, the next evaluation will be in 2021.</a:t>
            </a:r>
          </a:p>
          <a:p>
            <a:r>
              <a:rPr lang="en-GB" dirty="0"/>
              <a:t>Universities submit published papers for evaluation during a 5-7 year time period, and the papers submitted must have been published after the previous REF, or RAE in the case of the first REF evaluation</a:t>
            </a:r>
            <a:r>
              <a:rPr lang="en-GB" dirty="0" smtClean="0"/>
              <a:t>.</a:t>
            </a:r>
          </a:p>
          <a:p>
            <a:r>
              <a:rPr lang="en-GB" dirty="0" smtClean="0"/>
              <a:t>🐁</a:t>
            </a:r>
          </a:p>
        </p:txBody>
      </p:sp>
      <p:sp>
        <p:nvSpPr>
          <p:cNvPr id="4" name="Slide Number Placeholder 3"/>
          <p:cNvSpPr>
            <a:spLocks noGrp="1"/>
          </p:cNvSpPr>
          <p:nvPr>
            <p:ph type="sldNum" sz="quarter" idx="10"/>
          </p:nvPr>
        </p:nvSpPr>
        <p:spPr/>
        <p:txBody>
          <a:bodyPr/>
          <a:lstStyle/>
          <a:p>
            <a:fld id="{2974720D-D3CF-461D-8EAD-C8C115A81DD8}" type="slidenum">
              <a:rPr lang="en-MY" smtClean="0"/>
              <a:t>2</a:t>
            </a:fld>
            <a:endParaRPr lang="en-MY"/>
          </a:p>
        </p:txBody>
      </p:sp>
    </p:spTree>
    <p:extLst>
      <p:ext uri="{BB962C8B-B14F-4D97-AF65-F5344CB8AC3E}">
        <p14:creationId xmlns:p14="http://schemas.microsoft.com/office/powerpoint/2010/main" val="213029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papers are graded manually by expert panels according 3 criteria; Output, Impact and Environment. Output is the basic quality of the academic work and makes up 65% of the overall grade, impact measures the positive effects of the universities research beyond academia and makes up 20% of the overall grade. Finally environment is a measure of the quality of the research department and makes up 15% of the overall grade.  There are 4 possible grades for a paper to receive, 4* being the highest and 1* being the lowest. If a paper fails to reach the criteria for 1* it is given an U/C, or unclassified grade.</a:t>
            </a:r>
          </a:p>
          <a:p>
            <a:r>
              <a:rPr lang="en-GB" dirty="0" smtClean="0"/>
              <a:t>🐁</a:t>
            </a:r>
          </a:p>
          <a:p>
            <a:endParaRPr lang="en-GB" dirty="0"/>
          </a:p>
        </p:txBody>
      </p:sp>
      <p:sp>
        <p:nvSpPr>
          <p:cNvPr id="4" name="Slide Number Placeholder 3"/>
          <p:cNvSpPr>
            <a:spLocks noGrp="1"/>
          </p:cNvSpPr>
          <p:nvPr>
            <p:ph type="sldNum" sz="quarter" idx="10"/>
          </p:nvPr>
        </p:nvSpPr>
        <p:spPr/>
        <p:txBody>
          <a:bodyPr/>
          <a:lstStyle/>
          <a:p>
            <a:fld id="{2974720D-D3CF-461D-8EAD-C8C115A81DD8}" type="slidenum">
              <a:rPr lang="en-MY" smtClean="0"/>
              <a:t>3</a:t>
            </a:fld>
            <a:endParaRPr lang="en-MY"/>
          </a:p>
        </p:txBody>
      </p:sp>
    </p:spTree>
    <p:extLst>
      <p:ext uri="{BB962C8B-B14F-4D97-AF65-F5344CB8AC3E}">
        <p14:creationId xmlns:p14="http://schemas.microsoft.com/office/powerpoint/2010/main" val="110018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aim is to identify possible factors that could affect the grades the REF assigns, so that we can understand how to get the best possible ranking from the REF, this is important since,</a:t>
            </a:r>
            <a:r>
              <a:rPr lang="en-GB" baseline="0" dirty="0"/>
              <a:t> as previously mentioned, a higher grade means more funding</a:t>
            </a:r>
            <a:r>
              <a:rPr lang="en-GB" dirty="0"/>
              <a:t>. </a:t>
            </a:r>
          </a:p>
          <a:p>
            <a:r>
              <a:rPr lang="en-GB" dirty="0"/>
              <a:t>We would also hope to use the previous year's results and any variables we identified that affect REF ranking to create a model to predict possible future results, which could help with the grading process, as currently it is done manually and is labour expensive.</a:t>
            </a:r>
          </a:p>
          <a:p>
            <a:r>
              <a:rPr lang="en-GB" dirty="0"/>
              <a:t>🐁</a:t>
            </a:r>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4</a:t>
            </a:fld>
            <a:endParaRPr lang="en-MY"/>
          </a:p>
        </p:txBody>
      </p:sp>
    </p:spTree>
    <p:extLst>
      <p:ext uri="{BB962C8B-B14F-4D97-AF65-F5344CB8AC3E}">
        <p14:creationId xmlns:p14="http://schemas.microsoft.com/office/powerpoint/2010/main" val="2779402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achieve our goals we have broken down the process into 5 steps. </a:t>
            </a:r>
          </a:p>
          <a:p>
            <a:r>
              <a:rPr lang="en-GB" dirty="0"/>
              <a:t>🐁</a:t>
            </a:r>
          </a:p>
          <a:p>
            <a:r>
              <a:rPr lang="en-GB" dirty="0"/>
              <a:t>The first step is understanding exactly what our task is; learning and understanding what REF and RAE are, how they are similar, how they are different; and a quick overview of the data we have access to, so we know what kind of data we have available. </a:t>
            </a:r>
          </a:p>
          <a:p>
            <a:r>
              <a:rPr lang="en-GB" dirty="0"/>
              <a:t>We also begin to investigate how the REF judge each paper as we begin to think about what factors could affect how someone would rate a paper. </a:t>
            </a:r>
          </a:p>
          <a:p>
            <a:r>
              <a:rPr lang="en-GB" dirty="0"/>
              <a:t>🐁</a:t>
            </a:r>
          </a:p>
          <a:p>
            <a:r>
              <a:rPr lang="en-GB" dirty="0"/>
              <a:t>The second step is where we take the data we looked at earlier and begin to process it for use in statistical packages later on. </a:t>
            </a:r>
          </a:p>
          <a:p>
            <a:r>
              <a:rPr lang="en-GB" dirty="0"/>
              <a:t>We extract and "clean" the data using programs such as Python or Excel, we may also perform some simple tests on the data to gain a better understanding of which direction we should go with the later tests.</a:t>
            </a:r>
          </a:p>
          <a:p>
            <a:r>
              <a:rPr lang="en-GB" dirty="0"/>
              <a:t>🐁</a:t>
            </a:r>
          </a:p>
          <a:p>
            <a:r>
              <a:rPr lang="en-GB" dirty="0"/>
              <a:t>The third stage is where we solidly define our hypotheses; what factors we think could affect the grading of the REF, which have been identified as points of interest in previous literature on this subject, and how to best test these hypotheses. </a:t>
            </a:r>
          </a:p>
          <a:p>
            <a:r>
              <a:rPr lang="en-GB" dirty="0"/>
              <a:t>🐁</a:t>
            </a:r>
          </a:p>
          <a:p>
            <a:r>
              <a:rPr lang="en-GB" dirty="0"/>
              <a:t>After soundly defining our various hypotheses we then test them using our clean and prepared data. </a:t>
            </a:r>
          </a:p>
          <a:p>
            <a:r>
              <a:rPr lang="en-GB" dirty="0"/>
              <a:t>In this stage we may need to further prepare the data if it is not all readily available on the same dataset, If we identify any correlations or significant differences that seem </a:t>
            </a:r>
            <a:r>
              <a:rPr lang="en-GB" dirty="0" err="1"/>
              <a:t>particuarlly</a:t>
            </a:r>
            <a:r>
              <a:rPr lang="en-GB" dirty="0"/>
              <a:t> interesting we will investigate those even further.</a:t>
            </a:r>
          </a:p>
          <a:p>
            <a:r>
              <a:rPr lang="en-GB" dirty="0"/>
              <a:t>🐁</a:t>
            </a:r>
          </a:p>
          <a:p>
            <a:r>
              <a:rPr lang="en-GB" dirty="0"/>
              <a:t>The final stage will be when we gather all our results and analyse them. </a:t>
            </a:r>
          </a:p>
          <a:p>
            <a:r>
              <a:rPr lang="en-GB" dirty="0"/>
              <a:t>We will see if the results are similar or different to those found in previous similar studies, and identify why or why not they are similar.</a:t>
            </a:r>
          </a:p>
          <a:p>
            <a:r>
              <a:rPr lang="en-GB" dirty="0"/>
              <a:t>This is the stage where we will also be fully writing up our report, bringing together the actions we performed in all the previous stages in one single concise document.</a:t>
            </a:r>
          </a:p>
          <a:p>
            <a:r>
              <a:rPr lang="en-GB" dirty="0"/>
              <a:t>If we have any available time after writing the report we will attempt to create a model to predict the REF grades, using any data sets that we did not use in our hypothesis testing stage to check the strength of the model.</a:t>
            </a:r>
          </a:p>
          <a:p>
            <a:r>
              <a:rPr lang="en-GB" dirty="0"/>
              <a:t>🐁</a:t>
            </a:r>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5</a:t>
            </a:fld>
            <a:endParaRPr lang="en-MY"/>
          </a:p>
        </p:txBody>
      </p:sp>
    </p:spTree>
    <p:extLst>
      <p:ext uri="{BB962C8B-B14F-4D97-AF65-F5344CB8AC3E}">
        <p14:creationId xmlns:p14="http://schemas.microsoft.com/office/powerpoint/2010/main" val="212753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solidFill>
                  <a:schemeClr val="tx1"/>
                </a:solidFill>
              </a:rPr>
              <a:t>As I mentioned, our approach to this project is broken up into 5 main stages, with a array of tasks to be completed within them, and a 6th stage, which is writing the report up. </a:t>
            </a:r>
          </a:p>
          <a:p>
            <a:pPr marL="0" indent="0">
              <a:buFont typeface="Arial" panose="020B0604020202020204" pitchFamily="34" charset="0"/>
              <a:buNone/>
            </a:pPr>
            <a:r>
              <a:rPr lang="en-GB" dirty="0">
                <a:solidFill>
                  <a:schemeClr val="tx1"/>
                </a:solidFill>
              </a:rPr>
              <a:t>We hope that the first stage, understanding the task, will take us at most 2 weeks and be finished by 26th Oct. The Data </a:t>
            </a:r>
            <a:r>
              <a:rPr lang="en-GB" dirty="0" err="1">
                <a:solidFill>
                  <a:schemeClr val="tx1"/>
                </a:solidFill>
              </a:rPr>
              <a:t>Preperation</a:t>
            </a:r>
            <a:r>
              <a:rPr lang="en-GB" dirty="0">
                <a:solidFill>
                  <a:schemeClr val="tx1"/>
                </a:solidFill>
              </a:rPr>
              <a:t> stage started just over a week after the first stage and will last until the 3rd of November. There will be some slight overlap between the first stage and this one, however it should not cause any delays.</a:t>
            </a:r>
          </a:p>
          <a:p>
            <a:pPr marL="0" indent="0">
              <a:buFont typeface="Arial" panose="020B0604020202020204" pitchFamily="34" charset="0"/>
              <a:buNone/>
            </a:pPr>
            <a:r>
              <a:rPr lang="en-GB" dirty="0">
                <a:solidFill>
                  <a:schemeClr val="tx1"/>
                </a:solidFill>
              </a:rPr>
              <a:t>The third stage, defining the hypotheses, is the shortest stage, lasting a single week, from the 3rd to the 10th. The longest stage, testing the hypotheses, comes directly after it, lasting 22 days, ending on the 2nd of December. </a:t>
            </a:r>
          </a:p>
          <a:p>
            <a:pPr marL="0" indent="0">
              <a:buFont typeface="Arial" panose="020B0604020202020204" pitchFamily="34" charset="0"/>
              <a:buNone/>
            </a:pPr>
            <a:r>
              <a:rPr lang="en-GB" dirty="0">
                <a:solidFill>
                  <a:schemeClr val="tx1"/>
                </a:solidFill>
              </a:rPr>
              <a:t>The final stage starts during the testing hypothesis stage, on the 23rd, and lasts until the 4th of </a:t>
            </a:r>
            <a:r>
              <a:rPr lang="en-GB" dirty="0" err="1">
                <a:solidFill>
                  <a:schemeClr val="tx1"/>
                </a:solidFill>
              </a:rPr>
              <a:t>december</a:t>
            </a:r>
            <a:r>
              <a:rPr lang="en-GB" dirty="0">
                <a:solidFill>
                  <a:schemeClr val="tx1"/>
                </a:solidFill>
              </a:rPr>
              <a:t>, as by then we would hope to be able to fully focus on the report or possibly the model.</a:t>
            </a:r>
          </a:p>
          <a:p>
            <a:pPr marL="0" indent="0">
              <a:buFont typeface="Arial" panose="020B0604020202020204" pitchFamily="34" charset="0"/>
              <a:buNone/>
            </a:pPr>
            <a:r>
              <a:rPr lang="en-GB" dirty="0">
                <a:solidFill>
                  <a:schemeClr val="tx1"/>
                </a:solidFill>
              </a:rPr>
              <a:t>The report writing stage isn't considered one of the main stages, as it begins during the defining hypothesis stage, lasts until the end of the project and is being worked on constantly in the background during that time period.</a:t>
            </a:r>
          </a:p>
          <a:p>
            <a:pPr marL="0" indent="0">
              <a:buFont typeface="Arial" panose="020B0604020202020204" pitchFamily="34" charset="0"/>
              <a:buNone/>
            </a:pPr>
            <a:r>
              <a:rPr lang="en-GB" dirty="0">
                <a:solidFill>
                  <a:schemeClr val="tx1"/>
                </a:solidFill>
              </a:rPr>
              <a:t>🐁</a:t>
            </a:r>
            <a:endParaRPr lang="en-GB" dirty="0"/>
          </a:p>
        </p:txBody>
      </p:sp>
      <p:sp>
        <p:nvSpPr>
          <p:cNvPr id="4" name="Slide Number Placeholder 3"/>
          <p:cNvSpPr>
            <a:spLocks noGrp="1"/>
          </p:cNvSpPr>
          <p:nvPr>
            <p:ph type="sldNum" sz="quarter" idx="10"/>
          </p:nvPr>
        </p:nvSpPr>
        <p:spPr/>
        <p:txBody>
          <a:bodyPr/>
          <a:lstStyle/>
          <a:p>
            <a:fld id="{2974720D-D3CF-461D-8EAD-C8C115A81DD8}" type="slidenum">
              <a:rPr lang="en-MY" smtClean="0"/>
              <a:t>6</a:t>
            </a:fld>
            <a:endParaRPr lang="en-MY"/>
          </a:p>
        </p:txBody>
      </p:sp>
    </p:spTree>
    <p:extLst>
      <p:ext uri="{BB962C8B-B14F-4D97-AF65-F5344CB8AC3E}">
        <p14:creationId xmlns:p14="http://schemas.microsoft.com/office/powerpoint/2010/main" val="67016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far we have accomplished various tasks. We've been able to understand what exactly the REF is, what it does and why it is important, we've extracted most of the data available from the REF website and began to sort and clean it, as well as starting to read into previous studies and articles regarding the REF, building a reference list for use later on.</a:t>
            </a:r>
          </a:p>
          <a:p>
            <a:r>
              <a:rPr lang="en-GB" dirty="0"/>
              <a:t>We have also started to theorize possible ways to construct the model to predict REF grades.</a:t>
            </a:r>
          </a:p>
          <a:p>
            <a:r>
              <a:rPr lang="en-GB" dirty="0"/>
              <a:t>🐁</a:t>
            </a:r>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7</a:t>
            </a:fld>
            <a:endParaRPr lang="en-MY"/>
          </a:p>
        </p:txBody>
      </p:sp>
    </p:spTree>
    <p:extLst>
      <p:ext uri="{BB962C8B-B14F-4D97-AF65-F5344CB8AC3E}">
        <p14:creationId xmlns:p14="http://schemas.microsoft.com/office/powerpoint/2010/main" val="136405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This is how we've decided each of us will most focus our efforts initially, as these categories are our individual strengths, however we will all be doing parts of the other tasks as well. This is just a display of how we have decided to create the stage around our strengths as a group and how we will focus on areas that are our strengths.</a:t>
            </a:r>
          </a:p>
          <a:p>
            <a:r>
              <a:rPr lang="en-GB" b="0" dirty="0"/>
              <a:t>🐁</a:t>
            </a:r>
          </a:p>
          <a:p>
            <a:endParaRPr lang="en-GB" b="0" dirty="0"/>
          </a:p>
        </p:txBody>
      </p:sp>
      <p:sp>
        <p:nvSpPr>
          <p:cNvPr id="4" name="Slide Number Placeholder 3"/>
          <p:cNvSpPr>
            <a:spLocks noGrp="1"/>
          </p:cNvSpPr>
          <p:nvPr>
            <p:ph type="sldNum" sz="quarter" idx="10"/>
          </p:nvPr>
        </p:nvSpPr>
        <p:spPr/>
        <p:txBody>
          <a:bodyPr/>
          <a:lstStyle/>
          <a:p>
            <a:fld id="{2974720D-D3CF-461D-8EAD-C8C115A81DD8}" type="slidenum">
              <a:rPr lang="en-MY" smtClean="0"/>
              <a:t>8</a:t>
            </a:fld>
            <a:endParaRPr lang="en-MY"/>
          </a:p>
        </p:txBody>
      </p:sp>
    </p:spTree>
    <p:extLst>
      <p:ext uri="{BB962C8B-B14F-4D97-AF65-F5344CB8AC3E}">
        <p14:creationId xmlns:p14="http://schemas.microsoft.com/office/powerpoint/2010/main" val="79717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10/23/2017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10/23/2017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F0885-3818-4E7A-B92A-E377E0DE48D3}"/>
              </a:ext>
            </a:extLst>
          </p:cNvPr>
          <p:cNvSpPr>
            <a:spLocks noGrp="1"/>
          </p:cNvSpPr>
          <p:nvPr>
            <p:ph type="ctrTitle"/>
          </p:nvPr>
        </p:nvSpPr>
        <p:spPr/>
        <p:txBody>
          <a:bodyPr/>
          <a:lstStyle/>
          <a:p>
            <a:r>
              <a:rPr lang="en-MY" dirty="0"/>
              <a:t>Analysing REF</a:t>
            </a:r>
          </a:p>
        </p:txBody>
      </p:sp>
      <p:sp>
        <p:nvSpPr>
          <p:cNvPr id="3" name="Subtitle 2">
            <a:extLst>
              <a:ext uri="{FF2B5EF4-FFF2-40B4-BE49-F238E27FC236}">
                <a16:creationId xmlns:a16="http://schemas.microsoft.com/office/drawing/2014/main" xmlns="" id="{BB5A3AED-D480-48F2-8F03-407EBF779763}"/>
              </a:ext>
            </a:extLst>
          </p:cNvPr>
          <p:cNvSpPr>
            <a:spLocks noGrp="1"/>
          </p:cNvSpPr>
          <p:nvPr>
            <p:ph type="subTitle" idx="1"/>
          </p:nvPr>
        </p:nvSpPr>
        <p:spPr/>
        <p:txBody>
          <a:bodyPr>
            <a:normAutofit/>
          </a:bodyPr>
          <a:lstStyle/>
          <a:p>
            <a:r>
              <a:rPr lang="en-MY" sz="2600" dirty="0"/>
              <a:t>Industrial team project (ITP) 2017</a:t>
            </a:r>
          </a:p>
        </p:txBody>
      </p:sp>
      <p:sp>
        <p:nvSpPr>
          <p:cNvPr id="4" name="Rectangle 3">
            <a:extLst>
              <a:ext uri="{FF2B5EF4-FFF2-40B4-BE49-F238E27FC236}">
                <a16:creationId xmlns:a16="http://schemas.microsoft.com/office/drawing/2014/main" xmlns="" id="{A639221E-A15E-4E93-B361-5A9314F899A4}"/>
              </a:ext>
            </a:extLst>
          </p:cNvPr>
          <p:cNvSpPr/>
          <p:nvPr/>
        </p:nvSpPr>
        <p:spPr>
          <a:xfrm>
            <a:off x="2417779" y="4173080"/>
            <a:ext cx="7612341" cy="1446550"/>
          </a:xfrm>
          <a:prstGeom prst="rect">
            <a:avLst/>
          </a:prstGeom>
        </p:spPr>
        <p:txBody>
          <a:bodyPr wrap="square">
            <a:spAutoFit/>
          </a:bodyPr>
          <a:lstStyle/>
          <a:p>
            <a:r>
              <a:rPr lang="en-MY" u="sng" dirty="0"/>
              <a:t>Team Members: </a:t>
            </a:r>
          </a:p>
          <a:p>
            <a:r>
              <a:rPr lang="en-MY" sz="1400" dirty="0"/>
              <a:t>Eleanor Woodhead </a:t>
            </a:r>
          </a:p>
          <a:p>
            <a:r>
              <a:rPr lang="en-MY" sz="1400" dirty="0" err="1"/>
              <a:t>Weijiang</a:t>
            </a:r>
            <a:r>
              <a:rPr lang="en-MY" sz="1400" dirty="0"/>
              <a:t> Lin (Gloria)</a:t>
            </a:r>
          </a:p>
          <a:p>
            <a:r>
              <a:rPr lang="en-MY" sz="1400" dirty="0"/>
              <a:t>George </a:t>
            </a:r>
            <a:r>
              <a:rPr lang="en-MY" sz="1400" dirty="0" err="1"/>
              <a:t>Chrysostomou</a:t>
            </a:r>
            <a:endParaRPr lang="en-MY" sz="1400" dirty="0"/>
          </a:p>
          <a:p>
            <a:r>
              <a:rPr lang="en-MY" sz="1400" dirty="0"/>
              <a:t>Rawaida Kamarudin</a:t>
            </a:r>
          </a:p>
          <a:p>
            <a:r>
              <a:rPr lang="en-MY" sz="1400" dirty="0" err="1"/>
              <a:t>Jagoda</a:t>
            </a:r>
            <a:r>
              <a:rPr lang="en-MY" sz="1400" dirty="0"/>
              <a:t> </a:t>
            </a:r>
            <a:r>
              <a:rPr lang="en-MY" sz="1400" dirty="0" err="1"/>
              <a:t>Karpowicz</a:t>
            </a:r>
            <a:endParaRPr lang="en-MY" sz="1400" dirty="0"/>
          </a:p>
        </p:txBody>
      </p:sp>
    </p:spTree>
    <p:extLst>
      <p:ext uri="{BB962C8B-B14F-4D97-AF65-F5344CB8AC3E}">
        <p14:creationId xmlns:p14="http://schemas.microsoft.com/office/powerpoint/2010/main" val="3444149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F3608-3CFF-4F95-A452-C95B1817B6B8}"/>
              </a:ext>
            </a:extLst>
          </p:cNvPr>
          <p:cNvSpPr>
            <a:spLocks noGrp="1"/>
          </p:cNvSpPr>
          <p:nvPr>
            <p:ph type="title"/>
          </p:nvPr>
        </p:nvSpPr>
        <p:spPr/>
        <p:txBody>
          <a:bodyPr/>
          <a:lstStyle/>
          <a:p>
            <a:r>
              <a:rPr lang="en-MY" dirty="0"/>
              <a:t>THE RESEARCH EXCELLENCE FRAMEWORK (REF)</a:t>
            </a:r>
          </a:p>
        </p:txBody>
      </p:sp>
      <p:sp>
        <p:nvSpPr>
          <p:cNvPr id="3" name="Content Placeholder 2">
            <a:extLst>
              <a:ext uri="{FF2B5EF4-FFF2-40B4-BE49-F238E27FC236}">
                <a16:creationId xmlns:a16="http://schemas.microsoft.com/office/drawing/2014/main" xmlns="" id="{ABFA66D5-AA35-455E-9DC3-1785FEAB64A7}"/>
              </a:ext>
            </a:extLst>
          </p:cNvPr>
          <p:cNvSpPr>
            <a:spLocks noGrp="1"/>
          </p:cNvSpPr>
          <p:nvPr>
            <p:ph idx="1"/>
          </p:nvPr>
        </p:nvSpPr>
        <p:spPr>
          <a:xfrm>
            <a:off x="1451580" y="2015732"/>
            <a:ext cx="6136998" cy="3450613"/>
          </a:xfrm>
        </p:spPr>
        <p:txBody>
          <a:bodyPr>
            <a:noAutofit/>
          </a:bodyPr>
          <a:lstStyle/>
          <a:p>
            <a:r>
              <a:rPr lang="en-MY" sz="2200" dirty="0"/>
              <a:t>Formal system for assessing quality of research in UK</a:t>
            </a:r>
          </a:p>
          <a:p>
            <a:r>
              <a:rPr lang="en-MY" sz="2200" dirty="0"/>
              <a:t>Primary purpose – determine proportion of public funding allocated to individual universities for research</a:t>
            </a:r>
          </a:p>
          <a:p>
            <a:r>
              <a:rPr lang="en-MY" sz="2200" dirty="0"/>
              <a:t>Replace Research Assessment Exercises (RAE) (last conducted in 2008)</a:t>
            </a:r>
          </a:p>
          <a:p>
            <a:r>
              <a:rPr lang="en-MY" sz="2200" dirty="0"/>
              <a:t>Conducted every 5 to 7 years</a:t>
            </a:r>
          </a:p>
          <a:p>
            <a:endParaRPr lang="en-MY" sz="2200" dirty="0"/>
          </a:p>
        </p:txBody>
      </p:sp>
      <p:pic>
        <p:nvPicPr>
          <p:cNvPr id="5" name="Picture 4">
            <a:extLst>
              <a:ext uri="{FF2B5EF4-FFF2-40B4-BE49-F238E27FC236}">
                <a16:creationId xmlns:a16="http://schemas.microsoft.com/office/drawing/2014/main" xmlns="" id="{7074921F-1E61-4C28-8C32-9D0A767F10D6}"/>
              </a:ext>
            </a:extLst>
          </p:cNvPr>
          <p:cNvPicPr>
            <a:picLocks noChangeAspect="1"/>
          </p:cNvPicPr>
          <p:nvPr/>
        </p:nvPicPr>
        <p:blipFill>
          <a:blip r:embed="rId3"/>
          <a:stretch>
            <a:fillRect/>
          </a:stretch>
        </p:blipFill>
        <p:spPr>
          <a:xfrm>
            <a:off x="7588577" y="2081720"/>
            <a:ext cx="4138845" cy="37817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0704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E5E3B-321A-40FB-82B5-B1317AC28C8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4DBE5B26-C197-40DD-AC23-BF2C0DCC244F}"/>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xmlns="" id="{B2345AF2-312E-4AEC-9359-4D99C158F9BE}"/>
              </a:ext>
            </a:extLst>
          </p:cNvPr>
          <p:cNvPicPr/>
          <p:nvPr/>
        </p:nvPicPr>
        <p:blipFill>
          <a:blip r:embed="rId3"/>
          <a:stretch/>
        </p:blipFill>
        <p:spPr>
          <a:xfrm>
            <a:off x="1265236" y="349134"/>
            <a:ext cx="9972498" cy="6209607"/>
          </a:xfrm>
          <a:prstGeom prst="rect">
            <a:avLst/>
          </a:prstGeom>
          <a:ln>
            <a:noFill/>
          </a:ln>
        </p:spPr>
      </p:pic>
    </p:spTree>
    <p:extLst>
      <p:ext uri="{BB962C8B-B14F-4D97-AF65-F5344CB8AC3E}">
        <p14:creationId xmlns:p14="http://schemas.microsoft.com/office/powerpoint/2010/main" val="2624094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0BB17D-9281-4BEA-BDBD-659CD7C489FA}"/>
              </a:ext>
            </a:extLst>
          </p:cNvPr>
          <p:cNvSpPr>
            <a:spLocks noGrp="1"/>
          </p:cNvSpPr>
          <p:nvPr>
            <p:ph type="title"/>
          </p:nvPr>
        </p:nvSpPr>
        <p:spPr/>
        <p:txBody>
          <a:bodyPr/>
          <a:lstStyle/>
          <a:p>
            <a:r>
              <a:rPr lang="en-MY" dirty="0"/>
              <a:t>PROJECT AIM &amp; VISION</a:t>
            </a:r>
          </a:p>
        </p:txBody>
      </p:sp>
      <p:sp>
        <p:nvSpPr>
          <p:cNvPr id="3" name="Content Placeholder 2">
            <a:extLst>
              <a:ext uri="{FF2B5EF4-FFF2-40B4-BE49-F238E27FC236}">
                <a16:creationId xmlns:a16="http://schemas.microsoft.com/office/drawing/2014/main" xmlns="" id="{A05A811B-B4B0-4BEE-B1A1-BA1BCD712C30}"/>
              </a:ext>
            </a:extLst>
          </p:cNvPr>
          <p:cNvSpPr>
            <a:spLocks noGrp="1"/>
          </p:cNvSpPr>
          <p:nvPr>
            <p:ph idx="1"/>
          </p:nvPr>
        </p:nvSpPr>
        <p:spPr>
          <a:xfrm>
            <a:off x="1451579" y="2015732"/>
            <a:ext cx="9603275" cy="4613668"/>
          </a:xfrm>
        </p:spPr>
        <p:txBody>
          <a:bodyPr>
            <a:normAutofit/>
          </a:bodyPr>
          <a:lstStyle/>
          <a:p>
            <a:pPr>
              <a:lnSpc>
                <a:spcPct val="100000"/>
              </a:lnSpc>
            </a:pPr>
            <a:r>
              <a:rPr lang="en-MY" sz="2800" dirty="0"/>
              <a:t>WHAT IS OUR AIM FOR THIS PROJECT?</a:t>
            </a:r>
          </a:p>
          <a:p>
            <a:pPr lvl="1">
              <a:lnSpc>
                <a:spcPct val="100000"/>
              </a:lnSpc>
            </a:pPr>
            <a:r>
              <a:rPr lang="en-MY" sz="2200" dirty="0"/>
              <a:t>Discover features from data that affect the outcome of REF</a:t>
            </a:r>
          </a:p>
          <a:p>
            <a:pPr>
              <a:lnSpc>
                <a:spcPct val="100000"/>
              </a:lnSpc>
            </a:pPr>
            <a:r>
              <a:rPr lang="en-MY" sz="2800" dirty="0"/>
              <a:t>WHY ARE WE DOING THIS PROJECT?</a:t>
            </a:r>
          </a:p>
          <a:p>
            <a:pPr lvl="1">
              <a:lnSpc>
                <a:spcPct val="100000"/>
              </a:lnSpc>
            </a:pPr>
            <a:r>
              <a:rPr lang="en-MY" sz="2200" dirty="0"/>
              <a:t>To gain a better understanding of factors that can increase the score the REF gives submitted publications</a:t>
            </a:r>
          </a:p>
          <a:p>
            <a:pPr>
              <a:lnSpc>
                <a:spcPct val="100000"/>
              </a:lnSpc>
            </a:pPr>
            <a:r>
              <a:rPr lang="en-MY" sz="2800" dirty="0"/>
              <a:t>WHY IS THIS PROJECT IMPORTANT?</a:t>
            </a:r>
          </a:p>
          <a:p>
            <a:pPr lvl="1">
              <a:lnSpc>
                <a:spcPct val="100000"/>
              </a:lnSpc>
            </a:pPr>
            <a:r>
              <a:rPr lang="en-MY" sz="2200" dirty="0"/>
              <a:t>A higher score means more research funding, which is important to academic institutes.</a:t>
            </a:r>
          </a:p>
          <a:p>
            <a:pPr>
              <a:lnSpc>
                <a:spcPct val="100000"/>
              </a:lnSpc>
            </a:pPr>
            <a:r>
              <a:rPr lang="en-MY" sz="2800" dirty="0"/>
              <a:t>WHAT IS OUR VISION FOR THIS PROJECT?</a:t>
            </a:r>
          </a:p>
          <a:p>
            <a:pPr lvl="1">
              <a:lnSpc>
                <a:spcPct val="100000"/>
              </a:lnSpc>
            </a:pPr>
            <a:r>
              <a:rPr lang="en-MY" sz="2200" dirty="0"/>
              <a:t>Create a predictive model for REF results</a:t>
            </a:r>
          </a:p>
        </p:txBody>
      </p:sp>
    </p:spTree>
    <p:extLst>
      <p:ext uri="{BB962C8B-B14F-4D97-AF65-F5344CB8AC3E}">
        <p14:creationId xmlns:p14="http://schemas.microsoft.com/office/powerpoint/2010/main" val="504641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lowchart: Alternate Process 26"/>
          <p:cNvSpPr/>
          <p:nvPr/>
        </p:nvSpPr>
        <p:spPr>
          <a:xfrm>
            <a:off x="9411491" y="3591244"/>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Validation and Interpretation of Results</a:t>
            </a:r>
          </a:p>
        </p:txBody>
      </p:sp>
      <p:sp>
        <p:nvSpPr>
          <p:cNvPr id="20" name="Flowchart: Alternate Process 19"/>
          <p:cNvSpPr/>
          <p:nvPr/>
        </p:nvSpPr>
        <p:spPr>
          <a:xfrm>
            <a:off x="9411491" y="3591245"/>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Validation and Interpretation of Results</a:t>
            </a:r>
          </a:p>
        </p:txBody>
      </p:sp>
      <p:sp>
        <p:nvSpPr>
          <p:cNvPr id="31" name="Flowchart: Alternate Process 30"/>
          <p:cNvSpPr/>
          <p:nvPr/>
        </p:nvSpPr>
        <p:spPr>
          <a:xfrm>
            <a:off x="9411491" y="3592211"/>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Validation and Interpretation of Results</a:t>
            </a:r>
          </a:p>
        </p:txBody>
      </p:sp>
      <p:sp>
        <p:nvSpPr>
          <p:cNvPr id="25" name="Flowchart: Alternate Process 24"/>
          <p:cNvSpPr/>
          <p:nvPr/>
        </p:nvSpPr>
        <p:spPr>
          <a:xfrm>
            <a:off x="5311741" y="3596975"/>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Defining Hypotheses</a:t>
            </a:r>
          </a:p>
        </p:txBody>
      </p:sp>
      <p:sp>
        <p:nvSpPr>
          <p:cNvPr id="15" name="Flowchart: Alternate Process 14"/>
          <p:cNvSpPr/>
          <p:nvPr/>
        </p:nvSpPr>
        <p:spPr>
          <a:xfrm>
            <a:off x="5311741" y="3596976"/>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Defining Hypotheses</a:t>
            </a:r>
          </a:p>
        </p:txBody>
      </p:sp>
      <p:sp>
        <p:nvSpPr>
          <p:cNvPr id="29" name="Flowchart: Alternate Process 28"/>
          <p:cNvSpPr/>
          <p:nvPr/>
        </p:nvSpPr>
        <p:spPr>
          <a:xfrm>
            <a:off x="5311741" y="3597942"/>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Defining Hypotheses</a:t>
            </a:r>
          </a:p>
        </p:txBody>
      </p:sp>
      <p:sp>
        <p:nvSpPr>
          <p:cNvPr id="26" name="Flowchart: Alternate Process 25"/>
          <p:cNvSpPr/>
          <p:nvPr/>
        </p:nvSpPr>
        <p:spPr>
          <a:xfrm>
            <a:off x="7361616" y="3595349"/>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Testing Hypotheses</a:t>
            </a:r>
          </a:p>
        </p:txBody>
      </p:sp>
      <p:sp>
        <p:nvSpPr>
          <p:cNvPr id="17" name="Flowchart: Alternate Process 16"/>
          <p:cNvSpPr/>
          <p:nvPr/>
        </p:nvSpPr>
        <p:spPr>
          <a:xfrm>
            <a:off x="7361616" y="3595350"/>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Testing Hypotheses</a:t>
            </a:r>
          </a:p>
        </p:txBody>
      </p:sp>
      <p:sp>
        <p:nvSpPr>
          <p:cNvPr id="30" name="Flowchart: Alternate Process 29"/>
          <p:cNvSpPr/>
          <p:nvPr/>
        </p:nvSpPr>
        <p:spPr>
          <a:xfrm>
            <a:off x="7361616" y="3596316"/>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Testing Hypotheses</a:t>
            </a:r>
          </a:p>
        </p:txBody>
      </p:sp>
      <p:sp>
        <p:nvSpPr>
          <p:cNvPr id="23" name="Flowchart: Alternate Process 22"/>
          <p:cNvSpPr/>
          <p:nvPr/>
        </p:nvSpPr>
        <p:spPr>
          <a:xfrm>
            <a:off x="1211991" y="3602705"/>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Understanding the task</a:t>
            </a:r>
          </a:p>
        </p:txBody>
      </p:sp>
      <p:sp>
        <p:nvSpPr>
          <p:cNvPr id="3" name="Flowchart: Alternate Process 2"/>
          <p:cNvSpPr/>
          <p:nvPr/>
        </p:nvSpPr>
        <p:spPr>
          <a:xfrm>
            <a:off x="1211991" y="3602706"/>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Understanding the task</a:t>
            </a:r>
          </a:p>
        </p:txBody>
      </p:sp>
      <p:sp>
        <p:nvSpPr>
          <p:cNvPr id="24" name="Flowchart: Alternate Process 23"/>
          <p:cNvSpPr/>
          <p:nvPr/>
        </p:nvSpPr>
        <p:spPr>
          <a:xfrm>
            <a:off x="3261866" y="3598601"/>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Preparing the Data</a:t>
            </a:r>
          </a:p>
        </p:txBody>
      </p:sp>
      <p:sp>
        <p:nvSpPr>
          <p:cNvPr id="2" name="Title 1">
            <a:extLst>
              <a:ext uri="{FF2B5EF4-FFF2-40B4-BE49-F238E27FC236}">
                <a16:creationId xmlns:a16="http://schemas.microsoft.com/office/drawing/2014/main" xmlns="" id="{6C0BB17D-9281-4BEA-BDBD-659CD7C489FA}"/>
              </a:ext>
            </a:extLst>
          </p:cNvPr>
          <p:cNvSpPr>
            <a:spLocks noGrp="1"/>
          </p:cNvSpPr>
          <p:nvPr>
            <p:ph type="title"/>
          </p:nvPr>
        </p:nvSpPr>
        <p:spPr/>
        <p:txBody>
          <a:bodyPr/>
          <a:lstStyle/>
          <a:p>
            <a:r>
              <a:rPr lang="en-MY" dirty="0"/>
              <a:t>PROJECT APPROACH</a:t>
            </a:r>
          </a:p>
        </p:txBody>
      </p:sp>
      <p:sp>
        <p:nvSpPr>
          <p:cNvPr id="4" name="Right Arrow 3"/>
          <p:cNvSpPr/>
          <p:nvPr/>
        </p:nvSpPr>
        <p:spPr>
          <a:xfrm>
            <a:off x="2850139" y="3859625"/>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Alternate Process 12"/>
          <p:cNvSpPr/>
          <p:nvPr/>
        </p:nvSpPr>
        <p:spPr>
          <a:xfrm>
            <a:off x="3261866" y="3598602"/>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Preparing the Data</a:t>
            </a:r>
          </a:p>
        </p:txBody>
      </p:sp>
      <p:sp>
        <p:nvSpPr>
          <p:cNvPr id="14" name="Right Arrow 13"/>
          <p:cNvSpPr/>
          <p:nvPr/>
        </p:nvSpPr>
        <p:spPr>
          <a:xfrm>
            <a:off x="4900014" y="3855521"/>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6949889" y="3853895"/>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Arrow 17"/>
          <p:cNvSpPr/>
          <p:nvPr/>
        </p:nvSpPr>
        <p:spPr>
          <a:xfrm>
            <a:off x="8999764" y="3852269"/>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Alternate Process 27"/>
          <p:cNvSpPr/>
          <p:nvPr/>
        </p:nvSpPr>
        <p:spPr>
          <a:xfrm>
            <a:off x="3261866" y="3599568"/>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Preparing the Data</a:t>
            </a:r>
          </a:p>
        </p:txBody>
      </p:sp>
      <p:sp>
        <p:nvSpPr>
          <p:cNvPr id="22" name="Flowchart: Alternate Process 21"/>
          <p:cNvSpPr/>
          <p:nvPr/>
        </p:nvSpPr>
        <p:spPr>
          <a:xfrm>
            <a:off x="1213454" y="3600769"/>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Understanding the task</a:t>
            </a:r>
          </a:p>
        </p:txBody>
      </p:sp>
    </p:spTree>
    <p:extLst>
      <p:ext uri="{BB962C8B-B14F-4D97-AF65-F5344CB8AC3E}">
        <p14:creationId xmlns:p14="http://schemas.microsoft.com/office/powerpoint/2010/main" val="38689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28"/>
                                        </p:tgtEl>
                                      </p:cBhvr>
                                    </p:animEffect>
                                    <p:set>
                                      <p:cBhvr>
                                        <p:cTn id="15" dur="1" fill="hold">
                                          <p:stCondLst>
                                            <p:cond delay="499"/>
                                          </p:stCondLst>
                                        </p:cTn>
                                        <p:tgtEl>
                                          <p:spTgt spid="2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29"/>
                                        </p:tgtEl>
                                      </p:cBhvr>
                                    </p:animEffect>
                                    <p:set>
                                      <p:cBhvr>
                                        <p:cTn id="20" dur="1" fill="hold">
                                          <p:stCondLst>
                                            <p:cond delay="499"/>
                                          </p:stCondLst>
                                        </p:cTn>
                                        <p:tgtEl>
                                          <p:spTgt spid="29"/>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30"/>
                                        </p:tgtEl>
                                      </p:cBhvr>
                                    </p:animEffect>
                                    <p:set>
                                      <p:cBhvr>
                                        <p:cTn id="28" dur="1" fill="hold">
                                          <p:stCondLst>
                                            <p:cond delay="499"/>
                                          </p:stCondLst>
                                        </p:cTn>
                                        <p:tgtEl>
                                          <p:spTgt spid="30"/>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31"/>
                                        </p:tgtEl>
                                      </p:cBhvr>
                                    </p:animEffect>
                                    <p:set>
                                      <p:cBhvr>
                                        <p:cTn id="39"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5" grpId="0" animBg="1"/>
      <p:bldP spid="29" grpId="0" animBg="1"/>
      <p:bldP spid="17" grpId="0" animBg="1"/>
      <p:bldP spid="30" grpId="0" animBg="1"/>
      <p:bldP spid="3" grpId="0" animBg="1"/>
      <p:bldP spid="13" grpId="0" animBg="1"/>
      <p:bldP spid="28"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1870113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A05A811B-B4B0-4BEE-B1A1-BA1BCD712C30}"/>
              </a:ext>
            </a:extLst>
          </p:cNvPr>
          <p:cNvSpPr txBox="1">
            <a:spLocks/>
          </p:cNvSpPr>
          <p:nvPr/>
        </p:nvSpPr>
        <p:spPr>
          <a:xfrm>
            <a:off x="1451579" y="2015732"/>
            <a:ext cx="9603275" cy="389521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MY" sz="2800" dirty="0"/>
              <a:t>Understood the differences between REF and RAE</a:t>
            </a:r>
          </a:p>
          <a:p>
            <a:r>
              <a:rPr lang="en-MY" sz="2800" dirty="0"/>
              <a:t>Extracted the majority of the data from the REF website</a:t>
            </a:r>
          </a:p>
          <a:p>
            <a:r>
              <a:rPr lang="en-MY" sz="2800" smtClean="0"/>
              <a:t>Devised </a:t>
            </a:r>
            <a:r>
              <a:rPr lang="en-MY" sz="2800" dirty="0"/>
              <a:t>initial possibilities on how to build the model</a:t>
            </a:r>
          </a:p>
          <a:p>
            <a:r>
              <a:rPr lang="en-MY" sz="2800" dirty="0"/>
              <a:t>Started reading literature and compiling a bibliography</a:t>
            </a:r>
          </a:p>
        </p:txBody>
      </p:sp>
      <p:sp>
        <p:nvSpPr>
          <p:cNvPr id="2" name="Title 1">
            <a:extLst>
              <a:ext uri="{FF2B5EF4-FFF2-40B4-BE49-F238E27FC236}">
                <a16:creationId xmlns:a16="http://schemas.microsoft.com/office/drawing/2014/main" xmlns="" id="{2EBF3608-3CFF-4F95-A452-C95B1817B6B8}"/>
              </a:ext>
            </a:extLst>
          </p:cNvPr>
          <p:cNvSpPr>
            <a:spLocks noGrp="1"/>
          </p:cNvSpPr>
          <p:nvPr>
            <p:ph type="title"/>
          </p:nvPr>
        </p:nvSpPr>
        <p:spPr/>
        <p:txBody>
          <a:bodyPr/>
          <a:lstStyle/>
          <a:p>
            <a:r>
              <a:rPr lang="en-MY" dirty="0"/>
              <a:t>ACCOMPLISHMENTS THUS FAR</a:t>
            </a:r>
          </a:p>
        </p:txBody>
      </p:sp>
    </p:spTree>
    <p:extLst>
      <p:ext uri="{BB962C8B-B14F-4D97-AF65-F5344CB8AC3E}">
        <p14:creationId xmlns:p14="http://schemas.microsoft.com/office/powerpoint/2010/main" val="3014931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 Allocation within the group</a:t>
            </a:r>
          </a:p>
        </p:txBody>
      </p:sp>
      <p:sp>
        <p:nvSpPr>
          <p:cNvPr id="3" name="Content Placeholder 2"/>
          <p:cNvSpPr>
            <a:spLocks noGrp="1"/>
          </p:cNvSpPr>
          <p:nvPr>
            <p:ph idx="1"/>
          </p:nvPr>
        </p:nvSpPr>
        <p:spPr>
          <a:xfrm>
            <a:off x="1451579" y="2015732"/>
            <a:ext cx="9603275" cy="4156468"/>
          </a:xfrm>
        </p:spPr>
        <p:txBody>
          <a:bodyPr>
            <a:noAutofit/>
          </a:bodyPr>
          <a:lstStyle/>
          <a:p>
            <a:r>
              <a:rPr lang="en-GB" sz="2800" dirty="0"/>
              <a:t>Understanding the task – Everyone</a:t>
            </a:r>
          </a:p>
          <a:p>
            <a:r>
              <a:rPr lang="en-GB" sz="2800" dirty="0"/>
              <a:t>Preparing the Data – George, Gloria, </a:t>
            </a:r>
            <a:r>
              <a:rPr lang="en-GB" sz="2800" dirty="0" err="1"/>
              <a:t>Jagoda</a:t>
            </a:r>
            <a:r>
              <a:rPr lang="en-GB" sz="2800" dirty="0"/>
              <a:t>, </a:t>
            </a:r>
            <a:r>
              <a:rPr lang="en-GB" sz="2800" dirty="0" err="1"/>
              <a:t>Rawaida</a:t>
            </a:r>
            <a:endParaRPr lang="en-GB" sz="2800" dirty="0"/>
          </a:p>
          <a:p>
            <a:r>
              <a:rPr lang="en-GB" sz="2800" dirty="0"/>
              <a:t>Defining Hypotheses – George</a:t>
            </a:r>
          </a:p>
          <a:p>
            <a:r>
              <a:rPr lang="en-GB" sz="2800" dirty="0"/>
              <a:t>Testing Hypotheses – Eleanor, </a:t>
            </a:r>
            <a:r>
              <a:rPr lang="en-GB" sz="2800" dirty="0" err="1"/>
              <a:t>Jagoda</a:t>
            </a:r>
            <a:endParaRPr lang="en-GB" sz="2800" dirty="0"/>
          </a:p>
          <a:p>
            <a:r>
              <a:rPr lang="en-GB" sz="2800" dirty="0"/>
              <a:t>Validation and Interpretation of Results – </a:t>
            </a:r>
            <a:r>
              <a:rPr lang="en-GB" sz="2800" dirty="0" smtClean="0"/>
              <a:t>Gloria</a:t>
            </a:r>
            <a:endParaRPr lang="en-GB" sz="2800" dirty="0"/>
          </a:p>
          <a:p>
            <a:r>
              <a:rPr lang="en-GB" sz="2800" dirty="0"/>
              <a:t>Report writing and submission- Eleanor, </a:t>
            </a:r>
            <a:r>
              <a:rPr lang="en-GB" sz="2800" dirty="0" err="1"/>
              <a:t>Rawaida</a:t>
            </a:r>
            <a:endParaRPr lang="en-GB" sz="2800" dirty="0"/>
          </a:p>
        </p:txBody>
      </p:sp>
    </p:spTree>
    <p:extLst>
      <p:ext uri="{BB962C8B-B14F-4D97-AF65-F5344CB8AC3E}">
        <p14:creationId xmlns:p14="http://schemas.microsoft.com/office/powerpoint/2010/main" val="210231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536</TotalTime>
  <Words>1421</Words>
  <Application>Microsoft Office PowerPoint</Application>
  <PresentationFormat>Widescreen</PresentationFormat>
  <Paragraphs>98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Gallery</vt:lpstr>
      <vt:lpstr>Analysing REF</vt:lpstr>
      <vt:lpstr>THE RESEARCH EXCELLENCE FRAMEWORK (REF)</vt:lpstr>
      <vt:lpstr>PowerPoint Presentation</vt:lpstr>
      <vt:lpstr>PROJECT AIM &amp; VISION</vt:lpstr>
      <vt:lpstr>PROJECT APPROACH</vt:lpstr>
      <vt:lpstr>PowerPoint Presentation</vt:lpstr>
      <vt:lpstr>ACCOMPLISHMENTS THUS FAR</vt:lpstr>
      <vt:lpstr>Role Allocation within the group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REF</dc:title>
  <dc:creator>Rawaida Kamarudin</dc:creator>
  <cp:lastModifiedBy>Eleanor Woodhead</cp:lastModifiedBy>
  <cp:revision>48</cp:revision>
  <dcterms:created xsi:type="dcterms:W3CDTF">2017-10-18T12:29:36Z</dcterms:created>
  <dcterms:modified xsi:type="dcterms:W3CDTF">2017-10-23T14:46:57Z</dcterms:modified>
</cp:coreProperties>
</file>