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71" r:id="rId4"/>
    <p:sldId id="270" r:id="rId5"/>
    <p:sldId id="274" r:id="rId6"/>
    <p:sldId id="273" r:id="rId7"/>
    <p:sldId id="261" r:id="rId8"/>
    <p:sldId id="262" r:id="rId9"/>
    <p:sldId id="263" r:id="rId10"/>
    <p:sldId id="265" r:id="rId11"/>
    <p:sldId id="259" r:id="rId12"/>
    <p:sldId id="266" r:id="rId13"/>
    <p:sldId id="279" r:id="rId14"/>
    <p:sldId id="275" r:id="rId15"/>
    <p:sldId id="276" r:id="rId16"/>
    <p:sldId id="277" r:id="rId17"/>
  </p:sldIdLst>
  <p:sldSz cx="9144000" cy="6858000" type="screen4x3"/>
  <p:notesSz cx="6858000" cy="9144000"/>
  <p:custShowLst>
    <p:custShow name="Diaporama personnalisé 1" id="0">
      <p:sldLst>
        <p:sld r:id="rId2"/>
        <p:sld r:id="rId3"/>
        <p:sld r:id="rId12"/>
        <p:sld r:id="rId8"/>
        <p:sld r:id="rId9"/>
        <p:sld r:id="rId10"/>
        <p:sld r:id="rId11"/>
        <p:sld r:id="rId13"/>
      </p:sldLst>
    </p:custShow>
  </p:custShow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A9FBD-6E56-494C-AC00-4999125D6C62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DBEA2-0EA3-46FE-A0AA-99815E3BC09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Le stage a été effectué sur le chantier de PALM LAKE RESORT, qui est un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E2949-A170-452A-9907-9554B2E299AD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Qstrl</a:t>
            </a:r>
            <a:r>
              <a:rPr lang="fr-FR" dirty="0"/>
              <a:t> linéique ;</a:t>
            </a:r>
            <a:r>
              <a:rPr lang="fr-FR" baseline="0" dirty="0"/>
              <a:t> </a:t>
            </a:r>
            <a:r>
              <a:rPr lang="fr-FR" baseline="0" dirty="0" err="1"/>
              <a:t>Qstrs</a:t>
            </a:r>
            <a:r>
              <a:rPr lang="fr-FR" baseline="0" dirty="0"/>
              <a:t> surfacique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E2949-A170-452A-9907-9554B2E299AD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3C11-886A-45BD-9A34-7DF449D4D1C4}" type="datetimeFigureOut">
              <a:rPr lang="fr-FR" smtClean="0"/>
              <a:pPr/>
              <a:t>05/09/2021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0F91-A009-4354-B9CA-191A6CA90BE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Cliquez pour modifier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Cliquez pour modifier le style du titre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3C11-886A-45BD-9A34-7DF449D4D1C4}" type="datetimeFigureOut">
              <a:rPr lang="fr-FR" smtClean="0"/>
              <a:pPr/>
              <a:t>05/09/2021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0F91-A009-4354-B9CA-191A6CA90BE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3C11-886A-45BD-9A34-7DF449D4D1C4}" type="datetimeFigureOut">
              <a:rPr lang="fr-FR" smtClean="0"/>
              <a:pPr/>
              <a:t>05/09/2021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0F91-A009-4354-B9CA-191A6CA90BE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3C11-886A-45BD-9A34-7DF449D4D1C4}" type="datetimeFigureOut">
              <a:rPr lang="fr-FR" smtClean="0"/>
              <a:pPr/>
              <a:t>05/09/2021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0F91-A009-4354-B9CA-191A6CA90BE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Cliquez pour modifier le style du titre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3C11-886A-45BD-9A34-7DF449D4D1C4}" type="datetimeFigureOut">
              <a:rPr lang="fr-FR" smtClean="0"/>
              <a:pPr/>
              <a:t>05/09/2021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0F91-A009-4354-B9CA-191A6CA90BE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3C11-886A-45BD-9A34-7DF449D4D1C4}" type="datetimeFigureOut">
              <a:rPr lang="fr-FR" smtClean="0"/>
              <a:pPr/>
              <a:t>05/09/2021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0F91-A009-4354-B9CA-191A6CA90BE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Cliquez pour modifier le style du titre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3C11-886A-45BD-9A34-7DF449D4D1C4}" type="datetimeFigureOut">
              <a:rPr lang="fr-FR" smtClean="0"/>
              <a:pPr/>
              <a:t>05/09/2021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0F91-A009-4354-B9CA-191A6CA90BE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Cliquez pour modifier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Cliquez pour 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3C11-886A-45BD-9A34-7DF449D4D1C4}" type="datetimeFigureOut">
              <a:rPr lang="fr-FR" smtClean="0"/>
              <a:pPr/>
              <a:t>05/09/2021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0F91-A009-4354-B9CA-191A6CA90BE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3C11-886A-45BD-9A34-7DF449D4D1C4}" type="datetimeFigureOut">
              <a:rPr lang="fr-FR" smtClean="0"/>
              <a:pPr/>
              <a:t>05/09/2021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0F91-A009-4354-B9CA-191A6CA90BE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3C11-886A-45BD-9A34-7DF449D4D1C4}" type="datetimeFigureOut">
              <a:rPr lang="fr-FR" smtClean="0"/>
              <a:pPr/>
              <a:t>05/09/2021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0F91-A009-4354-B9CA-191A6CA90BE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3C11-886A-45BD-9A34-7DF449D4D1C4}" type="datetimeFigureOut">
              <a:rPr lang="fr-FR" smtClean="0"/>
              <a:pPr/>
              <a:t>05/09/2021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0F91-A009-4354-B9CA-191A6CA90BE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Cliquez pour modifier le style du titre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7323C11-886A-45BD-9A34-7DF449D4D1C4}" type="datetimeFigureOut">
              <a:rPr lang="fr-FR" smtClean="0"/>
              <a:pPr/>
              <a:t>05/09/2021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AEC0F91-A009-4354-B9CA-191A6CA90BE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guides.net/p/spring-boot-tutoria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00034" y="2898655"/>
            <a:ext cx="8062912" cy="168247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fr-FR" b="1" dirty="0"/>
              <a:t> </a:t>
            </a:r>
            <a:r>
              <a:rPr lang="fr-FR" sz="4400" b="1" dirty="0"/>
              <a:t>TP1: </a:t>
            </a:r>
            <a:r>
              <a:rPr lang="fr-FR" sz="4400" b="0" i="0" dirty="0">
                <a:solidFill>
                  <a:srgbClr val="3D3D3D"/>
                </a:solidFill>
                <a:effectLst/>
                <a:latin typeface="proxima-nova"/>
              </a:rPr>
              <a:t>Utilisez React et Spring Boot pour créer une application CRUD simple</a:t>
            </a:r>
          </a:p>
          <a:p>
            <a:pPr algn="l"/>
            <a:endParaRPr lang="fr-FR" dirty="0">
              <a:latin typeface="Copperplate Gothic Bold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1561"/>
            <a:ext cx="9144000" cy="1712538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numCol="1" anchor="ctr">
            <a:noAutofit/>
          </a:bodyPr>
          <a:lstStyle/>
          <a:p>
            <a:pPr algn="ctr">
              <a:buNone/>
            </a:pPr>
            <a:br>
              <a:rPr lang="fr-FR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endParaRPr lang="fr-FR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643050"/>
            <a:ext cx="914400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483768" y="6381750"/>
            <a:ext cx="3743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fr-FR" altLang="fr-FR" b="1" dirty="0"/>
              <a:t>Du 06 au 10 septembre 2021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CFE70F-5A2A-4C7C-B01F-88EC090E0D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614"/>
            <a:ext cx="4427983" cy="182667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B9EC478-38F1-45D2-8C76-D80EB03F8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-15614"/>
            <a:ext cx="4716015" cy="187415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ctr"/>
            <a:r>
              <a:rPr lang="fr-FR" sz="3600" dirty="0"/>
              <a:t>Création du dossier composants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179512" y="1268760"/>
            <a:ext cx="8964488" cy="5112568"/>
          </a:xfrm>
        </p:spPr>
        <p:txBody>
          <a:bodyPr>
            <a:normAutofit/>
          </a:bodyPr>
          <a:lstStyle/>
          <a:p>
            <a:r>
              <a:rPr lang="fr-FR" sz="2400" dirty="0"/>
              <a:t>Dans cette section, nous allons créer un nouveau dossier appelé </a:t>
            </a:r>
            <a:r>
              <a:rPr lang="fr-FR" sz="2400" i="1" dirty="0"/>
              <a:t> </a:t>
            </a:r>
            <a:r>
              <a:rPr lang="fr-FR" sz="2400" i="1" dirty="0">
                <a:solidFill>
                  <a:srgbClr val="FF0000"/>
                </a:solidFill>
              </a:rPr>
              <a:t>components</a:t>
            </a:r>
            <a:r>
              <a:rPr lang="fr-FR" sz="2400" i="1" dirty="0"/>
              <a:t> </a:t>
            </a:r>
            <a:r>
              <a:rPr lang="fr-FR" sz="2400" dirty="0"/>
              <a:t> à l'intérieur du dossier </a:t>
            </a:r>
            <a:r>
              <a:rPr lang="fr-FR" sz="2400" i="1" dirty="0">
                <a:solidFill>
                  <a:srgbClr val="FF0000"/>
                </a:solidFill>
              </a:rPr>
              <a:t>src</a:t>
            </a:r>
            <a:r>
              <a:rPr lang="fr-FR" sz="2400" dirty="0">
                <a:solidFill>
                  <a:srgbClr val="FF0000"/>
                </a:solidFill>
              </a:rPr>
              <a:t> .</a:t>
            </a:r>
          </a:p>
          <a:p>
            <a:r>
              <a:rPr lang="fr-FR" sz="2400" dirty="0"/>
              <a:t>Créez ensuite un nouveau fichier appelé</a:t>
            </a:r>
            <a:r>
              <a:rPr lang="fr-FR" sz="2400" dirty="0">
                <a:solidFill>
                  <a:srgbClr val="FF0000"/>
                </a:solidFill>
              </a:rPr>
              <a:t> </a:t>
            </a:r>
            <a:r>
              <a:rPr lang="fr-FR" sz="2400" i="1" dirty="0" err="1">
                <a:solidFill>
                  <a:srgbClr val="FF0000"/>
                </a:solidFill>
              </a:rPr>
              <a:t>ListUserComponent.jsx</a:t>
            </a:r>
            <a:r>
              <a:rPr lang="fr-FR" sz="2400" dirty="0"/>
              <a:t> . Dans ce fichier, créez un composant de classe React nommé </a:t>
            </a:r>
            <a:r>
              <a:rPr lang="fr-FR" sz="2400" i="1" dirty="0" err="1">
                <a:solidFill>
                  <a:srgbClr val="FF0000"/>
                </a:solidFill>
              </a:rPr>
              <a:t>ListUserComponent</a:t>
            </a:r>
            <a:r>
              <a:rPr lang="fr-FR" sz="2400" i="1" dirty="0">
                <a:solidFill>
                  <a:srgbClr val="FF0000"/>
                </a:solidFill>
              </a:rPr>
              <a:t>.</a:t>
            </a:r>
          </a:p>
          <a:p>
            <a:r>
              <a:rPr lang="fr-FR" sz="2400" dirty="0"/>
              <a:t>Créons un nouveau fichier nommé </a:t>
            </a:r>
            <a:r>
              <a:rPr lang="fr-FR" sz="2400" i="1" dirty="0">
                <a:solidFill>
                  <a:srgbClr val="FF0000"/>
                </a:solidFill>
              </a:rPr>
              <a:t>HeaderComponent.js</a:t>
            </a:r>
            <a:r>
              <a:rPr lang="fr-FR" sz="2400" dirty="0">
                <a:solidFill>
                  <a:srgbClr val="FF0000"/>
                </a:solidFill>
              </a:rPr>
              <a:t> </a:t>
            </a:r>
            <a:r>
              <a:rPr lang="fr-FR" sz="2400" dirty="0"/>
              <a:t>et dans ce fichier, créons un composant nommé </a:t>
            </a:r>
            <a:r>
              <a:rPr lang="fr-FR" sz="2400" i="1" dirty="0" err="1">
                <a:solidFill>
                  <a:srgbClr val="FF0000"/>
                </a:solidFill>
              </a:rPr>
              <a:t>HeaderComponent</a:t>
            </a:r>
            <a:r>
              <a:rPr lang="fr-FR" sz="2400" i="1" dirty="0">
                <a:solidFill>
                  <a:srgbClr val="FF0000"/>
                </a:solidFill>
              </a:rPr>
              <a:t>.</a:t>
            </a:r>
          </a:p>
          <a:p>
            <a:r>
              <a:rPr lang="fr-FR" sz="2400" dirty="0"/>
              <a:t>Créons un nouveau fichier nommé </a:t>
            </a:r>
            <a:r>
              <a:rPr lang="fr-FR" sz="2400" i="1" dirty="0">
                <a:solidFill>
                  <a:srgbClr val="FF0000"/>
                </a:solidFill>
              </a:rPr>
              <a:t>FooterComponent.js</a:t>
            </a:r>
            <a:r>
              <a:rPr lang="fr-FR" sz="2400" dirty="0">
                <a:solidFill>
                  <a:srgbClr val="FF0000"/>
                </a:solidFill>
              </a:rPr>
              <a:t> </a:t>
            </a:r>
            <a:r>
              <a:rPr lang="fr-FR" sz="2400" dirty="0"/>
              <a:t>et dans ce fichier, créons un composant nommé </a:t>
            </a:r>
            <a:r>
              <a:rPr lang="fr-FR" sz="2400" i="1" dirty="0" err="1">
                <a:solidFill>
                  <a:srgbClr val="FF0000"/>
                </a:solidFill>
              </a:rPr>
              <a:t>FooterComponent</a:t>
            </a:r>
            <a:r>
              <a:rPr lang="fr-FR" sz="2400" i="1" dirty="0">
                <a:solidFill>
                  <a:srgbClr val="FF0000"/>
                </a:solidFill>
              </a:rPr>
              <a:t> 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6512511" cy="1143000"/>
          </a:xfrm>
        </p:spPr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251520" y="1484784"/>
            <a:ext cx="8208912" cy="4536504"/>
          </a:xfrm>
        </p:spPr>
        <p:txBody>
          <a:bodyPr>
            <a:normAutofit/>
          </a:bodyPr>
          <a:lstStyle/>
          <a:p>
            <a:r>
              <a:rPr lang="fr-FR" dirty="0"/>
              <a:t>Pour utiliser React Router, vous devez d'abord l'installer à l'aide de NPM :</a:t>
            </a:r>
          </a:p>
          <a:p>
            <a:pPr>
              <a:buNone/>
            </a:pPr>
            <a:r>
              <a:rPr lang="fr-FR" dirty="0"/>
              <a:t>      </a:t>
            </a:r>
            <a:r>
              <a:rPr lang="fr-FR" dirty="0" err="1">
                <a:solidFill>
                  <a:srgbClr val="FF0000"/>
                </a:solidFill>
              </a:rPr>
              <a:t>npm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install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react</a:t>
            </a:r>
            <a:r>
              <a:rPr lang="fr-FR" dirty="0">
                <a:solidFill>
                  <a:srgbClr val="FF0000"/>
                </a:solidFill>
              </a:rPr>
              <a:t>-router-dom</a:t>
            </a:r>
          </a:p>
          <a:p>
            <a:pPr algn="just">
              <a:buNone/>
            </a:pPr>
            <a:r>
              <a:rPr lang="fr-FR" dirty="0"/>
              <a:t>   Importer </a:t>
            </a:r>
            <a:r>
              <a:rPr lang="fr-FR" i="1" dirty="0" err="1">
                <a:solidFill>
                  <a:srgbClr val="FF0000"/>
                </a:solidFill>
              </a:rPr>
              <a:t>BrowserRouter</a:t>
            </a:r>
            <a:r>
              <a:rPr lang="fr-FR" dirty="0"/>
              <a:t> , </a:t>
            </a:r>
            <a:r>
              <a:rPr lang="fr-FR" i="1" dirty="0">
                <a:solidFill>
                  <a:srgbClr val="FF0000"/>
                </a:solidFill>
              </a:rPr>
              <a:t>Route</a:t>
            </a:r>
            <a:r>
              <a:rPr lang="fr-FR" dirty="0"/>
              <a:t> et </a:t>
            </a:r>
            <a:r>
              <a:rPr lang="fr-FR" i="1" dirty="0">
                <a:solidFill>
                  <a:srgbClr val="FF0000"/>
                </a:solidFill>
              </a:rPr>
              <a:t>Switch</a:t>
            </a:r>
            <a:r>
              <a:rPr lang="fr-FR" dirty="0"/>
              <a:t> depuis le package </a:t>
            </a:r>
            <a:r>
              <a:rPr lang="fr-FR" b="1" dirty="0"/>
              <a:t> </a:t>
            </a:r>
            <a:r>
              <a:rPr lang="fr-FR" b="1" dirty="0" err="1">
                <a:solidFill>
                  <a:srgbClr val="FF0000"/>
                </a:solidFill>
              </a:rPr>
              <a:t>react</a:t>
            </a:r>
            <a:r>
              <a:rPr lang="fr-FR" b="1" dirty="0">
                <a:solidFill>
                  <a:srgbClr val="FF0000"/>
                </a:solidFill>
              </a:rPr>
              <a:t>-router-dom </a:t>
            </a:r>
            <a:r>
              <a:rPr lang="fr-FR" dirty="0"/>
              <a:t> :</a:t>
            </a:r>
          </a:p>
          <a:p>
            <a:pPr algn="just">
              <a:buNone/>
            </a:pPr>
            <a:r>
              <a:rPr lang="fr-FR" dirty="0">
                <a:solidFill>
                  <a:schemeClr val="accent3"/>
                </a:solidFill>
              </a:rPr>
              <a:t>     import React, { Component } </a:t>
            </a:r>
            <a:r>
              <a:rPr lang="fr-FR" dirty="0" err="1">
                <a:solidFill>
                  <a:schemeClr val="accent3"/>
                </a:solidFill>
              </a:rPr>
              <a:t>from</a:t>
            </a:r>
            <a:r>
              <a:rPr lang="fr-FR" dirty="0">
                <a:solidFill>
                  <a:schemeClr val="accent3"/>
                </a:solidFill>
              </a:rPr>
              <a:t> '</a:t>
            </a:r>
            <a:r>
              <a:rPr lang="fr-FR" dirty="0" err="1">
                <a:solidFill>
                  <a:schemeClr val="accent3"/>
                </a:solidFill>
              </a:rPr>
              <a:t>react</a:t>
            </a:r>
            <a:r>
              <a:rPr lang="fr-FR" dirty="0">
                <a:solidFill>
                  <a:schemeClr val="accent3"/>
                </a:solidFill>
              </a:rPr>
              <a:t>'; </a:t>
            </a:r>
          </a:p>
          <a:p>
            <a:pPr algn="just">
              <a:buNone/>
            </a:pPr>
            <a:r>
              <a:rPr lang="fr-FR" sz="2000" dirty="0">
                <a:solidFill>
                  <a:schemeClr val="accent3"/>
                </a:solidFill>
              </a:rPr>
              <a:t>     import { </a:t>
            </a:r>
            <a:r>
              <a:rPr lang="fr-FR" sz="2000" dirty="0" err="1">
                <a:solidFill>
                  <a:schemeClr val="accent3"/>
                </a:solidFill>
              </a:rPr>
              <a:t>BrowserRouter</a:t>
            </a:r>
            <a:r>
              <a:rPr lang="fr-FR" sz="2000" dirty="0">
                <a:solidFill>
                  <a:schemeClr val="accent3"/>
                </a:solidFill>
              </a:rPr>
              <a:t>, Route, Switch } </a:t>
            </a:r>
            <a:r>
              <a:rPr lang="fr-FR" sz="2000" dirty="0" err="1">
                <a:solidFill>
                  <a:schemeClr val="accent3"/>
                </a:solidFill>
              </a:rPr>
              <a:t>from</a:t>
            </a:r>
            <a:r>
              <a:rPr lang="fr-FR" sz="2000" dirty="0">
                <a:solidFill>
                  <a:schemeClr val="accent3"/>
                </a:solidFill>
              </a:rPr>
              <a:t> '</a:t>
            </a:r>
            <a:r>
              <a:rPr lang="fr-FR" sz="2000" dirty="0" err="1">
                <a:solidFill>
                  <a:schemeClr val="accent3"/>
                </a:solidFill>
              </a:rPr>
              <a:t>react</a:t>
            </a:r>
            <a:r>
              <a:rPr lang="fr-FR" sz="2000" dirty="0">
                <a:solidFill>
                  <a:schemeClr val="accent3"/>
                </a:solidFill>
              </a:rPr>
              <a:t>-router-dom';</a:t>
            </a:r>
          </a:p>
          <a:p>
            <a:pPr algn="just">
              <a:buNone/>
            </a:pPr>
            <a:r>
              <a:rPr lang="fr-FR" dirty="0"/>
              <a:t>     Ouvrons le composant </a:t>
            </a:r>
            <a:r>
              <a:rPr lang="fr-FR" dirty="0">
                <a:solidFill>
                  <a:srgbClr val="FF0000"/>
                </a:solidFill>
              </a:rPr>
              <a:t>App</a:t>
            </a:r>
            <a:r>
              <a:rPr lang="fr-FR" dirty="0"/>
              <a:t> et configurons le routage. </a:t>
            </a:r>
            <a:endParaRPr lang="fr-FR" dirty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0"/>
            <a:ext cx="8748464" cy="7647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 anchorCtr="0">
            <a:noAutofit/>
          </a:bodyPr>
          <a:lstStyle/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tabLst/>
              <a:defRPr/>
            </a:pPr>
            <a:r>
              <a:rPr lang="fr-FR" sz="4000" b="1" dirty="0"/>
              <a:t>Configurer le routage</a:t>
            </a:r>
            <a:br>
              <a:rPr lang="fr-FR" sz="9600" b="1" dirty="0"/>
            </a:br>
            <a:endParaRPr kumimoji="0" lang="fr-FR" sz="46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chemeClr val="tx1"/>
                  </a:gs>
                  <a:gs pos="4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2">
                      <a:alpha val="65000"/>
                    </a:schemeClr>
                  </a:gs>
                </a:gsLst>
                <a:lin ang="5400000" scaled="0"/>
              </a:gra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/>
              <a:t>Ajouter et mettre à jour le composant </a:t>
            </a:r>
            <a:r>
              <a:rPr lang="fr-FR" sz="3200" b="1" dirty="0" err="1"/>
              <a:t>employee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0" y="1700808"/>
            <a:ext cx="9144000" cy="4392488"/>
          </a:xfrm>
        </p:spPr>
        <p:txBody>
          <a:bodyPr>
            <a:normAutofit/>
          </a:bodyPr>
          <a:lstStyle/>
          <a:p>
            <a:r>
              <a:rPr lang="fr-FR" sz="2800" dirty="0"/>
              <a:t>Dans cette section, nous allons implémenter Ajouter un employé et mettre à jour la fonctionnalité d'employé. Nous utiliserons le même composant React pour effectuer à la fois l'opération d'ajout et de mise à jour des employés.</a:t>
            </a:r>
          </a:p>
          <a:p>
            <a:r>
              <a:rPr lang="fr-FR" sz="2800" dirty="0"/>
              <a:t>Créons un nouveau fichier appelé </a:t>
            </a:r>
            <a:r>
              <a:rPr lang="fr-FR" sz="2800" i="1" dirty="0" err="1">
                <a:solidFill>
                  <a:srgbClr val="FF0000"/>
                </a:solidFill>
              </a:rPr>
              <a:t>CreateEmployeeComponent.jsx</a:t>
            </a:r>
            <a:r>
              <a:rPr lang="fr-FR" sz="2800" dirty="0"/>
              <a:t> . Dans ce fichier, créez un composant de classe React nommé </a:t>
            </a:r>
            <a:r>
              <a:rPr lang="fr-FR" sz="2800" i="1" dirty="0" err="1">
                <a:solidFill>
                  <a:srgbClr val="FF0000"/>
                </a:solidFill>
              </a:rPr>
              <a:t>CreateEmployeeComponent</a:t>
            </a:r>
            <a:r>
              <a:rPr lang="fr-FR" sz="2800" i="1" dirty="0">
                <a:solidFill>
                  <a:srgbClr val="FF0000"/>
                </a:solidFill>
              </a:rPr>
              <a:t>.</a:t>
            </a:r>
            <a:endParaRPr lang="fr-FR" sz="2800" dirty="0">
              <a:solidFill>
                <a:srgbClr val="FF0000"/>
              </a:solidFill>
            </a:endParaRPr>
          </a:p>
          <a:p>
            <a:endParaRPr lang="fr-FR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40677" y="44624"/>
            <a:ext cx="9284677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buNone/>
            </a:pPr>
            <a:r>
              <a:rPr lang="fr-FR" sz="3200" b="1" dirty="0"/>
              <a:t>Afficher le composant employé</a:t>
            </a:r>
            <a:endParaRPr lang="fr-FR" sz="3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8FFE1C-190B-46FB-9C00-4CC2C3B88EED}"/>
              </a:ext>
            </a:extLst>
          </p:cNvPr>
          <p:cNvSpPr>
            <a:spLocks noGrp="1"/>
          </p:cNvSpPr>
          <p:nvPr/>
        </p:nvSpPr>
        <p:spPr>
          <a:xfrm>
            <a:off x="0" y="1166019"/>
            <a:ext cx="914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dirty="0"/>
              <a:t>Créons un nouveau fichier appelé </a:t>
            </a:r>
            <a:r>
              <a:rPr lang="fr-FR" sz="3600" i="1" dirty="0" err="1"/>
              <a:t>View</a:t>
            </a:r>
            <a:r>
              <a:rPr lang="fr-FR" sz="3600" i="1" dirty="0"/>
              <a:t> </a:t>
            </a:r>
            <a:r>
              <a:rPr lang="fr-FR" sz="3600" i="1" dirty="0" err="1">
                <a:solidFill>
                  <a:srgbClr val="FF0000"/>
                </a:solidFill>
              </a:rPr>
              <a:t>EmployeeComponent.jsx</a:t>
            </a:r>
            <a:r>
              <a:rPr lang="fr-FR" sz="3600" i="1" dirty="0"/>
              <a:t> </a:t>
            </a:r>
            <a:r>
              <a:rPr lang="fr-FR" sz="3600" dirty="0"/>
              <a:t>.</a:t>
            </a:r>
          </a:p>
          <a:p>
            <a:pPr algn="just"/>
            <a:r>
              <a:rPr lang="fr-FR" sz="3600" dirty="0"/>
              <a:t> Dans ce fichier, créez un composant de </a:t>
            </a:r>
            <a:r>
              <a:rPr lang="fr-FR" sz="3600" dirty="0" err="1"/>
              <a:t>classeReact</a:t>
            </a:r>
            <a:r>
              <a:rPr lang="fr-FR" sz="3600" dirty="0"/>
              <a:t> nommé   </a:t>
            </a:r>
            <a:r>
              <a:rPr lang="fr-FR" sz="3600" i="1" dirty="0" err="1">
                <a:solidFill>
                  <a:srgbClr val="FF0000"/>
                </a:solidFill>
              </a:rPr>
              <a:t>ViewEmployeeComponent</a:t>
            </a:r>
            <a:endParaRPr lang="fr-FR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AC5E-8E4A-4BEE-BE78-8DB77891DBF8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43380" y="1292772"/>
            <a:ext cx="7953866" cy="87067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4800" b="1" i="0" u="none" strike="noStrike" kern="1200" cap="none" spc="0" normalizeH="0" baseline="0" noProof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onotype Corsiva" panose="03010101010201010101" pitchFamily="66" charset="0"/>
                <a:ea typeface="+mj-ea"/>
                <a:cs typeface="+mj-cs"/>
              </a:rPr>
            </a:br>
            <a:endParaRPr kumimoji="0" lang="fr-FR" sz="4400" b="0" i="0" u="none" strike="noStrike" kern="1200" cap="none" spc="0" normalizeH="0" baseline="0" noProof="0" dirty="0">
              <a:ln w="3175" cmpd="sng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Espace réservé du numéro de diapositive 3"/>
          <p:cNvSpPr txBox="1">
            <a:spLocks/>
          </p:cNvSpPr>
          <p:nvPr/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D6AC5E-8E4A-4BEE-BE78-8DB77891DBF8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643380" y="677918"/>
            <a:ext cx="7953866" cy="11666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4800" b="1" i="0" u="none" strike="noStrike" kern="1200" cap="none" spc="0" normalizeH="0" baseline="0" noProof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onotype Corsiva" panose="03010101010201010101" pitchFamily="66" charset="0"/>
                <a:ea typeface="+mj-ea"/>
                <a:cs typeface="+mj-cs"/>
              </a:rPr>
            </a:br>
            <a:endParaRPr kumimoji="0" lang="fr-FR" sz="4400" b="0" i="0" u="none" strike="noStrike" kern="1200" cap="none" spc="0" normalizeH="0" baseline="0" noProof="0" dirty="0">
              <a:ln w="3175" cmpd="sng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Espace réservé du numéro de diapositive 3"/>
          <p:cNvSpPr txBox="1">
            <a:spLocks/>
          </p:cNvSpPr>
          <p:nvPr/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D6AC5E-8E4A-4BEE-BE78-8DB77891DBF8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1143000"/>
          </a:xfrm>
        </p:spPr>
        <p:txBody>
          <a:bodyPr/>
          <a:lstStyle/>
          <a:p>
            <a:pPr algn="ctr"/>
            <a:r>
              <a:rPr lang="fr-FR" b="1" dirty="0"/>
              <a:t>Exécutez l'application React</a:t>
            </a:r>
            <a:endParaRPr lang="fr-FR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A9C2DB96-3997-4D30-BC02-B9B3628F2966}"/>
              </a:ext>
            </a:extLst>
          </p:cNvPr>
          <p:cNvSpPr>
            <a:spLocks noGrp="1"/>
          </p:cNvSpPr>
          <p:nvPr/>
        </p:nvSpPr>
        <p:spPr>
          <a:xfrm>
            <a:off x="457200" y="116601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dirty="0"/>
              <a:t>Avant d'exécuter React </a:t>
            </a:r>
            <a:r>
              <a:rPr lang="fr-FR" sz="3600" dirty="0" err="1"/>
              <a:t>App</a:t>
            </a:r>
            <a:r>
              <a:rPr lang="fr-FR" sz="3600" dirty="0"/>
              <a:t>, assurez-vous que votre projet de démarrage Spring est opérationnel.</a:t>
            </a:r>
          </a:p>
          <a:p>
            <a:r>
              <a:rPr lang="fr-FR" sz="3600" dirty="0"/>
              <a:t>Utilisez la commande ci-dessous pour démarrer le projet : </a:t>
            </a:r>
            <a:r>
              <a:rPr lang="fr-FR" sz="3600" dirty="0" err="1">
                <a:solidFill>
                  <a:srgbClr val="FF0000"/>
                </a:solidFill>
              </a:rPr>
              <a:t>npm</a:t>
            </a:r>
            <a:r>
              <a:rPr lang="fr-FR" sz="3600" dirty="0">
                <a:solidFill>
                  <a:srgbClr val="FF0000"/>
                </a:solidFill>
              </a:rPr>
              <a:t> </a:t>
            </a:r>
            <a:r>
              <a:rPr lang="fr-FR" sz="3600" dirty="0" err="1">
                <a:solidFill>
                  <a:srgbClr val="FF0000"/>
                </a:solidFill>
              </a:rPr>
              <a:t>start</a:t>
            </a:r>
            <a:r>
              <a:rPr lang="fr-FR" sz="3600" dirty="0">
                <a:solidFill>
                  <a:srgbClr val="FF0000"/>
                </a:solidFill>
              </a:rPr>
              <a:t> </a:t>
            </a:r>
            <a:r>
              <a:rPr lang="fr-FR" sz="3600" dirty="0"/>
              <a:t>ou</a:t>
            </a:r>
            <a:r>
              <a:rPr lang="fr-FR" sz="3600" dirty="0">
                <a:solidFill>
                  <a:srgbClr val="FF0000"/>
                </a:solidFill>
              </a:rPr>
              <a:t> </a:t>
            </a:r>
            <a:r>
              <a:rPr lang="fr-FR" sz="3600" dirty="0" err="1">
                <a:solidFill>
                  <a:srgbClr val="FF0000"/>
                </a:solidFill>
              </a:rPr>
              <a:t>yarn</a:t>
            </a:r>
            <a:r>
              <a:rPr lang="fr-FR" sz="3600" dirty="0">
                <a:solidFill>
                  <a:srgbClr val="FF0000"/>
                </a:solidFill>
              </a:rPr>
              <a:t> </a:t>
            </a:r>
            <a:r>
              <a:rPr lang="fr-FR" sz="3600" dirty="0" err="1">
                <a:solidFill>
                  <a:srgbClr val="FF0000"/>
                </a:solidFill>
              </a:rPr>
              <a:t>start</a:t>
            </a:r>
            <a:endParaRPr lang="fr-FR" sz="3600" dirty="0">
              <a:solidFill>
                <a:srgbClr val="FF0000"/>
              </a:solidFill>
            </a:endParaRPr>
          </a:p>
          <a:p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AC5E-8E4A-4BEE-BE78-8DB77891DBF8}" type="slidenum">
              <a:rPr lang="fr-FR" smtClean="0"/>
              <a:pPr/>
              <a:t>15</a:t>
            </a:fld>
            <a:endParaRPr lang="fr-FR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A63FB90C-50A1-4119-B612-A90BF56B039B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7688" y="1166429"/>
            <a:ext cx="8048625" cy="452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itre 1">
            <a:extLst>
              <a:ext uri="{FF2B5EF4-FFF2-40B4-BE49-F238E27FC236}">
                <a16:creationId xmlns:a16="http://schemas.microsoft.com/office/drawing/2014/main" id="{555DA27F-32BC-49BB-8D5E-29C2C2FD7252}"/>
              </a:ext>
            </a:extLst>
          </p:cNvPr>
          <p:cNvSpPr>
            <a:spLocks noGrp="1"/>
          </p:cNvSpPr>
          <p:nvPr/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Les résultats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AC5E-8E4A-4BEE-BE78-8DB77891DBF8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587129" y="0"/>
            <a:ext cx="56491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dirty="0"/>
              <a:t>Les résultats</a:t>
            </a:r>
            <a:endParaRPr lang="fr-FR" sz="2400" b="1" i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6308ADB-E0F5-4F7C-AAC8-6945EE4745AE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957" y="1166019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2051720" y="404663"/>
            <a:ext cx="6400800" cy="5832649"/>
          </a:xfrm>
        </p:spPr>
        <p:txBody>
          <a:bodyPr>
            <a:normAutofit/>
          </a:bodyPr>
          <a:lstStyle/>
          <a:p>
            <a:pPr algn="just"/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L’objectif de ce TP est de développer une simple application en fullstack qui permet de gérer le personnel.</a:t>
            </a:r>
          </a:p>
          <a:p>
            <a:pPr algn="l"/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Une partie back end/api en Spring boot permettra de gérer avec une base de données in Memory H2.</a:t>
            </a:r>
            <a:b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Spring data JPA et Hibernate seront utilisés pour la partie accès aux données</a:t>
            </a:r>
          </a:p>
          <a:p>
            <a:pPr algn="just"/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Une partie front end permettra de gérer  via le Framework  React JS.</a:t>
            </a:r>
            <a:b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fr-FR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NodeJs</a:t>
            </a: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TypeScript</a:t>
            </a: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Material… seront utilisés avec  React.</a:t>
            </a:r>
          </a:p>
          <a:p>
            <a:pPr marL="45720" indent="0">
              <a:buNone/>
            </a:pPr>
            <a:endParaRPr lang="fr-FR" dirty="0"/>
          </a:p>
        </p:txBody>
      </p:sp>
      <p:pic>
        <p:nvPicPr>
          <p:cNvPr id="4" name="Picture 2" descr="C:\Documents and Settings\Administrateur\Bureau\samanta\Nouveau dossier (2)\canstock14235676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404663"/>
            <a:ext cx="1907704" cy="5341571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460432" cy="548680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/>
              <a:t>Partie1:</a:t>
            </a:r>
            <a:r>
              <a:rPr lang="fr-FR" sz="2400" b="1" dirty="0"/>
              <a:t>Créer un projet Spring Boot dans Eclipse STS IDE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467544" y="1196752"/>
            <a:ext cx="7992888" cy="3474720"/>
          </a:xfrm>
        </p:spPr>
        <p:txBody>
          <a:bodyPr/>
          <a:lstStyle/>
          <a:p>
            <a:pPr marL="45720" indent="0" algn="just">
              <a:buNone/>
            </a:pPr>
            <a:r>
              <a:rPr lang="fr-FR" sz="4000" dirty="0"/>
              <a:t>Dans cette partie 1, nous allons créer un projet de démarrage Spring dans Eclipse STS IDE et développer une API CRUD </a:t>
            </a:r>
            <a:r>
              <a:rPr lang="fr-FR" sz="4000" dirty="0" err="1"/>
              <a:t>RESTFul</a:t>
            </a:r>
            <a:r>
              <a:rPr lang="fr-FR" sz="4000" dirty="0"/>
              <a:t> à l'aide de </a:t>
            </a:r>
            <a:r>
              <a:rPr lang="fr-FR" sz="4000" dirty="0">
                <a:hlinkClick r:id="rId2"/>
              </a:rPr>
              <a:t>Spring boot</a:t>
            </a:r>
            <a:r>
              <a:rPr lang="fr-FR" sz="4000" dirty="0"/>
              <a:t> .</a:t>
            </a:r>
          </a:p>
          <a:p>
            <a:pPr marL="45720" indent="0">
              <a:buNone/>
            </a:pPr>
            <a:endParaRPr lang="fr-FR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892480" cy="1143000"/>
          </a:xfrm>
        </p:spPr>
        <p:txBody>
          <a:bodyPr/>
          <a:lstStyle/>
          <a:p>
            <a:r>
              <a:rPr lang="fr-FR" sz="4000" b="1" dirty="0"/>
              <a:t>Les points essentiels du back end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467544" y="1196752"/>
            <a:ext cx="8424936" cy="4608512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fr-FR" sz="2000" dirty="0"/>
              <a:t> 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b="1" dirty="0"/>
              <a:t>Configuration de la base de données MySQL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2800" b="1" dirty="0"/>
              <a:t>Créer une entité JPA - Employee.java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2800" b="1" dirty="0"/>
              <a:t>Créez un référentiel de données Spring - EmployeeRepository.java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2800" b="1" dirty="0"/>
              <a:t>Créer un contrôleur Spring </a:t>
            </a:r>
            <a:r>
              <a:rPr lang="fr-FR" sz="2800" b="1" dirty="0" err="1"/>
              <a:t>Rest</a:t>
            </a:r>
            <a:r>
              <a:rPr lang="fr-FR" sz="2800" b="1" dirty="0"/>
              <a:t> - EmployeeController.java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800" b="1" dirty="0"/>
          </a:p>
          <a:p>
            <a:pPr>
              <a:buFont typeface="Wingdings" panose="05000000000000000000" pitchFamily="2" charset="2"/>
              <a:buChar char="v"/>
            </a:pPr>
            <a:endParaRPr lang="fr-FR" sz="2800" b="1" dirty="0"/>
          </a:p>
          <a:p>
            <a:pPr>
              <a:buNone/>
            </a:pPr>
            <a:r>
              <a:rPr lang="fr-FR" sz="2800" b="1" dirty="0"/>
              <a:t> </a:t>
            </a:r>
          </a:p>
          <a:p>
            <a:pPr marL="45720" indent="0">
              <a:buNone/>
            </a:pPr>
            <a:r>
              <a:rPr lang="fr-FR" sz="2800" b="1" dirty="0"/>
              <a:t>-</a:t>
            </a:r>
          </a:p>
          <a:p>
            <a:pPr algn="just"/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AC5E-8E4A-4BEE-BE78-8DB77891DBF8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120462" y="4550978"/>
            <a:ext cx="504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404664"/>
            <a:ext cx="8496944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4400" b="1" dirty="0"/>
              <a:t>Exécution de l'application</a:t>
            </a:r>
            <a:endParaRPr lang="fr-FR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C27EC56A-94A9-41F6-86D1-C27068F84CF2}"/>
              </a:ext>
            </a:extLst>
          </p:cNvPr>
          <p:cNvSpPr txBox="1">
            <a:spLocks/>
          </p:cNvSpPr>
          <p:nvPr/>
        </p:nvSpPr>
        <p:spPr>
          <a:xfrm>
            <a:off x="179512" y="1484784"/>
            <a:ext cx="8856984" cy="301121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r>
              <a:rPr lang="fr-FR" sz="4000" dirty="0"/>
              <a:t>   vous pouvez démarrer l'application Spring Boot   </a:t>
            </a:r>
          </a:p>
          <a:p>
            <a:pPr algn="just"/>
            <a:r>
              <a:rPr lang="fr-FR" sz="4000" dirty="0"/>
              <a:t>   Ceci termine le développement des API Spring boot CRUD </a:t>
            </a:r>
            <a:r>
              <a:rPr lang="fr-FR" sz="4000" dirty="0" err="1"/>
              <a:t>Rest</a:t>
            </a:r>
            <a:r>
              <a:rPr lang="fr-FR" sz="4000" dirty="0"/>
              <a:t>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tabLst/>
              <a:defRPr/>
            </a:pPr>
            <a:endParaRPr lang="fr-FR" altLang="fr-FR" sz="2400" b="1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tabLst/>
              <a:defRPr/>
            </a:pPr>
            <a:endParaRPr kumimoji="0" lang="fr-FR" altLang="fr-FR" sz="2400" b="1" i="0" u="none" strike="noStrike" kern="1200" cap="none" spc="0" normalizeH="0" baseline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tabLst/>
              <a:defRPr/>
            </a:pPr>
            <a:endParaRPr kumimoji="0" lang="fr-FR" altLang="fr-FR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725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None/>
            </a:pPr>
            <a:r>
              <a:rPr lang="fr-FR" b="1" dirty="0"/>
              <a:t>React App Frontend - Partie 2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574FDB6-89BF-49CF-AB84-B3CCAB57A4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544" y="1196752"/>
            <a:ext cx="8424936" cy="4608512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fr-FR" sz="2000" dirty="0"/>
              <a:t> </a:t>
            </a:r>
          </a:p>
          <a:p>
            <a:r>
              <a:rPr lang="fr-FR" sz="3200" dirty="0"/>
              <a:t>Au regard de ce qui précède, nous avons créé le projet de démarrage Spring </a:t>
            </a:r>
            <a:r>
              <a:rPr lang="fr-FR" sz="3200" dirty="0" err="1"/>
              <a:t>back-end</a:t>
            </a:r>
            <a:r>
              <a:rPr lang="fr-FR" sz="3200" dirty="0"/>
              <a:t>, configuré la base de données MySQL et écrit les API CRUD </a:t>
            </a:r>
            <a:r>
              <a:rPr lang="fr-FR" sz="3200" dirty="0" err="1"/>
              <a:t>Rest</a:t>
            </a:r>
            <a:r>
              <a:rPr lang="fr-FR" sz="3200" dirty="0"/>
              <a:t> pour l'application.</a:t>
            </a:r>
          </a:p>
          <a:p>
            <a:r>
              <a:rPr lang="fr-FR" sz="3200" dirty="0"/>
              <a:t>Dans cette partie 2, nous allons créer une application React et utiliser les API CRUD </a:t>
            </a:r>
            <a:r>
              <a:rPr lang="fr-FR" sz="3200" dirty="0" err="1"/>
              <a:t>Restful</a:t>
            </a:r>
            <a:r>
              <a:rPr lang="fr-FR" sz="3200" dirty="0"/>
              <a:t> développées. </a:t>
            </a:r>
          </a:p>
          <a:p>
            <a:pPr marL="45720" indent="0">
              <a:buNone/>
            </a:pPr>
            <a:endParaRPr lang="fr-FR" sz="2800" b="1" dirty="0"/>
          </a:p>
          <a:p>
            <a:pPr>
              <a:buNone/>
            </a:pPr>
            <a:r>
              <a:rPr lang="fr-FR" sz="2800" b="1" dirty="0"/>
              <a:t> </a:t>
            </a:r>
          </a:p>
          <a:p>
            <a:pPr marL="45720" indent="0">
              <a:buNone/>
            </a:pPr>
            <a:r>
              <a:rPr lang="fr-FR" sz="2800" b="1" dirty="0"/>
              <a:t>-</a:t>
            </a:r>
          </a:p>
          <a:p>
            <a:pPr algn="just"/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964488" cy="1143000"/>
          </a:xfrm>
        </p:spPr>
        <p:txBody>
          <a:bodyPr/>
          <a:lstStyle/>
          <a:p>
            <a:pPr algn="ctr"/>
            <a:r>
              <a:rPr lang="en-US" sz="3200" b="1" dirty="0"/>
              <a:t>Create a React UI with Create React App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395536" y="1340768"/>
            <a:ext cx="8208912" cy="3474720"/>
          </a:xfrm>
        </p:spPr>
        <p:txBody>
          <a:bodyPr>
            <a:normAutofit/>
          </a:bodyPr>
          <a:lstStyle/>
          <a:p>
            <a:r>
              <a:rPr lang="fr-FR" sz="2400" dirty="0"/>
              <a:t>Pour créer une nouvelle application, vous pouvez choisir l'une des méthodes suivantes :</a:t>
            </a:r>
          </a:p>
          <a:p>
            <a:pPr>
              <a:buFontTx/>
              <a:buChar char="-"/>
            </a:pPr>
            <a:r>
              <a:rPr lang="fr-FR" sz="2400" b="1" dirty="0"/>
              <a:t>Utiliser </a:t>
            </a:r>
            <a:r>
              <a:rPr lang="fr-FR" sz="2400" b="1" dirty="0" err="1"/>
              <a:t>npx</a:t>
            </a:r>
            <a:r>
              <a:rPr lang="fr-FR" sz="2400" b="1" dirty="0"/>
              <a:t>: </a:t>
            </a:r>
            <a:r>
              <a:rPr lang="fr-FR" sz="2400" dirty="0" err="1">
                <a:solidFill>
                  <a:srgbClr val="FF0000"/>
                </a:solidFill>
              </a:rPr>
              <a:t>npx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create</a:t>
            </a:r>
            <a:r>
              <a:rPr lang="fr-FR" sz="2400" dirty="0">
                <a:solidFill>
                  <a:srgbClr val="FF0000"/>
                </a:solidFill>
              </a:rPr>
              <a:t>-</a:t>
            </a:r>
            <a:r>
              <a:rPr lang="fr-FR" sz="2400" dirty="0" err="1">
                <a:solidFill>
                  <a:srgbClr val="FF0000"/>
                </a:solidFill>
              </a:rPr>
              <a:t>react</a:t>
            </a:r>
            <a:r>
              <a:rPr lang="fr-FR" sz="2400" dirty="0">
                <a:solidFill>
                  <a:srgbClr val="FF0000"/>
                </a:solidFill>
              </a:rPr>
              <a:t>-app </a:t>
            </a:r>
            <a:r>
              <a:rPr lang="fr-FR" sz="2400" dirty="0" err="1">
                <a:solidFill>
                  <a:srgbClr val="FF0000"/>
                </a:solidFill>
              </a:rPr>
              <a:t>react</a:t>
            </a:r>
            <a:r>
              <a:rPr lang="fr-FR" sz="2400" dirty="0">
                <a:solidFill>
                  <a:srgbClr val="FF0000"/>
                </a:solidFill>
              </a:rPr>
              <a:t>-frontend</a:t>
            </a:r>
          </a:p>
          <a:p>
            <a:pPr marL="45720" indent="0">
              <a:buNone/>
            </a:pPr>
            <a:r>
              <a:rPr lang="fr-FR" sz="2400" b="1" dirty="0"/>
              <a:t>- Utiliser </a:t>
            </a:r>
            <a:r>
              <a:rPr lang="fr-FR" sz="2400" b="1" dirty="0" err="1"/>
              <a:t>npm</a:t>
            </a:r>
            <a:r>
              <a:rPr lang="fr-FR" sz="2400" b="1" dirty="0"/>
              <a:t>: </a:t>
            </a:r>
            <a:r>
              <a:rPr lang="fr-FR" sz="2400" dirty="0" err="1">
                <a:solidFill>
                  <a:srgbClr val="FF0000"/>
                </a:solidFill>
              </a:rPr>
              <a:t>npm</a:t>
            </a:r>
            <a:r>
              <a:rPr lang="fr-FR" sz="2400" dirty="0">
                <a:solidFill>
                  <a:srgbClr val="FF0000"/>
                </a:solidFill>
              </a:rPr>
              <a:t> init </a:t>
            </a:r>
            <a:r>
              <a:rPr lang="fr-FR" sz="2400" dirty="0" err="1">
                <a:solidFill>
                  <a:srgbClr val="FF0000"/>
                </a:solidFill>
              </a:rPr>
              <a:t>react</a:t>
            </a:r>
            <a:r>
              <a:rPr lang="fr-FR" sz="2400" dirty="0">
                <a:solidFill>
                  <a:srgbClr val="FF0000"/>
                </a:solidFill>
              </a:rPr>
              <a:t>-app </a:t>
            </a:r>
            <a:r>
              <a:rPr lang="fr-FR" sz="2400" dirty="0" err="1">
                <a:solidFill>
                  <a:srgbClr val="FF0000"/>
                </a:solidFill>
              </a:rPr>
              <a:t>react</a:t>
            </a:r>
            <a:r>
              <a:rPr lang="fr-FR" sz="2400" dirty="0">
                <a:solidFill>
                  <a:srgbClr val="FF0000"/>
                </a:solidFill>
              </a:rPr>
              <a:t>-frontend</a:t>
            </a:r>
            <a:endParaRPr lang="fr-FR" sz="24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fr-FR" sz="2400" b="1" dirty="0"/>
              <a:t>Utiliser du fil:</a:t>
            </a:r>
            <a:r>
              <a:rPr lang="fr-FR" sz="2400" dirty="0"/>
              <a:t> </a:t>
            </a:r>
            <a:r>
              <a:rPr lang="fr-FR" sz="2400" dirty="0" err="1">
                <a:solidFill>
                  <a:srgbClr val="FF0000"/>
                </a:solidFill>
              </a:rPr>
              <a:t>yarn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create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react</a:t>
            </a:r>
            <a:r>
              <a:rPr lang="fr-FR" sz="2400" dirty="0">
                <a:solidFill>
                  <a:srgbClr val="FF0000"/>
                </a:solidFill>
              </a:rPr>
              <a:t>-app </a:t>
            </a:r>
            <a:r>
              <a:rPr lang="fr-FR" sz="2400" dirty="0" err="1">
                <a:solidFill>
                  <a:srgbClr val="FF0000"/>
                </a:solidFill>
              </a:rPr>
              <a:t>react</a:t>
            </a:r>
            <a:r>
              <a:rPr lang="fr-FR" sz="2400" dirty="0">
                <a:solidFill>
                  <a:srgbClr val="FF0000"/>
                </a:solidFill>
              </a:rPr>
              <a:t>-frontend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252536" y="0"/>
            <a:ext cx="9217024" cy="1143000"/>
          </a:xfrm>
        </p:spPr>
        <p:txBody>
          <a:bodyPr/>
          <a:lstStyle/>
          <a:p>
            <a:pPr algn="ctr"/>
            <a:r>
              <a:rPr lang="fr-FR" sz="2800" b="1" dirty="0"/>
              <a:t>Ajout de Bootstrap dans React à l'aide de NPM</a:t>
            </a:r>
            <a:endParaRPr lang="fr-FR" sz="28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3"/>
          </p:nvPr>
        </p:nvSpPr>
        <p:spPr>
          <a:xfrm>
            <a:off x="395536" y="1124744"/>
            <a:ext cx="8280920" cy="4968552"/>
          </a:xfrm>
        </p:spPr>
        <p:txBody>
          <a:bodyPr>
            <a:normAutofit/>
          </a:bodyPr>
          <a:lstStyle/>
          <a:p>
            <a:r>
              <a:rPr lang="fr-FR" sz="2800" dirty="0"/>
              <a:t>$ </a:t>
            </a:r>
            <a:r>
              <a:rPr lang="fr-FR" sz="2800" dirty="0" err="1">
                <a:solidFill>
                  <a:srgbClr val="FF0000"/>
                </a:solidFill>
              </a:rPr>
              <a:t>npm</a:t>
            </a:r>
            <a:r>
              <a:rPr lang="fr-FR" sz="2800" dirty="0">
                <a:solidFill>
                  <a:srgbClr val="FF0000"/>
                </a:solidFill>
              </a:rPr>
              <a:t> </a:t>
            </a:r>
            <a:r>
              <a:rPr lang="fr-FR" sz="2800" dirty="0" err="1">
                <a:solidFill>
                  <a:srgbClr val="FF0000"/>
                </a:solidFill>
              </a:rPr>
              <a:t>install</a:t>
            </a:r>
            <a:r>
              <a:rPr lang="fr-FR" sz="2800" dirty="0">
                <a:solidFill>
                  <a:srgbClr val="FF0000"/>
                </a:solidFill>
              </a:rPr>
              <a:t> </a:t>
            </a:r>
            <a:r>
              <a:rPr lang="fr-FR" sz="2800" dirty="0" err="1">
                <a:solidFill>
                  <a:srgbClr val="FF0000"/>
                </a:solidFill>
              </a:rPr>
              <a:t>bootstrap</a:t>
            </a:r>
            <a:r>
              <a:rPr lang="fr-FR" sz="2800" dirty="0">
                <a:solidFill>
                  <a:srgbClr val="FF0000"/>
                </a:solidFill>
              </a:rPr>
              <a:t> –</a:t>
            </a:r>
            <a:r>
              <a:rPr lang="fr-FR" sz="2800" dirty="0" err="1">
                <a:solidFill>
                  <a:srgbClr val="FF0000"/>
                </a:solidFill>
              </a:rPr>
              <a:t>save</a:t>
            </a:r>
            <a:endParaRPr lang="fr-FR" sz="2800" dirty="0">
              <a:solidFill>
                <a:srgbClr val="FF0000"/>
              </a:solidFill>
            </a:endParaRPr>
          </a:p>
          <a:p>
            <a:r>
              <a:rPr lang="fr-FR" sz="2800" dirty="0"/>
              <a:t>Après avoir installé le package d'amorçage, vous devrez l'importer dans votre fichier d'entrée d'application React.</a:t>
            </a:r>
          </a:p>
          <a:p>
            <a:r>
              <a:rPr lang="fr-FR" sz="2800" dirty="0"/>
              <a:t>Ouvrez le   fichier </a:t>
            </a:r>
            <a:r>
              <a:rPr lang="fr-FR" sz="2800" dirty="0">
                <a:solidFill>
                  <a:srgbClr val="FF0000"/>
                </a:solidFill>
              </a:rPr>
              <a:t>src/index.js </a:t>
            </a:r>
            <a:r>
              <a:rPr lang="fr-FR" sz="2800" dirty="0"/>
              <a:t>et ajoutez le code suivant :</a:t>
            </a:r>
          </a:p>
          <a:p>
            <a:pPr>
              <a:buNone/>
            </a:pPr>
            <a:r>
              <a:rPr lang="fr-FR" sz="2800" dirty="0">
                <a:solidFill>
                  <a:srgbClr val="FF0000"/>
                </a:solidFill>
              </a:rPr>
              <a:t>   import '</a:t>
            </a:r>
            <a:r>
              <a:rPr lang="fr-FR" sz="2800" dirty="0" err="1">
                <a:solidFill>
                  <a:srgbClr val="FF0000"/>
                </a:solidFill>
              </a:rPr>
              <a:t>bootstrap</a:t>
            </a:r>
            <a:r>
              <a:rPr lang="fr-FR" sz="2800" dirty="0">
                <a:solidFill>
                  <a:srgbClr val="FF0000"/>
                </a:solidFill>
              </a:rPr>
              <a:t>/</a:t>
            </a:r>
            <a:r>
              <a:rPr lang="fr-FR" sz="2800" dirty="0" err="1">
                <a:solidFill>
                  <a:srgbClr val="FF0000"/>
                </a:solidFill>
              </a:rPr>
              <a:t>dist</a:t>
            </a:r>
            <a:r>
              <a:rPr lang="fr-FR" sz="2800" dirty="0">
                <a:solidFill>
                  <a:srgbClr val="FF0000"/>
                </a:solidFill>
              </a:rPr>
              <a:t>/</a:t>
            </a:r>
            <a:r>
              <a:rPr lang="fr-FR" sz="2800" dirty="0" err="1">
                <a:solidFill>
                  <a:srgbClr val="FF0000"/>
                </a:solidFill>
              </a:rPr>
              <a:t>css</a:t>
            </a:r>
            <a:r>
              <a:rPr lang="fr-FR" sz="2800" dirty="0">
                <a:solidFill>
                  <a:srgbClr val="FF0000"/>
                </a:solidFill>
              </a:rPr>
              <a:t>/bootstrap.min.css';</a:t>
            </a:r>
          </a:p>
          <a:p>
            <a:endParaRPr lang="fr-FR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80528" y="404664"/>
            <a:ext cx="9001000" cy="1143000"/>
          </a:xfrm>
        </p:spPr>
        <p:txBody>
          <a:bodyPr/>
          <a:lstStyle/>
          <a:p>
            <a:pPr algn="ctr"/>
            <a:r>
              <a:rPr lang="fr-FR" sz="2400" b="1" dirty="0" err="1"/>
              <a:t>EmployeeService</a:t>
            </a:r>
            <a:r>
              <a:rPr lang="fr-FR" sz="2400" b="1" dirty="0"/>
              <a:t> - Consommer l'appel d'API CRUD REST</a:t>
            </a:r>
            <a:endParaRPr lang="fr-FR" sz="2400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3A8EFD4-98FE-4BF6-9953-90C1EC968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544" y="1523608"/>
            <a:ext cx="8352928" cy="5073744"/>
          </a:xfrm>
        </p:spPr>
        <p:txBody>
          <a:bodyPr>
            <a:normAutofit/>
          </a:bodyPr>
          <a:lstStyle/>
          <a:p>
            <a:pPr algn="just"/>
            <a:r>
              <a:rPr lang="fr-FR" sz="2400" dirty="0"/>
              <a:t>Pour nos appels API, nous utiliserons  Axios . Vous trouverez ci-dessous la commande </a:t>
            </a:r>
            <a:r>
              <a:rPr lang="fr-FR" sz="2400" dirty="0" err="1"/>
              <a:t>npm</a:t>
            </a:r>
            <a:r>
              <a:rPr lang="fr-FR" sz="2400" dirty="0"/>
              <a:t> pour installer  Axios</a:t>
            </a:r>
          </a:p>
          <a:p>
            <a:pPr algn="just">
              <a:buNone/>
            </a:pPr>
            <a:r>
              <a:rPr lang="fr-FR" sz="2400" dirty="0"/>
              <a:t>     </a:t>
            </a:r>
            <a:r>
              <a:rPr lang="fr-FR" sz="2400" dirty="0" err="1">
                <a:solidFill>
                  <a:srgbClr val="FF0000"/>
                </a:solidFill>
              </a:rPr>
              <a:t>npm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add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axios</a:t>
            </a:r>
            <a:endParaRPr lang="fr-FR" sz="2400" dirty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fr-FR" sz="2400" dirty="0"/>
              <a:t>     Créons un  dossier de </a:t>
            </a:r>
            <a:r>
              <a:rPr lang="fr-FR" sz="2400" i="1" dirty="0"/>
              <a:t>services</a:t>
            </a:r>
            <a:r>
              <a:rPr lang="fr-FR" sz="2400" dirty="0"/>
              <a:t> dans le  dossier </a:t>
            </a:r>
            <a:r>
              <a:rPr lang="fr-FR" sz="2400" i="1" dirty="0">
                <a:solidFill>
                  <a:srgbClr val="FF0000"/>
                </a:solidFill>
              </a:rPr>
              <a:t>src</a:t>
            </a:r>
            <a:r>
              <a:rPr lang="fr-FR" sz="2400" dirty="0"/>
              <a:t> et créons un fichier Javascript nommé</a:t>
            </a:r>
            <a:r>
              <a:rPr lang="fr-FR" sz="2400" dirty="0">
                <a:solidFill>
                  <a:srgbClr val="FF0000"/>
                </a:solidFill>
              </a:rPr>
              <a:t> </a:t>
            </a:r>
            <a:r>
              <a:rPr lang="fr-FR" sz="2400" i="1" dirty="0">
                <a:solidFill>
                  <a:srgbClr val="FF0000"/>
                </a:solidFill>
              </a:rPr>
              <a:t>EmployeeService.js</a:t>
            </a:r>
            <a:r>
              <a:rPr lang="fr-FR" sz="2400" dirty="0"/>
              <a:t> . Dans ce fichier, créez la classe </a:t>
            </a:r>
            <a:r>
              <a:rPr lang="fr-FR" sz="2400" i="1" dirty="0" err="1">
                <a:solidFill>
                  <a:srgbClr val="FF0000"/>
                </a:solidFill>
              </a:rPr>
              <a:t>EmployeeService</a:t>
            </a:r>
            <a:r>
              <a:rPr lang="fr-FR" sz="2400" dirty="0"/>
              <a:t> avec les méthodes suivantes pour  effectuer notre appel HTTP REST via </a:t>
            </a:r>
            <a:r>
              <a:rPr lang="fr-FR" sz="2400" dirty="0">
                <a:solidFill>
                  <a:srgbClr val="FF0000"/>
                </a:solidFill>
              </a:rPr>
              <a:t>Axios.</a:t>
            </a:r>
          </a:p>
          <a:p>
            <a:endParaRPr lang="fr-FR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hè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illage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illage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961</TotalTime>
  <Words>754</Words>
  <Application>Microsoft Office PowerPoint</Application>
  <PresentationFormat>Affichage à l'écran (4:3)</PresentationFormat>
  <Paragraphs>80</Paragraphs>
  <Slides>16</Slides>
  <Notes>2</Notes>
  <HiddenSlides>0</HiddenSlides>
  <MMClips>0</MMClips>
  <ScaleCrop>false</ScaleCrop>
  <HeadingPairs>
    <vt:vector size="8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  <vt:variant>
        <vt:lpstr>Diaporamas personnalisés</vt:lpstr>
      </vt:variant>
      <vt:variant>
        <vt:i4>1</vt:i4>
      </vt:variant>
    </vt:vector>
  </HeadingPairs>
  <TitlesOfParts>
    <vt:vector size="27" baseType="lpstr">
      <vt:lpstr>Arial</vt:lpstr>
      <vt:lpstr>Calibri</vt:lpstr>
      <vt:lpstr>Copperplate Gothic Bold</vt:lpstr>
      <vt:lpstr>Georgia</vt:lpstr>
      <vt:lpstr>Monotype Corsiva</vt:lpstr>
      <vt:lpstr>proxima-nova</vt:lpstr>
      <vt:lpstr>Times New Roman</vt:lpstr>
      <vt:lpstr>Trebuchet MS</vt:lpstr>
      <vt:lpstr>Wingdings</vt:lpstr>
      <vt:lpstr>Thème1</vt:lpstr>
      <vt:lpstr> </vt:lpstr>
      <vt:lpstr>Présentation PowerPoint</vt:lpstr>
      <vt:lpstr>Partie1:Créer un projet Spring Boot dans Eclipse STS IDE</vt:lpstr>
      <vt:lpstr>Les points essentiels du back end</vt:lpstr>
      <vt:lpstr>Présentation PowerPoint</vt:lpstr>
      <vt:lpstr>React App Frontend - Partie 2</vt:lpstr>
      <vt:lpstr>Create a React UI with Create React App</vt:lpstr>
      <vt:lpstr>Ajout de Bootstrap dans React à l'aide de NPM</vt:lpstr>
      <vt:lpstr>EmployeeService - Consommer l'appel d'API CRUD REST</vt:lpstr>
      <vt:lpstr>Création du dossier composants</vt:lpstr>
      <vt:lpstr>problématique</vt:lpstr>
      <vt:lpstr>Ajouter et mettre à jour le composant employee</vt:lpstr>
      <vt:lpstr>Afficher le composant employé</vt:lpstr>
      <vt:lpstr>Exécutez l'application React</vt:lpstr>
      <vt:lpstr>Présentation PowerPoint</vt:lpstr>
      <vt:lpstr>Présentation PowerPoint</vt:lpstr>
      <vt:lpstr>Diaporama personnalisé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Ministère des enseignement supérieur et de la recherche scientifique</dc:title>
  <dc:creator>DELL</dc:creator>
  <cp:lastModifiedBy>aubinkamga@outlook.fr</cp:lastModifiedBy>
  <cp:revision>78</cp:revision>
  <dcterms:created xsi:type="dcterms:W3CDTF">2020-05-03T02:57:11Z</dcterms:created>
  <dcterms:modified xsi:type="dcterms:W3CDTF">2021-09-05T22:51:37Z</dcterms:modified>
</cp:coreProperties>
</file>