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8"/>
  </p:notesMasterIdLst>
  <p:handoutMasterIdLst>
    <p:handoutMasterId r:id="rId29"/>
  </p:handoutMasterIdLst>
  <p:sldIdLst>
    <p:sldId id="25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58" r:id="rId27"/>
  </p:sldIdLst>
  <p:sldSz cx="9144000" cy="6858000" type="screen4x3"/>
  <p:notesSz cx="6858000" cy="9144000"/>
  <p:defaultTextStyle>
    <a:defPPr>
      <a:defRPr lang="zh-CN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1pPr>
    <a:lvl2pPr marL="457200" lvl="1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2pPr>
    <a:lvl3pPr marL="914400" lvl="2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3pPr>
    <a:lvl4pPr marL="1371600" lvl="3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4pPr>
    <a:lvl5pPr marL="18288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5"/>
    <a:srgbClr val="000000"/>
    <a:srgbClr val="FB3A00"/>
    <a:srgbClr val="2CBD1F"/>
    <a:srgbClr val="905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27"/>
  </p:normalViewPr>
  <p:slideViewPr>
    <p:cSldViewPr snapToGrid="0" snapToObjects="1" showGuides="1">
      <p:cViewPr varScale="1">
        <p:scale>
          <a:sx n="114" d="100"/>
          <a:sy n="114" d="100"/>
        </p:scale>
        <p:origin x="1560" y="96"/>
      </p:cViewPr>
      <p:guideLst>
        <p:guide orient="horz" pos="2160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algn="r">
              <a:buClrTx/>
            </a:pPr>
            <a:endParaRPr lang="zh-CN" altLang="en-US" sz="1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ClrTx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0583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algn="r">
              <a:buClrTx/>
            </a:pPr>
            <a:endParaRPr lang="zh-CN" altLang="en-US" sz="120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ClrTx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95656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0"/>
            <a:ext cx="2171700" cy="59769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2713" y="0"/>
            <a:ext cx="6362700" cy="59769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36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36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33353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33353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8925" y="1450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79925" y="1450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8925" y="1450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79925" y="1450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0"/>
            <a:ext cx="2171700" cy="59769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2713" y="0"/>
            <a:ext cx="6362700" cy="59769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 descr="无标题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112713" y="0"/>
            <a:ext cx="8686800" cy="1101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单击此处编辑标题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>
          <a:xfrm>
            <a:off x="288925" y="145097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单击此处编辑文本样式</a:t>
            </a:r>
            <a:endParaRPr lang="en-US" altLang="zh-CN" dirty="0"/>
          </a:p>
          <a:p>
            <a:pPr lvl="1"/>
            <a:r>
              <a:rPr lang="zh-CN" altLang="en-US" dirty="0"/>
              <a:t>二级文本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18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微软雅黑" panose="020B0503020204020204" pitchFamily="1" charset="-122"/>
                <a:ea typeface="微软雅黑" panose="020B0503020204020204" pitchFamily="1" charset="-122"/>
              </a:defRPr>
            </a:lvl1pPr>
          </a:lstStyle>
          <a:p>
            <a:pPr lvl="0">
              <a:buClrTx/>
            </a:pPr>
            <a:endParaRPr lang="zh-CN" altLang="en-US" dirty="0"/>
          </a:p>
        </p:txBody>
      </p:sp>
      <p:cxnSp>
        <p:nvCxnSpPr>
          <p:cNvPr id="1030" name="直线连接符 8"/>
          <p:cNvCxnSpPr/>
          <p:nvPr/>
        </p:nvCxnSpPr>
        <p:spPr>
          <a:xfrm>
            <a:off x="0" y="1101725"/>
            <a:ext cx="9144000" cy="0"/>
          </a:xfrm>
          <a:prstGeom prst="line">
            <a:avLst/>
          </a:prstGeom>
          <a:ln w="19050" cap="flat" cmpd="sng">
            <a:solidFill>
              <a:srgbClr val="FB3A00"/>
            </a:solidFill>
            <a:prstDash val="solid"/>
            <a:headEnd type="none" w="med" len="med"/>
            <a:tailEnd type="none"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9pPr>
    </p:titleStyle>
    <p:bodyStyle>
      <a:lvl1pPr marL="342900" indent="-342900" algn="l" defTabSz="457200" rtl="0" fontAlgn="base">
        <a:lnSpc>
          <a:spcPct val="125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5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umimoji="1"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  <a:cs typeface="宋体" panose="02010600030101010101" pitchFamily="2" charset="-122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 descr="首页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标题占位符 1"/>
          <p:cNvSpPr>
            <a:spLocks noGrp="1"/>
          </p:cNvSpPr>
          <p:nvPr>
            <p:ph type="title"/>
          </p:nvPr>
        </p:nvSpPr>
        <p:spPr>
          <a:xfrm>
            <a:off x="457200" y="4187825"/>
            <a:ext cx="8027988" cy="7477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单击此处编辑标题本文</a:t>
            </a:r>
          </a:p>
        </p:txBody>
      </p:sp>
      <p:sp>
        <p:nvSpPr>
          <p:cNvPr id="13316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3637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defRPr kumimoji="1" sz="28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  <a:cs typeface="宋体" panose="02010600030101010101" pitchFamily="2" charset="-122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/>
          <p:cNvSpPr>
            <a:spLocks noGrp="1"/>
          </p:cNvSpPr>
          <p:nvPr>
            <p:ph type="title"/>
          </p:nvPr>
        </p:nvSpPr>
        <p:spPr>
          <a:xfrm>
            <a:off x="1727200" y="4011613"/>
            <a:ext cx="5778500" cy="8080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单击此处编辑文案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 descr="无标题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5363" name="直线连接符 8"/>
          <p:cNvCxnSpPr/>
          <p:nvPr/>
        </p:nvCxnSpPr>
        <p:spPr>
          <a:xfrm>
            <a:off x="0" y="1101725"/>
            <a:ext cx="9144000" cy="0"/>
          </a:xfrm>
          <a:prstGeom prst="line">
            <a:avLst/>
          </a:prstGeom>
          <a:ln w="19050" cap="flat" cmpd="sng">
            <a:solidFill>
              <a:srgbClr val="FB3A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5364" name="标题占位符 1"/>
          <p:cNvSpPr>
            <a:spLocks noGrp="1"/>
          </p:cNvSpPr>
          <p:nvPr>
            <p:ph type="title"/>
          </p:nvPr>
        </p:nvSpPr>
        <p:spPr>
          <a:xfrm>
            <a:off x="112713" y="0"/>
            <a:ext cx="8686800" cy="1101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单击此处编辑标题</a:t>
            </a:r>
          </a:p>
        </p:txBody>
      </p:sp>
      <p:sp>
        <p:nvSpPr>
          <p:cNvPr id="15365" name="文本占位符 2"/>
          <p:cNvSpPr>
            <a:spLocks noGrp="1"/>
          </p:cNvSpPr>
          <p:nvPr>
            <p:ph type="body" idx="1"/>
          </p:nvPr>
        </p:nvSpPr>
        <p:spPr>
          <a:xfrm>
            <a:off x="288925" y="145097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单击此处编辑文本样式</a:t>
            </a:r>
            <a:endParaRPr lang="en-US" altLang="zh-CN" dirty="0"/>
          </a:p>
          <a:p>
            <a:pPr lvl="1"/>
            <a:r>
              <a:rPr lang="zh-CN" altLang="en-US" dirty="0"/>
              <a:t>二级文本</a:t>
            </a:r>
          </a:p>
        </p:txBody>
      </p:sp>
      <p:sp>
        <p:nvSpPr>
          <p:cNvPr id="410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18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微软雅黑" panose="020B0503020204020204" pitchFamily="1" charset="-122"/>
                <a:ea typeface="微软雅黑" panose="020B0503020204020204" pitchFamily="1" charset="-122"/>
              </a:defRPr>
            </a:lvl1pPr>
          </a:lstStyle>
          <a:p>
            <a:pPr lvl="0">
              <a:buClrTx/>
            </a:pPr>
            <a:endParaRPr lang="zh-CN" altLang="en-US" dirty="0"/>
          </a:p>
        </p:txBody>
      </p:sp>
      <p:sp>
        <p:nvSpPr>
          <p:cNvPr id="4103" name="幻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800"/>
            </a:lvl1pPr>
          </a:lstStyle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9pPr>
    </p:titleStyle>
    <p:bodyStyle>
      <a:lvl1pPr marL="342900" indent="-342900" algn="l" defTabSz="457200" rtl="0" fontAlgn="base">
        <a:lnSpc>
          <a:spcPct val="125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5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umimoji="1"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  <a:cs typeface="宋体" panose="02010600030101010101" pitchFamily="2" charset="-122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" descr="呜呜呜呜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标题占位符 1"/>
          <p:cNvSpPr>
            <a:spLocks noGrp="1"/>
          </p:cNvSpPr>
          <p:nvPr>
            <p:ph type="title"/>
          </p:nvPr>
        </p:nvSpPr>
        <p:spPr>
          <a:xfrm>
            <a:off x="1727200" y="4011613"/>
            <a:ext cx="5778500" cy="8080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单击此处编辑文案</a:t>
            </a:r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18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800"/>
            </a:lvl1pPr>
          </a:lstStyle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5125" name="幻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800"/>
            </a:lvl1pPr>
          </a:lstStyle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457200" y="4240213"/>
            <a:ext cx="8027988" cy="747712"/>
          </a:xfrm>
        </p:spPr>
        <p:txBody>
          <a:bodyPr vert="horz" wrap="square" lIns="91440" tIns="45720" rIns="91440" bIns="45720" anchor="ctr"/>
          <a:lstStyle/>
          <a:p>
            <a:pPr algn="r"/>
            <a:r>
              <a:rPr lang="zh-CN" altLang="en-US" dirty="0"/>
              <a:t>第 </a:t>
            </a:r>
            <a:r>
              <a:rPr lang="en-US" altLang="zh-CN" dirty="0"/>
              <a:t>7 </a:t>
            </a:r>
            <a:r>
              <a:rPr lang="zh-CN" altLang="en-US" dirty="0"/>
              <a:t>场</a:t>
            </a:r>
            <a:r>
              <a:rPr lang="en-US" altLang="zh-CN" dirty="0"/>
              <a:t>-</a:t>
            </a:r>
            <a:r>
              <a:rPr lang="zh-CN" altLang="en-US" dirty="0"/>
              <a:t>黄宇扬</a:t>
            </a:r>
          </a:p>
        </p:txBody>
      </p:sp>
      <p:sp>
        <p:nvSpPr>
          <p:cNvPr id="41986" name="副标题 2"/>
          <p:cNvSpPr>
            <a:spLocks noGrp="1"/>
          </p:cNvSpPr>
          <p:nvPr>
            <p:ph idx="1"/>
          </p:nvPr>
        </p:nvSpPr>
        <p:spPr>
          <a:xfrm>
            <a:off x="280988" y="1600200"/>
            <a:ext cx="8863012" cy="2363788"/>
          </a:xfrm>
        </p:spPr>
        <p:txBody>
          <a:bodyPr vert="horz" wrap="square" lIns="91440" tIns="45720" rIns="91440" bIns="45720" anchor="ctr"/>
          <a:lstStyle/>
          <a:p>
            <a:pPr algn="ctr"/>
            <a:r>
              <a:rPr lang="zh-CN" altLang="en-US" sz="48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牛客</a:t>
            </a:r>
            <a:r>
              <a:rPr lang="en-US" altLang="zh-CN" sz="48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NOIP</a:t>
            </a:r>
            <a:r>
              <a:rPr lang="zh-CN" altLang="en-US" sz="48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冲刺模拟赛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21058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观察规律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中国式家长</a:t>
            </a:r>
            <a:r>
              <a:rPr lang="en-US" altLang="zh-CN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1</a:t>
            </a:r>
            <a:endParaRPr lang="zh-CN" altLang="en-US" sz="3600" b="1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8108310" cy="2031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对于任意的事件执行顺序，必然可以调整成按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iqNeed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升序执行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证明：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如果对于连续执行的两个时间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task1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task2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task1.iqNeed &gt; task2.iqNeed</a:t>
            </a: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那么交换他们的执行顺序也是可行的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对于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task1: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因为执行过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task2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之后，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不会减少，因此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task1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必然可以执行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对于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task2: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因为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task1.iqNeed &gt; task2.iqNeed,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执行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task1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时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iq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 &gt; task1.iqNeed &gt; task2.iqNeed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所以先执行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task2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也是满足条件的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65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21058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动态规划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中国式家长</a:t>
            </a:r>
            <a:r>
              <a:rPr lang="en-US" altLang="zh-CN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1</a:t>
            </a:r>
            <a:endParaRPr lang="zh-CN" altLang="en-US" sz="3600" b="1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6737422" cy="13849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因此可以考虑按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iqNeed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升序排列之后动态规划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一种动归状态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:</a:t>
            </a: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f[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][j][k]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代表前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个事件一共安排了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j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天，执行完成后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的情况下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face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最大值为多少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转移时考虑枚举当前事件的执行天数（枚举到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iqAdd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, face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都为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既可）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00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21058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题目大意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中国式家长</a:t>
            </a:r>
            <a:r>
              <a:rPr lang="en-US" altLang="zh-CN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2</a:t>
            </a:r>
            <a:endParaRPr lang="zh-CN" altLang="en-US" sz="3600" b="1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6109365" cy="30777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模拟一个挖脑洞游戏，判断行动过程是否合法，如果合法输出最终游戏结果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9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697627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模拟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中国式家长</a:t>
            </a:r>
            <a:r>
              <a:rPr lang="en-US" altLang="zh-CN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2</a:t>
            </a:r>
            <a:endParaRPr lang="zh-CN" altLang="en-US" sz="3600" b="1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5391219" cy="95410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直接按题意模拟即可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在格子挖取后把周围的格子标记为开启，把当前格子标记为已挖取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注意一下行动力和悟性的计算方式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细心一点就可以满分了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08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21058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题目大意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随机生成树</a:t>
            </a: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3954929" cy="73866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个点从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编号，每个点有一个颜色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生成一棵树，每个点的父亲编号都是它的约数，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求树上最多有多少个同色联通块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83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21058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题意转换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随机生成树</a:t>
            </a: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6468437" cy="13849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考虑题目中联通块的定义：联通块中任意两点间都有一条同色的路径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因此如果一条边的两端点颜色不同，那么这条边是不能经过的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因此我们可以考虑断开两端颜色不同的边，联通块数等于剩下的森林中树的数目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一开始有一个联通块，每断掉一条边会增加一个联通块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因此联通块数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= 1 +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（颜色和父亲不同的点数）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因此只需考虑每个点是否可以和父亲颜色不同即可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5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697627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解法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随机生成树</a:t>
            </a: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5174045" cy="13849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依次枚举每个数的约数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可以直接枚举到根号，复杂度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nsqrt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(n)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，但常数很小，可以通过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正解是对于每个数枚举它的倍数，这样复杂度为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N + N / 2 + N / 3 + N / 4 + … + N / N</a:t>
            </a: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（调和级数）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复杂度为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O(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NlogN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579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21058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题目大意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洞穴</a:t>
            </a: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5750292" cy="73866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一个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边的有向图，给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个询问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每个询问给定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l, a, 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，问是否存在一条以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开始以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结束，长度为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的路径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27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21058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简单转移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洞穴</a:t>
            </a: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5290231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f[a][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len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][b]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代表是否存在一条从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，长度为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len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的路径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可以枚举一个中间点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进行转移（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f[a][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len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 – 1][c] &amp;&amp; f[c][1][b]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346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697627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倍增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洞穴</a:t>
            </a: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4865434" cy="224676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考虑到每条路径都可以拆分成若干条长度为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的次幂的路径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因此可以预处理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f[a][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][b]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代表是否存在一条从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开始，到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b</a:t>
            </a: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结束，长度为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2^i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的路径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因为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f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值只可能为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0/1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，因此最后一维可以用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bitset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压缩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bitset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&lt;N&gt;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可以存储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位二进制数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, &amp; |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 的复杂度均为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N / 64</a:t>
            </a: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如果使用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pascal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可以手写压位，每个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integer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可以存储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32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个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二进制位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)</a:t>
            </a: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23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21058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题目大意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循环</a:t>
            </a: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2954655" cy="116955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给一个循环语句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for 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 = a;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 op b;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 += c)</a:t>
            </a: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op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&lt;=, &gt;=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或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!=</a:t>
            </a: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求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 += 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执行的次数 或 判断死循环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78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697627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转移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洞穴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4C8E81-9EA6-4FB4-8292-B247562C6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" y="2011396"/>
            <a:ext cx="4409524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9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21058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处理询问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洞穴</a:t>
            </a: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3929281" cy="1600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把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二进制表示之后依次枚举二进制中的每一个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1</a:t>
            </a: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记录走过这么多步之后可以走到哪些点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假设当前可以走到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a, b, c, 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那么走过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2^i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步之后可以走到的点可以用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f[a][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] | f[b][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] | f[c][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] | f[d][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求得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1601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内容占位符 1"/>
          <p:cNvSpPr>
            <a:spLocks noGrp="1"/>
          </p:cNvSpPr>
          <p:nvPr>
            <p:ph/>
          </p:nvPr>
        </p:nvSpPr>
        <p:spPr>
          <a:xfrm>
            <a:off x="288925" y="145097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4034" name="标题 2"/>
          <p:cNvSpPr>
            <a:spLocks noGrp="1"/>
          </p:cNvSpPr>
          <p:nvPr>
            <p:ph type="title"/>
          </p:nvPr>
        </p:nvSpPr>
        <p:spPr>
          <a:xfrm>
            <a:off x="112713" y="0"/>
            <a:ext cx="8686800" cy="1101725"/>
          </a:xfrm>
        </p:spPr>
        <p:txBody>
          <a:bodyPr vert="horz" wrap="square" lIns="91440" tIns="45720" rIns="91440" bIns="45720" anchor="ctr"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697627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做法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循环</a:t>
            </a: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5317481" cy="181588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分类讨论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、判断掉死循环的情况（既一开始条件为假，之后也不会为真）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、判断掉一开始就为真的情况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、除法计算答案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这题很简单，主要是要细心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17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21058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题目大意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供给和需求</a:t>
            </a: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4482317" cy="95410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给定若干个供给关系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供给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=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价格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* c[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]</a:t>
            </a: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若干个需求关系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需求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= max(0, a[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] –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价格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* b[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])</a:t>
            </a: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价格是整数，求最小的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|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总供给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–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总需求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| </a:t>
            </a:r>
          </a:p>
        </p:txBody>
      </p:sp>
    </p:spTree>
    <p:extLst>
      <p:ext uri="{BB962C8B-B14F-4D97-AF65-F5344CB8AC3E}">
        <p14:creationId xmlns:p14="http://schemas.microsoft.com/office/powerpoint/2010/main" val="174128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697627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做法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供给和需求</a:t>
            </a: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5240537" cy="116955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、常见的错误思路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用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sum(b) / (sum(a) + sum(c))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来确定价格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错误原因：需求不能小于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0</a:t>
            </a: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、暴力思路：枚举价格，找出最小值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20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46706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正解：二分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供给和需求</a:t>
            </a: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5844870" cy="13849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考虑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v =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总需求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 –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总供给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那么随着价格上升，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一定是下降的（价格上升，需求减少，供给增加）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因此可以二分价格，找到最小的非负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，和最大的负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，比较得出答案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B0A8F2-16C4-4C28-9E26-86CC3F4A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2" y="3125976"/>
            <a:ext cx="3866667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1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21058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题目大意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读心术</a:t>
            </a: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4233851" cy="13849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给定一系列操作，每个操作为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:</a:t>
            </a: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a = a + x</a:t>
            </a: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a = a * x</a:t>
            </a: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a = a % x</a:t>
            </a: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问是否无论初始的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是多少，最终的结果都是固定的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38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46706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模运算规律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读心术</a:t>
            </a: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6636753" cy="28931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模运算的计算中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(a + x1) % x2 = (a % x2 + x1) % x2</a:t>
            </a: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(a * x1) % x2 = (a % x2 * x1) % x2</a:t>
            </a: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两条推论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:</a:t>
            </a: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、计算过程中，对于每一步计算找到它之后的第一次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%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运算，每一步运算结束后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都可以先做一次取模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、假设第一次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%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运算的操作数为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x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，那么如果有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a % x = b % x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，那么以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开始和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开始最终结果肯定是一样的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因此我们只需要枚举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10000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并计算结果即可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特殊情况：如果一个操作之后没有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%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运算了，那么考虑有没有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*0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操作，如果没有的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话到这一步时不同的结果到最后也会不同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72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21058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题目大意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中国式家长</a:t>
            </a:r>
            <a:r>
              <a:rPr lang="en-US" altLang="zh-CN" sz="36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1</a:t>
            </a:r>
            <a:endParaRPr lang="zh-CN" altLang="en-US" sz="3600" b="1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352" y="2077703"/>
            <a:ext cx="7056740" cy="13849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给定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个事件，每个事件有三个属性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:</a:t>
            </a:r>
          </a:p>
          <a:p>
            <a:pPr>
              <a:buClrTx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iqNeed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iqAdd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, face</a:t>
            </a: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代表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iq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 &gt;=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iqNeed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时才可以安排，安排完之后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会增加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iqAdd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点，面子会增加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face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点，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但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iqAdd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face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每次会减少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1</a:t>
            </a:r>
          </a:p>
          <a:p>
            <a:pPr>
              <a:buClr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一共安排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个事件，问最终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face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最大是多少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buClr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5223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首页">
  <a:themeElements>
    <a:clrScheme name="模板首页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模板首页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模板首页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结束页">
  <a:themeElements>
    <a:clrScheme name="结束页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结束页">
      <a:majorFont>
        <a:latin typeface="微软雅黑"/>
        <a:ea typeface="微软雅黑"/>
        <a:cs typeface="微软雅黑"/>
      </a:majorFont>
      <a:minorFont>
        <a:latin typeface="Calibri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结束页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结束页">
  <a:themeElements>
    <a:clrScheme name="1_结束页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结束页">
      <a:majorFont>
        <a:latin typeface="微软雅黑"/>
        <a:ea typeface="微软雅黑"/>
        <a:cs typeface="微软雅黑"/>
      </a:majorFont>
      <a:minorFont>
        <a:latin typeface="Calibri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1_结束页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1303</Words>
  <Application>Microsoft Office PowerPoint</Application>
  <PresentationFormat>全屏显示(4:3)</PresentationFormat>
  <Paragraphs>141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1_Office 主题</vt:lpstr>
      <vt:lpstr>模板首页</vt:lpstr>
      <vt:lpstr>结束页</vt:lpstr>
      <vt:lpstr>2_Office 主题</vt:lpstr>
      <vt:lpstr>1_结束页</vt:lpstr>
      <vt:lpstr>第 7 场-黄宇扬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yixing yang</dc:creator>
  <cp:lastModifiedBy>ztxz 16</cp:lastModifiedBy>
  <cp:revision>226</cp:revision>
  <dcterms:created xsi:type="dcterms:W3CDTF">2015-04-20T08:39:00Z</dcterms:created>
  <dcterms:modified xsi:type="dcterms:W3CDTF">2018-10-28T05:58:55Z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