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301" r:id="rId3"/>
    <p:sldId id="302" r:id="rId4"/>
    <p:sldId id="257" r:id="rId5"/>
    <p:sldId id="258" r:id="rId6"/>
    <p:sldId id="259" r:id="rId7"/>
    <p:sldId id="261" r:id="rId8"/>
    <p:sldId id="260" r:id="rId9"/>
    <p:sldId id="304" r:id="rId10"/>
    <p:sldId id="269" r:id="rId11"/>
    <p:sldId id="270" r:id="rId12"/>
    <p:sldId id="262" r:id="rId13"/>
    <p:sldId id="274" r:id="rId14"/>
    <p:sldId id="273" r:id="rId15"/>
    <p:sldId id="271" r:id="rId16"/>
    <p:sldId id="303" r:id="rId17"/>
    <p:sldId id="272" r:id="rId18"/>
    <p:sldId id="263" r:id="rId19"/>
    <p:sldId id="305" r:id="rId20"/>
    <p:sldId id="265" r:id="rId21"/>
    <p:sldId id="264" r:id="rId22"/>
    <p:sldId id="266" r:id="rId23"/>
    <p:sldId id="275" r:id="rId24"/>
    <p:sldId id="276" r:id="rId25"/>
    <p:sldId id="267" r:id="rId26"/>
    <p:sldId id="268" r:id="rId27"/>
    <p:sldId id="277" r:id="rId28"/>
    <p:sldId id="306" r:id="rId29"/>
    <p:sldId id="279" r:id="rId30"/>
    <p:sldId id="285" r:id="rId31"/>
    <p:sldId id="284" r:id="rId32"/>
    <p:sldId id="286" r:id="rId33"/>
    <p:sldId id="287" r:id="rId34"/>
    <p:sldId id="307" r:id="rId35"/>
    <p:sldId id="293" r:id="rId36"/>
    <p:sldId id="289" r:id="rId37"/>
    <p:sldId id="294" r:id="rId38"/>
    <p:sldId id="295" r:id="rId39"/>
    <p:sldId id="290" r:id="rId40"/>
    <p:sldId id="296" r:id="rId41"/>
    <p:sldId id="291" r:id="rId42"/>
    <p:sldId id="298" r:id="rId43"/>
    <p:sldId id="297" r:id="rId44"/>
    <p:sldId id="308" r:id="rId45"/>
    <p:sldId id="299" r:id="rId4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859"/>
  </p:normalViewPr>
  <p:slideViewPr>
    <p:cSldViewPr snapToGrid="0" snapToObjects="1">
      <p:cViewPr varScale="1">
        <p:scale>
          <a:sx n="94" d="100"/>
          <a:sy n="94" d="100"/>
        </p:scale>
        <p:origin x="200" y="68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4F61A-330A-154F-8C4E-53663BEAA156}" type="datetimeFigureOut">
              <a:rPr kumimoji="1" lang="ja-JP" altLang="en-US" smtClean="0"/>
              <a:t>2022/6/13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8894F-C3CF-2147-8E78-5BC649616ABF}" type="slidenum">
              <a:rPr kumimoji="1" lang="ja-JP" altLang="en-US" smtClean="0"/>
              <a:t>‹#›</a:t>
            </a:fld>
            <a:endParaRPr kumimoji="1" lang="ja-JP" altLang="en-US"/>
          </a:p>
        </p:txBody>
      </p:sp>
    </p:spTree>
    <p:extLst>
      <p:ext uri="{BB962C8B-B14F-4D97-AF65-F5344CB8AC3E}">
        <p14:creationId xmlns:p14="http://schemas.microsoft.com/office/powerpoint/2010/main" val="21851417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318894F-C3CF-2147-8E78-5BC649616ABF}" type="slidenum">
              <a:rPr kumimoji="1" lang="ja-JP" altLang="en-US" smtClean="0"/>
              <a:t>5</a:t>
            </a:fld>
            <a:endParaRPr kumimoji="1" lang="ja-JP" altLang="en-US"/>
          </a:p>
        </p:txBody>
      </p:sp>
    </p:spTree>
    <p:extLst>
      <p:ext uri="{BB962C8B-B14F-4D97-AF65-F5344CB8AC3E}">
        <p14:creationId xmlns:p14="http://schemas.microsoft.com/office/powerpoint/2010/main" val="1217955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8E40E-423D-A0DE-FB33-56B39DB4B1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52253F5-7096-4EB7-DBCF-CB6A76A2D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42334ED-9BDB-D9F7-06CF-450DCA6CDBD0}"/>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C0519AB6-7B09-D780-B09F-A47940FAC4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12F9D-65D4-0F58-8A6F-374A8D7F15A4}"/>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2707957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F2575-63C4-6D36-B809-BD4B22FB757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9F09A01-5B0D-BC47-236B-318AC1C4AEE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5ADD5B-F9FC-C490-04DB-E472283425AF}"/>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E5F9783A-0D16-B1A9-A4E2-7C624EF0DC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379EDC-ECCE-D018-6896-2978945EAFEF}"/>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183635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BD059C0-9103-708F-9F1B-DFD67D3AEB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D10EBBA-2045-C2B3-1725-9DC773AE2B7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46530-276F-F1B5-CE5B-5DFE346443F3}"/>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580A6EC1-10D0-690B-7674-81108684A9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B3DC3E-873E-AE9C-20B5-8ABE74129CD8}"/>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1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781D39-C427-D2A8-A5B9-FCA9897B7E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0B0C8E-AB68-B8E8-837B-CE9CC610F73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7A58E2-6848-433B-178B-31A14470BEE6}"/>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DF51F85E-CDD0-36F6-692D-CEE9F45007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90847-8558-C82D-D18C-D3727E93D7F1}"/>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141913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2C7ED-0F3B-7694-2125-752CFD4B8E6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BB144DD-B185-7413-4E33-3231B2D778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CE9466E-A1CC-E09C-3037-59DE495C547E}"/>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E626DC5B-A3EA-C729-68DF-17EAA0A6F8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D4AA8E-7A09-624F-FCA3-F8BC19AE5300}"/>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162182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54C30D-B28E-DAEB-CEAD-80C4997E42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D61264-7DFB-543F-3216-F309EBEDC49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CB59890-37AB-B60E-3B73-402C9486E97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5E1A74-EB0E-9634-747C-58E93AE18093}"/>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6" name="フッター プレースホルダー 5">
            <a:extLst>
              <a:ext uri="{FF2B5EF4-FFF2-40B4-BE49-F238E27FC236}">
                <a16:creationId xmlns:a16="http://schemas.microsoft.com/office/drawing/2014/main" id="{ED63110B-D4D8-8120-8298-B867D51401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2EACFF-BCBC-BC82-8EF9-EC7A249A6FA2}"/>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240886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7EEB4-9E56-1F2D-27A2-874A7535BBA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F230C5-1D21-FE8B-3A3C-3CE809994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935287C-A1ED-AE97-9F2F-5643FE60CAE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D181DB4-3880-AD55-EC4D-FCB25E78C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63400C-0F47-6BAD-437F-97155603C8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65804A-808E-AEB6-855E-6147DD852441}"/>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8" name="フッター プレースホルダー 7">
            <a:extLst>
              <a:ext uri="{FF2B5EF4-FFF2-40B4-BE49-F238E27FC236}">
                <a16:creationId xmlns:a16="http://schemas.microsoft.com/office/drawing/2014/main" id="{C9FC70C6-3915-F578-4731-5DBA4E346AF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8E866D-6823-F43B-7925-8BECFE00CD7D}"/>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299862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2E702-2CCE-07BC-5CEB-187DD7BC36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CAF0BF-E976-0877-A00B-987A7613ED18}"/>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4" name="フッター プレースホルダー 3">
            <a:extLst>
              <a:ext uri="{FF2B5EF4-FFF2-40B4-BE49-F238E27FC236}">
                <a16:creationId xmlns:a16="http://schemas.microsoft.com/office/drawing/2014/main" id="{4718EBFE-C88E-F35C-89F0-4DAFBD4F494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0E95B35-2BD8-5049-5BB4-604544C7F834}"/>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217164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2BB0E0-D79F-DEB1-7B33-AB1781330AE4}"/>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3" name="フッター プレースホルダー 2">
            <a:extLst>
              <a:ext uri="{FF2B5EF4-FFF2-40B4-BE49-F238E27FC236}">
                <a16:creationId xmlns:a16="http://schemas.microsoft.com/office/drawing/2014/main" id="{1DADE172-BE6D-1A9B-1484-B53939B2E0E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15DEA83-CCA1-FADB-9014-93C5A491675A}"/>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199004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41499-6039-763B-4447-0FC5718F44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863EC33-5A3C-161F-B712-FE45CF8E2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8135BC-1F8A-DB0C-4349-5EE409765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8BDE0C-B401-B5EE-A7FA-248F7F14DB34}"/>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6" name="フッター プレースホルダー 5">
            <a:extLst>
              <a:ext uri="{FF2B5EF4-FFF2-40B4-BE49-F238E27FC236}">
                <a16:creationId xmlns:a16="http://schemas.microsoft.com/office/drawing/2014/main" id="{FDDBC020-A390-4945-E2E0-ADCC8D27C7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22E250-D457-DA8C-5875-D52C61284719}"/>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308610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4C44A-96C3-35C1-212A-DA42475FDE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F6371-F7A2-8F87-2107-173FB7061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8448F55-094D-067A-588C-90532FB8F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F651449-132F-9DC8-EB38-675BC4B00424}"/>
              </a:ext>
            </a:extLst>
          </p:cNvPr>
          <p:cNvSpPr>
            <a:spLocks noGrp="1"/>
          </p:cNvSpPr>
          <p:nvPr>
            <p:ph type="dt" sz="half" idx="10"/>
          </p:nvPr>
        </p:nvSpPr>
        <p:spPr/>
        <p:txBody>
          <a:bodyPr/>
          <a:lstStyle/>
          <a:p>
            <a:fld id="{D2EE19FB-3445-594F-A4E4-0D7D19CE8B85}" type="datetimeFigureOut">
              <a:rPr kumimoji="1" lang="ja-JP" altLang="en-US" smtClean="0"/>
              <a:t>2022/6/13</a:t>
            </a:fld>
            <a:endParaRPr kumimoji="1" lang="ja-JP" altLang="en-US"/>
          </a:p>
        </p:txBody>
      </p:sp>
      <p:sp>
        <p:nvSpPr>
          <p:cNvPr id="6" name="フッター プレースホルダー 5">
            <a:extLst>
              <a:ext uri="{FF2B5EF4-FFF2-40B4-BE49-F238E27FC236}">
                <a16:creationId xmlns:a16="http://schemas.microsoft.com/office/drawing/2014/main" id="{2266572F-1AD5-AE7D-0324-32526D3122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18D9C0-411C-A6F8-6858-2056C2B21018}"/>
              </a:ext>
            </a:extLst>
          </p:cNvPr>
          <p:cNvSpPr>
            <a:spLocks noGrp="1"/>
          </p:cNvSpPr>
          <p:nvPr>
            <p:ph type="sldNum" sz="quarter" idx="12"/>
          </p:nvPr>
        </p:nvSpPr>
        <p:spPr/>
        <p:txBody>
          <a:body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150645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E627D1F-97B9-A509-591D-237C6446A6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E0A843-6EFE-3378-BD47-6F310B3E7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6F5B64-5C9B-1D78-683E-3719C28EA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EE19FB-3445-594F-A4E4-0D7D19CE8B85}"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4BFF23C2-CA7A-68D4-49A7-9D5FBD13B9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9557C2E-BC96-43DE-D83F-BC3A3EFD9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7F3AB-95BD-2747-962E-6A7E592C7386}" type="slidenum">
              <a:rPr kumimoji="1" lang="ja-JP" altLang="en-US" smtClean="0"/>
              <a:t>‹#›</a:t>
            </a:fld>
            <a:endParaRPr kumimoji="1" lang="ja-JP" altLang="en-US"/>
          </a:p>
        </p:txBody>
      </p:sp>
    </p:spTree>
    <p:extLst>
      <p:ext uri="{BB962C8B-B14F-4D97-AF65-F5344CB8AC3E}">
        <p14:creationId xmlns:p14="http://schemas.microsoft.com/office/powerpoint/2010/main" val="188137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C7C26-C574-A1BF-CF39-64402CAFBBA3}"/>
              </a:ext>
            </a:extLst>
          </p:cNvPr>
          <p:cNvSpPr>
            <a:spLocks noGrp="1"/>
          </p:cNvSpPr>
          <p:nvPr>
            <p:ph type="ctrTitle"/>
          </p:nvPr>
        </p:nvSpPr>
        <p:spPr>
          <a:xfrm>
            <a:off x="1524000" y="1915885"/>
            <a:ext cx="9144000" cy="1267506"/>
          </a:xfrm>
        </p:spPr>
        <p:txBody>
          <a:bodyPr>
            <a:normAutofit/>
          </a:bodyPr>
          <a:lstStyle/>
          <a:p>
            <a:r>
              <a:rPr kumimoji="1" lang="en-US" altLang="ja-JP" b="1" dirty="0"/>
              <a:t>Conv-</a:t>
            </a:r>
            <a:r>
              <a:rPr kumimoji="1" lang="en-US" altLang="ja-JP" b="1" dirty="0" err="1"/>
              <a:t>TasNet</a:t>
            </a:r>
            <a:endParaRPr kumimoji="1" lang="ja-JP" altLang="en-US" sz="3600" b="1"/>
          </a:p>
        </p:txBody>
      </p:sp>
      <p:sp>
        <p:nvSpPr>
          <p:cNvPr id="3" name="字幕 2">
            <a:extLst>
              <a:ext uri="{FF2B5EF4-FFF2-40B4-BE49-F238E27FC236}">
                <a16:creationId xmlns:a16="http://schemas.microsoft.com/office/drawing/2014/main" id="{7857D66D-537E-2899-F2E8-50A2FCA33D68}"/>
              </a:ext>
            </a:extLst>
          </p:cNvPr>
          <p:cNvSpPr>
            <a:spLocks noGrp="1"/>
          </p:cNvSpPr>
          <p:nvPr>
            <p:ph type="subTitle" idx="1"/>
          </p:nvPr>
        </p:nvSpPr>
        <p:spPr>
          <a:xfrm>
            <a:off x="947057" y="3674610"/>
            <a:ext cx="10297886" cy="1655762"/>
          </a:xfrm>
        </p:spPr>
        <p:txBody>
          <a:bodyPr>
            <a:noAutofit/>
          </a:bodyPr>
          <a:lstStyle/>
          <a:p>
            <a:r>
              <a:rPr lang="en-US" altLang="ja-JP" sz="4000" dirty="0"/>
              <a:t>Surpassing Ideal Time-Frequency </a:t>
            </a:r>
            <a:br>
              <a:rPr lang="en-US" altLang="ja-JP" sz="4000" dirty="0"/>
            </a:br>
            <a:r>
              <a:rPr lang="en-US" altLang="ja-JP" sz="4000" dirty="0"/>
              <a:t>Magnitude Masking for Speech Separation</a:t>
            </a:r>
            <a:endParaRPr kumimoji="1" lang="ja-JP" altLang="en-US" sz="4000"/>
          </a:p>
        </p:txBody>
      </p:sp>
    </p:spTree>
    <p:extLst>
      <p:ext uri="{BB962C8B-B14F-4D97-AF65-F5344CB8AC3E}">
        <p14:creationId xmlns:p14="http://schemas.microsoft.com/office/powerpoint/2010/main" val="24909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D4AC4-BE2B-0A31-F4BD-93C76A8B0E4E}"/>
              </a:ext>
            </a:extLst>
          </p:cNvPr>
          <p:cNvSpPr>
            <a:spLocks noGrp="1"/>
          </p:cNvSpPr>
          <p:nvPr>
            <p:ph type="title"/>
          </p:nvPr>
        </p:nvSpPr>
        <p:spPr>
          <a:xfrm>
            <a:off x="500743" y="553996"/>
            <a:ext cx="10515600" cy="1325563"/>
          </a:xfrm>
        </p:spPr>
        <p:txBody>
          <a:bodyPr/>
          <a:lstStyle/>
          <a:p>
            <a:r>
              <a:rPr kumimoji="1" lang="en-US" altLang="ja-JP" b="1" dirty="0"/>
              <a:t>Multi Channel </a:t>
            </a:r>
            <a:r>
              <a:rPr kumimoji="1" lang="ja-JP" altLang="en-US" b="1"/>
              <a:t>の音源分離</a:t>
            </a:r>
          </a:p>
        </p:txBody>
      </p:sp>
      <p:sp>
        <p:nvSpPr>
          <p:cNvPr id="3" name="コンテンツ プレースホルダー 2">
            <a:extLst>
              <a:ext uri="{FF2B5EF4-FFF2-40B4-BE49-F238E27FC236}">
                <a16:creationId xmlns:a16="http://schemas.microsoft.com/office/drawing/2014/main" id="{7F6A9E07-87B9-36ED-FA5A-12F6326549CD}"/>
              </a:ext>
            </a:extLst>
          </p:cNvPr>
          <p:cNvSpPr>
            <a:spLocks noGrp="1"/>
          </p:cNvSpPr>
          <p:nvPr>
            <p:ph idx="1"/>
          </p:nvPr>
        </p:nvSpPr>
        <p:spPr>
          <a:xfrm>
            <a:off x="3047631" y="3859544"/>
            <a:ext cx="8447682" cy="1644058"/>
          </a:xfrm>
        </p:spPr>
        <p:txBody>
          <a:bodyPr>
            <a:normAutofit/>
          </a:bodyPr>
          <a:lstStyle/>
          <a:p>
            <a:r>
              <a:rPr kumimoji="1" lang="ja-JP" altLang="en-US"/>
              <a:t>ビームフォーミング</a:t>
            </a:r>
            <a:r>
              <a:rPr kumimoji="1" lang="en-US" altLang="ja-JP" dirty="0"/>
              <a:t> (</a:t>
            </a:r>
            <a:r>
              <a:rPr kumimoji="1" lang="ja-JP" altLang="en-US"/>
              <a:t>音源の方向が既知</a:t>
            </a:r>
            <a:r>
              <a:rPr kumimoji="1" lang="en-US" altLang="ja-JP" dirty="0"/>
              <a:t>)</a:t>
            </a:r>
            <a:endParaRPr lang="en-US" altLang="ja-JP" dirty="0"/>
          </a:p>
          <a:p>
            <a:pPr marL="0" indent="0">
              <a:buNone/>
            </a:pPr>
            <a:endParaRPr kumimoji="1" lang="en-US" altLang="ja-JP" dirty="0"/>
          </a:p>
          <a:p>
            <a:r>
              <a:rPr lang="ja-JP" altLang="en-US"/>
              <a:t>独立低ランク分析</a:t>
            </a:r>
            <a:r>
              <a:rPr lang="en-US" altLang="ja-JP" dirty="0"/>
              <a:t> (</a:t>
            </a:r>
            <a:r>
              <a:rPr lang="ja-JP" altLang="en-US"/>
              <a:t>音源の方向が未知</a:t>
            </a:r>
            <a:r>
              <a:rPr lang="en-US" altLang="ja-JP" dirty="0"/>
              <a:t>)</a:t>
            </a:r>
          </a:p>
          <a:p>
            <a:pPr marL="0" indent="0">
              <a:buNone/>
            </a:pPr>
            <a:endParaRPr kumimoji="1" lang="ja-JP" altLang="en-US" b="1"/>
          </a:p>
        </p:txBody>
      </p:sp>
      <p:sp>
        <p:nvSpPr>
          <p:cNvPr id="4" name="テキスト ボックス 3">
            <a:extLst>
              <a:ext uri="{FF2B5EF4-FFF2-40B4-BE49-F238E27FC236}">
                <a16:creationId xmlns:a16="http://schemas.microsoft.com/office/drawing/2014/main" id="{400BE4FE-32F0-0ECE-0454-62CB6F2E4193}"/>
              </a:ext>
            </a:extLst>
          </p:cNvPr>
          <p:cNvSpPr txBox="1"/>
          <p:nvPr/>
        </p:nvSpPr>
        <p:spPr>
          <a:xfrm>
            <a:off x="1643374" y="2624050"/>
            <a:ext cx="8008271" cy="954107"/>
          </a:xfrm>
          <a:prstGeom prst="rect">
            <a:avLst/>
          </a:prstGeom>
          <a:noFill/>
        </p:spPr>
        <p:txBody>
          <a:bodyPr wrap="square" rtlCol="0">
            <a:spAutoFit/>
          </a:bodyPr>
          <a:lstStyle/>
          <a:p>
            <a:r>
              <a:rPr lang="ja-JP" altLang="en-US" sz="2800"/>
              <a:t>音の到達時間の差をもとに計算する。</a:t>
            </a:r>
            <a:endParaRPr lang="en-US" altLang="ja-JP" sz="2800" dirty="0"/>
          </a:p>
          <a:p>
            <a:r>
              <a:rPr kumimoji="1" lang="ja-JP" altLang="en-US" sz="2800"/>
              <a:t>マイクロフォンの数が多いほど分離性能がよい。</a:t>
            </a:r>
          </a:p>
        </p:txBody>
      </p:sp>
      <p:sp>
        <p:nvSpPr>
          <p:cNvPr id="6" name="テキスト ボックス 5">
            <a:extLst>
              <a:ext uri="{FF2B5EF4-FFF2-40B4-BE49-F238E27FC236}">
                <a16:creationId xmlns:a16="http://schemas.microsoft.com/office/drawing/2014/main" id="{ECB18D52-C209-2E98-DC27-FA2670AD183B}"/>
              </a:ext>
            </a:extLst>
          </p:cNvPr>
          <p:cNvSpPr txBox="1"/>
          <p:nvPr/>
        </p:nvSpPr>
        <p:spPr>
          <a:xfrm>
            <a:off x="717988" y="1969161"/>
            <a:ext cx="6553484" cy="523220"/>
          </a:xfrm>
          <a:prstGeom prst="rect">
            <a:avLst/>
          </a:prstGeom>
          <a:noFill/>
        </p:spPr>
        <p:txBody>
          <a:bodyPr wrap="square" rtlCol="0">
            <a:spAutoFit/>
          </a:bodyPr>
          <a:lstStyle/>
          <a:p>
            <a:r>
              <a:rPr lang="ja-JP" altLang="en-US" sz="2800"/>
              <a:t>「マイクロフォン数</a:t>
            </a:r>
            <a:r>
              <a:rPr lang="en-US" altLang="ja-JP" sz="2800" dirty="0"/>
              <a:t> </a:t>
            </a:r>
            <a:r>
              <a:rPr lang="ja-JP" altLang="en-US" sz="2800"/>
              <a:t>≧</a:t>
            </a:r>
            <a:r>
              <a:rPr lang="en-US" altLang="ja-JP" sz="2800" dirty="0"/>
              <a:t> </a:t>
            </a:r>
            <a:r>
              <a:rPr lang="ja-JP" altLang="en-US" sz="2800"/>
              <a:t>音源数のとき」</a:t>
            </a:r>
            <a:endParaRPr kumimoji="1" lang="ja-JP" altLang="en-US" sz="2800"/>
          </a:p>
        </p:txBody>
      </p:sp>
      <p:sp>
        <p:nvSpPr>
          <p:cNvPr id="8" name="テキスト ボックス 7">
            <a:extLst>
              <a:ext uri="{FF2B5EF4-FFF2-40B4-BE49-F238E27FC236}">
                <a16:creationId xmlns:a16="http://schemas.microsoft.com/office/drawing/2014/main" id="{A3F00493-E7C4-4EC4-6B47-8983A70C862A}"/>
              </a:ext>
            </a:extLst>
          </p:cNvPr>
          <p:cNvSpPr txBox="1"/>
          <p:nvPr/>
        </p:nvSpPr>
        <p:spPr>
          <a:xfrm>
            <a:off x="2157194" y="3798799"/>
            <a:ext cx="785793" cy="523220"/>
          </a:xfrm>
          <a:prstGeom prst="rect">
            <a:avLst/>
          </a:prstGeom>
          <a:noFill/>
        </p:spPr>
        <p:txBody>
          <a:bodyPr wrap="none" rtlCol="0">
            <a:spAutoFit/>
          </a:bodyPr>
          <a:lstStyle/>
          <a:p>
            <a:r>
              <a:rPr kumimoji="1" lang="ja-JP" altLang="en-US" sz="2800"/>
              <a:t>例</a:t>
            </a:r>
            <a:r>
              <a:rPr kumimoji="1" lang="en-US" altLang="ja-JP" sz="2800" dirty="0"/>
              <a:t> </a:t>
            </a:r>
            <a:r>
              <a:rPr lang="en-US" altLang="ja-JP" sz="2800" dirty="0"/>
              <a:t>)</a:t>
            </a:r>
            <a:endParaRPr kumimoji="1" lang="ja-JP" altLang="en-US" sz="2800"/>
          </a:p>
        </p:txBody>
      </p:sp>
    </p:spTree>
    <p:extLst>
      <p:ext uri="{BB962C8B-B14F-4D97-AF65-F5344CB8AC3E}">
        <p14:creationId xmlns:p14="http://schemas.microsoft.com/office/powerpoint/2010/main" val="187544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07042-EDE3-F99F-BF67-4F07C5392DD0}"/>
              </a:ext>
            </a:extLst>
          </p:cNvPr>
          <p:cNvSpPr>
            <a:spLocks noGrp="1"/>
          </p:cNvSpPr>
          <p:nvPr>
            <p:ph type="title"/>
          </p:nvPr>
        </p:nvSpPr>
        <p:spPr>
          <a:xfrm>
            <a:off x="670996" y="560528"/>
            <a:ext cx="10515600" cy="1325563"/>
          </a:xfrm>
        </p:spPr>
        <p:txBody>
          <a:bodyPr/>
          <a:lstStyle/>
          <a:p>
            <a:r>
              <a:rPr kumimoji="1" lang="en-US" altLang="ja-JP" b="1" dirty="0"/>
              <a:t>Single Channel </a:t>
            </a:r>
            <a:r>
              <a:rPr kumimoji="1" lang="ja-JP" altLang="en-US" b="1"/>
              <a:t>の音源分離</a:t>
            </a:r>
          </a:p>
        </p:txBody>
      </p:sp>
      <p:sp>
        <p:nvSpPr>
          <p:cNvPr id="3" name="コンテンツ プレースホルダー 2">
            <a:extLst>
              <a:ext uri="{FF2B5EF4-FFF2-40B4-BE49-F238E27FC236}">
                <a16:creationId xmlns:a16="http://schemas.microsoft.com/office/drawing/2014/main" id="{34395D88-E314-E99F-BCFD-403489AC6E68}"/>
              </a:ext>
            </a:extLst>
          </p:cNvPr>
          <p:cNvSpPr>
            <a:spLocks noGrp="1"/>
          </p:cNvSpPr>
          <p:nvPr>
            <p:ph idx="1"/>
          </p:nvPr>
        </p:nvSpPr>
        <p:spPr>
          <a:xfrm>
            <a:off x="1643743" y="2935968"/>
            <a:ext cx="9350572" cy="482146"/>
          </a:xfrm>
        </p:spPr>
        <p:txBody>
          <a:bodyPr>
            <a:noAutofit/>
          </a:bodyPr>
          <a:lstStyle/>
          <a:p>
            <a:pPr marL="0" indent="0">
              <a:buNone/>
            </a:pPr>
            <a:r>
              <a:rPr lang="ja-JP" altLang="en-US" sz="2400"/>
              <a:t>・振幅スペクトログラムを観測行列とみなして非負値行列因子分解</a:t>
            </a:r>
            <a:endParaRPr kumimoji="1" lang="ja-JP" altLang="en-US" sz="2400"/>
          </a:p>
        </p:txBody>
      </p:sp>
      <p:sp>
        <p:nvSpPr>
          <p:cNvPr id="5" name="下矢印 4">
            <a:extLst>
              <a:ext uri="{FF2B5EF4-FFF2-40B4-BE49-F238E27FC236}">
                <a16:creationId xmlns:a16="http://schemas.microsoft.com/office/drawing/2014/main" id="{7AEF5E73-4E90-07E3-1CC6-83BA6F100AFE}"/>
              </a:ext>
            </a:extLst>
          </p:cNvPr>
          <p:cNvSpPr/>
          <p:nvPr/>
        </p:nvSpPr>
        <p:spPr>
          <a:xfrm>
            <a:off x="4166178" y="364671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A850501-9000-8008-9082-3A7A0F7A8A41}"/>
              </a:ext>
            </a:extLst>
          </p:cNvPr>
          <p:cNvSpPr txBox="1"/>
          <p:nvPr/>
        </p:nvSpPr>
        <p:spPr>
          <a:xfrm>
            <a:off x="968829" y="2160575"/>
            <a:ext cx="6394699" cy="523220"/>
          </a:xfrm>
          <a:prstGeom prst="rect">
            <a:avLst/>
          </a:prstGeom>
          <a:noFill/>
        </p:spPr>
        <p:txBody>
          <a:bodyPr wrap="square" rtlCol="0">
            <a:spAutoFit/>
          </a:bodyPr>
          <a:lstStyle/>
          <a:p>
            <a:r>
              <a:rPr lang="ja-JP" altLang="en-US" sz="2800"/>
              <a:t>「</a:t>
            </a:r>
            <a:r>
              <a:rPr kumimoji="1" lang="ja-JP" altLang="en-US" sz="2800"/>
              <a:t>マイクロフォン数</a:t>
            </a:r>
            <a:r>
              <a:rPr kumimoji="1" lang="en-US" altLang="ja-JP" sz="2800" dirty="0"/>
              <a:t> = 1 </a:t>
            </a:r>
            <a:r>
              <a:rPr kumimoji="1" lang="ja-JP" altLang="en-US" sz="2800"/>
              <a:t>のとき」</a:t>
            </a:r>
          </a:p>
        </p:txBody>
      </p:sp>
      <p:sp>
        <p:nvSpPr>
          <p:cNvPr id="8" name="テキスト ボックス 7">
            <a:extLst>
              <a:ext uri="{FF2B5EF4-FFF2-40B4-BE49-F238E27FC236}">
                <a16:creationId xmlns:a16="http://schemas.microsoft.com/office/drawing/2014/main" id="{0BE8D3AF-D0DF-DBF6-D192-CBA5ED1ED937}"/>
              </a:ext>
            </a:extLst>
          </p:cNvPr>
          <p:cNvSpPr txBox="1"/>
          <p:nvPr/>
        </p:nvSpPr>
        <p:spPr>
          <a:xfrm>
            <a:off x="4953000" y="3875315"/>
            <a:ext cx="5320687" cy="461665"/>
          </a:xfrm>
          <a:prstGeom prst="rect">
            <a:avLst/>
          </a:prstGeom>
          <a:noFill/>
        </p:spPr>
        <p:txBody>
          <a:bodyPr wrap="none" rtlCol="0">
            <a:spAutoFit/>
          </a:bodyPr>
          <a:lstStyle/>
          <a:p>
            <a:r>
              <a:rPr kumimoji="1" lang="ja-JP" altLang="en-US" sz="2400"/>
              <a:t>ディープラーニング</a:t>
            </a:r>
            <a:r>
              <a:rPr kumimoji="1" lang="en-US" altLang="ja-JP" sz="2400" dirty="0"/>
              <a:t> (DL) </a:t>
            </a:r>
            <a:r>
              <a:rPr kumimoji="1" lang="ja-JP" altLang="en-US" sz="2400"/>
              <a:t>技術の発展</a:t>
            </a:r>
          </a:p>
        </p:txBody>
      </p:sp>
      <p:sp>
        <p:nvSpPr>
          <p:cNvPr id="9" name="テキスト ボックス 8">
            <a:extLst>
              <a:ext uri="{FF2B5EF4-FFF2-40B4-BE49-F238E27FC236}">
                <a16:creationId xmlns:a16="http://schemas.microsoft.com/office/drawing/2014/main" id="{745FFB02-5C9B-8ED3-B4CA-2B0403F33FBC}"/>
              </a:ext>
            </a:extLst>
          </p:cNvPr>
          <p:cNvSpPr txBox="1"/>
          <p:nvPr/>
        </p:nvSpPr>
        <p:spPr>
          <a:xfrm>
            <a:off x="1643743" y="4963885"/>
            <a:ext cx="5830442" cy="461665"/>
          </a:xfrm>
          <a:prstGeom prst="rect">
            <a:avLst/>
          </a:prstGeom>
          <a:noFill/>
        </p:spPr>
        <p:txBody>
          <a:bodyPr wrap="none" rtlCol="0">
            <a:spAutoFit/>
          </a:bodyPr>
          <a:lstStyle/>
          <a:p>
            <a:r>
              <a:rPr kumimoji="1" lang="ja-JP" altLang="en-US" sz="2400"/>
              <a:t>・</a:t>
            </a:r>
            <a:r>
              <a:rPr kumimoji="1" lang="en-US" altLang="ja-JP" sz="2400" dirty="0"/>
              <a:t>DL</a:t>
            </a:r>
            <a:r>
              <a:rPr kumimoji="1" lang="ja-JP" altLang="en-US" sz="2400"/>
              <a:t>を用いた従来の手法および提案手法</a:t>
            </a:r>
          </a:p>
        </p:txBody>
      </p:sp>
    </p:spTree>
    <p:extLst>
      <p:ext uri="{BB962C8B-B14F-4D97-AF65-F5344CB8AC3E}">
        <p14:creationId xmlns:p14="http://schemas.microsoft.com/office/powerpoint/2010/main" val="383414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EEE21-6DE4-11AA-FBD4-3812FF74D8B9}"/>
              </a:ext>
            </a:extLst>
          </p:cNvPr>
          <p:cNvSpPr>
            <a:spLocks noGrp="1"/>
          </p:cNvSpPr>
          <p:nvPr>
            <p:ph type="title"/>
          </p:nvPr>
        </p:nvSpPr>
        <p:spPr>
          <a:xfrm>
            <a:off x="838200" y="365125"/>
            <a:ext cx="10515600" cy="1080789"/>
          </a:xfrm>
        </p:spPr>
        <p:txBody>
          <a:bodyPr/>
          <a:lstStyle/>
          <a:p>
            <a:r>
              <a:rPr kumimoji="1" lang="ja-JP" altLang="en-US" b="1"/>
              <a:t>短時間フーリエ変換</a:t>
            </a:r>
            <a:r>
              <a:rPr kumimoji="1" lang="en-US" altLang="ja-JP" b="1" dirty="0"/>
              <a:t> (STFT)</a:t>
            </a:r>
            <a:endParaRPr kumimoji="1" lang="ja-JP" altLang="en-US" b="1"/>
          </a:p>
        </p:txBody>
      </p:sp>
      <p:sp>
        <p:nvSpPr>
          <p:cNvPr id="3" name="コンテンツ プレースホルダー 2">
            <a:extLst>
              <a:ext uri="{FF2B5EF4-FFF2-40B4-BE49-F238E27FC236}">
                <a16:creationId xmlns:a16="http://schemas.microsoft.com/office/drawing/2014/main" id="{9665C8C4-1617-8E8D-9336-0A8ABDB08D45}"/>
              </a:ext>
            </a:extLst>
          </p:cNvPr>
          <p:cNvSpPr>
            <a:spLocks noGrp="1"/>
          </p:cNvSpPr>
          <p:nvPr>
            <p:ph idx="1"/>
          </p:nvPr>
        </p:nvSpPr>
        <p:spPr>
          <a:xfrm>
            <a:off x="1203991" y="1445914"/>
            <a:ext cx="8652838" cy="1934055"/>
          </a:xfrm>
        </p:spPr>
        <p:txBody>
          <a:bodyPr>
            <a:normAutofit fontScale="92500" lnSpcReduction="10000"/>
          </a:bodyPr>
          <a:lstStyle/>
          <a:p>
            <a:r>
              <a:rPr kumimoji="1" lang="ja-JP" altLang="en-US"/>
              <a:t>音声波形を周波数ごとの信号</a:t>
            </a:r>
            <a:r>
              <a:rPr kumimoji="1" lang="en-US" altLang="ja-JP" dirty="0"/>
              <a:t> (</a:t>
            </a:r>
            <a:r>
              <a:rPr kumimoji="1" lang="ja-JP" altLang="en-US"/>
              <a:t>スペクトル</a:t>
            </a:r>
            <a:r>
              <a:rPr kumimoji="1" lang="en-US" altLang="ja-JP" dirty="0"/>
              <a:t>) </a:t>
            </a:r>
            <a:r>
              <a:rPr kumimoji="1" lang="ja-JP" altLang="en-US"/>
              <a:t>に分解するフーリエ変換を短時間ごとに音声を区切り行う方法を短時間フーリエ変換</a:t>
            </a:r>
            <a:r>
              <a:rPr kumimoji="1" lang="en-US" altLang="ja-JP" dirty="0"/>
              <a:t> (STFT) </a:t>
            </a:r>
            <a:r>
              <a:rPr kumimoji="1" lang="ja-JP" altLang="en-US"/>
              <a:t>という。</a:t>
            </a:r>
            <a:endParaRPr kumimoji="1" lang="en-US" altLang="ja-JP" dirty="0"/>
          </a:p>
          <a:p>
            <a:r>
              <a:rPr lang="en-US" altLang="ja-JP" dirty="0"/>
              <a:t>STFT</a:t>
            </a:r>
            <a:r>
              <a:rPr lang="ja-JP" altLang="en-US"/>
              <a:t> によって時間</a:t>
            </a:r>
            <a:r>
              <a:rPr lang="en-US" altLang="ja-JP" dirty="0"/>
              <a:t>-</a:t>
            </a:r>
            <a:r>
              <a:rPr lang="ja-JP" altLang="en-US"/>
              <a:t>周波数領域で</a:t>
            </a:r>
            <a:r>
              <a:rPr kumimoji="1" lang="ja-JP" altLang="en-US"/>
              <a:t>得られるものを</a:t>
            </a:r>
            <a:r>
              <a:rPr kumimoji="1" lang="en-US" altLang="ja-JP" dirty="0"/>
              <a:t>       </a:t>
            </a:r>
            <a:r>
              <a:rPr kumimoji="1" lang="ja-JP" altLang="en-US"/>
              <a:t>スペクトログラムという。</a:t>
            </a:r>
          </a:p>
        </p:txBody>
      </p:sp>
      <p:pic>
        <p:nvPicPr>
          <p:cNvPr id="4" name="図 3" descr="背の高い が含まれている画像&#10;&#10;自動的に生成された説明">
            <a:extLst>
              <a:ext uri="{FF2B5EF4-FFF2-40B4-BE49-F238E27FC236}">
                <a16:creationId xmlns:a16="http://schemas.microsoft.com/office/drawing/2014/main" id="{F829A79B-9AF7-E35E-E231-F890D23CFE33}"/>
              </a:ext>
            </a:extLst>
          </p:cNvPr>
          <p:cNvPicPr>
            <a:picLocks noChangeAspect="1"/>
          </p:cNvPicPr>
          <p:nvPr/>
        </p:nvPicPr>
        <p:blipFill>
          <a:blip r:embed="rId2"/>
          <a:stretch>
            <a:fillRect/>
          </a:stretch>
        </p:blipFill>
        <p:spPr>
          <a:xfrm>
            <a:off x="7225153" y="3720424"/>
            <a:ext cx="3335527" cy="2705861"/>
          </a:xfrm>
          <a:prstGeom prst="rect">
            <a:avLst/>
          </a:prstGeom>
        </p:spPr>
      </p:pic>
      <p:pic>
        <p:nvPicPr>
          <p:cNvPr id="5" name="図 4" descr="黒い背景に白い文字がある&#10;&#10;低い精度で自動的に生成された説明">
            <a:extLst>
              <a:ext uri="{FF2B5EF4-FFF2-40B4-BE49-F238E27FC236}">
                <a16:creationId xmlns:a16="http://schemas.microsoft.com/office/drawing/2014/main" id="{B2F365C1-5B29-A2EF-6D09-6E6F18868079}"/>
              </a:ext>
            </a:extLst>
          </p:cNvPr>
          <p:cNvPicPr>
            <a:picLocks noChangeAspect="1"/>
          </p:cNvPicPr>
          <p:nvPr/>
        </p:nvPicPr>
        <p:blipFill>
          <a:blip r:embed="rId3"/>
          <a:stretch>
            <a:fillRect/>
          </a:stretch>
        </p:blipFill>
        <p:spPr>
          <a:xfrm>
            <a:off x="5554169" y="4905621"/>
            <a:ext cx="1041400" cy="533400"/>
          </a:xfrm>
          <a:prstGeom prst="rect">
            <a:avLst/>
          </a:prstGeom>
        </p:spPr>
      </p:pic>
      <p:sp>
        <p:nvSpPr>
          <p:cNvPr id="6" name="テキスト ボックス 5">
            <a:extLst>
              <a:ext uri="{FF2B5EF4-FFF2-40B4-BE49-F238E27FC236}">
                <a16:creationId xmlns:a16="http://schemas.microsoft.com/office/drawing/2014/main" id="{4D36D51D-4058-FAA1-C31B-3437F61C477A}"/>
              </a:ext>
            </a:extLst>
          </p:cNvPr>
          <p:cNvSpPr txBox="1"/>
          <p:nvPr/>
        </p:nvSpPr>
        <p:spPr>
          <a:xfrm>
            <a:off x="6764527" y="4710656"/>
            <a:ext cx="402336" cy="923330"/>
          </a:xfrm>
          <a:prstGeom prst="rect">
            <a:avLst/>
          </a:prstGeom>
          <a:noFill/>
        </p:spPr>
        <p:txBody>
          <a:bodyPr wrap="square" rtlCol="0">
            <a:spAutoFit/>
          </a:bodyPr>
          <a:lstStyle/>
          <a:p>
            <a:r>
              <a:rPr kumimoji="1" lang="ja-JP" altLang="en-US"/>
              <a:t>周波数</a:t>
            </a:r>
          </a:p>
        </p:txBody>
      </p:sp>
      <p:sp>
        <p:nvSpPr>
          <p:cNvPr id="7" name="テキスト ボックス 6">
            <a:extLst>
              <a:ext uri="{FF2B5EF4-FFF2-40B4-BE49-F238E27FC236}">
                <a16:creationId xmlns:a16="http://schemas.microsoft.com/office/drawing/2014/main" id="{C3535EC7-5D0A-38CC-2DEE-4CFA0793DA57}"/>
              </a:ext>
            </a:extLst>
          </p:cNvPr>
          <p:cNvSpPr txBox="1"/>
          <p:nvPr/>
        </p:nvSpPr>
        <p:spPr>
          <a:xfrm>
            <a:off x="7847552" y="3309488"/>
            <a:ext cx="2641600" cy="369332"/>
          </a:xfrm>
          <a:prstGeom prst="rect">
            <a:avLst/>
          </a:prstGeom>
          <a:noFill/>
        </p:spPr>
        <p:txBody>
          <a:bodyPr wrap="square" rtlCol="0">
            <a:spAutoFit/>
          </a:bodyPr>
          <a:lstStyle/>
          <a:p>
            <a:r>
              <a:rPr kumimoji="1" lang="ja-JP" altLang="en-US"/>
              <a:t>スペクトログラム</a:t>
            </a:r>
          </a:p>
        </p:txBody>
      </p:sp>
      <p:pic>
        <p:nvPicPr>
          <p:cNvPr id="8" name="図 7" descr="グラフ&#10;&#10;自動的に生成された説明">
            <a:extLst>
              <a:ext uri="{FF2B5EF4-FFF2-40B4-BE49-F238E27FC236}">
                <a16:creationId xmlns:a16="http://schemas.microsoft.com/office/drawing/2014/main" id="{FD619ACF-991F-EC26-5ADF-7F8534FF9361}"/>
              </a:ext>
            </a:extLst>
          </p:cNvPr>
          <p:cNvPicPr>
            <a:picLocks noChangeAspect="1"/>
          </p:cNvPicPr>
          <p:nvPr/>
        </p:nvPicPr>
        <p:blipFill>
          <a:blip r:embed="rId4"/>
          <a:stretch>
            <a:fillRect/>
          </a:stretch>
        </p:blipFill>
        <p:spPr>
          <a:xfrm>
            <a:off x="1203991" y="3968717"/>
            <a:ext cx="4023438" cy="2624400"/>
          </a:xfrm>
          <a:prstGeom prst="rect">
            <a:avLst/>
          </a:prstGeom>
        </p:spPr>
      </p:pic>
      <p:cxnSp>
        <p:nvCxnSpPr>
          <p:cNvPr id="9" name="直線矢印コネクタ 8">
            <a:extLst>
              <a:ext uri="{FF2B5EF4-FFF2-40B4-BE49-F238E27FC236}">
                <a16:creationId xmlns:a16="http://schemas.microsoft.com/office/drawing/2014/main" id="{9A319403-4049-7705-98ED-CD505C965EDC}"/>
              </a:ext>
            </a:extLst>
          </p:cNvPr>
          <p:cNvCxnSpPr>
            <a:cxnSpLocks/>
          </p:cNvCxnSpPr>
          <p:nvPr/>
        </p:nvCxnSpPr>
        <p:spPr>
          <a:xfrm flipV="1">
            <a:off x="1382097" y="3924103"/>
            <a:ext cx="0" cy="271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7A66BD4F-69FD-97AC-DE5E-6897ACC51792}"/>
              </a:ext>
            </a:extLst>
          </p:cNvPr>
          <p:cNvCxnSpPr>
            <a:cxnSpLocks/>
          </p:cNvCxnSpPr>
          <p:nvPr/>
        </p:nvCxnSpPr>
        <p:spPr>
          <a:xfrm>
            <a:off x="810891" y="5172321"/>
            <a:ext cx="4499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56D6A9-E425-738D-CC0A-A36C27271CB8}"/>
              </a:ext>
            </a:extLst>
          </p:cNvPr>
          <p:cNvSpPr txBox="1"/>
          <p:nvPr/>
        </p:nvSpPr>
        <p:spPr>
          <a:xfrm>
            <a:off x="2820680" y="3309488"/>
            <a:ext cx="1201135" cy="369332"/>
          </a:xfrm>
          <a:prstGeom prst="rect">
            <a:avLst/>
          </a:prstGeom>
          <a:noFill/>
        </p:spPr>
        <p:txBody>
          <a:bodyPr wrap="square" rtlCol="0">
            <a:spAutoFit/>
          </a:bodyPr>
          <a:lstStyle/>
          <a:p>
            <a:r>
              <a:rPr lang="ja-JP" altLang="en-US"/>
              <a:t>音声波形</a:t>
            </a:r>
            <a:endParaRPr kumimoji="1" lang="ja-JP" altLang="en-US"/>
          </a:p>
        </p:txBody>
      </p:sp>
      <p:sp>
        <p:nvSpPr>
          <p:cNvPr id="12" name="テキスト ボックス 11">
            <a:extLst>
              <a:ext uri="{FF2B5EF4-FFF2-40B4-BE49-F238E27FC236}">
                <a16:creationId xmlns:a16="http://schemas.microsoft.com/office/drawing/2014/main" id="{B1B92237-B1FA-1A23-DFB2-8C198D28F40C}"/>
              </a:ext>
            </a:extLst>
          </p:cNvPr>
          <p:cNvSpPr txBox="1"/>
          <p:nvPr/>
        </p:nvSpPr>
        <p:spPr>
          <a:xfrm>
            <a:off x="1085935" y="3583922"/>
            <a:ext cx="795644" cy="369332"/>
          </a:xfrm>
          <a:prstGeom prst="rect">
            <a:avLst/>
          </a:prstGeom>
          <a:noFill/>
        </p:spPr>
        <p:txBody>
          <a:bodyPr wrap="square" rtlCol="0">
            <a:spAutoFit/>
          </a:bodyPr>
          <a:lstStyle/>
          <a:p>
            <a:r>
              <a:rPr kumimoji="1" lang="ja-JP" altLang="en-US"/>
              <a:t>振幅</a:t>
            </a:r>
          </a:p>
        </p:txBody>
      </p:sp>
      <p:sp>
        <p:nvSpPr>
          <p:cNvPr id="13" name="テキスト ボックス 12">
            <a:extLst>
              <a:ext uri="{FF2B5EF4-FFF2-40B4-BE49-F238E27FC236}">
                <a16:creationId xmlns:a16="http://schemas.microsoft.com/office/drawing/2014/main" id="{9FF29A01-8AFA-1637-6D70-0BDAB0A99438}"/>
              </a:ext>
            </a:extLst>
          </p:cNvPr>
          <p:cNvSpPr txBox="1"/>
          <p:nvPr/>
        </p:nvSpPr>
        <p:spPr>
          <a:xfrm>
            <a:off x="5027940" y="5254355"/>
            <a:ext cx="816517" cy="369332"/>
          </a:xfrm>
          <a:prstGeom prst="rect">
            <a:avLst/>
          </a:prstGeom>
          <a:noFill/>
        </p:spPr>
        <p:txBody>
          <a:bodyPr wrap="square" rtlCol="0">
            <a:spAutoFit/>
          </a:bodyPr>
          <a:lstStyle/>
          <a:p>
            <a:r>
              <a:rPr kumimoji="1" lang="ja-JP" altLang="en-US"/>
              <a:t>時間</a:t>
            </a:r>
          </a:p>
        </p:txBody>
      </p:sp>
      <p:sp>
        <p:nvSpPr>
          <p:cNvPr id="14" name="テキスト ボックス 13">
            <a:extLst>
              <a:ext uri="{FF2B5EF4-FFF2-40B4-BE49-F238E27FC236}">
                <a16:creationId xmlns:a16="http://schemas.microsoft.com/office/drawing/2014/main" id="{438B66E1-3F04-0105-9EB6-74235A1E5FE5}"/>
              </a:ext>
            </a:extLst>
          </p:cNvPr>
          <p:cNvSpPr txBox="1"/>
          <p:nvPr/>
        </p:nvSpPr>
        <p:spPr>
          <a:xfrm>
            <a:off x="8650110" y="6472532"/>
            <a:ext cx="816517" cy="369332"/>
          </a:xfrm>
          <a:prstGeom prst="rect">
            <a:avLst/>
          </a:prstGeom>
          <a:noFill/>
        </p:spPr>
        <p:txBody>
          <a:bodyPr wrap="square" rtlCol="0">
            <a:spAutoFit/>
          </a:bodyPr>
          <a:lstStyle/>
          <a:p>
            <a:r>
              <a:rPr kumimoji="1" lang="ja-JP" altLang="en-US"/>
              <a:t>時間</a:t>
            </a:r>
          </a:p>
        </p:txBody>
      </p:sp>
    </p:spTree>
    <p:extLst>
      <p:ext uri="{BB962C8B-B14F-4D97-AF65-F5344CB8AC3E}">
        <p14:creationId xmlns:p14="http://schemas.microsoft.com/office/powerpoint/2010/main" val="3099815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889C1-DC83-7AF5-31C0-5F4010BC05F1}"/>
              </a:ext>
            </a:extLst>
          </p:cNvPr>
          <p:cNvSpPr>
            <a:spLocks noGrp="1"/>
          </p:cNvSpPr>
          <p:nvPr>
            <p:ph type="title"/>
          </p:nvPr>
        </p:nvSpPr>
        <p:spPr/>
        <p:txBody>
          <a:bodyPr/>
          <a:lstStyle/>
          <a:p>
            <a:r>
              <a:rPr kumimoji="1" lang="ja-JP" altLang="en-US" b="1"/>
              <a:t>逆短時間フーリエ変換</a:t>
            </a:r>
            <a:r>
              <a:rPr kumimoji="1" lang="en-US" altLang="ja-JP" b="1" dirty="0"/>
              <a:t> (ISTFT)</a:t>
            </a:r>
            <a:endParaRPr kumimoji="1" lang="ja-JP" altLang="en-US" b="1"/>
          </a:p>
        </p:txBody>
      </p:sp>
      <p:sp>
        <p:nvSpPr>
          <p:cNvPr id="4" name="コンテンツ プレースホルダー 2">
            <a:extLst>
              <a:ext uri="{FF2B5EF4-FFF2-40B4-BE49-F238E27FC236}">
                <a16:creationId xmlns:a16="http://schemas.microsoft.com/office/drawing/2014/main" id="{855AD1B8-D148-3C2B-5387-23BB9E787E61}"/>
              </a:ext>
            </a:extLst>
          </p:cNvPr>
          <p:cNvSpPr txBox="1">
            <a:spLocks/>
          </p:cNvSpPr>
          <p:nvPr/>
        </p:nvSpPr>
        <p:spPr>
          <a:xfrm>
            <a:off x="1039368" y="1765443"/>
            <a:ext cx="9635441" cy="907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スペクトルを音声波形に変換する逆フーリエ変換</a:t>
            </a:r>
            <a:r>
              <a:rPr lang="en-US" altLang="ja-JP" dirty="0"/>
              <a:t>(ISTFT)</a:t>
            </a:r>
            <a:r>
              <a:rPr lang="ja-JP" altLang="en-US"/>
              <a:t>を短時間ごとに音声を区切り行う</a:t>
            </a:r>
            <a:r>
              <a:rPr lang="en-US" altLang="ja-JP" dirty="0"/>
              <a:t>.</a:t>
            </a:r>
          </a:p>
          <a:p>
            <a:endParaRPr lang="ja-JP" altLang="en-US" sz="2000"/>
          </a:p>
        </p:txBody>
      </p:sp>
      <p:pic>
        <p:nvPicPr>
          <p:cNvPr id="5" name="図 4" descr="黒い背景に白い文字がある&#10;&#10;低い精度で自動的に生成された説明">
            <a:extLst>
              <a:ext uri="{FF2B5EF4-FFF2-40B4-BE49-F238E27FC236}">
                <a16:creationId xmlns:a16="http://schemas.microsoft.com/office/drawing/2014/main" id="{8F6298B9-8CC6-E085-4142-C4497309002F}"/>
              </a:ext>
            </a:extLst>
          </p:cNvPr>
          <p:cNvPicPr>
            <a:picLocks noChangeAspect="1"/>
          </p:cNvPicPr>
          <p:nvPr/>
        </p:nvPicPr>
        <p:blipFill>
          <a:blip r:embed="rId2"/>
          <a:stretch>
            <a:fillRect/>
          </a:stretch>
        </p:blipFill>
        <p:spPr>
          <a:xfrm>
            <a:off x="5051482" y="4515230"/>
            <a:ext cx="1041400" cy="533400"/>
          </a:xfrm>
          <a:prstGeom prst="rect">
            <a:avLst/>
          </a:prstGeom>
        </p:spPr>
      </p:pic>
      <p:pic>
        <p:nvPicPr>
          <p:cNvPr id="6" name="図 5" descr="ドア が含まれている画像&#10;&#10;自動的に生成された説明">
            <a:extLst>
              <a:ext uri="{FF2B5EF4-FFF2-40B4-BE49-F238E27FC236}">
                <a16:creationId xmlns:a16="http://schemas.microsoft.com/office/drawing/2014/main" id="{6EC7BECC-0506-ED32-E52B-72D7189473BD}"/>
              </a:ext>
            </a:extLst>
          </p:cNvPr>
          <p:cNvPicPr>
            <a:picLocks noChangeAspect="1"/>
          </p:cNvPicPr>
          <p:nvPr/>
        </p:nvPicPr>
        <p:blipFill>
          <a:blip r:embed="rId3"/>
          <a:stretch>
            <a:fillRect/>
          </a:stretch>
        </p:blipFill>
        <p:spPr>
          <a:xfrm>
            <a:off x="1345790" y="3429000"/>
            <a:ext cx="3335527" cy="2705861"/>
          </a:xfrm>
          <a:prstGeom prst="rect">
            <a:avLst/>
          </a:prstGeom>
        </p:spPr>
      </p:pic>
      <p:pic>
        <p:nvPicPr>
          <p:cNvPr id="7" name="図 6" descr="グラフ&#10;&#10;自動的に生成された説明">
            <a:extLst>
              <a:ext uri="{FF2B5EF4-FFF2-40B4-BE49-F238E27FC236}">
                <a16:creationId xmlns:a16="http://schemas.microsoft.com/office/drawing/2014/main" id="{FE3AADB9-FE2F-9F8C-11EF-F5A12E45CA16}"/>
              </a:ext>
            </a:extLst>
          </p:cNvPr>
          <p:cNvPicPr>
            <a:picLocks noChangeAspect="1"/>
          </p:cNvPicPr>
          <p:nvPr/>
        </p:nvPicPr>
        <p:blipFill>
          <a:blip r:embed="rId4"/>
          <a:stretch>
            <a:fillRect/>
          </a:stretch>
        </p:blipFill>
        <p:spPr>
          <a:xfrm>
            <a:off x="6621202" y="3429000"/>
            <a:ext cx="4356248" cy="2841485"/>
          </a:xfrm>
          <a:prstGeom prst="rect">
            <a:avLst/>
          </a:prstGeom>
        </p:spPr>
      </p:pic>
      <p:sp>
        <p:nvSpPr>
          <p:cNvPr id="8" name="テキスト ボックス 7">
            <a:extLst>
              <a:ext uri="{FF2B5EF4-FFF2-40B4-BE49-F238E27FC236}">
                <a16:creationId xmlns:a16="http://schemas.microsoft.com/office/drawing/2014/main" id="{BE30315C-4E1F-B457-C6EE-7BC4CC1E01D0}"/>
              </a:ext>
            </a:extLst>
          </p:cNvPr>
          <p:cNvSpPr txBox="1"/>
          <p:nvPr/>
        </p:nvSpPr>
        <p:spPr>
          <a:xfrm>
            <a:off x="838200" y="4416651"/>
            <a:ext cx="402336" cy="923330"/>
          </a:xfrm>
          <a:prstGeom prst="rect">
            <a:avLst/>
          </a:prstGeom>
          <a:noFill/>
        </p:spPr>
        <p:txBody>
          <a:bodyPr wrap="square" rtlCol="0">
            <a:spAutoFit/>
          </a:bodyPr>
          <a:lstStyle/>
          <a:p>
            <a:r>
              <a:rPr kumimoji="1" lang="ja-JP" altLang="en-US"/>
              <a:t>周波数</a:t>
            </a:r>
          </a:p>
        </p:txBody>
      </p:sp>
      <p:sp>
        <p:nvSpPr>
          <p:cNvPr id="9" name="テキスト ボックス 8">
            <a:extLst>
              <a:ext uri="{FF2B5EF4-FFF2-40B4-BE49-F238E27FC236}">
                <a16:creationId xmlns:a16="http://schemas.microsoft.com/office/drawing/2014/main" id="{FF2C9BA1-312F-AC1C-EF6A-243F556B3F73}"/>
              </a:ext>
            </a:extLst>
          </p:cNvPr>
          <p:cNvSpPr txBox="1"/>
          <p:nvPr/>
        </p:nvSpPr>
        <p:spPr>
          <a:xfrm>
            <a:off x="2670196" y="6270485"/>
            <a:ext cx="686712" cy="369332"/>
          </a:xfrm>
          <a:prstGeom prst="rect">
            <a:avLst/>
          </a:prstGeom>
          <a:noFill/>
        </p:spPr>
        <p:txBody>
          <a:bodyPr wrap="square" rtlCol="0">
            <a:spAutoFit/>
          </a:bodyPr>
          <a:lstStyle/>
          <a:p>
            <a:r>
              <a:rPr kumimoji="1" lang="ja-JP" altLang="en-US"/>
              <a:t>時間</a:t>
            </a:r>
          </a:p>
        </p:txBody>
      </p:sp>
      <p:sp>
        <p:nvSpPr>
          <p:cNvPr id="10" name="正方形/長方形 9">
            <a:extLst>
              <a:ext uri="{FF2B5EF4-FFF2-40B4-BE49-F238E27FC236}">
                <a16:creationId xmlns:a16="http://schemas.microsoft.com/office/drawing/2014/main" id="{0A08F8C3-037D-2163-5AED-2160C0C12756}"/>
              </a:ext>
            </a:extLst>
          </p:cNvPr>
          <p:cNvSpPr/>
          <p:nvPr/>
        </p:nvSpPr>
        <p:spPr>
          <a:xfrm>
            <a:off x="1997889" y="3031977"/>
            <a:ext cx="2031325" cy="369332"/>
          </a:xfrm>
          <a:prstGeom prst="rect">
            <a:avLst/>
          </a:prstGeom>
        </p:spPr>
        <p:txBody>
          <a:bodyPr wrap="none">
            <a:spAutoFit/>
          </a:bodyPr>
          <a:lstStyle/>
          <a:p>
            <a:r>
              <a:rPr lang="ja-JP" altLang="en-US"/>
              <a:t>スペクトログラム</a:t>
            </a:r>
          </a:p>
        </p:txBody>
      </p:sp>
      <p:cxnSp>
        <p:nvCxnSpPr>
          <p:cNvPr id="11" name="直線矢印コネクタ 10">
            <a:extLst>
              <a:ext uri="{FF2B5EF4-FFF2-40B4-BE49-F238E27FC236}">
                <a16:creationId xmlns:a16="http://schemas.microsoft.com/office/drawing/2014/main" id="{000CFD07-D34D-4174-6C03-C7779646F3B3}"/>
              </a:ext>
            </a:extLst>
          </p:cNvPr>
          <p:cNvCxnSpPr>
            <a:cxnSpLocks/>
          </p:cNvCxnSpPr>
          <p:nvPr/>
        </p:nvCxnSpPr>
        <p:spPr>
          <a:xfrm flipV="1">
            <a:off x="7083937" y="3019723"/>
            <a:ext cx="0" cy="3288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9D46238-F87F-67E3-A94F-77ABDE4D1CB9}"/>
              </a:ext>
            </a:extLst>
          </p:cNvPr>
          <p:cNvCxnSpPr/>
          <p:nvPr/>
        </p:nvCxnSpPr>
        <p:spPr>
          <a:xfrm>
            <a:off x="6512731" y="4699592"/>
            <a:ext cx="4892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F53FCA5-E2EC-0218-F14C-CADCB1AD0F21}"/>
              </a:ext>
            </a:extLst>
          </p:cNvPr>
          <p:cNvSpPr txBox="1"/>
          <p:nvPr/>
        </p:nvSpPr>
        <p:spPr>
          <a:xfrm>
            <a:off x="8270920" y="3031977"/>
            <a:ext cx="1453994" cy="369332"/>
          </a:xfrm>
          <a:prstGeom prst="rect">
            <a:avLst/>
          </a:prstGeom>
          <a:noFill/>
        </p:spPr>
        <p:txBody>
          <a:bodyPr wrap="square" rtlCol="0">
            <a:spAutoFit/>
          </a:bodyPr>
          <a:lstStyle/>
          <a:p>
            <a:r>
              <a:rPr kumimoji="1" lang="ja-JP" altLang="en-US"/>
              <a:t>波形データ</a:t>
            </a:r>
          </a:p>
        </p:txBody>
      </p:sp>
      <p:sp>
        <p:nvSpPr>
          <p:cNvPr id="14" name="テキスト ボックス 13">
            <a:extLst>
              <a:ext uri="{FF2B5EF4-FFF2-40B4-BE49-F238E27FC236}">
                <a16:creationId xmlns:a16="http://schemas.microsoft.com/office/drawing/2014/main" id="{0711C85A-CE99-A4BF-3F36-3AE597FF8D96}"/>
              </a:ext>
            </a:extLst>
          </p:cNvPr>
          <p:cNvSpPr txBox="1"/>
          <p:nvPr/>
        </p:nvSpPr>
        <p:spPr>
          <a:xfrm>
            <a:off x="6335561" y="3021943"/>
            <a:ext cx="795644" cy="369332"/>
          </a:xfrm>
          <a:prstGeom prst="rect">
            <a:avLst/>
          </a:prstGeom>
          <a:noFill/>
        </p:spPr>
        <p:txBody>
          <a:bodyPr wrap="square" rtlCol="0">
            <a:spAutoFit/>
          </a:bodyPr>
          <a:lstStyle/>
          <a:p>
            <a:r>
              <a:rPr kumimoji="1" lang="ja-JP" altLang="en-US"/>
              <a:t>振幅</a:t>
            </a:r>
          </a:p>
        </p:txBody>
      </p:sp>
      <p:sp>
        <p:nvSpPr>
          <p:cNvPr id="15" name="テキスト ボックス 14">
            <a:extLst>
              <a:ext uri="{FF2B5EF4-FFF2-40B4-BE49-F238E27FC236}">
                <a16:creationId xmlns:a16="http://schemas.microsoft.com/office/drawing/2014/main" id="{AE172C6F-768C-0940-6CFC-97A947909A13}"/>
              </a:ext>
            </a:extLst>
          </p:cNvPr>
          <p:cNvSpPr txBox="1"/>
          <p:nvPr/>
        </p:nvSpPr>
        <p:spPr>
          <a:xfrm>
            <a:off x="10992690" y="4781930"/>
            <a:ext cx="736695" cy="369332"/>
          </a:xfrm>
          <a:prstGeom prst="rect">
            <a:avLst/>
          </a:prstGeom>
          <a:noFill/>
        </p:spPr>
        <p:txBody>
          <a:bodyPr wrap="square" rtlCol="0">
            <a:spAutoFit/>
          </a:bodyPr>
          <a:lstStyle/>
          <a:p>
            <a:r>
              <a:rPr kumimoji="1" lang="ja-JP" altLang="en-US"/>
              <a:t>時間</a:t>
            </a:r>
          </a:p>
        </p:txBody>
      </p:sp>
    </p:spTree>
    <p:extLst>
      <p:ext uri="{BB962C8B-B14F-4D97-AF65-F5344CB8AC3E}">
        <p14:creationId xmlns:p14="http://schemas.microsoft.com/office/powerpoint/2010/main" val="263722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AD57FA-C741-3693-97AB-7068CA34A385}"/>
              </a:ext>
            </a:extLst>
          </p:cNvPr>
          <p:cNvSpPr>
            <a:spLocks noGrp="1"/>
          </p:cNvSpPr>
          <p:nvPr>
            <p:ph type="title"/>
          </p:nvPr>
        </p:nvSpPr>
        <p:spPr>
          <a:xfrm>
            <a:off x="838200" y="537247"/>
            <a:ext cx="10515600" cy="1325563"/>
          </a:xfrm>
        </p:spPr>
        <p:txBody>
          <a:bodyPr>
            <a:normAutofit/>
          </a:bodyPr>
          <a:lstStyle/>
          <a:p>
            <a:r>
              <a:rPr kumimoji="1" lang="ja-JP" altLang="en-US" sz="3600" b="1"/>
              <a:t>振幅</a:t>
            </a:r>
            <a:r>
              <a:rPr kumimoji="1" lang="ja-JP" altLang="en-US" sz="4000" b="1"/>
              <a:t>スペクトログラム</a:t>
            </a:r>
            <a:r>
              <a:rPr kumimoji="1" lang="ja-JP" altLang="en-US" sz="3600" b="1"/>
              <a:t>と位相スペクトログラム</a:t>
            </a:r>
          </a:p>
        </p:txBody>
      </p:sp>
      <p:sp>
        <p:nvSpPr>
          <p:cNvPr id="3" name="コンテンツ プレースホルダー 2">
            <a:extLst>
              <a:ext uri="{FF2B5EF4-FFF2-40B4-BE49-F238E27FC236}">
                <a16:creationId xmlns:a16="http://schemas.microsoft.com/office/drawing/2014/main" id="{A4D380DC-C4FC-7A2F-6181-5E3C3FEBD7EC}"/>
              </a:ext>
            </a:extLst>
          </p:cNvPr>
          <p:cNvSpPr>
            <a:spLocks noGrp="1"/>
          </p:cNvSpPr>
          <p:nvPr>
            <p:ph idx="1"/>
          </p:nvPr>
        </p:nvSpPr>
        <p:spPr>
          <a:xfrm>
            <a:off x="838200" y="2309718"/>
            <a:ext cx="10515600" cy="3348803"/>
          </a:xfrm>
        </p:spPr>
        <p:txBody>
          <a:bodyPr>
            <a:normAutofit/>
          </a:bodyPr>
          <a:lstStyle/>
          <a:p>
            <a:r>
              <a:rPr kumimoji="1" lang="ja-JP" altLang="en-US"/>
              <a:t>スペクトログラムの各成分は複素数からなっており、</a:t>
            </a:r>
            <a:r>
              <a:rPr lang="ja-JP" altLang="en-US"/>
              <a:t>各成分に対して絶対値をとったものを振幅スペクトログラム、偏角をとったものを位相スペクトログラムという。</a:t>
            </a:r>
            <a:endParaRPr lang="en-US" altLang="ja-JP" dirty="0"/>
          </a:p>
          <a:p>
            <a:r>
              <a:rPr lang="ja-JP" altLang="en-US"/>
              <a:t>一般的に、位相は振幅に比べて音声品質に与える影響が非常に小さいため、学習は振幅スペクトログラムに対して行われ、</a:t>
            </a:r>
            <a:r>
              <a:rPr lang="en-US" altLang="ja-JP" dirty="0"/>
              <a:t>  </a:t>
            </a:r>
            <a:r>
              <a:rPr lang="ja-JP" altLang="en-US"/>
              <a:t>位相スペクトログラムは入力音声から得られたものを再利用　することが多い。</a:t>
            </a:r>
            <a:endParaRPr lang="en-US" altLang="ja-JP" dirty="0"/>
          </a:p>
          <a:p>
            <a:pPr marL="0" indent="0">
              <a:buNone/>
            </a:pPr>
            <a:endParaRPr kumimoji="1" lang="ja-JP" altLang="en-US"/>
          </a:p>
        </p:txBody>
      </p:sp>
    </p:spTree>
    <p:extLst>
      <p:ext uri="{BB962C8B-B14F-4D97-AF65-F5344CB8AC3E}">
        <p14:creationId xmlns:p14="http://schemas.microsoft.com/office/powerpoint/2010/main" val="270535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986FD-025B-44C4-A1C5-8387517C87FE}"/>
              </a:ext>
            </a:extLst>
          </p:cNvPr>
          <p:cNvSpPr>
            <a:spLocks noGrp="1"/>
          </p:cNvSpPr>
          <p:nvPr>
            <p:ph type="title"/>
          </p:nvPr>
        </p:nvSpPr>
        <p:spPr/>
        <p:txBody>
          <a:bodyPr/>
          <a:lstStyle/>
          <a:p>
            <a:r>
              <a:rPr lang="ja-JP" altLang="en-US" b="1"/>
              <a:t>振幅スペクトログラムの性質</a:t>
            </a:r>
            <a:endParaRPr kumimoji="1" lang="ja-JP" altLang="en-US" b="1"/>
          </a:p>
        </p:txBody>
      </p:sp>
      <p:sp>
        <p:nvSpPr>
          <p:cNvPr id="3" name="コンテンツ プレースホルダー 2">
            <a:extLst>
              <a:ext uri="{FF2B5EF4-FFF2-40B4-BE49-F238E27FC236}">
                <a16:creationId xmlns:a16="http://schemas.microsoft.com/office/drawing/2014/main" id="{E9AF3303-EBA8-61EF-A8D5-1FD030D7FBE7}"/>
              </a:ext>
            </a:extLst>
          </p:cNvPr>
          <p:cNvSpPr>
            <a:spLocks noGrp="1"/>
          </p:cNvSpPr>
          <p:nvPr>
            <p:ph idx="1"/>
          </p:nvPr>
        </p:nvSpPr>
        <p:spPr>
          <a:xfrm>
            <a:off x="838198" y="1620044"/>
            <a:ext cx="10341429" cy="1325563"/>
          </a:xfrm>
        </p:spPr>
        <p:txBody>
          <a:bodyPr/>
          <a:lstStyle/>
          <a:p>
            <a:r>
              <a:rPr kumimoji="1" lang="ja-JP" altLang="en-US"/>
              <a:t>振幅スペクトログラムには「音声</a:t>
            </a:r>
            <a:r>
              <a:rPr lang="ja-JP" altLang="en-US"/>
              <a:t>波形で重なっていても、　周波数成分を時系列で可視化した振幅スペクトログラム上では重なりにくい</a:t>
            </a:r>
            <a:r>
              <a:rPr lang="en-US" altLang="ja-JP" dirty="0"/>
              <a:t>(</a:t>
            </a:r>
            <a:r>
              <a:rPr lang="ja-JP" altLang="en-US"/>
              <a:t>スパース性</a:t>
            </a:r>
            <a:r>
              <a:rPr lang="en-US" altLang="ja-JP" dirty="0"/>
              <a:t>)</a:t>
            </a:r>
            <a:r>
              <a:rPr kumimoji="1" lang="ja-JP" altLang="en-US"/>
              <a:t>」という性質がある。</a:t>
            </a:r>
          </a:p>
        </p:txBody>
      </p:sp>
      <p:pic>
        <p:nvPicPr>
          <p:cNvPr id="5" name="図 4" descr="時計 が含まれている画像&#10;&#10;自動的に生成された説明">
            <a:extLst>
              <a:ext uri="{FF2B5EF4-FFF2-40B4-BE49-F238E27FC236}">
                <a16:creationId xmlns:a16="http://schemas.microsoft.com/office/drawing/2014/main" id="{9473C10B-B795-1D6F-80A4-52D8408C7C03}"/>
              </a:ext>
            </a:extLst>
          </p:cNvPr>
          <p:cNvPicPr>
            <a:picLocks noChangeAspect="1"/>
          </p:cNvPicPr>
          <p:nvPr/>
        </p:nvPicPr>
        <p:blipFill>
          <a:blip r:embed="rId2"/>
          <a:stretch>
            <a:fillRect/>
          </a:stretch>
        </p:blipFill>
        <p:spPr>
          <a:xfrm>
            <a:off x="1345745" y="3048000"/>
            <a:ext cx="8999664" cy="3810000"/>
          </a:xfrm>
          <a:prstGeom prst="rect">
            <a:avLst/>
          </a:prstGeom>
        </p:spPr>
      </p:pic>
    </p:spTree>
    <p:extLst>
      <p:ext uri="{BB962C8B-B14F-4D97-AF65-F5344CB8AC3E}">
        <p14:creationId xmlns:p14="http://schemas.microsoft.com/office/powerpoint/2010/main" val="186472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9D7E3F47-1489-E4AC-1607-8F005AEF9A5D}"/>
              </a:ext>
            </a:extLst>
          </p:cNvPr>
          <p:cNvSpPr>
            <a:spLocks noGrp="1"/>
          </p:cNvSpPr>
          <p:nvPr>
            <p:ph idx="1"/>
          </p:nvPr>
        </p:nvSpPr>
        <p:spPr>
          <a:xfrm>
            <a:off x="3560557" y="1597543"/>
            <a:ext cx="5070886" cy="3662914"/>
          </a:xfrm>
        </p:spPr>
        <p:txBody>
          <a:bodyPr/>
          <a:lstStyle/>
          <a:p>
            <a:r>
              <a:rPr kumimoji="1" lang="ja-JP" altLang="en-US"/>
              <a:t>音源分離・音声強調の概要</a:t>
            </a:r>
            <a:endParaRPr kumimoji="1" lang="en-US" altLang="ja-JP" dirty="0"/>
          </a:p>
          <a:p>
            <a:r>
              <a:rPr lang="ja-JP" altLang="en-US"/>
              <a:t>音源分離の手法</a:t>
            </a:r>
            <a:endParaRPr lang="en-US" altLang="ja-JP" dirty="0"/>
          </a:p>
          <a:p>
            <a:r>
              <a:rPr kumimoji="1" lang="ja-JP" altLang="en-US" sz="3600" b="1">
                <a:solidFill>
                  <a:srgbClr val="FF0000"/>
                </a:solidFill>
              </a:rPr>
              <a:t>既存手法</a:t>
            </a:r>
            <a:endParaRPr kumimoji="1" lang="en-US" altLang="ja-JP" sz="3600" b="1" dirty="0">
              <a:solidFill>
                <a:srgbClr val="FF0000"/>
              </a:solidFill>
            </a:endParaRPr>
          </a:p>
          <a:p>
            <a:r>
              <a:rPr lang="ja-JP" altLang="en-US"/>
              <a:t>提案手法</a:t>
            </a:r>
            <a:r>
              <a:rPr lang="en-US" altLang="ja-JP" dirty="0"/>
              <a:t> : Conv-</a:t>
            </a:r>
            <a:r>
              <a:rPr lang="en-US" altLang="ja-JP" dirty="0" err="1"/>
              <a:t>TasNet</a:t>
            </a:r>
            <a:endParaRPr lang="en-US" altLang="ja-JP" dirty="0"/>
          </a:p>
          <a:p>
            <a:r>
              <a:rPr kumimoji="1" lang="ja-JP" altLang="en-US"/>
              <a:t>実験設定</a:t>
            </a:r>
            <a:endParaRPr kumimoji="1" lang="en-US" altLang="ja-JP" dirty="0"/>
          </a:p>
          <a:p>
            <a:r>
              <a:rPr kumimoji="1" lang="ja-JP" altLang="en-US"/>
              <a:t>実験結果</a:t>
            </a:r>
            <a:endParaRPr kumimoji="1" lang="en-US" altLang="ja-JP" dirty="0"/>
          </a:p>
          <a:p>
            <a:r>
              <a:rPr lang="ja-JP" altLang="en-US"/>
              <a:t>結論</a:t>
            </a:r>
            <a:endParaRPr kumimoji="1" lang="ja-JP" altLang="en-US"/>
          </a:p>
        </p:txBody>
      </p:sp>
    </p:spTree>
    <p:extLst>
      <p:ext uri="{BB962C8B-B14F-4D97-AF65-F5344CB8AC3E}">
        <p14:creationId xmlns:p14="http://schemas.microsoft.com/office/powerpoint/2010/main" val="349874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63F82B-2253-B0E0-1BF5-6BAE27CD8FEB}"/>
              </a:ext>
            </a:extLst>
          </p:cNvPr>
          <p:cNvSpPr>
            <a:spLocks noGrp="1"/>
          </p:cNvSpPr>
          <p:nvPr>
            <p:ph type="title"/>
          </p:nvPr>
        </p:nvSpPr>
        <p:spPr/>
        <p:txBody>
          <a:bodyPr/>
          <a:lstStyle/>
          <a:p>
            <a:r>
              <a:rPr lang="ja-JP" altLang="en-US" b="1"/>
              <a:t>既存手法</a:t>
            </a:r>
            <a:endParaRPr kumimoji="1" lang="ja-JP" altLang="en-US"/>
          </a:p>
        </p:txBody>
      </p:sp>
      <p:sp>
        <p:nvSpPr>
          <p:cNvPr id="3" name="コンテンツ プレースホルダー 2">
            <a:extLst>
              <a:ext uri="{FF2B5EF4-FFF2-40B4-BE49-F238E27FC236}">
                <a16:creationId xmlns:a16="http://schemas.microsoft.com/office/drawing/2014/main" id="{0763A487-CC94-EB5B-53F3-CA0D0954623A}"/>
              </a:ext>
            </a:extLst>
          </p:cNvPr>
          <p:cNvSpPr>
            <a:spLocks noGrp="1"/>
          </p:cNvSpPr>
          <p:nvPr>
            <p:ph idx="1"/>
          </p:nvPr>
        </p:nvSpPr>
        <p:spPr>
          <a:xfrm>
            <a:off x="838200" y="1825625"/>
            <a:ext cx="10515600" cy="1037318"/>
          </a:xfrm>
        </p:spPr>
        <p:txBody>
          <a:bodyPr/>
          <a:lstStyle/>
          <a:p>
            <a:r>
              <a:rPr kumimoji="1" lang="ja-JP" altLang="en-US"/>
              <a:t>入出力を振幅スペクトログラムとして学習を行う。</a:t>
            </a:r>
            <a:endParaRPr kumimoji="1" lang="en-US" altLang="ja-JP" dirty="0"/>
          </a:p>
          <a:p>
            <a:r>
              <a:rPr lang="ja-JP" altLang="en-US"/>
              <a:t>入力に対する</a:t>
            </a:r>
            <a:r>
              <a:rPr lang="en-US" altLang="ja-JP" dirty="0"/>
              <a:t> </a:t>
            </a:r>
            <a:r>
              <a:rPr lang="ja-JP" altLang="en-US"/>
              <a:t>時間周波数マスク</a:t>
            </a:r>
            <a:r>
              <a:rPr lang="en-US" altLang="ja-JP" dirty="0"/>
              <a:t> M </a:t>
            </a:r>
            <a:r>
              <a:rPr lang="ja-JP" altLang="en-US"/>
              <a:t>を推定する。</a:t>
            </a:r>
            <a:endParaRPr kumimoji="1" lang="ja-JP" altLang="en-US"/>
          </a:p>
        </p:txBody>
      </p:sp>
      <p:pic>
        <p:nvPicPr>
          <p:cNvPr id="5" name="図 4" descr="ダイアグラム&#10;&#10;低い精度で自動的に生成された説明">
            <a:extLst>
              <a:ext uri="{FF2B5EF4-FFF2-40B4-BE49-F238E27FC236}">
                <a16:creationId xmlns:a16="http://schemas.microsoft.com/office/drawing/2014/main" id="{9DE6A225-68D4-5E6F-06A2-5432A905ED98}"/>
              </a:ext>
            </a:extLst>
          </p:cNvPr>
          <p:cNvPicPr>
            <a:picLocks noChangeAspect="1"/>
          </p:cNvPicPr>
          <p:nvPr/>
        </p:nvPicPr>
        <p:blipFill>
          <a:blip r:embed="rId2"/>
          <a:stretch>
            <a:fillRect/>
          </a:stretch>
        </p:blipFill>
        <p:spPr>
          <a:xfrm>
            <a:off x="1562100" y="3172279"/>
            <a:ext cx="9067800" cy="2908300"/>
          </a:xfrm>
          <a:prstGeom prst="rect">
            <a:avLst/>
          </a:prstGeom>
        </p:spPr>
      </p:pic>
    </p:spTree>
    <p:extLst>
      <p:ext uri="{BB962C8B-B14F-4D97-AF65-F5344CB8AC3E}">
        <p14:creationId xmlns:p14="http://schemas.microsoft.com/office/powerpoint/2010/main" val="280610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4DDD9-D95D-042F-D7C6-08E3BD61449E}"/>
              </a:ext>
            </a:extLst>
          </p:cNvPr>
          <p:cNvSpPr>
            <a:spLocks noGrp="1"/>
          </p:cNvSpPr>
          <p:nvPr>
            <p:ph type="title"/>
          </p:nvPr>
        </p:nvSpPr>
        <p:spPr/>
        <p:txBody>
          <a:bodyPr/>
          <a:lstStyle/>
          <a:p>
            <a:r>
              <a:rPr lang="ja-JP" altLang="en-US" b="1"/>
              <a:t>既存</a:t>
            </a:r>
            <a:r>
              <a:rPr kumimoji="1" lang="ja-JP" altLang="en-US" b="1"/>
              <a:t>手法の欠点</a:t>
            </a:r>
          </a:p>
        </p:txBody>
      </p:sp>
      <p:sp>
        <p:nvSpPr>
          <p:cNvPr id="3" name="コンテンツ プレースホルダー 2">
            <a:extLst>
              <a:ext uri="{FF2B5EF4-FFF2-40B4-BE49-F238E27FC236}">
                <a16:creationId xmlns:a16="http://schemas.microsoft.com/office/drawing/2014/main" id="{4F3DCFA9-A4EB-FBF9-600A-0254AA9588FF}"/>
              </a:ext>
            </a:extLst>
          </p:cNvPr>
          <p:cNvSpPr>
            <a:spLocks noGrp="1"/>
          </p:cNvSpPr>
          <p:nvPr>
            <p:ph idx="1"/>
          </p:nvPr>
        </p:nvSpPr>
        <p:spPr>
          <a:xfrm>
            <a:off x="838200" y="2380797"/>
            <a:ext cx="10134600" cy="2535448"/>
          </a:xfrm>
        </p:spPr>
        <p:txBody>
          <a:bodyPr>
            <a:normAutofit lnSpcReduction="10000"/>
          </a:bodyPr>
          <a:lstStyle/>
          <a:p>
            <a:r>
              <a:rPr lang="en-US" altLang="ja-JP" dirty="0"/>
              <a:t>STFT </a:t>
            </a:r>
            <a:r>
              <a:rPr lang="ja-JP" altLang="en-US"/>
              <a:t>は汎用的な信号変換であり、必ずしも音声分離に最適とは言えない。</a:t>
            </a:r>
            <a:endParaRPr lang="en-US" altLang="ja-JP" dirty="0"/>
          </a:p>
          <a:p>
            <a:r>
              <a:rPr kumimoji="1" lang="ja-JP" altLang="en-US"/>
              <a:t>影響が小さいとはいえ、位相の精度によって出力音声の精度も変化する。</a:t>
            </a:r>
            <a:endParaRPr kumimoji="1" lang="en-US" altLang="ja-JP" dirty="0"/>
          </a:p>
          <a:p>
            <a:r>
              <a:rPr lang="ja-JP" altLang="en-US"/>
              <a:t>周波数分解能を高くするために大きな時間窓が必要であるが、処理速度が遅くなりリアルタイム処理に向かない。</a:t>
            </a:r>
            <a:endParaRPr kumimoji="1" lang="ja-JP" altLang="en-US"/>
          </a:p>
        </p:txBody>
      </p:sp>
    </p:spTree>
    <p:extLst>
      <p:ext uri="{BB962C8B-B14F-4D97-AF65-F5344CB8AC3E}">
        <p14:creationId xmlns:p14="http://schemas.microsoft.com/office/powerpoint/2010/main" val="243694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9D7E3F47-1489-E4AC-1607-8F005AEF9A5D}"/>
              </a:ext>
            </a:extLst>
          </p:cNvPr>
          <p:cNvSpPr>
            <a:spLocks noGrp="1"/>
          </p:cNvSpPr>
          <p:nvPr>
            <p:ph idx="1"/>
          </p:nvPr>
        </p:nvSpPr>
        <p:spPr>
          <a:xfrm>
            <a:off x="3560556" y="1597543"/>
            <a:ext cx="5583443" cy="3662914"/>
          </a:xfrm>
        </p:spPr>
        <p:txBody>
          <a:bodyPr>
            <a:normAutofit/>
          </a:bodyPr>
          <a:lstStyle/>
          <a:p>
            <a:r>
              <a:rPr kumimoji="1" lang="ja-JP" altLang="en-US"/>
              <a:t>音源分離・音声強調の概要</a:t>
            </a:r>
            <a:endParaRPr kumimoji="1" lang="en-US" altLang="ja-JP" dirty="0"/>
          </a:p>
          <a:p>
            <a:r>
              <a:rPr lang="ja-JP" altLang="en-US"/>
              <a:t>音源分離の手法</a:t>
            </a:r>
            <a:endParaRPr lang="en-US" altLang="ja-JP" dirty="0"/>
          </a:p>
          <a:p>
            <a:r>
              <a:rPr kumimoji="1" lang="ja-JP" altLang="en-US"/>
              <a:t>既存手法</a:t>
            </a:r>
            <a:endParaRPr kumimoji="1" lang="en-US" altLang="ja-JP" dirty="0"/>
          </a:p>
          <a:p>
            <a:r>
              <a:rPr lang="ja-JP" altLang="en-US" sz="3600" b="1">
                <a:solidFill>
                  <a:srgbClr val="FF0000"/>
                </a:solidFill>
              </a:rPr>
              <a:t>提案手法</a:t>
            </a:r>
            <a:r>
              <a:rPr lang="en-US" altLang="ja-JP" sz="3600" b="1" dirty="0">
                <a:solidFill>
                  <a:srgbClr val="FF0000"/>
                </a:solidFill>
              </a:rPr>
              <a:t> : Conv-</a:t>
            </a:r>
            <a:r>
              <a:rPr lang="en-US" altLang="ja-JP" sz="3600" b="1" dirty="0" err="1">
                <a:solidFill>
                  <a:srgbClr val="FF0000"/>
                </a:solidFill>
              </a:rPr>
              <a:t>TasNet</a:t>
            </a:r>
            <a:endParaRPr lang="en-US" altLang="ja-JP" sz="3600" b="1" dirty="0">
              <a:solidFill>
                <a:srgbClr val="FF0000"/>
              </a:solidFill>
            </a:endParaRPr>
          </a:p>
          <a:p>
            <a:r>
              <a:rPr kumimoji="1" lang="ja-JP" altLang="en-US"/>
              <a:t>実験設定</a:t>
            </a:r>
            <a:endParaRPr kumimoji="1" lang="en-US" altLang="ja-JP" dirty="0"/>
          </a:p>
          <a:p>
            <a:r>
              <a:rPr kumimoji="1" lang="ja-JP" altLang="en-US"/>
              <a:t>実験結果</a:t>
            </a:r>
            <a:endParaRPr kumimoji="1" lang="en-US" altLang="ja-JP" dirty="0"/>
          </a:p>
          <a:p>
            <a:r>
              <a:rPr lang="ja-JP" altLang="en-US"/>
              <a:t>結論</a:t>
            </a:r>
            <a:endParaRPr kumimoji="1" lang="ja-JP" altLang="en-US"/>
          </a:p>
        </p:txBody>
      </p:sp>
    </p:spTree>
    <p:extLst>
      <p:ext uri="{BB962C8B-B14F-4D97-AF65-F5344CB8AC3E}">
        <p14:creationId xmlns:p14="http://schemas.microsoft.com/office/powerpoint/2010/main" val="243471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9D7E3F47-1489-E4AC-1607-8F005AEF9A5D}"/>
              </a:ext>
            </a:extLst>
          </p:cNvPr>
          <p:cNvSpPr>
            <a:spLocks noGrp="1"/>
          </p:cNvSpPr>
          <p:nvPr>
            <p:ph idx="1"/>
          </p:nvPr>
        </p:nvSpPr>
        <p:spPr>
          <a:xfrm>
            <a:off x="3560557" y="1597543"/>
            <a:ext cx="5070886" cy="3662914"/>
          </a:xfrm>
        </p:spPr>
        <p:txBody>
          <a:bodyPr/>
          <a:lstStyle/>
          <a:p>
            <a:r>
              <a:rPr kumimoji="1" lang="ja-JP" altLang="en-US"/>
              <a:t>音源分離・音声強調の概要</a:t>
            </a:r>
            <a:endParaRPr kumimoji="1" lang="en-US" altLang="ja-JP" dirty="0"/>
          </a:p>
          <a:p>
            <a:r>
              <a:rPr lang="ja-JP" altLang="en-US"/>
              <a:t>音源分離の手法</a:t>
            </a:r>
            <a:endParaRPr lang="en-US" altLang="ja-JP" dirty="0"/>
          </a:p>
          <a:p>
            <a:r>
              <a:rPr kumimoji="1" lang="ja-JP" altLang="en-US"/>
              <a:t>既存手法</a:t>
            </a:r>
            <a:endParaRPr kumimoji="1" lang="en-US" altLang="ja-JP" dirty="0"/>
          </a:p>
          <a:p>
            <a:r>
              <a:rPr lang="ja-JP" altLang="en-US"/>
              <a:t>提案手法</a:t>
            </a:r>
            <a:r>
              <a:rPr lang="en-US" altLang="ja-JP" dirty="0"/>
              <a:t> : Conv-</a:t>
            </a:r>
            <a:r>
              <a:rPr lang="en-US" altLang="ja-JP" dirty="0" err="1"/>
              <a:t>TasNet</a:t>
            </a:r>
            <a:endParaRPr lang="en-US" altLang="ja-JP" dirty="0"/>
          </a:p>
          <a:p>
            <a:r>
              <a:rPr kumimoji="1" lang="ja-JP" altLang="en-US"/>
              <a:t>実験設定</a:t>
            </a:r>
            <a:endParaRPr kumimoji="1" lang="en-US" altLang="ja-JP" dirty="0"/>
          </a:p>
          <a:p>
            <a:r>
              <a:rPr kumimoji="1" lang="ja-JP" altLang="en-US"/>
              <a:t>実験結果</a:t>
            </a:r>
            <a:endParaRPr kumimoji="1" lang="en-US" altLang="ja-JP" dirty="0"/>
          </a:p>
          <a:p>
            <a:r>
              <a:rPr lang="ja-JP" altLang="en-US"/>
              <a:t>結論</a:t>
            </a:r>
            <a:endParaRPr kumimoji="1" lang="ja-JP" altLang="en-US"/>
          </a:p>
        </p:txBody>
      </p:sp>
      <p:sp>
        <p:nvSpPr>
          <p:cNvPr id="6" name="テキスト ボックス 5">
            <a:extLst>
              <a:ext uri="{FF2B5EF4-FFF2-40B4-BE49-F238E27FC236}">
                <a16:creationId xmlns:a16="http://schemas.microsoft.com/office/drawing/2014/main" id="{C5CBA41F-9961-3641-79CD-2012A21F202E}"/>
              </a:ext>
            </a:extLst>
          </p:cNvPr>
          <p:cNvSpPr txBox="1"/>
          <p:nvPr/>
        </p:nvSpPr>
        <p:spPr>
          <a:xfrm>
            <a:off x="860551" y="766546"/>
            <a:ext cx="1943161" cy="830997"/>
          </a:xfrm>
          <a:prstGeom prst="rect">
            <a:avLst/>
          </a:prstGeom>
          <a:noFill/>
        </p:spPr>
        <p:txBody>
          <a:bodyPr wrap="none" rtlCol="0">
            <a:spAutoFit/>
          </a:bodyPr>
          <a:lstStyle/>
          <a:p>
            <a:r>
              <a:rPr kumimoji="1" lang="ja-JP" altLang="en-US" sz="4800"/>
              <a:t>目次</a:t>
            </a:r>
            <a:r>
              <a:rPr kumimoji="1" lang="en-US" altLang="ja-JP" sz="4800" dirty="0"/>
              <a:t> : </a:t>
            </a:r>
            <a:endParaRPr kumimoji="1" lang="ja-JP" altLang="en-US" sz="4800"/>
          </a:p>
        </p:txBody>
      </p:sp>
    </p:spTree>
    <p:extLst>
      <p:ext uri="{BB962C8B-B14F-4D97-AF65-F5344CB8AC3E}">
        <p14:creationId xmlns:p14="http://schemas.microsoft.com/office/powerpoint/2010/main" val="374815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F9BA3-1230-F369-3D66-DF09B4DDEB82}"/>
              </a:ext>
            </a:extLst>
          </p:cNvPr>
          <p:cNvSpPr>
            <a:spLocks noGrp="1"/>
          </p:cNvSpPr>
          <p:nvPr>
            <p:ph type="title"/>
          </p:nvPr>
        </p:nvSpPr>
        <p:spPr>
          <a:xfrm>
            <a:off x="707572" y="463096"/>
            <a:ext cx="10515600" cy="1325563"/>
          </a:xfrm>
        </p:spPr>
        <p:txBody>
          <a:bodyPr/>
          <a:lstStyle/>
          <a:p>
            <a:r>
              <a:rPr kumimoji="1" lang="ja-JP" altLang="en-US" b="1"/>
              <a:t>提案手法</a:t>
            </a:r>
            <a:r>
              <a:rPr kumimoji="1" lang="en-US" altLang="ja-JP" b="1" dirty="0"/>
              <a:t> (Conv-</a:t>
            </a:r>
            <a:r>
              <a:rPr kumimoji="1" lang="en-US" altLang="ja-JP" b="1" dirty="0" err="1"/>
              <a:t>TasNet</a:t>
            </a:r>
            <a:r>
              <a:rPr kumimoji="1" lang="en-US" altLang="ja-JP" b="1" dirty="0"/>
              <a:t>) </a:t>
            </a:r>
            <a:r>
              <a:rPr kumimoji="1" lang="ja-JP" altLang="en-US" b="1"/>
              <a:t>の新規性</a:t>
            </a:r>
          </a:p>
        </p:txBody>
      </p:sp>
      <p:sp>
        <p:nvSpPr>
          <p:cNvPr id="3" name="コンテンツ プレースホルダー 2">
            <a:extLst>
              <a:ext uri="{FF2B5EF4-FFF2-40B4-BE49-F238E27FC236}">
                <a16:creationId xmlns:a16="http://schemas.microsoft.com/office/drawing/2014/main" id="{6CB715E9-99B2-6C54-18C7-B5F1C8C2D46C}"/>
              </a:ext>
            </a:extLst>
          </p:cNvPr>
          <p:cNvSpPr>
            <a:spLocks noGrp="1"/>
          </p:cNvSpPr>
          <p:nvPr>
            <p:ph idx="1"/>
          </p:nvPr>
        </p:nvSpPr>
        <p:spPr>
          <a:xfrm>
            <a:off x="1262743" y="2894466"/>
            <a:ext cx="10237181" cy="3248150"/>
          </a:xfrm>
        </p:spPr>
        <p:txBody>
          <a:bodyPr>
            <a:normAutofit/>
          </a:bodyPr>
          <a:lstStyle/>
          <a:p>
            <a:pPr marL="0" indent="0">
              <a:buNone/>
            </a:pPr>
            <a:r>
              <a:rPr lang="en-US" altLang="ja-JP" dirty="0"/>
              <a:t>A) </a:t>
            </a:r>
            <a:r>
              <a:rPr kumimoji="1" lang="ja-JP" altLang="en-US"/>
              <a:t>入出力は音声波形</a:t>
            </a:r>
            <a:r>
              <a:rPr kumimoji="1" lang="en-US" altLang="ja-JP" dirty="0"/>
              <a:t> (</a:t>
            </a:r>
            <a:r>
              <a:rPr kumimoji="1" lang="ja-JP" altLang="en-US"/>
              <a:t>時間領域</a:t>
            </a:r>
            <a:r>
              <a:rPr kumimoji="1" lang="en-US" altLang="ja-JP" dirty="0"/>
              <a:t>) </a:t>
            </a:r>
            <a:r>
              <a:rPr kumimoji="1" lang="ja-JP" altLang="en-US"/>
              <a:t>で行う。</a:t>
            </a:r>
            <a:endParaRPr lang="en-US" altLang="ja-JP" dirty="0"/>
          </a:p>
          <a:p>
            <a:pPr marL="0" indent="0">
              <a:buNone/>
            </a:pPr>
            <a:r>
              <a:rPr lang="en-US" altLang="ja-JP" dirty="0"/>
              <a:t>B) Encoder + Separation module + Decoder </a:t>
            </a:r>
            <a:r>
              <a:rPr lang="ja-JP" altLang="en-US"/>
              <a:t>で構成される。</a:t>
            </a:r>
            <a:endParaRPr lang="en-US" altLang="ja-JP" dirty="0"/>
          </a:p>
          <a:p>
            <a:pPr marL="0" indent="0">
              <a:buNone/>
            </a:pPr>
            <a:r>
              <a:rPr lang="en-US" altLang="ja-JP" dirty="0"/>
              <a:t>C) Separation module </a:t>
            </a:r>
            <a:r>
              <a:rPr lang="ja-JP" altLang="en-US"/>
              <a:t>では、</a:t>
            </a:r>
            <a:r>
              <a:rPr lang="en-US" altLang="ja-JP" dirty="0"/>
              <a:t>1</a:t>
            </a:r>
            <a:r>
              <a:rPr lang="ja-JP" altLang="en-US"/>
              <a:t>次元拡張畳み込みブロックを</a:t>
            </a:r>
            <a:r>
              <a:rPr lang="en-US" altLang="ja-JP" dirty="0"/>
              <a:t>  </a:t>
            </a:r>
          </a:p>
          <a:p>
            <a:pPr marL="0" indent="0">
              <a:buNone/>
            </a:pPr>
            <a:r>
              <a:rPr lang="en-US" altLang="ja-JP" dirty="0"/>
              <a:t>    </a:t>
            </a:r>
            <a:r>
              <a:rPr lang="ja-JP" altLang="en-US"/>
              <a:t>重ねた</a:t>
            </a:r>
            <a:r>
              <a:rPr lang="en-US" altLang="ja-JP" dirty="0"/>
              <a:t>TCN (Temporal Conv-Net)</a:t>
            </a:r>
            <a:r>
              <a:rPr lang="ja-JP" altLang="en-US"/>
              <a:t>を利用して</a:t>
            </a:r>
            <a:r>
              <a:rPr lang="en-US" altLang="ja-JP" dirty="0"/>
              <a:t> Mask </a:t>
            </a:r>
            <a:r>
              <a:rPr lang="ja-JP" altLang="en-US"/>
              <a:t>を推定</a:t>
            </a:r>
            <a:endParaRPr lang="en-US" altLang="ja-JP" dirty="0"/>
          </a:p>
          <a:p>
            <a:pPr marL="0" indent="0">
              <a:buNone/>
            </a:pPr>
            <a:r>
              <a:rPr lang="en-US" altLang="ja-JP" dirty="0"/>
              <a:t>    </a:t>
            </a:r>
            <a:r>
              <a:rPr lang="ja-JP" altLang="en-US"/>
              <a:t>する。</a:t>
            </a:r>
            <a:endParaRPr lang="en-US" altLang="ja-JP" dirty="0"/>
          </a:p>
          <a:p>
            <a:pPr marL="0" indent="0">
              <a:buNone/>
            </a:pPr>
            <a:r>
              <a:rPr lang="en-US" altLang="ja-JP" dirty="0"/>
              <a:t>D) </a:t>
            </a:r>
            <a:r>
              <a:rPr lang="ja-JP" altLang="en-US"/>
              <a:t>それぞれの</a:t>
            </a:r>
            <a:r>
              <a:rPr lang="en-US" altLang="ja-JP" dirty="0"/>
              <a:t> Conv </a:t>
            </a:r>
            <a:r>
              <a:rPr lang="ja-JP" altLang="en-US"/>
              <a:t>には</a:t>
            </a:r>
            <a:r>
              <a:rPr lang="en-US" altLang="ja-JP" dirty="0"/>
              <a:t> </a:t>
            </a:r>
            <a:r>
              <a:rPr lang="en-US" altLang="ja-JP" dirty="0" err="1"/>
              <a:t>Depthwise</a:t>
            </a:r>
            <a:r>
              <a:rPr lang="en-US" altLang="ja-JP" dirty="0"/>
              <a:t> Conv </a:t>
            </a:r>
            <a:r>
              <a:rPr lang="ja-JP" altLang="en-US"/>
              <a:t>を用いる。</a:t>
            </a:r>
            <a:endParaRPr lang="en-US" altLang="ja-JP" dirty="0"/>
          </a:p>
          <a:p>
            <a:endParaRPr lang="en-US" altLang="ja-JP" dirty="0"/>
          </a:p>
          <a:p>
            <a:endParaRPr kumimoji="1" lang="ja-JP" altLang="en-US"/>
          </a:p>
        </p:txBody>
      </p:sp>
      <p:sp>
        <p:nvSpPr>
          <p:cNvPr id="4" name="テキスト ボックス 3">
            <a:extLst>
              <a:ext uri="{FF2B5EF4-FFF2-40B4-BE49-F238E27FC236}">
                <a16:creationId xmlns:a16="http://schemas.microsoft.com/office/drawing/2014/main" id="{CA0F1504-37C9-863C-8417-6D778DDB2861}"/>
              </a:ext>
            </a:extLst>
          </p:cNvPr>
          <p:cNvSpPr txBox="1"/>
          <p:nvPr/>
        </p:nvSpPr>
        <p:spPr>
          <a:xfrm>
            <a:off x="707572" y="2079952"/>
            <a:ext cx="5412059" cy="523220"/>
          </a:xfrm>
          <a:prstGeom prst="rect">
            <a:avLst/>
          </a:prstGeom>
          <a:noFill/>
        </p:spPr>
        <p:txBody>
          <a:bodyPr wrap="none" rtlCol="0">
            <a:spAutoFit/>
          </a:bodyPr>
          <a:lstStyle/>
          <a:p>
            <a:r>
              <a:rPr kumimoji="1" lang="ja-JP" altLang="en-US" sz="2800"/>
              <a:t>・新規性には以下の</a:t>
            </a:r>
            <a:r>
              <a:rPr kumimoji="1" lang="en-US" altLang="ja-JP" sz="2800" dirty="0"/>
              <a:t>4</a:t>
            </a:r>
            <a:r>
              <a:rPr kumimoji="1" lang="ja-JP" altLang="en-US" sz="2800"/>
              <a:t>つがある。</a:t>
            </a:r>
          </a:p>
        </p:txBody>
      </p:sp>
    </p:spTree>
    <p:extLst>
      <p:ext uri="{BB962C8B-B14F-4D97-AF65-F5344CB8AC3E}">
        <p14:creationId xmlns:p14="http://schemas.microsoft.com/office/powerpoint/2010/main" val="114472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2596D1-153D-4857-38CF-10EC74B8DCBA}"/>
              </a:ext>
            </a:extLst>
          </p:cNvPr>
          <p:cNvSpPr>
            <a:spLocks noGrp="1"/>
          </p:cNvSpPr>
          <p:nvPr>
            <p:ph type="title"/>
          </p:nvPr>
        </p:nvSpPr>
        <p:spPr>
          <a:xfrm>
            <a:off x="838200" y="558762"/>
            <a:ext cx="10515600" cy="1325563"/>
          </a:xfrm>
        </p:spPr>
        <p:txBody>
          <a:bodyPr/>
          <a:lstStyle/>
          <a:p>
            <a:r>
              <a:rPr lang="en-US" altLang="ja-JP" b="1" dirty="0"/>
              <a:t>A) </a:t>
            </a:r>
            <a:r>
              <a:rPr lang="ja-JP" altLang="en-US" b="1"/>
              <a:t>入出力は音声波形</a:t>
            </a:r>
            <a:r>
              <a:rPr lang="en-US" altLang="ja-JP" b="1" dirty="0"/>
              <a:t> </a:t>
            </a:r>
            <a:endParaRPr kumimoji="1" lang="ja-JP" altLang="en-US" b="1"/>
          </a:p>
        </p:txBody>
      </p:sp>
      <p:sp>
        <p:nvSpPr>
          <p:cNvPr id="3" name="コンテンツ プレースホルダー 2">
            <a:extLst>
              <a:ext uri="{FF2B5EF4-FFF2-40B4-BE49-F238E27FC236}">
                <a16:creationId xmlns:a16="http://schemas.microsoft.com/office/drawing/2014/main" id="{635268AC-1E65-A977-7A9F-EF125C6C176E}"/>
              </a:ext>
            </a:extLst>
          </p:cNvPr>
          <p:cNvSpPr>
            <a:spLocks noGrp="1"/>
          </p:cNvSpPr>
          <p:nvPr>
            <p:ph idx="1"/>
          </p:nvPr>
        </p:nvSpPr>
        <p:spPr>
          <a:xfrm>
            <a:off x="838200" y="2118488"/>
            <a:ext cx="10515600" cy="1424288"/>
          </a:xfrm>
        </p:spPr>
        <p:txBody>
          <a:bodyPr>
            <a:normAutofit/>
          </a:bodyPr>
          <a:lstStyle/>
          <a:p>
            <a:r>
              <a:rPr kumimoji="1" lang="ja-JP" altLang="en-US"/>
              <a:t>入力は音声波形のままでよく、前処理として</a:t>
            </a:r>
            <a:r>
              <a:rPr kumimoji="1" lang="en-US" altLang="ja-JP" dirty="0"/>
              <a:t> STFT </a:t>
            </a:r>
            <a:r>
              <a:rPr kumimoji="1" lang="ja-JP" altLang="en-US"/>
              <a:t>などを行う必要がない。</a:t>
            </a:r>
            <a:endParaRPr kumimoji="1" lang="en-US" altLang="ja-JP" dirty="0"/>
          </a:p>
          <a:p>
            <a:r>
              <a:rPr kumimoji="1" lang="ja-JP" altLang="en-US"/>
              <a:t>同様に出力も音声波形であるため</a:t>
            </a:r>
            <a:r>
              <a:rPr kumimoji="1" lang="en-US" altLang="ja-JP" dirty="0"/>
              <a:t> ISTFT </a:t>
            </a:r>
            <a:r>
              <a:rPr kumimoji="1" lang="ja-JP" altLang="en-US"/>
              <a:t>も不要である。</a:t>
            </a:r>
            <a:endParaRPr kumimoji="1" lang="en-US" altLang="ja-JP" dirty="0"/>
          </a:p>
          <a:p>
            <a:pPr marL="0" indent="0">
              <a:buNone/>
            </a:pPr>
            <a:endParaRPr kumimoji="1" lang="ja-JP" altLang="en-US"/>
          </a:p>
        </p:txBody>
      </p:sp>
      <p:sp>
        <p:nvSpPr>
          <p:cNvPr id="4" name="テキスト ボックス 3">
            <a:extLst>
              <a:ext uri="{FF2B5EF4-FFF2-40B4-BE49-F238E27FC236}">
                <a16:creationId xmlns:a16="http://schemas.microsoft.com/office/drawing/2014/main" id="{F8EC86DE-E6CF-84E1-FCB6-07FC0738ED2F}"/>
              </a:ext>
            </a:extLst>
          </p:cNvPr>
          <p:cNvSpPr txBox="1"/>
          <p:nvPr/>
        </p:nvSpPr>
        <p:spPr>
          <a:xfrm>
            <a:off x="2223357" y="4914243"/>
            <a:ext cx="7745286" cy="1384995"/>
          </a:xfrm>
          <a:prstGeom prst="rect">
            <a:avLst/>
          </a:prstGeom>
          <a:noFill/>
        </p:spPr>
        <p:txBody>
          <a:bodyPr wrap="square" rtlCol="0">
            <a:spAutoFit/>
          </a:bodyPr>
          <a:lstStyle/>
          <a:p>
            <a:r>
              <a:rPr lang="ja-JP" altLang="en-US" sz="2800"/>
              <a:t>計算量の大きな</a:t>
            </a:r>
            <a:r>
              <a:rPr lang="en-US" altLang="ja-JP" sz="2800" dirty="0"/>
              <a:t> STFT, ISTFT </a:t>
            </a:r>
            <a:r>
              <a:rPr lang="ja-JP" altLang="en-US" sz="2800"/>
              <a:t>の処理を回避し</a:t>
            </a:r>
            <a:r>
              <a:rPr kumimoji="1" lang="ja-JP" altLang="en-US" sz="2800"/>
              <a:t>リアルタイム処理に近づける。</a:t>
            </a:r>
            <a:endParaRPr kumimoji="1" lang="en-US" altLang="ja-JP" sz="2800" dirty="0"/>
          </a:p>
          <a:p>
            <a:r>
              <a:rPr lang="ja-JP" altLang="en-US" sz="2800"/>
              <a:t>また、</a:t>
            </a:r>
            <a:r>
              <a:rPr lang="en-US" altLang="ja-JP" sz="2800" dirty="0"/>
              <a:t>End-to-End </a:t>
            </a:r>
            <a:r>
              <a:rPr lang="ja-JP" altLang="en-US" sz="2800"/>
              <a:t>の学習が可能である。</a:t>
            </a:r>
            <a:endParaRPr kumimoji="1" lang="ja-JP" altLang="en-US" sz="2800"/>
          </a:p>
        </p:txBody>
      </p:sp>
      <p:sp>
        <p:nvSpPr>
          <p:cNvPr id="6" name="下矢印 5">
            <a:extLst>
              <a:ext uri="{FF2B5EF4-FFF2-40B4-BE49-F238E27FC236}">
                <a16:creationId xmlns:a16="http://schemas.microsoft.com/office/drawing/2014/main" id="{48C83989-5403-A129-1373-6C82D0F18B9A}"/>
              </a:ext>
            </a:extLst>
          </p:cNvPr>
          <p:cNvSpPr/>
          <p:nvPr/>
        </p:nvSpPr>
        <p:spPr>
          <a:xfrm>
            <a:off x="5611368" y="3835856"/>
            <a:ext cx="484632" cy="7853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9108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5E55B-D837-DA8F-2CAB-B62140BCA9DC}"/>
              </a:ext>
            </a:extLst>
          </p:cNvPr>
          <p:cNvSpPr>
            <a:spLocks noGrp="1"/>
          </p:cNvSpPr>
          <p:nvPr>
            <p:ph type="title"/>
          </p:nvPr>
        </p:nvSpPr>
        <p:spPr>
          <a:xfrm>
            <a:off x="692075" y="365125"/>
            <a:ext cx="10661725" cy="1325563"/>
          </a:xfrm>
        </p:spPr>
        <p:txBody>
          <a:bodyPr>
            <a:normAutofit/>
          </a:bodyPr>
          <a:lstStyle/>
          <a:p>
            <a:r>
              <a:rPr lang="en-US" altLang="ja-JP" sz="3600" b="1" dirty="0"/>
              <a:t>B1) Encoder + Separation module + Decoder </a:t>
            </a:r>
            <a:r>
              <a:rPr lang="ja-JP" altLang="en-US" sz="3600" b="1"/>
              <a:t>で構成</a:t>
            </a:r>
            <a:endParaRPr kumimoji="1" lang="ja-JP" altLang="en-US" sz="3600" b="1"/>
          </a:p>
        </p:txBody>
      </p:sp>
      <p:pic>
        <p:nvPicPr>
          <p:cNvPr id="9" name="コンテンツ プレースホルダー 8" descr="ダイアグラム&#10;&#10;自動的に生成された説明">
            <a:extLst>
              <a:ext uri="{FF2B5EF4-FFF2-40B4-BE49-F238E27FC236}">
                <a16:creationId xmlns:a16="http://schemas.microsoft.com/office/drawing/2014/main" id="{C02D43A2-AFBE-4732-D212-F6A9E92D69AF}"/>
              </a:ext>
            </a:extLst>
          </p:cNvPr>
          <p:cNvPicPr>
            <a:picLocks noGrp="1" noChangeAspect="1"/>
          </p:cNvPicPr>
          <p:nvPr>
            <p:ph idx="1"/>
          </p:nvPr>
        </p:nvPicPr>
        <p:blipFill>
          <a:blip r:embed="rId2"/>
          <a:stretch>
            <a:fillRect/>
          </a:stretch>
        </p:blipFill>
        <p:spPr>
          <a:xfrm>
            <a:off x="1014185" y="2823462"/>
            <a:ext cx="10163629" cy="1820631"/>
          </a:xfrm>
        </p:spPr>
      </p:pic>
      <p:sp>
        <p:nvSpPr>
          <p:cNvPr id="10" name="テキスト ボックス 9">
            <a:extLst>
              <a:ext uri="{FF2B5EF4-FFF2-40B4-BE49-F238E27FC236}">
                <a16:creationId xmlns:a16="http://schemas.microsoft.com/office/drawing/2014/main" id="{949C2F3C-5D35-CFBB-AEC0-1E55A21FD761}"/>
              </a:ext>
            </a:extLst>
          </p:cNvPr>
          <p:cNvSpPr txBox="1"/>
          <p:nvPr/>
        </p:nvSpPr>
        <p:spPr>
          <a:xfrm>
            <a:off x="838200" y="1841295"/>
            <a:ext cx="5883238" cy="523220"/>
          </a:xfrm>
          <a:prstGeom prst="rect">
            <a:avLst/>
          </a:prstGeom>
          <a:noFill/>
        </p:spPr>
        <p:txBody>
          <a:bodyPr wrap="square" rtlCol="0">
            <a:spAutoFit/>
          </a:bodyPr>
          <a:lstStyle/>
          <a:p>
            <a:r>
              <a:rPr kumimoji="1" lang="ja-JP" altLang="en-US" sz="2800"/>
              <a:t>・モデルは以下のように構成される。</a:t>
            </a:r>
          </a:p>
        </p:txBody>
      </p:sp>
      <p:sp>
        <p:nvSpPr>
          <p:cNvPr id="14" name="テキスト ボックス 13">
            <a:extLst>
              <a:ext uri="{FF2B5EF4-FFF2-40B4-BE49-F238E27FC236}">
                <a16:creationId xmlns:a16="http://schemas.microsoft.com/office/drawing/2014/main" id="{1FA36B18-4482-18C9-00F3-7D09C8D63378}"/>
              </a:ext>
            </a:extLst>
          </p:cNvPr>
          <p:cNvSpPr txBox="1"/>
          <p:nvPr/>
        </p:nvSpPr>
        <p:spPr>
          <a:xfrm>
            <a:off x="838200" y="5299813"/>
            <a:ext cx="10661725" cy="954107"/>
          </a:xfrm>
          <a:prstGeom prst="rect">
            <a:avLst/>
          </a:prstGeom>
          <a:noFill/>
        </p:spPr>
        <p:txBody>
          <a:bodyPr wrap="square" rtlCol="0">
            <a:spAutoFit/>
          </a:bodyPr>
          <a:lstStyle/>
          <a:p>
            <a:r>
              <a:rPr lang="ja-JP" altLang="en-US" sz="2800"/>
              <a:t>・</a:t>
            </a:r>
            <a:r>
              <a:rPr lang="en-US" altLang="ja-JP" sz="2800" dirty="0"/>
              <a:t>Encoder </a:t>
            </a:r>
            <a:r>
              <a:rPr lang="ja-JP" altLang="en-US" sz="2800"/>
              <a:t>の出力と同じ次元の</a:t>
            </a:r>
            <a:r>
              <a:rPr lang="en-US" altLang="ja-JP" sz="2800" dirty="0"/>
              <a:t> Mask </a:t>
            </a:r>
            <a:r>
              <a:rPr lang="ja-JP" altLang="en-US" sz="2800"/>
              <a:t>が推定され、アダマール積をとった後、</a:t>
            </a:r>
            <a:r>
              <a:rPr lang="en-US" altLang="ja-JP" sz="2800" dirty="0"/>
              <a:t>Decoder </a:t>
            </a:r>
            <a:r>
              <a:rPr lang="ja-JP" altLang="en-US" sz="2800"/>
              <a:t>に入力し分離された音声波形を得る。</a:t>
            </a:r>
            <a:endParaRPr kumimoji="1" lang="ja-JP" altLang="en-US" sz="2800"/>
          </a:p>
        </p:txBody>
      </p:sp>
    </p:spTree>
    <p:extLst>
      <p:ext uri="{BB962C8B-B14F-4D97-AF65-F5344CB8AC3E}">
        <p14:creationId xmlns:p14="http://schemas.microsoft.com/office/powerpoint/2010/main" val="3538268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3108D-519B-0ECC-E0FC-59B1B7712B55}"/>
              </a:ext>
            </a:extLst>
          </p:cNvPr>
          <p:cNvSpPr>
            <a:spLocks noGrp="1"/>
          </p:cNvSpPr>
          <p:nvPr>
            <p:ph type="title"/>
          </p:nvPr>
        </p:nvSpPr>
        <p:spPr/>
        <p:txBody>
          <a:bodyPr/>
          <a:lstStyle/>
          <a:p>
            <a:r>
              <a:rPr lang="en-US" altLang="ja-JP" b="1" dirty="0"/>
              <a:t>B2) </a:t>
            </a:r>
            <a:r>
              <a:rPr kumimoji="1" lang="en-US" altLang="ja-JP" b="1" dirty="0"/>
              <a:t>Encoder </a:t>
            </a:r>
            <a:r>
              <a:rPr kumimoji="1" lang="ja-JP" altLang="en-US" b="1"/>
              <a:t>および</a:t>
            </a:r>
            <a:r>
              <a:rPr kumimoji="1" lang="en-US" altLang="ja-JP" b="1" dirty="0"/>
              <a:t> Decoder</a:t>
            </a:r>
            <a:endParaRPr kumimoji="1" lang="ja-JP" altLang="en-US" b="1"/>
          </a:p>
        </p:txBody>
      </p:sp>
      <p:sp>
        <p:nvSpPr>
          <p:cNvPr id="3" name="コンテンツ プレースホルダー 2">
            <a:extLst>
              <a:ext uri="{FF2B5EF4-FFF2-40B4-BE49-F238E27FC236}">
                <a16:creationId xmlns:a16="http://schemas.microsoft.com/office/drawing/2014/main" id="{DBA10D80-4B85-5C66-78B2-08E5E241272B}"/>
              </a:ext>
            </a:extLst>
          </p:cNvPr>
          <p:cNvSpPr>
            <a:spLocks noGrp="1"/>
          </p:cNvSpPr>
          <p:nvPr>
            <p:ph idx="1"/>
          </p:nvPr>
        </p:nvSpPr>
        <p:spPr>
          <a:xfrm>
            <a:off x="838200" y="2019262"/>
            <a:ext cx="10515600" cy="523221"/>
          </a:xfrm>
        </p:spPr>
        <p:txBody>
          <a:bodyPr>
            <a:normAutofit/>
          </a:bodyPr>
          <a:lstStyle/>
          <a:p>
            <a:pPr marL="0" indent="0">
              <a:buNone/>
            </a:pPr>
            <a:r>
              <a:rPr kumimoji="1" lang="ja-JP" altLang="en-US"/>
              <a:t>・</a:t>
            </a:r>
            <a:r>
              <a:rPr kumimoji="1" lang="en-US" altLang="ja-JP" dirty="0"/>
              <a:t>Encoder</a:t>
            </a:r>
            <a:r>
              <a:rPr kumimoji="1" lang="ja-JP" altLang="en-US"/>
              <a:t>・・・</a:t>
            </a:r>
            <a:r>
              <a:rPr kumimoji="1" lang="en-US" altLang="ja-JP" dirty="0"/>
              <a:t>1</a:t>
            </a:r>
            <a:r>
              <a:rPr kumimoji="1" lang="ja-JP" altLang="en-US"/>
              <a:t>層の</a:t>
            </a:r>
            <a:r>
              <a:rPr kumimoji="1" lang="en-US" altLang="ja-JP" dirty="0"/>
              <a:t> </a:t>
            </a:r>
            <a:r>
              <a:rPr lang="en-US" altLang="ja-JP" dirty="0"/>
              <a:t>1-D Conv</a:t>
            </a:r>
          </a:p>
          <a:p>
            <a:endParaRPr lang="en-US" altLang="ja-JP" dirty="0"/>
          </a:p>
          <a:p>
            <a:endParaRPr kumimoji="1" lang="ja-JP" altLang="en-US"/>
          </a:p>
        </p:txBody>
      </p:sp>
      <p:sp>
        <p:nvSpPr>
          <p:cNvPr id="4" name="テキスト ボックス 3">
            <a:extLst>
              <a:ext uri="{FF2B5EF4-FFF2-40B4-BE49-F238E27FC236}">
                <a16:creationId xmlns:a16="http://schemas.microsoft.com/office/drawing/2014/main" id="{FD0AA470-A1D5-69F3-26DF-766CF77D9F7D}"/>
              </a:ext>
            </a:extLst>
          </p:cNvPr>
          <p:cNvSpPr txBox="1"/>
          <p:nvPr/>
        </p:nvSpPr>
        <p:spPr>
          <a:xfrm>
            <a:off x="1419880" y="2677419"/>
            <a:ext cx="8993168" cy="523220"/>
          </a:xfrm>
          <a:prstGeom prst="rect">
            <a:avLst/>
          </a:prstGeom>
          <a:noFill/>
        </p:spPr>
        <p:txBody>
          <a:bodyPr wrap="none" rtlCol="0">
            <a:spAutoFit/>
          </a:bodyPr>
          <a:lstStyle/>
          <a:p>
            <a:r>
              <a:rPr lang="en-US" altLang="ja-JP" sz="2800" dirty="0"/>
              <a:t>→ </a:t>
            </a:r>
            <a:r>
              <a:rPr lang="ja-JP" altLang="en-US" sz="2800"/>
              <a:t>混合音声</a:t>
            </a:r>
            <a:r>
              <a:rPr lang="en-US" altLang="ja-JP" sz="2800" dirty="0"/>
              <a:t> (1, T) </a:t>
            </a:r>
            <a:r>
              <a:rPr lang="ja-JP" altLang="en-US" sz="2800"/>
              <a:t>を特徴マップ</a:t>
            </a:r>
            <a:r>
              <a:rPr lang="en-US" altLang="ja-JP" sz="2800" dirty="0"/>
              <a:t> (512, L) </a:t>
            </a:r>
            <a:r>
              <a:rPr lang="ja-JP" altLang="en-US" sz="2800"/>
              <a:t>にマッピング</a:t>
            </a:r>
            <a:endParaRPr kumimoji="1" lang="ja-JP" altLang="en-US" sz="2800"/>
          </a:p>
        </p:txBody>
      </p:sp>
      <p:sp>
        <p:nvSpPr>
          <p:cNvPr id="5" name="テキスト ボックス 4">
            <a:extLst>
              <a:ext uri="{FF2B5EF4-FFF2-40B4-BE49-F238E27FC236}">
                <a16:creationId xmlns:a16="http://schemas.microsoft.com/office/drawing/2014/main" id="{6D94FC4B-876E-8337-D208-3255EAF07D87}"/>
              </a:ext>
            </a:extLst>
          </p:cNvPr>
          <p:cNvSpPr txBox="1"/>
          <p:nvPr/>
        </p:nvSpPr>
        <p:spPr>
          <a:xfrm>
            <a:off x="1419880" y="4280794"/>
            <a:ext cx="9467626" cy="523220"/>
          </a:xfrm>
          <a:prstGeom prst="rect">
            <a:avLst/>
          </a:prstGeom>
          <a:noFill/>
        </p:spPr>
        <p:txBody>
          <a:bodyPr wrap="square">
            <a:spAutoFit/>
          </a:bodyPr>
          <a:lstStyle/>
          <a:p>
            <a:r>
              <a:rPr lang="en-US" altLang="ja-JP" sz="2800" dirty="0"/>
              <a:t>→ </a:t>
            </a:r>
            <a:r>
              <a:rPr lang="ja-JP" altLang="en-US" sz="2800"/>
              <a:t>特徴マップ</a:t>
            </a:r>
            <a:r>
              <a:rPr lang="en-US" altLang="ja-JP" sz="2800" dirty="0"/>
              <a:t> (512, L) </a:t>
            </a:r>
            <a:r>
              <a:rPr lang="ja-JP" altLang="en-US" sz="2800"/>
              <a:t>を分離音声</a:t>
            </a:r>
            <a:r>
              <a:rPr lang="en-US" altLang="ja-JP" sz="2800" dirty="0"/>
              <a:t>(1, T) </a:t>
            </a:r>
            <a:r>
              <a:rPr lang="ja-JP" altLang="en-US" sz="2800"/>
              <a:t>にマッピング</a:t>
            </a:r>
            <a:endParaRPr kumimoji="1" lang="ja-JP" altLang="en-US" sz="2800"/>
          </a:p>
        </p:txBody>
      </p:sp>
      <p:sp>
        <p:nvSpPr>
          <p:cNvPr id="7" name="テキスト ボックス 6">
            <a:extLst>
              <a:ext uri="{FF2B5EF4-FFF2-40B4-BE49-F238E27FC236}">
                <a16:creationId xmlns:a16="http://schemas.microsoft.com/office/drawing/2014/main" id="{BF6A89A0-2BB5-7708-C007-79873778D39D}"/>
              </a:ext>
            </a:extLst>
          </p:cNvPr>
          <p:cNvSpPr txBox="1"/>
          <p:nvPr/>
        </p:nvSpPr>
        <p:spPr>
          <a:xfrm>
            <a:off x="838201" y="3622638"/>
            <a:ext cx="6918064" cy="523220"/>
          </a:xfrm>
          <a:prstGeom prst="rect">
            <a:avLst/>
          </a:prstGeom>
          <a:noFill/>
        </p:spPr>
        <p:txBody>
          <a:bodyPr wrap="square">
            <a:spAutoFit/>
          </a:bodyPr>
          <a:lstStyle/>
          <a:p>
            <a:r>
              <a:rPr lang="ja-JP" altLang="en-US" sz="2800"/>
              <a:t>・</a:t>
            </a:r>
            <a:r>
              <a:rPr lang="en-US" altLang="ja-JP" sz="2800" dirty="0"/>
              <a:t>Decoder </a:t>
            </a:r>
            <a:r>
              <a:rPr lang="ja-JP" altLang="en-US" sz="2800"/>
              <a:t>・・・</a:t>
            </a:r>
            <a:r>
              <a:rPr lang="en-US" altLang="ja-JP" sz="2800" dirty="0"/>
              <a:t>1</a:t>
            </a:r>
            <a:r>
              <a:rPr lang="ja-JP" altLang="en-US" sz="2800"/>
              <a:t>層の</a:t>
            </a:r>
            <a:r>
              <a:rPr lang="en-US" altLang="ja-JP" sz="2800" dirty="0"/>
              <a:t> 1-D Trans Conv</a:t>
            </a:r>
          </a:p>
        </p:txBody>
      </p:sp>
    </p:spTree>
    <p:extLst>
      <p:ext uri="{BB962C8B-B14F-4D97-AF65-F5344CB8AC3E}">
        <p14:creationId xmlns:p14="http://schemas.microsoft.com/office/powerpoint/2010/main" val="2333829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A1186-7622-BB92-D518-45F10468EC89}"/>
              </a:ext>
            </a:extLst>
          </p:cNvPr>
          <p:cNvSpPr>
            <a:spLocks noGrp="1"/>
          </p:cNvSpPr>
          <p:nvPr>
            <p:ph type="title"/>
          </p:nvPr>
        </p:nvSpPr>
        <p:spPr/>
        <p:txBody>
          <a:bodyPr/>
          <a:lstStyle/>
          <a:p>
            <a:r>
              <a:rPr lang="en-US" altLang="ja-JP" b="1" dirty="0"/>
              <a:t>C1) Separation module </a:t>
            </a:r>
            <a:r>
              <a:rPr lang="ja-JP" altLang="en-US" b="1"/>
              <a:t>の構造</a:t>
            </a:r>
            <a:endParaRPr kumimoji="1" lang="ja-JP" altLang="en-US"/>
          </a:p>
        </p:txBody>
      </p:sp>
      <p:pic>
        <p:nvPicPr>
          <p:cNvPr id="5" name="コンテンツ プレースホルダー 4" descr="ダイアグラム&#10;&#10;自動的に生成された説明">
            <a:extLst>
              <a:ext uri="{FF2B5EF4-FFF2-40B4-BE49-F238E27FC236}">
                <a16:creationId xmlns:a16="http://schemas.microsoft.com/office/drawing/2014/main" id="{E8D62D2E-20B8-0CC9-A8EC-FC90F0B52D7B}"/>
              </a:ext>
            </a:extLst>
          </p:cNvPr>
          <p:cNvPicPr>
            <a:picLocks noGrp="1" noChangeAspect="1"/>
          </p:cNvPicPr>
          <p:nvPr>
            <p:ph idx="1"/>
          </p:nvPr>
        </p:nvPicPr>
        <p:blipFill>
          <a:blip r:embed="rId2"/>
          <a:stretch>
            <a:fillRect/>
          </a:stretch>
        </p:blipFill>
        <p:spPr>
          <a:xfrm>
            <a:off x="586656" y="2732746"/>
            <a:ext cx="7455117" cy="3876661"/>
          </a:xfrm>
        </p:spPr>
      </p:pic>
      <p:sp>
        <p:nvSpPr>
          <p:cNvPr id="6" name="テキスト ボックス 5">
            <a:extLst>
              <a:ext uri="{FF2B5EF4-FFF2-40B4-BE49-F238E27FC236}">
                <a16:creationId xmlns:a16="http://schemas.microsoft.com/office/drawing/2014/main" id="{E2D2442B-8F19-11EB-6408-47AF7E70CFA1}"/>
              </a:ext>
            </a:extLst>
          </p:cNvPr>
          <p:cNvSpPr txBox="1"/>
          <p:nvPr/>
        </p:nvSpPr>
        <p:spPr>
          <a:xfrm>
            <a:off x="1097280" y="1668138"/>
            <a:ext cx="9183924" cy="954107"/>
          </a:xfrm>
          <a:prstGeom prst="rect">
            <a:avLst/>
          </a:prstGeom>
          <a:noFill/>
        </p:spPr>
        <p:txBody>
          <a:bodyPr wrap="none" rtlCol="0">
            <a:spAutoFit/>
          </a:bodyPr>
          <a:lstStyle/>
          <a:p>
            <a:r>
              <a:rPr kumimoji="1" lang="ja-JP" altLang="en-US" sz="2800"/>
              <a:t>・</a:t>
            </a:r>
            <a:r>
              <a:rPr kumimoji="1" lang="en-US" altLang="ja-JP" sz="2800" dirty="0"/>
              <a:t>TCN ( Temporal Conv-Net )</a:t>
            </a:r>
            <a:r>
              <a:rPr kumimoji="1" lang="ja-JP" altLang="en-US" sz="2800"/>
              <a:t>と呼ばれる以下のような</a:t>
            </a:r>
            <a:endParaRPr kumimoji="1" lang="en-US" altLang="ja-JP" sz="2800" dirty="0"/>
          </a:p>
          <a:p>
            <a:r>
              <a:rPr kumimoji="1" lang="en-US" altLang="ja-JP" sz="2800" dirty="0"/>
              <a:t>1-D dilated Conv </a:t>
            </a:r>
            <a:r>
              <a:rPr kumimoji="1" lang="ja-JP" altLang="en-US" sz="2800"/>
              <a:t>を多層に重ねた構造をスタックする。</a:t>
            </a:r>
          </a:p>
        </p:txBody>
      </p:sp>
      <p:pic>
        <p:nvPicPr>
          <p:cNvPr id="8" name="図 7" descr="ダイアグラム&#10;&#10;自動的に生成された説明">
            <a:extLst>
              <a:ext uri="{FF2B5EF4-FFF2-40B4-BE49-F238E27FC236}">
                <a16:creationId xmlns:a16="http://schemas.microsoft.com/office/drawing/2014/main" id="{5DA6428A-D6F6-E8C7-E6CC-CF87F17D7B3B}"/>
              </a:ext>
            </a:extLst>
          </p:cNvPr>
          <p:cNvPicPr>
            <a:picLocks noChangeAspect="1"/>
          </p:cNvPicPr>
          <p:nvPr/>
        </p:nvPicPr>
        <p:blipFill>
          <a:blip r:embed="rId3"/>
          <a:stretch>
            <a:fillRect/>
          </a:stretch>
        </p:blipFill>
        <p:spPr>
          <a:xfrm>
            <a:off x="9287958" y="2732594"/>
            <a:ext cx="2501900" cy="3708400"/>
          </a:xfrm>
          <a:prstGeom prst="rect">
            <a:avLst/>
          </a:prstGeom>
        </p:spPr>
      </p:pic>
      <p:sp>
        <p:nvSpPr>
          <p:cNvPr id="9" name="右矢印 8">
            <a:extLst>
              <a:ext uri="{FF2B5EF4-FFF2-40B4-BE49-F238E27FC236}">
                <a16:creationId xmlns:a16="http://schemas.microsoft.com/office/drawing/2014/main" id="{A8E33E5D-54AC-2DC9-BF3A-3BDFA1379CE3}"/>
              </a:ext>
            </a:extLst>
          </p:cNvPr>
          <p:cNvSpPr/>
          <p:nvPr/>
        </p:nvSpPr>
        <p:spPr>
          <a:xfrm>
            <a:off x="8197327" y="43595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01B229C-446F-2629-7186-90C1867D41F7}"/>
              </a:ext>
            </a:extLst>
          </p:cNvPr>
          <p:cNvSpPr txBox="1"/>
          <p:nvPr/>
        </p:nvSpPr>
        <p:spPr>
          <a:xfrm>
            <a:off x="7945783" y="4949853"/>
            <a:ext cx="1481496" cy="646331"/>
          </a:xfrm>
          <a:prstGeom prst="rect">
            <a:avLst/>
          </a:prstGeom>
          <a:noFill/>
        </p:spPr>
        <p:txBody>
          <a:bodyPr wrap="none" rtlCol="0">
            <a:spAutoFit/>
          </a:bodyPr>
          <a:lstStyle/>
          <a:p>
            <a:pPr algn="ctr"/>
            <a:r>
              <a:rPr lang="ja-JP" altLang="en-US"/>
              <a:t>各</a:t>
            </a:r>
            <a:r>
              <a:rPr lang="en-US" altLang="ja-JP" dirty="0"/>
              <a:t> </a:t>
            </a:r>
            <a:r>
              <a:rPr kumimoji="1" lang="en-US" altLang="ja-JP" dirty="0"/>
              <a:t>1-D</a:t>
            </a:r>
            <a:r>
              <a:rPr lang="en-US" altLang="ja-JP" dirty="0"/>
              <a:t> Conv</a:t>
            </a:r>
          </a:p>
          <a:p>
            <a:pPr algn="ctr"/>
            <a:r>
              <a:rPr lang="ja-JP" altLang="en-US"/>
              <a:t>の詳細</a:t>
            </a:r>
            <a:endParaRPr lang="en-US" altLang="ja-JP" dirty="0"/>
          </a:p>
        </p:txBody>
      </p:sp>
    </p:spTree>
    <p:extLst>
      <p:ext uri="{BB962C8B-B14F-4D97-AF65-F5344CB8AC3E}">
        <p14:creationId xmlns:p14="http://schemas.microsoft.com/office/powerpoint/2010/main" val="1449808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1B971-7F4E-A6DC-18FE-1F8AD8762F1F}"/>
              </a:ext>
            </a:extLst>
          </p:cNvPr>
          <p:cNvSpPr>
            <a:spLocks noGrp="1"/>
          </p:cNvSpPr>
          <p:nvPr>
            <p:ph type="title"/>
          </p:nvPr>
        </p:nvSpPr>
        <p:spPr/>
        <p:txBody>
          <a:bodyPr/>
          <a:lstStyle/>
          <a:p>
            <a:r>
              <a:rPr lang="en-US" altLang="ja-JP" b="1" dirty="0"/>
              <a:t>C2) 1-D dilated Conv</a:t>
            </a:r>
            <a:endParaRPr kumimoji="1" lang="ja-JP" altLang="en-US" b="1"/>
          </a:p>
        </p:txBody>
      </p:sp>
      <p:sp>
        <p:nvSpPr>
          <p:cNvPr id="6" name="テキスト ボックス 5">
            <a:extLst>
              <a:ext uri="{FF2B5EF4-FFF2-40B4-BE49-F238E27FC236}">
                <a16:creationId xmlns:a16="http://schemas.microsoft.com/office/drawing/2014/main" id="{14C29F39-135A-EE60-AAC8-17492BB30A44}"/>
              </a:ext>
            </a:extLst>
          </p:cNvPr>
          <p:cNvSpPr txBox="1"/>
          <p:nvPr/>
        </p:nvSpPr>
        <p:spPr>
          <a:xfrm>
            <a:off x="1023065" y="1690688"/>
            <a:ext cx="9958175" cy="523220"/>
          </a:xfrm>
          <a:prstGeom prst="rect">
            <a:avLst/>
          </a:prstGeom>
          <a:noFill/>
        </p:spPr>
        <p:txBody>
          <a:bodyPr wrap="none" rtlCol="0">
            <a:spAutoFit/>
          </a:bodyPr>
          <a:lstStyle/>
          <a:p>
            <a:r>
              <a:rPr kumimoji="1" lang="ja-JP" altLang="en-US" sz="2800"/>
              <a:t>・各要素を</a:t>
            </a:r>
            <a:r>
              <a:rPr kumimoji="1" lang="en-US" altLang="ja-JP" sz="2800" dirty="0"/>
              <a:t>(dilation - 1)</a:t>
            </a:r>
            <a:r>
              <a:rPr kumimoji="1" lang="ja-JP" altLang="en-US" sz="2800"/>
              <a:t>個飛ばしで畳み込む</a:t>
            </a:r>
            <a:r>
              <a:rPr lang="ja-JP" altLang="en-US" sz="2800"/>
              <a:t>ような</a:t>
            </a:r>
            <a:r>
              <a:rPr lang="en-US" altLang="ja-JP" sz="2800" dirty="0"/>
              <a:t> 1-D conv</a:t>
            </a:r>
            <a:endParaRPr kumimoji="1" lang="en-US" altLang="ja-JP" sz="2800" dirty="0"/>
          </a:p>
        </p:txBody>
      </p:sp>
      <p:pic>
        <p:nvPicPr>
          <p:cNvPr id="8" name="図 7" descr="グラフ&#10;&#10;中程度の精度で自動的に生成された説明">
            <a:extLst>
              <a:ext uri="{FF2B5EF4-FFF2-40B4-BE49-F238E27FC236}">
                <a16:creationId xmlns:a16="http://schemas.microsoft.com/office/drawing/2014/main" id="{FFF9D12E-030A-F89A-5B15-65BAA819CE7C}"/>
              </a:ext>
            </a:extLst>
          </p:cNvPr>
          <p:cNvPicPr>
            <a:picLocks noChangeAspect="1"/>
          </p:cNvPicPr>
          <p:nvPr/>
        </p:nvPicPr>
        <p:blipFill>
          <a:blip r:embed="rId2"/>
          <a:stretch>
            <a:fillRect/>
          </a:stretch>
        </p:blipFill>
        <p:spPr>
          <a:xfrm>
            <a:off x="2647950" y="2582171"/>
            <a:ext cx="6896100" cy="3835400"/>
          </a:xfrm>
          <a:prstGeom prst="rect">
            <a:avLst/>
          </a:prstGeom>
        </p:spPr>
      </p:pic>
    </p:spTree>
    <p:extLst>
      <p:ext uri="{BB962C8B-B14F-4D97-AF65-F5344CB8AC3E}">
        <p14:creationId xmlns:p14="http://schemas.microsoft.com/office/powerpoint/2010/main" val="133500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0D67D7-8E83-427A-8DCF-66C027EE1084}"/>
              </a:ext>
            </a:extLst>
          </p:cNvPr>
          <p:cNvSpPr>
            <a:spLocks noGrp="1"/>
          </p:cNvSpPr>
          <p:nvPr>
            <p:ph type="title"/>
          </p:nvPr>
        </p:nvSpPr>
        <p:spPr>
          <a:xfrm>
            <a:off x="783221" y="460255"/>
            <a:ext cx="10515600" cy="968823"/>
          </a:xfrm>
        </p:spPr>
        <p:txBody>
          <a:bodyPr/>
          <a:lstStyle/>
          <a:p>
            <a:r>
              <a:rPr kumimoji="1" lang="en-US" altLang="ja-JP" b="1" dirty="0"/>
              <a:t>C3) TCN</a:t>
            </a:r>
            <a:endParaRPr kumimoji="1" lang="ja-JP" altLang="en-US" b="1"/>
          </a:p>
        </p:txBody>
      </p:sp>
      <p:pic>
        <p:nvPicPr>
          <p:cNvPr id="5" name="コンテンツ プレースホルダー 4" descr="ダイアグラム&#10;&#10;自動的に生成された説明">
            <a:extLst>
              <a:ext uri="{FF2B5EF4-FFF2-40B4-BE49-F238E27FC236}">
                <a16:creationId xmlns:a16="http://schemas.microsoft.com/office/drawing/2014/main" id="{67A4FC23-F2AD-7508-EB24-A003D307E5BE}"/>
              </a:ext>
            </a:extLst>
          </p:cNvPr>
          <p:cNvPicPr>
            <a:picLocks noGrp="1" noChangeAspect="1"/>
          </p:cNvPicPr>
          <p:nvPr>
            <p:ph idx="1"/>
          </p:nvPr>
        </p:nvPicPr>
        <p:blipFill>
          <a:blip r:embed="rId2"/>
          <a:stretch>
            <a:fillRect/>
          </a:stretch>
        </p:blipFill>
        <p:spPr>
          <a:xfrm>
            <a:off x="3154536" y="2220797"/>
            <a:ext cx="5882927" cy="3578018"/>
          </a:xfr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B93FC3-635C-E606-D9E2-1C6D64A0BCFE}"/>
                  </a:ext>
                </a:extLst>
              </p:cNvPr>
              <p:cNvSpPr txBox="1"/>
              <p:nvPr/>
            </p:nvSpPr>
            <p:spPr>
              <a:xfrm>
                <a:off x="893179" y="1429078"/>
                <a:ext cx="10803663" cy="523220"/>
              </a:xfrm>
              <a:prstGeom prst="rect">
                <a:avLst/>
              </a:prstGeom>
              <a:noFill/>
            </p:spPr>
            <p:txBody>
              <a:bodyPr wrap="none" rtlCol="0">
                <a:spAutoFit/>
              </a:bodyPr>
              <a:lstStyle/>
              <a:p>
                <a:r>
                  <a:rPr lang="ja-JP" altLang="en-US" sz="2800"/>
                  <a:t>・</a:t>
                </a:r>
                <a:r>
                  <a:rPr kumimoji="1" lang="ja-JP" altLang="en-US" sz="2800"/>
                  <a:t>層の深さに対して</a:t>
                </a:r>
                <a:r>
                  <a:rPr kumimoji="1" lang="en-US" altLang="ja-JP" sz="2800" dirty="0"/>
                  <a:t> </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=2</m:t>
                        </m:r>
                      </m:e>
                      <m:sup>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−1</m:t>
                        </m:r>
                      </m:sup>
                    </m:sSup>
                  </m:oMath>
                </a14:m>
                <a:r>
                  <a:rPr kumimoji="1" lang="en-US" altLang="ja-JP" sz="2800" b="0" dirty="0"/>
                  <a:t> </a:t>
                </a:r>
                <a:r>
                  <a:rPr kumimoji="1" lang="ja-JP" altLang="en-US" sz="2800" b="0"/>
                  <a:t>として</a:t>
                </a:r>
                <a:r>
                  <a:rPr kumimoji="1" lang="en-US" altLang="ja-JP" sz="2800" b="0" dirty="0"/>
                  <a:t> 1-D dilated Conv</a:t>
                </a:r>
                <a:r>
                  <a:rPr kumimoji="1" lang="ja-JP" altLang="en-US" sz="2800" b="0"/>
                  <a:t>を重ねる。</a:t>
                </a:r>
                <a:endParaRPr kumimoji="1" lang="ja-JP" altLang="en-US" sz="2800"/>
              </a:p>
            </p:txBody>
          </p:sp>
        </mc:Choice>
        <mc:Fallback xmlns="">
          <p:sp>
            <p:nvSpPr>
              <p:cNvPr id="6" name="テキスト ボックス 5">
                <a:extLst>
                  <a:ext uri="{FF2B5EF4-FFF2-40B4-BE49-F238E27FC236}">
                    <a16:creationId xmlns:a16="http://schemas.microsoft.com/office/drawing/2014/main" id="{DCB93FC3-635C-E606-D9E2-1C6D64A0BCFE}"/>
                  </a:ext>
                </a:extLst>
              </p:cNvPr>
              <p:cNvSpPr txBox="1">
                <a:spLocks noRot="1" noChangeAspect="1" noMove="1" noResize="1" noEditPoints="1" noAdjustHandles="1" noChangeArrowheads="1" noChangeShapeType="1" noTextEdit="1"/>
              </p:cNvSpPr>
              <p:nvPr/>
            </p:nvSpPr>
            <p:spPr>
              <a:xfrm>
                <a:off x="893179" y="1429078"/>
                <a:ext cx="10803663" cy="523220"/>
              </a:xfrm>
              <a:prstGeom prst="rect">
                <a:avLst/>
              </a:prstGeom>
              <a:blipFill>
                <a:blip r:embed="rId3"/>
                <a:stretch>
                  <a:fillRect l="-1174" t="-11905" r="-235" b="-3333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31CC57B-12FE-121D-4C35-C6670197B82A}"/>
              </a:ext>
            </a:extLst>
          </p:cNvPr>
          <p:cNvSpPr txBox="1"/>
          <p:nvPr/>
        </p:nvSpPr>
        <p:spPr>
          <a:xfrm>
            <a:off x="1554770" y="6067314"/>
            <a:ext cx="9137438" cy="523220"/>
          </a:xfrm>
          <a:prstGeom prst="rect">
            <a:avLst/>
          </a:prstGeom>
          <a:noFill/>
        </p:spPr>
        <p:txBody>
          <a:bodyPr wrap="none" rtlCol="0">
            <a:spAutoFit/>
          </a:bodyPr>
          <a:lstStyle/>
          <a:p>
            <a:r>
              <a:rPr kumimoji="1" lang="en-US" altLang="ja-JP" sz="2800" b="1" dirty="0"/>
              <a:t>→</a:t>
            </a:r>
            <a:r>
              <a:rPr kumimoji="1" lang="ja-JP" altLang="en-US" sz="2800" b="1"/>
              <a:t> 層が深くなるごとに、より過去の特徴が参照可能に</a:t>
            </a:r>
            <a:r>
              <a:rPr kumimoji="1" lang="en-US" altLang="ja-JP" sz="2800" b="1" dirty="0"/>
              <a:t> !</a:t>
            </a:r>
            <a:endParaRPr kumimoji="1" lang="ja-JP" altLang="en-US" sz="2800" b="1"/>
          </a:p>
        </p:txBody>
      </p:sp>
    </p:spTree>
    <p:extLst>
      <p:ext uri="{BB962C8B-B14F-4D97-AF65-F5344CB8AC3E}">
        <p14:creationId xmlns:p14="http://schemas.microsoft.com/office/powerpoint/2010/main" val="2600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F5971-496C-666A-C52E-0CFF13DB57C9}"/>
              </a:ext>
            </a:extLst>
          </p:cNvPr>
          <p:cNvSpPr>
            <a:spLocks noGrp="1"/>
          </p:cNvSpPr>
          <p:nvPr>
            <p:ph type="title"/>
          </p:nvPr>
        </p:nvSpPr>
        <p:spPr/>
        <p:txBody>
          <a:bodyPr/>
          <a:lstStyle/>
          <a:p>
            <a:r>
              <a:rPr kumimoji="1" lang="en-US" altLang="ja-JP" b="1" dirty="0"/>
              <a:t>D) </a:t>
            </a:r>
            <a:r>
              <a:rPr kumimoji="1" lang="en-US" altLang="ja-JP" b="1" dirty="0" err="1"/>
              <a:t>Depthwise</a:t>
            </a:r>
            <a:r>
              <a:rPr kumimoji="1" lang="en-US" altLang="ja-JP" b="1" dirty="0"/>
              <a:t> Conv</a:t>
            </a:r>
            <a:endParaRPr kumimoji="1" lang="ja-JP" altLang="en-US" b="1"/>
          </a:p>
        </p:txBody>
      </p:sp>
      <p:pic>
        <p:nvPicPr>
          <p:cNvPr id="5" name="コンテンツ プレースホルダー 4" descr="ダイアグラム&#10;&#10;自動的に生成された説明">
            <a:extLst>
              <a:ext uri="{FF2B5EF4-FFF2-40B4-BE49-F238E27FC236}">
                <a16:creationId xmlns:a16="http://schemas.microsoft.com/office/drawing/2014/main" id="{6EE2D3A9-0D36-557E-AF40-95C76A3A37A5}"/>
              </a:ext>
            </a:extLst>
          </p:cNvPr>
          <p:cNvPicPr>
            <a:picLocks noGrp="1" noChangeAspect="1"/>
          </p:cNvPicPr>
          <p:nvPr>
            <p:ph idx="1"/>
          </p:nvPr>
        </p:nvPicPr>
        <p:blipFill>
          <a:blip r:embed="rId2"/>
          <a:stretch>
            <a:fillRect/>
          </a:stretch>
        </p:blipFill>
        <p:spPr>
          <a:xfrm>
            <a:off x="2482289" y="2932595"/>
            <a:ext cx="7227421" cy="3695716"/>
          </a:xfrm>
        </p:spPr>
      </p:pic>
      <p:sp>
        <p:nvSpPr>
          <p:cNvPr id="6" name="テキスト ボックス 5">
            <a:extLst>
              <a:ext uri="{FF2B5EF4-FFF2-40B4-BE49-F238E27FC236}">
                <a16:creationId xmlns:a16="http://schemas.microsoft.com/office/drawing/2014/main" id="{69960837-F285-340A-22D3-2821CE2C0FCA}"/>
              </a:ext>
            </a:extLst>
          </p:cNvPr>
          <p:cNvSpPr txBox="1"/>
          <p:nvPr/>
        </p:nvSpPr>
        <p:spPr>
          <a:xfrm>
            <a:off x="1256372" y="1547600"/>
            <a:ext cx="10038325" cy="1384995"/>
          </a:xfrm>
          <a:prstGeom prst="rect">
            <a:avLst/>
          </a:prstGeom>
          <a:noFill/>
        </p:spPr>
        <p:txBody>
          <a:bodyPr wrap="none" rtlCol="0">
            <a:spAutoFit/>
          </a:bodyPr>
          <a:lstStyle/>
          <a:p>
            <a:r>
              <a:rPr kumimoji="1" lang="ja-JP" altLang="en-US" sz="2800"/>
              <a:t>・通常の</a:t>
            </a:r>
            <a:r>
              <a:rPr kumimoji="1" lang="en-US" altLang="ja-JP" sz="2800" dirty="0"/>
              <a:t> Conv </a:t>
            </a:r>
            <a:r>
              <a:rPr kumimoji="1" lang="ja-JP" altLang="en-US" sz="2800"/>
              <a:t>を</a:t>
            </a:r>
            <a:r>
              <a:rPr kumimoji="1" lang="en-US" altLang="ja-JP" sz="2800" dirty="0"/>
              <a:t>2</a:t>
            </a:r>
            <a:r>
              <a:rPr kumimoji="1" lang="ja-JP" altLang="en-US" sz="2800"/>
              <a:t>段階に分割することで計算量を削減する。</a:t>
            </a:r>
            <a:endParaRPr kumimoji="1" lang="en-US" altLang="ja-JP" sz="2800" dirty="0"/>
          </a:p>
          <a:p>
            <a:r>
              <a:rPr lang="en-US" altLang="ja-JP" sz="2800" dirty="0"/>
              <a:t>      →</a:t>
            </a:r>
            <a:r>
              <a:rPr lang="ja-JP" altLang="en-US" sz="2800"/>
              <a:t> </a:t>
            </a:r>
            <a:r>
              <a:rPr lang="en-US" altLang="ja-JP" sz="2800" dirty="0"/>
              <a:t>1 </a:t>
            </a:r>
            <a:r>
              <a:rPr lang="ja-JP" altLang="en-US" sz="2800"/>
              <a:t>チャネルに</a:t>
            </a:r>
            <a:r>
              <a:rPr lang="en-US" altLang="ja-JP" sz="2800" dirty="0"/>
              <a:t>1</a:t>
            </a:r>
            <a:r>
              <a:rPr lang="ja-JP" altLang="en-US" sz="2800"/>
              <a:t>つのフィルタで畳み込んだ後、</a:t>
            </a:r>
            <a:endParaRPr lang="en-US" altLang="ja-JP" sz="2800" dirty="0"/>
          </a:p>
          <a:p>
            <a:r>
              <a:rPr lang="ja-JP" altLang="en-US" sz="2800"/>
              <a:t>　</a:t>
            </a:r>
            <a:r>
              <a:rPr lang="en-US" altLang="ja-JP" sz="2800" dirty="0"/>
              <a:t>       1×1 Conv </a:t>
            </a:r>
            <a:r>
              <a:rPr lang="ja-JP" altLang="en-US" sz="2800"/>
              <a:t>を用いてチャネル方向にたたみ込む。</a:t>
            </a:r>
            <a:endParaRPr lang="en-US" altLang="ja-JP" sz="2800" dirty="0"/>
          </a:p>
        </p:txBody>
      </p:sp>
    </p:spTree>
    <p:extLst>
      <p:ext uri="{BB962C8B-B14F-4D97-AF65-F5344CB8AC3E}">
        <p14:creationId xmlns:p14="http://schemas.microsoft.com/office/powerpoint/2010/main" val="4215692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9D7E3F47-1489-E4AC-1607-8F005AEF9A5D}"/>
              </a:ext>
            </a:extLst>
          </p:cNvPr>
          <p:cNvSpPr>
            <a:spLocks noGrp="1"/>
          </p:cNvSpPr>
          <p:nvPr>
            <p:ph idx="1"/>
          </p:nvPr>
        </p:nvSpPr>
        <p:spPr>
          <a:xfrm>
            <a:off x="3560557" y="1597543"/>
            <a:ext cx="5070886" cy="3662914"/>
          </a:xfrm>
        </p:spPr>
        <p:txBody>
          <a:bodyPr/>
          <a:lstStyle/>
          <a:p>
            <a:r>
              <a:rPr kumimoji="1" lang="ja-JP" altLang="en-US"/>
              <a:t>音源分離・音声強調の概要</a:t>
            </a:r>
            <a:endParaRPr kumimoji="1" lang="en-US" altLang="ja-JP" dirty="0"/>
          </a:p>
          <a:p>
            <a:r>
              <a:rPr lang="ja-JP" altLang="en-US"/>
              <a:t>音源分離の手法</a:t>
            </a:r>
            <a:endParaRPr lang="en-US" altLang="ja-JP" dirty="0"/>
          </a:p>
          <a:p>
            <a:r>
              <a:rPr kumimoji="1" lang="ja-JP" altLang="en-US"/>
              <a:t>既存手法</a:t>
            </a:r>
            <a:endParaRPr kumimoji="1" lang="en-US" altLang="ja-JP" dirty="0"/>
          </a:p>
          <a:p>
            <a:r>
              <a:rPr lang="ja-JP" altLang="en-US"/>
              <a:t>提案手法</a:t>
            </a:r>
            <a:r>
              <a:rPr lang="en-US" altLang="ja-JP" dirty="0"/>
              <a:t> : Conv-</a:t>
            </a:r>
            <a:r>
              <a:rPr lang="en-US" altLang="ja-JP" dirty="0" err="1"/>
              <a:t>TasNet</a:t>
            </a:r>
            <a:endParaRPr lang="en-US" altLang="ja-JP" dirty="0"/>
          </a:p>
          <a:p>
            <a:r>
              <a:rPr kumimoji="1" lang="ja-JP" altLang="en-US" sz="3600" b="1">
                <a:solidFill>
                  <a:srgbClr val="FF0000"/>
                </a:solidFill>
              </a:rPr>
              <a:t>実験設定</a:t>
            </a:r>
            <a:endParaRPr kumimoji="1" lang="en-US" altLang="ja-JP" sz="3600" b="1" dirty="0">
              <a:solidFill>
                <a:srgbClr val="FF0000"/>
              </a:solidFill>
            </a:endParaRPr>
          </a:p>
          <a:p>
            <a:r>
              <a:rPr kumimoji="1" lang="ja-JP" altLang="en-US"/>
              <a:t>実験結果</a:t>
            </a:r>
            <a:endParaRPr kumimoji="1" lang="en-US" altLang="ja-JP" dirty="0"/>
          </a:p>
          <a:p>
            <a:r>
              <a:rPr lang="ja-JP" altLang="en-US"/>
              <a:t>結論</a:t>
            </a:r>
            <a:endParaRPr kumimoji="1" lang="ja-JP" altLang="en-US"/>
          </a:p>
        </p:txBody>
      </p:sp>
    </p:spTree>
    <p:extLst>
      <p:ext uri="{BB962C8B-B14F-4D97-AF65-F5344CB8AC3E}">
        <p14:creationId xmlns:p14="http://schemas.microsoft.com/office/powerpoint/2010/main" val="2167181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48B3F-C96B-CCF1-440B-23CAD6609C32}"/>
              </a:ext>
            </a:extLst>
          </p:cNvPr>
          <p:cNvSpPr>
            <a:spLocks noGrp="1"/>
          </p:cNvSpPr>
          <p:nvPr>
            <p:ph type="title"/>
          </p:nvPr>
        </p:nvSpPr>
        <p:spPr>
          <a:xfrm>
            <a:off x="838200" y="365126"/>
            <a:ext cx="10515600" cy="1094628"/>
          </a:xfrm>
        </p:spPr>
        <p:txBody>
          <a:bodyPr/>
          <a:lstStyle/>
          <a:p>
            <a:r>
              <a:rPr kumimoji="1" lang="ja-JP" altLang="en-US" b="1"/>
              <a:t>データセット</a:t>
            </a:r>
          </a:p>
        </p:txBody>
      </p:sp>
      <p:sp>
        <p:nvSpPr>
          <p:cNvPr id="6" name="テキスト ボックス 5">
            <a:extLst>
              <a:ext uri="{FF2B5EF4-FFF2-40B4-BE49-F238E27FC236}">
                <a16:creationId xmlns:a16="http://schemas.microsoft.com/office/drawing/2014/main" id="{1E87906F-1BCE-63E3-2F16-CA373DCC2EA6}"/>
              </a:ext>
            </a:extLst>
          </p:cNvPr>
          <p:cNvSpPr txBox="1"/>
          <p:nvPr/>
        </p:nvSpPr>
        <p:spPr>
          <a:xfrm>
            <a:off x="838200" y="1681668"/>
            <a:ext cx="8674169" cy="523220"/>
          </a:xfrm>
          <a:prstGeom prst="rect">
            <a:avLst/>
          </a:prstGeom>
          <a:noFill/>
        </p:spPr>
        <p:txBody>
          <a:bodyPr wrap="none" rtlCol="0">
            <a:spAutoFit/>
          </a:bodyPr>
          <a:lstStyle/>
          <a:p>
            <a:r>
              <a:rPr lang="ja-JP" altLang="en-US" sz="2800"/>
              <a:t>・</a:t>
            </a:r>
            <a:r>
              <a:rPr lang="en" altLang="ja-JP" sz="2800" dirty="0"/>
              <a:t>WSJ0-2mix, WSJ0- 3mix </a:t>
            </a:r>
            <a:r>
              <a:rPr lang="ja-JP" altLang="en-US" sz="2800"/>
              <a:t>データセットを用いる。</a:t>
            </a:r>
            <a:r>
              <a:rPr lang="en" altLang="ja-JP" sz="2800" dirty="0"/>
              <a:t> </a:t>
            </a:r>
          </a:p>
        </p:txBody>
      </p:sp>
      <p:sp>
        <p:nvSpPr>
          <p:cNvPr id="8" name="テキスト ボックス 7">
            <a:extLst>
              <a:ext uri="{FF2B5EF4-FFF2-40B4-BE49-F238E27FC236}">
                <a16:creationId xmlns:a16="http://schemas.microsoft.com/office/drawing/2014/main" id="{87F8C2AF-9BEB-0D1D-0037-141BA83FCA3A}"/>
              </a:ext>
            </a:extLst>
          </p:cNvPr>
          <p:cNvSpPr txBox="1"/>
          <p:nvPr/>
        </p:nvSpPr>
        <p:spPr>
          <a:xfrm>
            <a:off x="2216075" y="2426802"/>
            <a:ext cx="3642344" cy="461665"/>
          </a:xfrm>
          <a:prstGeom prst="rect">
            <a:avLst/>
          </a:prstGeom>
          <a:noFill/>
        </p:spPr>
        <p:txBody>
          <a:bodyPr wrap="none" rtlCol="0">
            <a:spAutoFit/>
          </a:bodyPr>
          <a:lstStyle/>
          <a:p>
            <a:r>
              <a:rPr kumimoji="1" lang="ja-JP" altLang="en-US" sz="2400"/>
              <a:t>・</a:t>
            </a:r>
            <a:r>
              <a:rPr lang="en-US" altLang="ja-JP" sz="2400" dirty="0"/>
              <a:t>30</a:t>
            </a:r>
            <a:r>
              <a:rPr lang="ja-JP" altLang="en-US" sz="2400"/>
              <a:t>時間の</a:t>
            </a:r>
            <a:r>
              <a:rPr lang="en-US" altLang="ja-JP" sz="2400" dirty="0"/>
              <a:t> training data</a:t>
            </a:r>
            <a:endParaRPr kumimoji="1" lang="ja-JP" altLang="en-US" sz="2400"/>
          </a:p>
        </p:txBody>
      </p:sp>
      <p:sp>
        <p:nvSpPr>
          <p:cNvPr id="9" name="テキスト ボックス 8">
            <a:extLst>
              <a:ext uri="{FF2B5EF4-FFF2-40B4-BE49-F238E27FC236}">
                <a16:creationId xmlns:a16="http://schemas.microsoft.com/office/drawing/2014/main" id="{45CD33F7-7C92-6017-FF0B-2BA0F7550839}"/>
              </a:ext>
            </a:extLst>
          </p:cNvPr>
          <p:cNvSpPr txBox="1"/>
          <p:nvPr/>
        </p:nvSpPr>
        <p:spPr>
          <a:xfrm>
            <a:off x="2216075" y="4657892"/>
            <a:ext cx="6365845" cy="830997"/>
          </a:xfrm>
          <a:prstGeom prst="rect">
            <a:avLst/>
          </a:prstGeom>
          <a:noFill/>
        </p:spPr>
        <p:txBody>
          <a:bodyPr wrap="none" rtlCol="0">
            <a:spAutoFit/>
          </a:bodyPr>
          <a:lstStyle/>
          <a:p>
            <a:r>
              <a:rPr kumimoji="1" lang="ja-JP" altLang="en-US" sz="2400"/>
              <a:t>・各音声のサンプリングレートは</a:t>
            </a:r>
            <a:r>
              <a:rPr kumimoji="1" lang="en-US" altLang="ja-JP" sz="2400" dirty="0"/>
              <a:t>8kHz</a:t>
            </a:r>
          </a:p>
          <a:p>
            <a:r>
              <a:rPr lang="ja-JP" altLang="en-US" sz="2400"/>
              <a:t>　</a:t>
            </a:r>
            <a:r>
              <a:rPr lang="en-US" altLang="ja-JP" sz="2400" dirty="0"/>
              <a:t>(</a:t>
            </a:r>
            <a:r>
              <a:rPr lang="ja-JP" altLang="en-US" sz="2400"/>
              <a:t>サンプリングレート</a:t>
            </a:r>
            <a:r>
              <a:rPr lang="en-US" altLang="ja-JP" sz="2400" dirty="0"/>
              <a:t> : 1</a:t>
            </a:r>
            <a:r>
              <a:rPr lang="ja-JP" altLang="en-US" sz="2400"/>
              <a:t>秒間の</a:t>
            </a:r>
            <a:r>
              <a:rPr lang="en-US" altLang="ja-JP" sz="2400" dirty="0"/>
              <a:t> sample </a:t>
            </a:r>
            <a:r>
              <a:rPr lang="ja-JP" altLang="en-US" sz="2400"/>
              <a:t>数</a:t>
            </a:r>
            <a:r>
              <a:rPr lang="en-US" altLang="ja-JP" sz="2400" dirty="0"/>
              <a:t>)</a:t>
            </a:r>
            <a:endParaRPr kumimoji="1" lang="ja-JP" altLang="en-US" sz="2400"/>
          </a:p>
        </p:txBody>
      </p:sp>
      <p:sp>
        <p:nvSpPr>
          <p:cNvPr id="10" name="テキスト ボックス 9">
            <a:extLst>
              <a:ext uri="{FF2B5EF4-FFF2-40B4-BE49-F238E27FC236}">
                <a16:creationId xmlns:a16="http://schemas.microsoft.com/office/drawing/2014/main" id="{9C7E6C3C-8368-C29E-C72C-69E56A3FF152}"/>
              </a:ext>
            </a:extLst>
          </p:cNvPr>
          <p:cNvSpPr txBox="1"/>
          <p:nvPr/>
        </p:nvSpPr>
        <p:spPr>
          <a:xfrm>
            <a:off x="2216075" y="3169688"/>
            <a:ext cx="3937296" cy="461665"/>
          </a:xfrm>
          <a:prstGeom prst="rect">
            <a:avLst/>
          </a:prstGeom>
          <a:noFill/>
        </p:spPr>
        <p:txBody>
          <a:bodyPr wrap="none" rtlCol="0">
            <a:spAutoFit/>
          </a:bodyPr>
          <a:lstStyle/>
          <a:p>
            <a:r>
              <a:rPr lang="ja-JP" altLang="en-US" sz="2400"/>
              <a:t>・</a:t>
            </a:r>
            <a:r>
              <a:rPr lang="en-US" altLang="ja-JP" sz="2400" dirty="0"/>
              <a:t>10</a:t>
            </a:r>
            <a:r>
              <a:rPr lang="ja-JP" altLang="en-US" sz="2400"/>
              <a:t>時間の</a:t>
            </a:r>
            <a:r>
              <a:rPr lang="en-US" altLang="ja-JP" sz="2400" dirty="0"/>
              <a:t> validation data</a:t>
            </a:r>
            <a:endParaRPr kumimoji="1" lang="ja-JP" altLang="en-US" sz="2400"/>
          </a:p>
        </p:txBody>
      </p:sp>
      <p:sp>
        <p:nvSpPr>
          <p:cNvPr id="11" name="テキスト ボックス 10">
            <a:extLst>
              <a:ext uri="{FF2B5EF4-FFF2-40B4-BE49-F238E27FC236}">
                <a16:creationId xmlns:a16="http://schemas.microsoft.com/office/drawing/2014/main" id="{2DFA1724-04D2-040F-D777-1F0FADAA0A3A}"/>
              </a:ext>
            </a:extLst>
          </p:cNvPr>
          <p:cNvSpPr txBox="1"/>
          <p:nvPr/>
        </p:nvSpPr>
        <p:spPr>
          <a:xfrm>
            <a:off x="2216075" y="3913790"/>
            <a:ext cx="2940228" cy="461665"/>
          </a:xfrm>
          <a:prstGeom prst="rect">
            <a:avLst/>
          </a:prstGeom>
          <a:noFill/>
        </p:spPr>
        <p:txBody>
          <a:bodyPr wrap="none" rtlCol="0">
            <a:spAutoFit/>
          </a:bodyPr>
          <a:lstStyle/>
          <a:p>
            <a:r>
              <a:rPr kumimoji="1" lang="ja-JP" altLang="en-US" sz="2400"/>
              <a:t>・</a:t>
            </a:r>
            <a:r>
              <a:rPr kumimoji="1" lang="en-US" altLang="ja-JP" sz="2400" dirty="0"/>
              <a:t>5</a:t>
            </a:r>
            <a:r>
              <a:rPr kumimoji="1" lang="ja-JP" altLang="en-US" sz="2400"/>
              <a:t>時間の</a:t>
            </a:r>
            <a:r>
              <a:rPr kumimoji="1" lang="en-US" altLang="ja-JP" sz="2400" dirty="0"/>
              <a:t> test data</a:t>
            </a:r>
            <a:endParaRPr kumimoji="1" lang="ja-JP" altLang="en-US" sz="2400"/>
          </a:p>
        </p:txBody>
      </p:sp>
    </p:spTree>
    <p:extLst>
      <p:ext uri="{BB962C8B-B14F-4D97-AF65-F5344CB8AC3E}">
        <p14:creationId xmlns:p14="http://schemas.microsoft.com/office/powerpoint/2010/main" val="372456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9D7E3F47-1489-E4AC-1607-8F005AEF9A5D}"/>
              </a:ext>
            </a:extLst>
          </p:cNvPr>
          <p:cNvSpPr>
            <a:spLocks noGrp="1"/>
          </p:cNvSpPr>
          <p:nvPr>
            <p:ph idx="1"/>
          </p:nvPr>
        </p:nvSpPr>
        <p:spPr>
          <a:xfrm>
            <a:off x="3560556" y="1597543"/>
            <a:ext cx="6314964" cy="3662914"/>
          </a:xfrm>
        </p:spPr>
        <p:txBody>
          <a:bodyPr>
            <a:normAutofit fontScale="92500"/>
          </a:bodyPr>
          <a:lstStyle/>
          <a:p>
            <a:r>
              <a:rPr kumimoji="1" lang="ja-JP" altLang="en-US" sz="3900" b="1">
                <a:solidFill>
                  <a:srgbClr val="FF0000"/>
                </a:solidFill>
              </a:rPr>
              <a:t>音源分離・音声強調の概要</a:t>
            </a:r>
            <a:endParaRPr kumimoji="1" lang="en-US" altLang="ja-JP" sz="3900" b="1" dirty="0">
              <a:solidFill>
                <a:srgbClr val="FF0000"/>
              </a:solidFill>
            </a:endParaRPr>
          </a:p>
          <a:p>
            <a:r>
              <a:rPr lang="ja-JP" altLang="en-US"/>
              <a:t>音源分離の手法</a:t>
            </a:r>
            <a:endParaRPr lang="en-US" altLang="ja-JP" dirty="0"/>
          </a:p>
          <a:p>
            <a:r>
              <a:rPr kumimoji="1" lang="ja-JP" altLang="en-US"/>
              <a:t>既存手法</a:t>
            </a:r>
            <a:endParaRPr kumimoji="1" lang="en-US" altLang="ja-JP" dirty="0"/>
          </a:p>
          <a:p>
            <a:r>
              <a:rPr lang="ja-JP" altLang="en-US"/>
              <a:t>提案手法</a:t>
            </a:r>
            <a:r>
              <a:rPr lang="en-US" altLang="ja-JP" dirty="0"/>
              <a:t> : Conv-</a:t>
            </a:r>
            <a:r>
              <a:rPr lang="en-US" altLang="ja-JP" dirty="0" err="1"/>
              <a:t>TasNet</a:t>
            </a:r>
            <a:endParaRPr lang="en-US" altLang="ja-JP" dirty="0"/>
          </a:p>
          <a:p>
            <a:r>
              <a:rPr kumimoji="1" lang="ja-JP" altLang="en-US"/>
              <a:t>実験設定</a:t>
            </a:r>
            <a:endParaRPr kumimoji="1" lang="en-US" altLang="ja-JP" dirty="0"/>
          </a:p>
          <a:p>
            <a:r>
              <a:rPr kumimoji="1" lang="ja-JP" altLang="en-US"/>
              <a:t>実験結果</a:t>
            </a:r>
            <a:endParaRPr kumimoji="1" lang="en-US" altLang="ja-JP" dirty="0"/>
          </a:p>
          <a:p>
            <a:r>
              <a:rPr lang="ja-JP" altLang="en-US"/>
              <a:t>結論</a:t>
            </a:r>
            <a:endParaRPr kumimoji="1" lang="ja-JP" altLang="en-US"/>
          </a:p>
        </p:txBody>
      </p:sp>
    </p:spTree>
    <p:extLst>
      <p:ext uri="{BB962C8B-B14F-4D97-AF65-F5344CB8AC3E}">
        <p14:creationId xmlns:p14="http://schemas.microsoft.com/office/powerpoint/2010/main" val="485580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C912E-C293-1917-0FD6-C142E8E62A0F}"/>
              </a:ext>
            </a:extLst>
          </p:cNvPr>
          <p:cNvSpPr>
            <a:spLocks noGrp="1"/>
          </p:cNvSpPr>
          <p:nvPr>
            <p:ph type="title"/>
          </p:nvPr>
        </p:nvSpPr>
        <p:spPr/>
        <p:txBody>
          <a:bodyPr/>
          <a:lstStyle/>
          <a:p>
            <a:r>
              <a:rPr kumimoji="1" lang="ja-JP" altLang="en-US" b="1"/>
              <a:t>ハイパーパラメータ</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5A16A65-A78E-BB8A-6219-C18F2EFEE58E}"/>
                  </a:ext>
                </a:extLst>
              </p:cNvPr>
              <p:cNvSpPr>
                <a:spLocks noGrp="1"/>
              </p:cNvSpPr>
              <p:nvPr>
                <p:ph idx="1"/>
              </p:nvPr>
            </p:nvSpPr>
            <p:spPr>
              <a:xfrm>
                <a:off x="838200" y="1825625"/>
                <a:ext cx="10515600" cy="3563956"/>
              </a:xfrm>
            </p:spPr>
            <p:txBody>
              <a:bodyPr>
                <a:normAutofit/>
              </a:bodyPr>
              <a:lstStyle/>
              <a:p>
                <a:r>
                  <a:rPr kumimoji="1" lang="ja-JP" altLang="en-US"/>
                  <a:t>入力の音声波形は</a:t>
                </a:r>
                <a:r>
                  <a:rPr kumimoji="1" lang="en-US" altLang="ja-JP" dirty="0"/>
                  <a:t> 4 </a:t>
                </a:r>
                <a:r>
                  <a:rPr lang="ja-JP" altLang="en-US"/>
                  <a:t>秒</a:t>
                </a:r>
                <a:r>
                  <a:rPr lang="en-US" altLang="ja-JP" dirty="0"/>
                  <a:t> ( = 32000 samples)</a:t>
                </a:r>
              </a:p>
              <a:p>
                <a:r>
                  <a:rPr kumimoji="1" lang="ja-JP" altLang="en-US"/>
                  <a:t>学習は</a:t>
                </a:r>
                <a:r>
                  <a:rPr kumimoji="1" lang="en-US" altLang="ja-JP" dirty="0"/>
                  <a:t> 100 epochs </a:t>
                </a:r>
              </a:p>
              <a:p>
                <a:r>
                  <a:rPr lang="ja-JP" altLang="en-US"/>
                  <a:t>学習率</a:t>
                </a:r>
                <a:r>
                  <a:rPr lang="en-US" altLang="ja-JP" dirty="0"/>
                  <a:t> </a:t>
                </a:r>
                <a14:m>
                  <m:oMath xmlns:m="http://schemas.openxmlformats.org/officeDocument/2006/math">
                    <m:r>
                      <a:rPr lang="en-US" altLang="ja-JP" b="0" i="1" smtClean="0">
                        <a:latin typeface="Cambria Math" panose="02040503050406030204" pitchFamily="18" charset="0"/>
                      </a:rPr>
                      <m:t>1</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−3</m:t>
                        </m:r>
                      </m:sup>
                    </m:sSup>
                  </m:oMath>
                </a14:m>
                <a:endParaRPr lang="en-US" altLang="ja-JP" dirty="0"/>
              </a:p>
              <a:p>
                <a:pPr marL="0" indent="0">
                  <a:buNone/>
                </a:pPr>
                <a:r>
                  <a:rPr lang="en-US" altLang="ja-JP" dirty="0"/>
                  <a:t>→ </a:t>
                </a:r>
                <a:r>
                  <a:rPr lang="ja-JP" altLang="en-US"/>
                  <a:t>ただし、</a:t>
                </a:r>
                <a:r>
                  <a:rPr lang="en-US" altLang="ja-JP" dirty="0"/>
                  <a:t>validation loss </a:t>
                </a:r>
                <a:r>
                  <a:rPr lang="ja-JP" altLang="en-US"/>
                  <a:t>が</a:t>
                </a:r>
                <a:r>
                  <a:rPr lang="en-US" altLang="ja-JP" dirty="0"/>
                  <a:t> 3 epochs </a:t>
                </a:r>
                <a:r>
                  <a:rPr lang="ja-JP" altLang="en-US"/>
                  <a:t>連続で減少しない場合、学習率を半分にする。</a:t>
                </a:r>
                <a:endParaRPr lang="en-US" altLang="ja-JP" b="0" dirty="0"/>
              </a:p>
              <a:p>
                <a:r>
                  <a:rPr kumimoji="1" lang="ja-JP" altLang="en-US"/>
                  <a:t>オプティマイザは</a:t>
                </a:r>
                <a:r>
                  <a:rPr kumimoji="1" lang="en-US" altLang="ja-JP" dirty="0"/>
                  <a:t>Adam</a:t>
                </a:r>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5A16A65-A78E-BB8A-6219-C18F2EFEE58E}"/>
                  </a:ext>
                </a:extLst>
              </p:cNvPr>
              <p:cNvSpPr>
                <a:spLocks noGrp="1" noRot="1" noChangeAspect="1" noMove="1" noResize="1" noEditPoints="1" noAdjustHandles="1" noChangeArrowheads="1" noChangeShapeType="1" noTextEdit="1"/>
              </p:cNvSpPr>
              <p:nvPr>
                <p:ph idx="1"/>
              </p:nvPr>
            </p:nvSpPr>
            <p:spPr>
              <a:xfrm>
                <a:off x="838200" y="1825625"/>
                <a:ext cx="10515600" cy="3563956"/>
              </a:xfrm>
              <a:blipFill>
                <a:blip r:embed="rId2"/>
                <a:stretch>
                  <a:fillRect l="-1206" t="-2837" r="-6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25194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4234C-09EC-E83B-E0AB-00F98D558429}"/>
              </a:ext>
            </a:extLst>
          </p:cNvPr>
          <p:cNvSpPr>
            <a:spLocks noGrp="1"/>
          </p:cNvSpPr>
          <p:nvPr>
            <p:ph type="title"/>
          </p:nvPr>
        </p:nvSpPr>
        <p:spPr/>
        <p:txBody>
          <a:bodyPr/>
          <a:lstStyle/>
          <a:p>
            <a:r>
              <a:rPr kumimoji="1" lang="ja-JP" altLang="en-US" b="1"/>
              <a:t>提案手法の損失関数</a:t>
            </a:r>
          </a:p>
        </p:txBody>
      </p:sp>
      <p:pic>
        <p:nvPicPr>
          <p:cNvPr id="5" name="コンテンツ プレースホルダー 4" descr="ダイアグラム&#10;&#10;自動的に生成された説明">
            <a:extLst>
              <a:ext uri="{FF2B5EF4-FFF2-40B4-BE49-F238E27FC236}">
                <a16:creationId xmlns:a16="http://schemas.microsoft.com/office/drawing/2014/main" id="{7CC205FD-20B7-0F84-2DAF-2C72E1BE1B08}"/>
              </a:ext>
            </a:extLst>
          </p:cNvPr>
          <p:cNvPicPr>
            <a:picLocks noGrp="1" noChangeAspect="1"/>
          </p:cNvPicPr>
          <p:nvPr>
            <p:ph idx="1"/>
          </p:nvPr>
        </p:nvPicPr>
        <p:blipFill>
          <a:blip r:embed="rId2"/>
          <a:stretch>
            <a:fillRect/>
          </a:stretch>
        </p:blipFill>
        <p:spPr>
          <a:xfrm>
            <a:off x="1367865" y="2420500"/>
            <a:ext cx="6121400" cy="2413000"/>
          </a:xfrm>
        </p:spPr>
      </p:pic>
      <p:sp>
        <p:nvSpPr>
          <p:cNvPr id="6" name="テキスト ボックス 5">
            <a:extLst>
              <a:ext uri="{FF2B5EF4-FFF2-40B4-BE49-F238E27FC236}">
                <a16:creationId xmlns:a16="http://schemas.microsoft.com/office/drawing/2014/main" id="{A961C68C-EC2C-25B7-1F5F-29CCF7B4CC34}"/>
              </a:ext>
            </a:extLst>
          </p:cNvPr>
          <p:cNvSpPr txBox="1"/>
          <p:nvPr/>
        </p:nvSpPr>
        <p:spPr>
          <a:xfrm>
            <a:off x="838200" y="1690688"/>
            <a:ext cx="7007046" cy="523220"/>
          </a:xfrm>
          <a:prstGeom prst="rect">
            <a:avLst/>
          </a:prstGeom>
          <a:noFill/>
        </p:spPr>
        <p:txBody>
          <a:bodyPr wrap="none" rtlCol="0">
            <a:spAutoFit/>
          </a:bodyPr>
          <a:lstStyle/>
          <a:p>
            <a:r>
              <a:rPr kumimoji="1" lang="ja-JP" altLang="en-US" sz="2800"/>
              <a:t>・提案手法の損失関数には以下を用いる。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C10097C-D942-A6A8-3769-FD6A7036860F}"/>
                  </a:ext>
                </a:extLst>
              </p:cNvPr>
              <p:cNvSpPr txBox="1"/>
              <p:nvPr/>
            </p:nvSpPr>
            <p:spPr>
              <a:xfrm>
                <a:off x="2245490" y="4844322"/>
                <a:ext cx="7701019" cy="471732"/>
              </a:xfrm>
              <a:prstGeom prst="rect">
                <a:avLst/>
              </a:prstGeom>
              <a:noFill/>
            </p:spPr>
            <p:txBody>
              <a:bodyPr wrap="none" rtlCol="0">
                <a:spAutoFit/>
              </a:bodyPr>
              <a:lstStyle/>
              <a:p>
                <a:r>
                  <a:rPr lang="ja-JP" altLang="en-US" sz="2400" b="0"/>
                  <a:t>ここで、</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𝑠</m:t>
                        </m:r>
                      </m:e>
                    </m:acc>
                    <m:r>
                      <a:rPr lang="en-US" altLang="ja-JP" sz="2400" b="0" i="1" smtClean="0">
                        <a:latin typeface="Cambria Math" panose="02040503050406030204" pitchFamily="18" charset="0"/>
                      </a:rPr>
                      <m:t> </m:t>
                    </m:r>
                    <m:r>
                      <a:rPr lang="ja-JP" altLang="en-US" sz="2400" i="1">
                        <a:latin typeface="Cambria Math" panose="02040503050406030204" pitchFamily="18" charset="0"/>
                      </a:rPr>
                      <m:t>は</m:t>
                    </m:r>
                    <m:r>
                      <a:rPr lang="ja-JP" altLang="en-US" sz="2400" i="1" smtClean="0">
                        <a:latin typeface="Cambria Math" panose="02040503050406030204" pitchFamily="18" charset="0"/>
                      </a:rPr>
                      <m:t>モデルの</m:t>
                    </m:r>
                    <m:r>
                      <a:rPr lang="ja-JP" altLang="en-US" sz="2400" i="1">
                        <a:latin typeface="Cambria Math" panose="02040503050406030204" pitchFamily="18" charset="0"/>
                      </a:rPr>
                      <m:t>出力波形</m:t>
                    </m:r>
                    <m:r>
                      <a:rPr lang="ja-JP" altLang="en-US" sz="2400" i="1" smtClean="0">
                        <a:latin typeface="Cambria Math" panose="02040503050406030204" pitchFamily="18" charset="0"/>
                      </a:rPr>
                      <m:t>、</m:t>
                    </m:r>
                    <m:r>
                      <m:rPr>
                        <m:sty m:val="p"/>
                      </m:rPr>
                      <a:rPr lang="en-US" altLang="ja-JP" sz="2400" i="1">
                        <a:latin typeface="Cambria Math" panose="02040503050406030204" pitchFamily="18" charset="0"/>
                      </a:rPr>
                      <m:t>s</m:t>
                    </m:r>
                  </m:oMath>
                </a14:m>
                <a:r>
                  <a:rPr lang="en-US" altLang="ja-JP" sz="2400" b="0" dirty="0"/>
                  <a:t> </a:t>
                </a:r>
                <a:r>
                  <a:rPr lang="ja-JP" altLang="en-US" sz="2400" b="0" dirty="0"/>
                  <a:t>は</a:t>
                </a:r>
                <a:r>
                  <a:rPr lang="ja-JP" altLang="en-US" sz="2400" b="0"/>
                  <a:t>正解波形とする。</a:t>
                </a:r>
                <a:endParaRPr lang="en-US" altLang="ja-JP" sz="2400" b="0" dirty="0"/>
              </a:p>
            </p:txBody>
          </p:sp>
        </mc:Choice>
        <mc:Fallback xmlns="">
          <p:sp>
            <p:nvSpPr>
              <p:cNvPr id="7" name="テキスト ボックス 6">
                <a:extLst>
                  <a:ext uri="{FF2B5EF4-FFF2-40B4-BE49-F238E27FC236}">
                    <a16:creationId xmlns:a16="http://schemas.microsoft.com/office/drawing/2014/main" id="{5C10097C-D942-A6A8-3769-FD6A7036860F}"/>
                  </a:ext>
                </a:extLst>
              </p:cNvPr>
              <p:cNvSpPr txBox="1">
                <a:spLocks noRot="1" noChangeAspect="1" noMove="1" noResize="1" noEditPoints="1" noAdjustHandles="1" noChangeArrowheads="1" noChangeShapeType="1" noTextEdit="1"/>
              </p:cNvSpPr>
              <p:nvPr/>
            </p:nvSpPr>
            <p:spPr>
              <a:xfrm>
                <a:off x="2245490" y="4844322"/>
                <a:ext cx="7701019" cy="471732"/>
              </a:xfrm>
              <a:prstGeom prst="rect">
                <a:avLst/>
              </a:prstGeom>
              <a:blipFill>
                <a:blip r:embed="rId3"/>
                <a:stretch>
                  <a:fillRect l="-1151" t="-7895" r="-164" b="-28947"/>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309CE4E-C8C8-CEB6-B723-31103A1D00CA}"/>
              </a:ext>
            </a:extLst>
          </p:cNvPr>
          <p:cNvSpPr txBox="1"/>
          <p:nvPr/>
        </p:nvSpPr>
        <p:spPr>
          <a:xfrm>
            <a:off x="838200" y="5538768"/>
            <a:ext cx="9408345" cy="954107"/>
          </a:xfrm>
          <a:prstGeom prst="rect">
            <a:avLst/>
          </a:prstGeom>
          <a:noFill/>
        </p:spPr>
        <p:txBody>
          <a:bodyPr wrap="none" rtlCol="0">
            <a:spAutoFit/>
          </a:bodyPr>
          <a:lstStyle/>
          <a:p>
            <a:r>
              <a:rPr lang="ja-JP" altLang="en-US" sz="2800"/>
              <a:t>・</a:t>
            </a:r>
            <a:r>
              <a:rPr lang="en-US" altLang="ja-JP" sz="2800" dirty="0"/>
              <a:t>SI-SNR </a:t>
            </a:r>
            <a:r>
              <a:rPr lang="ja-JP" altLang="en-US" sz="2800"/>
              <a:t>は信号対雑音比と呼ばれ、この値が大きいほど</a:t>
            </a:r>
            <a:endParaRPr lang="en-US" altLang="ja-JP" sz="2800" dirty="0"/>
          </a:p>
          <a:p>
            <a:r>
              <a:rPr lang="ja-JP" altLang="en-US" sz="2800"/>
              <a:t>　雑音の少ない音声とされる。</a:t>
            </a:r>
            <a:r>
              <a:rPr lang="en-US" altLang="ja-JP" sz="2800" dirty="0"/>
              <a:t> </a:t>
            </a:r>
            <a:endParaRPr kumimoji="1" lang="ja-JP" altLang="en-US" sz="2800"/>
          </a:p>
        </p:txBody>
      </p:sp>
    </p:spTree>
    <p:extLst>
      <p:ext uri="{BB962C8B-B14F-4D97-AF65-F5344CB8AC3E}">
        <p14:creationId xmlns:p14="http://schemas.microsoft.com/office/powerpoint/2010/main" val="2660722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09EDB-7FFE-3CCC-CA24-27AA20F60DC6}"/>
              </a:ext>
            </a:extLst>
          </p:cNvPr>
          <p:cNvSpPr>
            <a:spLocks noGrp="1"/>
          </p:cNvSpPr>
          <p:nvPr>
            <p:ph type="title"/>
          </p:nvPr>
        </p:nvSpPr>
        <p:spPr/>
        <p:txBody>
          <a:bodyPr/>
          <a:lstStyle/>
          <a:p>
            <a:r>
              <a:rPr lang="ja-JP" altLang="en-US" b="1"/>
              <a:t>パーミュテーション</a:t>
            </a:r>
            <a:r>
              <a:rPr lang="en-US" altLang="ja-JP" b="1" dirty="0"/>
              <a:t> (</a:t>
            </a:r>
            <a:r>
              <a:rPr lang="ja-JP" altLang="en-US" b="1"/>
              <a:t>順列</a:t>
            </a:r>
            <a:r>
              <a:rPr lang="en-US" altLang="ja-JP" b="1" dirty="0"/>
              <a:t>) </a:t>
            </a:r>
            <a:r>
              <a:rPr lang="ja-JP" altLang="en-US" b="1"/>
              <a:t>問題</a:t>
            </a:r>
            <a:endParaRPr kumimoji="1" lang="ja-JP" altLang="en-US" b="1"/>
          </a:p>
        </p:txBody>
      </p:sp>
      <p:sp>
        <p:nvSpPr>
          <p:cNvPr id="3" name="コンテンツ プレースホルダー 2">
            <a:extLst>
              <a:ext uri="{FF2B5EF4-FFF2-40B4-BE49-F238E27FC236}">
                <a16:creationId xmlns:a16="http://schemas.microsoft.com/office/drawing/2014/main" id="{97E5682B-ECF8-4AE6-5F73-0CD5255A4064}"/>
              </a:ext>
            </a:extLst>
          </p:cNvPr>
          <p:cNvSpPr>
            <a:spLocks noGrp="1"/>
          </p:cNvSpPr>
          <p:nvPr>
            <p:ph idx="1"/>
          </p:nvPr>
        </p:nvSpPr>
        <p:spPr>
          <a:xfrm>
            <a:off x="1080515" y="1825626"/>
            <a:ext cx="9489141" cy="1433941"/>
          </a:xfrm>
        </p:spPr>
        <p:txBody>
          <a:bodyPr>
            <a:normAutofit/>
          </a:bodyPr>
          <a:lstStyle/>
          <a:p>
            <a:pPr marL="0" indent="0">
              <a:buNone/>
            </a:pPr>
            <a:r>
              <a:rPr kumimoji="1" lang="ja-JP" altLang="en-US"/>
              <a:t>例</a:t>
            </a:r>
            <a:r>
              <a:rPr kumimoji="1" lang="en-US" altLang="ja-JP" dirty="0"/>
              <a:t>) </a:t>
            </a:r>
            <a:r>
              <a:rPr kumimoji="1" lang="ja-JP" altLang="en-US"/>
              <a:t>音源</a:t>
            </a:r>
            <a:r>
              <a:rPr kumimoji="1" lang="en-US" altLang="ja-JP" dirty="0"/>
              <a:t> </a:t>
            </a:r>
            <a:r>
              <a:rPr lang="en-US" altLang="ja-JP" dirty="0"/>
              <a:t>X1, X2 </a:t>
            </a:r>
            <a:r>
              <a:rPr lang="ja-JP" altLang="en-US"/>
              <a:t>の混合音声をモデルに入力すると、出力される</a:t>
            </a:r>
            <a:r>
              <a:rPr lang="en-US" altLang="ja-JP" dirty="0"/>
              <a:t>2</a:t>
            </a:r>
            <a:r>
              <a:rPr lang="ja-JP" altLang="en-US"/>
              <a:t>つの分離音声</a:t>
            </a:r>
            <a:r>
              <a:rPr lang="en-US" altLang="ja-JP" dirty="0"/>
              <a:t> Y1, Y2 </a:t>
            </a:r>
            <a:r>
              <a:rPr lang="ja-JP" altLang="en-US"/>
              <a:t>はどちらの音源の音声なのか不明である。</a:t>
            </a:r>
            <a:endParaRPr kumimoji="1" lang="ja-JP" altLang="en-US"/>
          </a:p>
        </p:txBody>
      </p:sp>
      <p:sp>
        <p:nvSpPr>
          <p:cNvPr id="4" name="テキスト ボックス 3">
            <a:extLst>
              <a:ext uri="{FF2B5EF4-FFF2-40B4-BE49-F238E27FC236}">
                <a16:creationId xmlns:a16="http://schemas.microsoft.com/office/drawing/2014/main" id="{4308B7C2-1368-EC8F-254E-D63B0E0629C4}"/>
              </a:ext>
            </a:extLst>
          </p:cNvPr>
          <p:cNvSpPr txBox="1"/>
          <p:nvPr/>
        </p:nvSpPr>
        <p:spPr>
          <a:xfrm>
            <a:off x="1080515" y="4170288"/>
            <a:ext cx="9092554" cy="523220"/>
          </a:xfrm>
          <a:prstGeom prst="rect">
            <a:avLst/>
          </a:prstGeom>
          <a:noFill/>
        </p:spPr>
        <p:txBody>
          <a:bodyPr wrap="none" rtlCol="0">
            <a:spAutoFit/>
          </a:bodyPr>
          <a:lstStyle/>
          <a:p>
            <a:r>
              <a:rPr kumimoji="1" lang="en-US" altLang="ja-JP" sz="2800" dirty="0" err="1"/>
              <a:t>uPIT</a:t>
            </a:r>
            <a:r>
              <a:rPr kumimoji="1" lang="en-US" altLang="ja-JP" sz="2800" dirty="0"/>
              <a:t> : Utterance-level </a:t>
            </a:r>
            <a:r>
              <a:rPr lang="en-US" altLang="ja-JP" sz="2800" dirty="0"/>
              <a:t>P</a:t>
            </a:r>
            <a:r>
              <a:rPr kumimoji="1" lang="en-US" altLang="ja-JP" sz="2800" dirty="0"/>
              <a:t>ermutation </a:t>
            </a:r>
            <a:r>
              <a:rPr lang="en-US" altLang="ja-JP" sz="2800" dirty="0"/>
              <a:t>I</a:t>
            </a:r>
            <a:r>
              <a:rPr kumimoji="1" lang="en-US" altLang="ja-JP" sz="2800" dirty="0"/>
              <a:t>nvariant </a:t>
            </a:r>
            <a:r>
              <a:rPr lang="en-US" altLang="ja-JP" sz="2800" dirty="0"/>
              <a:t>T</a:t>
            </a:r>
            <a:r>
              <a:rPr kumimoji="1" lang="en-US" altLang="ja-JP" sz="2800" dirty="0"/>
              <a:t>raining</a:t>
            </a:r>
            <a:r>
              <a:rPr lang="en-US" altLang="ja-JP" sz="2800" dirty="0"/>
              <a:t> </a:t>
            </a:r>
            <a:endParaRPr kumimoji="1" lang="ja-JP" altLang="en-US" sz="2800"/>
          </a:p>
        </p:txBody>
      </p:sp>
      <p:sp>
        <p:nvSpPr>
          <p:cNvPr id="5" name="下矢印 4">
            <a:extLst>
              <a:ext uri="{FF2B5EF4-FFF2-40B4-BE49-F238E27FC236}">
                <a16:creationId xmlns:a16="http://schemas.microsoft.com/office/drawing/2014/main" id="{94350877-01BF-C2BE-980B-8574C8972CF6}"/>
              </a:ext>
            </a:extLst>
          </p:cNvPr>
          <p:cNvSpPr/>
          <p:nvPr/>
        </p:nvSpPr>
        <p:spPr>
          <a:xfrm>
            <a:off x="5340453" y="3259567"/>
            <a:ext cx="484632" cy="7853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7C0F2A3-D6EC-89D0-14CF-030426E64163}"/>
              </a:ext>
            </a:extLst>
          </p:cNvPr>
          <p:cNvSpPr txBox="1"/>
          <p:nvPr/>
        </p:nvSpPr>
        <p:spPr>
          <a:xfrm>
            <a:off x="1080515" y="4818922"/>
            <a:ext cx="10612151" cy="1200329"/>
          </a:xfrm>
          <a:prstGeom prst="rect">
            <a:avLst/>
          </a:prstGeom>
          <a:noFill/>
        </p:spPr>
        <p:txBody>
          <a:bodyPr wrap="square" rtlCol="0">
            <a:spAutoFit/>
          </a:bodyPr>
          <a:lstStyle/>
          <a:p>
            <a:r>
              <a:rPr kumimoji="1" lang="en-US" altLang="ja-JP" sz="2400" dirty="0"/>
              <a:t>→ </a:t>
            </a:r>
            <a:r>
              <a:rPr kumimoji="1" lang="ja-JP" altLang="en-US" sz="2400"/>
              <a:t>組み合わせ</a:t>
            </a:r>
            <a:r>
              <a:rPr kumimoji="1" lang="en-US" altLang="ja-JP" sz="2400" dirty="0"/>
              <a:t>1 : (X1, Y1), (X2, Y2) </a:t>
            </a:r>
            <a:r>
              <a:rPr kumimoji="1" lang="ja-JP" altLang="en-US" sz="2400"/>
              <a:t>および</a:t>
            </a:r>
            <a:r>
              <a:rPr kumimoji="1" lang="en-US" altLang="ja-JP" sz="2400" dirty="0"/>
              <a:t> </a:t>
            </a:r>
            <a:r>
              <a:rPr kumimoji="1" lang="ja-JP" altLang="en-US" sz="2400"/>
              <a:t>組み合わせ</a:t>
            </a:r>
            <a:r>
              <a:rPr kumimoji="1" lang="en-US" altLang="ja-JP" sz="2400" dirty="0"/>
              <a:t>2 : (X1, Y2), (X2, Y1)</a:t>
            </a:r>
            <a:r>
              <a:rPr lang="ja-JP" altLang="en-US" sz="2400"/>
              <a:t>の両方を損失を計算し</a:t>
            </a:r>
            <a:r>
              <a:rPr lang="en-US" altLang="ja-JP" sz="2400" dirty="0"/>
              <a:t>, </a:t>
            </a:r>
            <a:r>
              <a:rPr lang="ja-JP" altLang="en-US" sz="2400"/>
              <a:t>より損失の低い方を採用する。</a:t>
            </a:r>
            <a:endParaRPr lang="en-US" altLang="ja-JP" sz="2400" dirty="0"/>
          </a:p>
          <a:p>
            <a:r>
              <a:rPr kumimoji="1" lang="ja-JP" altLang="en-US" sz="2400"/>
              <a:t>音源が</a:t>
            </a:r>
            <a:r>
              <a:rPr kumimoji="1" lang="en-US" altLang="ja-JP" sz="2400" dirty="0"/>
              <a:t>3</a:t>
            </a:r>
            <a:r>
              <a:rPr kumimoji="1" lang="ja-JP" altLang="en-US" sz="2400"/>
              <a:t>つ以上からなる場合も同様である。</a:t>
            </a:r>
            <a:endParaRPr kumimoji="1" lang="en-US" altLang="ja-JP" sz="2400" dirty="0"/>
          </a:p>
        </p:txBody>
      </p:sp>
    </p:spTree>
    <p:extLst>
      <p:ext uri="{BB962C8B-B14F-4D97-AF65-F5344CB8AC3E}">
        <p14:creationId xmlns:p14="http://schemas.microsoft.com/office/powerpoint/2010/main" val="2159514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928A2-086E-8C3D-00CB-82B47BE99088}"/>
              </a:ext>
            </a:extLst>
          </p:cNvPr>
          <p:cNvSpPr>
            <a:spLocks noGrp="1"/>
          </p:cNvSpPr>
          <p:nvPr>
            <p:ph type="title"/>
          </p:nvPr>
        </p:nvSpPr>
        <p:spPr/>
        <p:txBody>
          <a:bodyPr/>
          <a:lstStyle/>
          <a:p>
            <a:r>
              <a:rPr kumimoji="1" lang="ja-JP" altLang="en-US" b="1"/>
              <a:t>主観的および客観的評価実験</a:t>
            </a:r>
          </a:p>
        </p:txBody>
      </p:sp>
      <p:sp>
        <p:nvSpPr>
          <p:cNvPr id="3" name="コンテンツ プレースホルダー 2">
            <a:extLst>
              <a:ext uri="{FF2B5EF4-FFF2-40B4-BE49-F238E27FC236}">
                <a16:creationId xmlns:a16="http://schemas.microsoft.com/office/drawing/2014/main" id="{E8B9AD74-50DA-422F-F151-F755FF677CC0}"/>
              </a:ext>
            </a:extLst>
          </p:cNvPr>
          <p:cNvSpPr>
            <a:spLocks noGrp="1"/>
          </p:cNvSpPr>
          <p:nvPr>
            <p:ph idx="1"/>
          </p:nvPr>
        </p:nvSpPr>
        <p:spPr>
          <a:xfrm>
            <a:off x="838200" y="1825625"/>
            <a:ext cx="3636981" cy="498027"/>
          </a:xfrm>
        </p:spPr>
        <p:txBody>
          <a:bodyPr>
            <a:noAutofit/>
          </a:bodyPr>
          <a:lstStyle/>
          <a:p>
            <a:pPr marL="0" indent="0">
              <a:buNone/>
            </a:pPr>
            <a:r>
              <a:rPr kumimoji="1" lang="ja-JP" altLang="en-US" sz="3200"/>
              <a:t>・主観的評価実験</a:t>
            </a:r>
          </a:p>
        </p:txBody>
      </p:sp>
      <p:sp>
        <p:nvSpPr>
          <p:cNvPr id="5" name="テキスト ボックス 4">
            <a:extLst>
              <a:ext uri="{FF2B5EF4-FFF2-40B4-BE49-F238E27FC236}">
                <a16:creationId xmlns:a16="http://schemas.microsoft.com/office/drawing/2014/main" id="{9B1E0C9D-A1E0-3C9F-6003-5770F184296E}"/>
              </a:ext>
            </a:extLst>
          </p:cNvPr>
          <p:cNvSpPr txBox="1"/>
          <p:nvPr/>
        </p:nvSpPr>
        <p:spPr>
          <a:xfrm>
            <a:off x="838200" y="3153265"/>
            <a:ext cx="3467616" cy="584775"/>
          </a:xfrm>
          <a:prstGeom prst="rect">
            <a:avLst/>
          </a:prstGeom>
          <a:noFill/>
        </p:spPr>
        <p:txBody>
          <a:bodyPr wrap="none" rtlCol="0">
            <a:spAutoFit/>
          </a:bodyPr>
          <a:lstStyle/>
          <a:p>
            <a:r>
              <a:rPr kumimoji="1" lang="ja-JP" altLang="en-US" sz="3200"/>
              <a:t>・客観的評価実験</a:t>
            </a:r>
          </a:p>
        </p:txBody>
      </p:sp>
      <p:sp>
        <p:nvSpPr>
          <p:cNvPr id="6" name="テキスト ボックス 5">
            <a:extLst>
              <a:ext uri="{FF2B5EF4-FFF2-40B4-BE49-F238E27FC236}">
                <a16:creationId xmlns:a16="http://schemas.microsoft.com/office/drawing/2014/main" id="{5EBF944C-B2ED-89D4-5144-423C472353BB}"/>
              </a:ext>
            </a:extLst>
          </p:cNvPr>
          <p:cNvSpPr txBox="1"/>
          <p:nvPr/>
        </p:nvSpPr>
        <p:spPr>
          <a:xfrm>
            <a:off x="1580982" y="2491766"/>
            <a:ext cx="5112297" cy="1384995"/>
          </a:xfrm>
          <a:prstGeom prst="rect">
            <a:avLst/>
          </a:prstGeom>
          <a:noFill/>
        </p:spPr>
        <p:txBody>
          <a:bodyPr wrap="none" rtlCol="0">
            <a:spAutoFit/>
          </a:bodyPr>
          <a:lstStyle/>
          <a:p>
            <a:r>
              <a:rPr kumimoji="1" lang="ja-JP" altLang="en-US" sz="2800"/>
              <a:t>・</a:t>
            </a:r>
            <a:r>
              <a:rPr kumimoji="1" lang="en-US" altLang="ja-JP" sz="2800" dirty="0"/>
              <a:t>MOS (Mean Opinion Score)</a:t>
            </a:r>
          </a:p>
          <a:p>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19405306-1279-2823-DE44-AD20D4F6E14C}"/>
              </a:ext>
            </a:extLst>
          </p:cNvPr>
          <p:cNvSpPr txBox="1"/>
          <p:nvPr/>
        </p:nvSpPr>
        <p:spPr>
          <a:xfrm>
            <a:off x="1580982" y="3907075"/>
            <a:ext cx="9030036" cy="1384995"/>
          </a:xfrm>
          <a:prstGeom prst="rect">
            <a:avLst/>
          </a:prstGeom>
          <a:noFill/>
        </p:spPr>
        <p:txBody>
          <a:bodyPr wrap="none" rtlCol="0">
            <a:spAutoFit/>
          </a:bodyPr>
          <a:lstStyle/>
          <a:p>
            <a:r>
              <a:rPr kumimoji="1" lang="ja-JP" altLang="en-US" sz="2800"/>
              <a:t>・</a:t>
            </a:r>
            <a:r>
              <a:rPr kumimoji="1" lang="en-US" altLang="ja-JP" sz="2800" dirty="0"/>
              <a:t>SI – </a:t>
            </a:r>
            <a:r>
              <a:rPr kumimoji="1" lang="en-US" altLang="ja-JP" sz="2800" dirty="0" err="1"/>
              <a:t>SNRi</a:t>
            </a:r>
            <a:r>
              <a:rPr kumimoji="1" lang="en-US" altLang="ja-JP" sz="2800" dirty="0"/>
              <a:t> </a:t>
            </a:r>
          </a:p>
          <a:p>
            <a:r>
              <a:rPr kumimoji="1" lang="ja-JP" altLang="en-US" sz="2800"/>
              <a:t>・</a:t>
            </a:r>
            <a:r>
              <a:rPr kumimoji="1" lang="en-US" altLang="ja-JP" sz="2800" dirty="0" err="1"/>
              <a:t>SDRi</a:t>
            </a:r>
            <a:endParaRPr kumimoji="1" lang="en-US" altLang="ja-JP" sz="2800" dirty="0"/>
          </a:p>
          <a:p>
            <a:r>
              <a:rPr lang="ja-JP" altLang="en-US" sz="2800"/>
              <a:t>・</a:t>
            </a:r>
            <a:r>
              <a:rPr lang="en-US" altLang="ja-JP" sz="2800" dirty="0"/>
              <a:t>PESQ (Perceptual Evaluation of Subjective Quality)</a:t>
            </a:r>
            <a:endParaRPr kumimoji="1" lang="ja-JP" altLang="en-US" sz="2800"/>
          </a:p>
        </p:txBody>
      </p:sp>
      <p:sp>
        <p:nvSpPr>
          <p:cNvPr id="8" name="テキスト ボックス 7">
            <a:extLst>
              <a:ext uri="{FF2B5EF4-FFF2-40B4-BE49-F238E27FC236}">
                <a16:creationId xmlns:a16="http://schemas.microsoft.com/office/drawing/2014/main" id="{75BF95F2-FE1E-FC33-31E6-F6EBADDBE08F}"/>
              </a:ext>
            </a:extLst>
          </p:cNvPr>
          <p:cNvSpPr txBox="1"/>
          <p:nvPr/>
        </p:nvSpPr>
        <p:spPr>
          <a:xfrm>
            <a:off x="925353" y="5690796"/>
            <a:ext cx="10341293" cy="523220"/>
          </a:xfrm>
          <a:prstGeom prst="rect">
            <a:avLst/>
          </a:prstGeom>
          <a:noFill/>
        </p:spPr>
        <p:txBody>
          <a:bodyPr wrap="none" rtlCol="0">
            <a:spAutoFit/>
          </a:bodyPr>
          <a:lstStyle/>
          <a:p>
            <a:r>
              <a:rPr lang="en-US" altLang="ja-JP" sz="2800" dirty="0"/>
              <a:t>→</a:t>
            </a:r>
            <a:r>
              <a:rPr lang="ja-JP" altLang="en-US" sz="2800"/>
              <a:t> 上記のいずれも数値が大きいほど音声品質がよいとされる。</a:t>
            </a:r>
            <a:endParaRPr kumimoji="1" lang="ja-JP" altLang="en-US" sz="2800"/>
          </a:p>
        </p:txBody>
      </p:sp>
    </p:spTree>
    <p:extLst>
      <p:ext uri="{BB962C8B-B14F-4D97-AF65-F5344CB8AC3E}">
        <p14:creationId xmlns:p14="http://schemas.microsoft.com/office/powerpoint/2010/main" val="3855079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9D7E3F47-1489-E4AC-1607-8F005AEF9A5D}"/>
              </a:ext>
            </a:extLst>
          </p:cNvPr>
          <p:cNvSpPr>
            <a:spLocks noGrp="1"/>
          </p:cNvSpPr>
          <p:nvPr>
            <p:ph idx="1"/>
          </p:nvPr>
        </p:nvSpPr>
        <p:spPr>
          <a:xfrm>
            <a:off x="3560557" y="1597543"/>
            <a:ext cx="5070886" cy="3662914"/>
          </a:xfrm>
        </p:spPr>
        <p:txBody>
          <a:bodyPr/>
          <a:lstStyle/>
          <a:p>
            <a:r>
              <a:rPr kumimoji="1" lang="ja-JP" altLang="en-US"/>
              <a:t>音源分離・音声強調の概要</a:t>
            </a:r>
            <a:endParaRPr kumimoji="1" lang="en-US" altLang="ja-JP" dirty="0"/>
          </a:p>
          <a:p>
            <a:r>
              <a:rPr lang="ja-JP" altLang="en-US"/>
              <a:t>音源分離の手法</a:t>
            </a:r>
            <a:endParaRPr lang="en-US" altLang="ja-JP" dirty="0"/>
          </a:p>
          <a:p>
            <a:r>
              <a:rPr kumimoji="1" lang="ja-JP" altLang="en-US"/>
              <a:t>既存手法</a:t>
            </a:r>
            <a:endParaRPr kumimoji="1" lang="en-US" altLang="ja-JP" dirty="0"/>
          </a:p>
          <a:p>
            <a:r>
              <a:rPr lang="ja-JP" altLang="en-US"/>
              <a:t>提案手法</a:t>
            </a:r>
            <a:r>
              <a:rPr lang="en-US" altLang="ja-JP" dirty="0"/>
              <a:t> : Conv-</a:t>
            </a:r>
            <a:r>
              <a:rPr lang="en-US" altLang="ja-JP" dirty="0" err="1"/>
              <a:t>TasNet</a:t>
            </a:r>
            <a:endParaRPr lang="en-US" altLang="ja-JP" dirty="0"/>
          </a:p>
          <a:p>
            <a:r>
              <a:rPr kumimoji="1" lang="ja-JP" altLang="en-US"/>
              <a:t>実験設定</a:t>
            </a:r>
            <a:endParaRPr kumimoji="1" lang="en-US" altLang="ja-JP" dirty="0"/>
          </a:p>
          <a:p>
            <a:r>
              <a:rPr kumimoji="1" lang="ja-JP" altLang="en-US" sz="3600" b="1">
                <a:solidFill>
                  <a:srgbClr val="FF0000"/>
                </a:solidFill>
              </a:rPr>
              <a:t>実験結果</a:t>
            </a:r>
            <a:endParaRPr kumimoji="1" lang="en-US" altLang="ja-JP" sz="3600" b="1" dirty="0">
              <a:solidFill>
                <a:srgbClr val="FF0000"/>
              </a:solidFill>
            </a:endParaRPr>
          </a:p>
          <a:p>
            <a:r>
              <a:rPr lang="ja-JP" altLang="en-US"/>
              <a:t>結論</a:t>
            </a:r>
            <a:endParaRPr kumimoji="1" lang="ja-JP" altLang="en-US"/>
          </a:p>
        </p:txBody>
      </p:sp>
    </p:spTree>
    <p:extLst>
      <p:ext uri="{BB962C8B-B14F-4D97-AF65-F5344CB8AC3E}">
        <p14:creationId xmlns:p14="http://schemas.microsoft.com/office/powerpoint/2010/main" val="2606390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FA494-2BA2-4FC2-6488-90160A8F3B2F}"/>
              </a:ext>
            </a:extLst>
          </p:cNvPr>
          <p:cNvSpPr>
            <a:spLocks noGrp="1"/>
          </p:cNvSpPr>
          <p:nvPr>
            <p:ph type="title"/>
          </p:nvPr>
        </p:nvSpPr>
        <p:spPr/>
        <p:txBody>
          <a:bodyPr/>
          <a:lstStyle/>
          <a:p>
            <a:r>
              <a:rPr kumimoji="1" lang="ja-JP" altLang="en-US" b="1"/>
              <a:t>最適なパラメータ</a:t>
            </a:r>
            <a:r>
              <a:rPr kumimoji="1" lang="en-US" altLang="ja-JP" b="1" dirty="0"/>
              <a:t>(1)</a:t>
            </a:r>
            <a:endParaRPr kumimoji="1" lang="ja-JP" altLang="en-US" b="1"/>
          </a:p>
        </p:txBody>
      </p:sp>
      <p:pic>
        <p:nvPicPr>
          <p:cNvPr id="5" name="コンテンツ プレースホルダー 4" descr="テーブル&#10;&#10;自動的に生成された説明">
            <a:extLst>
              <a:ext uri="{FF2B5EF4-FFF2-40B4-BE49-F238E27FC236}">
                <a16:creationId xmlns:a16="http://schemas.microsoft.com/office/drawing/2014/main" id="{2BB32EC0-DAE0-5BDB-264B-69AE0B7A1405}"/>
              </a:ext>
            </a:extLst>
          </p:cNvPr>
          <p:cNvPicPr>
            <a:picLocks noGrp="1" noChangeAspect="1"/>
          </p:cNvPicPr>
          <p:nvPr>
            <p:ph idx="1"/>
          </p:nvPr>
        </p:nvPicPr>
        <p:blipFill>
          <a:blip r:embed="rId2"/>
          <a:stretch>
            <a:fillRect/>
          </a:stretch>
        </p:blipFill>
        <p:spPr>
          <a:xfrm>
            <a:off x="2195699" y="2201649"/>
            <a:ext cx="8166361" cy="3638042"/>
          </a:xfrm>
        </p:spPr>
      </p:pic>
      <p:sp>
        <p:nvSpPr>
          <p:cNvPr id="7" name="テキスト ボックス 6">
            <a:extLst>
              <a:ext uri="{FF2B5EF4-FFF2-40B4-BE49-F238E27FC236}">
                <a16:creationId xmlns:a16="http://schemas.microsoft.com/office/drawing/2014/main" id="{132CA8B9-8ACD-9E5E-5EEB-7401B605C2B3}"/>
              </a:ext>
            </a:extLst>
          </p:cNvPr>
          <p:cNvSpPr txBox="1"/>
          <p:nvPr/>
        </p:nvSpPr>
        <p:spPr>
          <a:xfrm>
            <a:off x="3438862" y="6089042"/>
            <a:ext cx="5314275" cy="523220"/>
          </a:xfrm>
          <a:prstGeom prst="rect">
            <a:avLst/>
          </a:prstGeom>
          <a:noFill/>
        </p:spPr>
        <p:txBody>
          <a:bodyPr wrap="none" rtlCol="0">
            <a:spAutoFit/>
          </a:bodyPr>
          <a:lstStyle/>
          <a:p>
            <a:r>
              <a:rPr lang="en-US" altLang="ja-JP" sz="2800" dirty="0"/>
              <a:t>→ </a:t>
            </a:r>
            <a:r>
              <a:rPr lang="ja-JP" altLang="en-US" sz="2800"/>
              <a:t>大きいほどよい結果になる。</a:t>
            </a:r>
            <a:endParaRPr kumimoji="1" lang="ja-JP" altLang="en-US" sz="2800"/>
          </a:p>
        </p:txBody>
      </p:sp>
      <p:sp>
        <p:nvSpPr>
          <p:cNvPr id="9" name="テキスト ボックス 8">
            <a:extLst>
              <a:ext uri="{FF2B5EF4-FFF2-40B4-BE49-F238E27FC236}">
                <a16:creationId xmlns:a16="http://schemas.microsoft.com/office/drawing/2014/main" id="{BC2826D6-86C7-70BB-AE37-719C4FF4F5DB}"/>
              </a:ext>
            </a:extLst>
          </p:cNvPr>
          <p:cNvSpPr txBox="1"/>
          <p:nvPr/>
        </p:nvSpPr>
        <p:spPr>
          <a:xfrm>
            <a:off x="1721224" y="2872000"/>
            <a:ext cx="537327" cy="400110"/>
          </a:xfrm>
          <a:prstGeom prst="rect">
            <a:avLst/>
          </a:prstGeom>
          <a:noFill/>
        </p:spPr>
        <p:txBody>
          <a:bodyPr wrap="none" rtlCol="0">
            <a:spAutoFit/>
          </a:bodyPr>
          <a:lstStyle/>
          <a:p>
            <a:r>
              <a:rPr lang="en-US" altLang="ja-JP" sz="2000" dirty="0"/>
              <a:t>(1)</a:t>
            </a:r>
            <a:endParaRPr kumimoji="1" lang="ja-JP" altLang="en-US" sz="2000"/>
          </a:p>
        </p:txBody>
      </p:sp>
      <p:sp>
        <p:nvSpPr>
          <p:cNvPr id="10" name="テキスト ボックス 9">
            <a:extLst>
              <a:ext uri="{FF2B5EF4-FFF2-40B4-BE49-F238E27FC236}">
                <a16:creationId xmlns:a16="http://schemas.microsoft.com/office/drawing/2014/main" id="{33380C26-9C14-13BA-A1A8-AABA4D0E00F7}"/>
              </a:ext>
            </a:extLst>
          </p:cNvPr>
          <p:cNvSpPr txBox="1"/>
          <p:nvPr/>
        </p:nvSpPr>
        <p:spPr>
          <a:xfrm>
            <a:off x="1215614" y="1571817"/>
            <a:ext cx="7369325" cy="523220"/>
          </a:xfrm>
          <a:prstGeom prst="rect">
            <a:avLst/>
          </a:prstGeom>
          <a:noFill/>
        </p:spPr>
        <p:txBody>
          <a:bodyPr wrap="none" rtlCol="0">
            <a:spAutoFit/>
          </a:bodyPr>
          <a:lstStyle/>
          <a:p>
            <a:r>
              <a:rPr lang="en-US" altLang="ja-JP" sz="2800" dirty="0"/>
              <a:t>(1) Encoder </a:t>
            </a:r>
            <a:r>
              <a:rPr lang="ja-JP" altLang="en-US" sz="2800"/>
              <a:t>の出力チャンネル数</a:t>
            </a:r>
            <a:r>
              <a:rPr lang="en-US" altLang="ja-JP" sz="2800" dirty="0"/>
              <a:t> N </a:t>
            </a:r>
            <a:r>
              <a:rPr lang="ja-JP" altLang="en-US" sz="2800"/>
              <a:t>について</a:t>
            </a:r>
            <a:endParaRPr kumimoji="1" lang="ja-JP" altLang="en-US" sz="2800"/>
          </a:p>
        </p:txBody>
      </p:sp>
    </p:spTree>
    <p:extLst>
      <p:ext uri="{BB962C8B-B14F-4D97-AF65-F5344CB8AC3E}">
        <p14:creationId xmlns:p14="http://schemas.microsoft.com/office/powerpoint/2010/main" val="416550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FA494-2BA2-4FC2-6488-90160A8F3B2F}"/>
              </a:ext>
            </a:extLst>
          </p:cNvPr>
          <p:cNvSpPr>
            <a:spLocks noGrp="1"/>
          </p:cNvSpPr>
          <p:nvPr>
            <p:ph type="title"/>
          </p:nvPr>
        </p:nvSpPr>
        <p:spPr/>
        <p:txBody>
          <a:bodyPr/>
          <a:lstStyle/>
          <a:p>
            <a:r>
              <a:rPr kumimoji="1" lang="ja-JP" altLang="en-US" b="1"/>
              <a:t>最適なパラメータ</a:t>
            </a:r>
            <a:r>
              <a:rPr kumimoji="1" lang="en-US" altLang="ja-JP" b="1" dirty="0"/>
              <a:t>(2)</a:t>
            </a:r>
            <a:endParaRPr kumimoji="1" lang="ja-JP" altLang="en-US" b="1"/>
          </a:p>
        </p:txBody>
      </p:sp>
      <p:pic>
        <p:nvPicPr>
          <p:cNvPr id="5" name="コンテンツ プレースホルダー 4" descr="テーブル&#10;&#10;自動的に生成された説明">
            <a:extLst>
              <a:ext uri="{FF2B5EF4-FFF2-40B4-BE49-F238E27FC236}">
                <a16:creationId xmlns:a16="http://schemas.microsoft.com/office/drawing/2014/main" id="{2BB32EC0-DAE0-5BDB-264B-69AE0B7A1405}"/>
              </a:ext>
            </a:extLst>
          </p:cNvPr>
          <p:cNvPicPr>
            <a:picLocks noGrp="1" noChangeAspect="1"/>
          </p:cNvPicPr>
          <p:nvPr>
            <p:ph idx="1"/>
          </p:nvPr>
        </p:nvPicPr>
        <p:blipFill>
          <a:blip r:embed="rId2"/>
          <a:stretch>
            <a:fillRect/>
          </a:stretch>
        </p:blipFill>
        <p:spPr>
          <a:xfrm>
            <a:off x="2012819" y="2495606"/>
            <a:ext cx="8166361" cy="3638042"/>
          </a:xfrm>
        </p:spPr>
      </p:pic>
      <p:sp>
        <p:nvSpPr>
          <p:cNvPr id="7" name="テキスト ボックス 6">
            <a:extLst>
              <a:ext uri="{FF2B5EF4-FFF2-40B4-BE49-F238E27FC236}">
                <a16:creationId xmlns:a16="http://schemas.microsoft.com/office/drawing/2014/main" id="{132CA8B9-8ACD-9E5E-5EEB-7401B605C2B3}"/>
              </a:ext>
            </a:extLst>
          </p:cNvPr>
          <p:cNvSpPr txBox="1"/>
          <p:nvPr/>
        </p:nvSpPr>
        <p:spPr>
          <a:xfrm>
            <a:off x="2610110" y="6231265"/>
            <a:ext cx="6971780" cy="523220"/>
          </a:xfrm>
          <a:prstGeom prst="rect">
            <a:avLst/>
          </a:prstGeom>
          <a:noFill/>
        </p:spPr>
        <p:txBody>
          <a:bodyPr wrap="none" rtlCol="0">
            <a:spAutoFit/>
          </a:bodyPr>
          <a:lstStyle/>
          <a:p>
            <a:r>
              <a:rPr lang="en-US" altLang="ja-JP" sz="2800" dirty="0"/>
              <a:t>→ H / B = 5 </a:t>
            </a:r>
            <a:r>
              <a:rPr lang="ja-JP" altLang="en-US" sz="2800"/>
              <a:t>くらいが最もよいとされる。</a:t>
            </a:r>
            <a:endParaRPr kumimoji="1" lang="ja-JP" altLang="en-US" sz="2800"/>
          </a:p>
        </p:txBody>
      </p:sp>
      <p:sp>
        <p:nvSpPr>
          <p:cNvPr id="9" name="テキスト ボックス 8">
            <a:extLst>
              <a:ext uri="{FF2B5EF4-FFF2-40B4-BE49-F238E27FC236}">
                <a16:creationId xmlns:a16="http://schemas.microsoft.com/office/drawing/2014/main" id="{BC2826D6-86C7-70BB-AE37-719C4FF4F5DB}"/>
              </a:ext>
            </a:extLst>
          </p:cNvPr>
          <p:cNvSpPr txBox="1"/>
          <p:nvPr/>
        </p:nvSpPr>
        <p:spPr>
          <a:xfrm>
            <a:off x="1642190" y="4114572"/>
            <a:ext cx="526106" cy="400110"/>
          </a:xfrm>
          <a:prstGeom prst="rect">
            <a:avLst/>
          </a:prstGeom>
          <a:noFill/>
        </p:spPr>
        <p:txBody>
          <a:bodyPr wrap="none" rtlCol="0">
            <a:spAutoFit/>
          </a:bodyPr>
          <a:lstStyle/>
          <a:p>
            <a:r>
              <a:rPr lang="en-US" altLang="ja-JP" sz="2000" dirty="0"/>
              <a:t>(2)</a:t>
            </a:r>
            <a:endParaRPr kumimoji="1" lang="ja-JP" altLang="en-US" sz="2000"/>
          </a:p>
        </p:txBody>
      </p:sp>
      <p:sp>
        <p:nvSpPr>
          <p:cNvPr id="10" name="テキスト ボックス 9">
            <a:extLst>
              <a:ext uri="{FF2B5EF4-FFF2-40B4-BE49-F238E27FC236}">
                <a16:creationId xmlns:a16="http://schemas.microsoft.com/office/drawing/2014/main" id="{33380C26-9C14-13BA-A1A8-AABA4D0E00F7}"/>
              </a:ext>
            </a:extLst>
          </p:cNvPr>
          <p:cNvSpPr txBox="1"/>
          <p:nvPr/>
        </p:nvSpPr>
        <p:spPr>
          <a:xfrm>
            <a:off x="989703" y="1541583"/>
            <a:ext cx="8674169" cy="954107"/>
          </a:xfrm>
          <a:prstGeom prst="rect">
            <a:avLst/>
          </a:prstGeom>
          <a:noFill/>
        </p:spPr>
        <p:txBody>
          <a:bodyPr wrap="none" rtlCol="0">
            <a:spAutoFit/>
          </a:bodyPr>
          <a:lstStyle/>
          <a:p>
            <a:r>
              <a:rPr lang="en-US" altLang="ja-JP" sz="2800" dirty="0"/>
              <a:t>(2) </a:t>
            </a:r>
            <a:r>
              <a:rPr lang="en-US" altLang="ja-JP" sz="2800" dirty="0" err="1"/>
              <a:t>Depthwise</a:t>
            </a:r>
            <a:r>
              <a:rPr lang="en-US" altLang="ja-JP" sz="2800" dirty="0"/>
              <a:t> Conv </a:t>
            </a:r>
            <a:r>
              <a:rPr lang="ja-JP" altLang="en-US" sz="2800"/>
              <a:t>の入出力チャンネル数</a:t>
            </a:r>
            <a:r>
              <a:rPr lang="en-US" altLang="ja-JP" sz="2800" dirty="0"/>
              <a:t> H , </a:t>
            </a:r>
          </a:p>
          <a:p>
            <a:r>
              <a:rPr lang="en-US" altLang="ja-JP" sz="2800" dirty="0"/>
              <a:t>  </a:t>
            </a:r>
            <a:r>
              <a:rPr lang="ja-JP" altLang="en-US" sz="2800"/>
              <a:t>　各</a:t>
            </a:r>
            <a:r>
              <a:rPr lang="en-US" altLang="ja-JP" sz="2800" dirty="0"/>
              <a:t> Conv Brock </a:t>
            </a:r>
            <a:r>
              <a:rPr lang="ja-JP" altLang="en-US" sz="2800"/>
              <a:t>の入出力チャンネル数</a:t>
            </a:r>
            <a:r>
              <a:rPr lang="en-US" altLang="ja-JP" sz="2800" dirty="0"/>
              <a:t> B </a:t>
            </a:r>
            <a:r>
              <a:rPr lang="ja-JP" altLang="en-US" sz="2800"/>
              <a:t>について</a:t>
            </a:r>
            <a:endParaRPr kumimoji="1" lang="ja-JP" altLang="en-US" sz="2800"/>
          </a:p>
        </p:txBody>
      </p:sp>
    </p:spTree>
    <p:extLst>
      <p:ext uri="{BB962C8B-B14F-4D97-AF65-F5344CB8AC3E}">
        <p14:creationId xmlns:p14="http://schemas.microsoft.com/office/powerpoint/2010/main" val="3843723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FA494-2BA2-4FC2-6488-90160A8F3B2F}"/>
              </a:ext>
            </a:extLst>
          </p:cNvPr>
          <p:cNvSpPr>
            <a:spLocks noGrp="1"/>
          </p:cNvSpPr>
          <p:nvPr>
            <p:ph type="title"/>
          </p:nvPr>
        </p:nvSpPr>
        <p:spPr/>
        <p:txBody>
          <a:bodyPr/>
          <a:lstStyle/>
          <a:p>
            <a:r>
              <a:rPr kumimoji="1" lang="ja-JP" altLang="en-US" b="1"/>
              <a:t>最適なパラメータ</a:t>
            </a:r>
            <a:r>
              <a:rPr kumimoji="1" lang="en-US" altLang="ja-JP" b="1" dirty="0"/>
              <a:t>(3)</a:t>
            </a:r>
            <a:endParaRPr kumimoji="1" lang="ja-JP" altLang="en-US" b="1"/>
          </a:p>
        </p:txBody>
      </p:sp>
      <p:pic>
        <p:nvPicPr>
          <p:cNvPr id="5" name="コンテンツ プレースホルダー 4" descr="テーブル&#10;&#10;自動的に生成された説明">
            <a:extLst>
              <a:ext uri="{FF2B5EF4-FFF2-40B4-BE49-F238E27FC236}">
                <a16:creationId xmlns:a16="http://schemas.microsoft.com/office/drawing/2014/main" id="{2BB32EC0-DAE0-5BDB-264B-69AE0B7A1405}"/>
              </a:ext>
            </a:extLst>
          </p:cNvPr>
          <p:cNvPicPr>
            <a:picLocks noGrp="1" noChangeAspect="1"/>
          </p:cNvPicPr>
          <p:nvPr>
            <p:ph idx="1"/>
          </p:nvPr>
        </p:nvPicPr>
        <p:blipFill>
          <a:blip r:embed="rId2"/>
          <a:stretch>
            <a:fillRect/>
          </a:stretch>
        </p:blipFill>
        <p:spPr>
          <a:xfrm>
            <a:off x="2012819" y="2397989"/>
            <a:ext cx="8166361" cy="3638042"/>
          </a:xfrm>
        </p:spPr>
      </p:pic>
      <p:sp>
        <p:nvSpPr>
          <p:cNvPr id="7" name="テキスト ボックス 6">
            <a:extLst>
              <a:ext uri="{FF2B5EF4-FFF2-40B4-BE49-F238E27FC236}">
                <a16:creationId xmlns:a16="http://schemas.microsoft.com/office/drawing/2014/main" id="{132CA8B9-8ACD-9E5E-5EEB-7401B605C2B3}"/>
              </a:ext>
            </a:extLst>
          </p:cNvPr>
          <p:cNvSpPr txBox="1"/>
          <p:nvPr/>
        </p:nvSpPr>
        <p:spPr>
          <a:xfrm>
            <a:off x="2541179" y="6119085"/>
            <a:ext cx="7109639" cy="523220"/>
          </a:xfrm>
          <a:prstGeom prst="rect">
            <a:avLst/>
          </a:prstGeom>
          <a:noFill/>
        </p:spPr>
        <p:txBody>
          <a:bodyPr wrap="none" rtlCol="0">
            <a:spAutoFit/>
          </a:bodyPr>
          <a:lstStyle/>
          <a:p>
            <a:r>
              <a:rPr lang="en-US" altLang="ja-JP" sz="2800" dirty="0"/>
              <a:t>→ </a:t>
            </a:r>
            <a:r>
              <a:rPr lang="ja-JP" altLang="en-US" sz="2800"/>
              <a:t>大きい方がよいが、モデルサイズと相談</a:t>
            </a:r>
            <a:endParaRPr kumimoji="1" lang="ja-JP" altLang="en-US" sz="2800"/>
          </a:p>
        </p:txBody>
      </p:sp>
      <p:sp>
        <p:nvSpPr>
          <p:cNvPr id="9" name="テキスト ボックス 8">
            <a:extLst>
              <a:ext uri="{FF2B5EF4-FFF2-40B4-BE49-F238E27FC236}">
                <a16:creationId xmlns:a16="http://schemas.microsoft.com/office/drawing/2014/main" id="{BC2826D6-86C7-70BB-AE37-719C4FF4F5DB}"/>
              </a:ext>
            </a:extLst>
          </p:cNvPr>
          <p:cNvSpPr txBox="1"/>
          <p:nvPr/>
        </p:nvSpPr>
        <p:spPr>
          <a:xfrm>
            <a:off x="1599160" y="4862519"/>
            <a:ext cx="526106" cy="400110"/>
          </a:xfrm>
          <a:prstGeom prst="rect">
            <a:avLst/>
          </a:prstGeom>
          <a:noFill/>
        </p:spPr>
        <p:txBody>
          <a:bodyPr wrap="none" rtlCol="0">
            <a:spAutoFit/>
          </a:bodyPr>
          <a:lstStyle/>
          <a:p>
            <a:r>
              <a:rPr lang="en-US" altLang="ja-JP" sz="2000" dirty="0"/>
              <a:t>(3)</a:t>
            </a:r>
            <a:endParaRPr kumimoji="1" lang="ja-JP" altLang="en-US" sz="2000"/>
          </a:p>
        </p:txBody>
      </p:sp>
      <p:sp>
        <p:nvSpPr>
          <p:cNvPr id="10" name="テキスト ボックス 9">
            <a:extLst>
              <a:ext uri="{FF2B5EF4-FFF2-40B4-BE49-F238E27FC236}">
                <a16:creationId xmlns:a16="http://schemas.microsoft.com/office/drawing/2014/main" id="{33380C26-9C14-13BA-A1A8-AABA4D0E00F7}"/>
              </a:ext>
            </a:extLst>
          </p:cNvPr>
          <p:cNvSpPr txBox="1"/>
          <p:nvPr/>
        </p:nvSpPr>
        <p:spPr>
          <a:xfrm>
            <a:off x="1075764" y="1443882"/>
            <a:ext cx="6449201" cy="954107"/>
          </a:xfrm>
          <a:prstGeom prst="rect">
            <a:avLst/>
          </a:prstGeom>
          <a:noFill/>
        </p:spPr>
        <p:txBody>
          <a:bodyPr wrap="none" rtlCol="0">
            <a:spAutoFit/>
          </a:bodyPr>
          <a:lstStyle/>
          <a:p>
            <a:r>
              <a:rPr lang="en-US" altLang="ja-JP" sz="2800" dirty="0"/>
              <a:t>(3) 1-D dilated Conv </a:t>
            </a:r>
            <a:r>
              <a:rPr lang="ja-JP" altLang="en-US" sz="2800"/>
              <a:t>のリピート数</a:t>
            </a:r>
            <a:r>
              <a:rPr lang="en-US" altLang="ja-JP" sz="2800" dirty="0"/>
              <a:t> X , </a:t>
            </a:r>
          </a:p>
          <a:p>
            <a:r>
              <a:rPr lang="en-US" altLang="ja-JP" sz="2800" dirty="0"/>
              <a:t>  </a:t>
            </a:r>
            <a:r>
              <a:rPr lang="ja-JP" altLang="en-US" sz="2800"/>
              <a:t>　</a:t>
            </a:r>
            <a:r>
              <a:rPr lang="en-US" altLang="ja-JP" sz="2800" dirty="0"/>
              <a:t>TDN </a:t>
            </a:r>
            <a:r>
              <a:rPr lang="ja-JP" altLang="en-US" sz="2800"/>
              <a:t>のスタック数</a:t>
            </a:r>
            <a:r>
              <a:rPr lang="en-US" altLang="ja-JP" sz="2800" dirty="0"/>
              <a:t> R </a:t>
            </a:r>
            <a:r>
              <a:rPr lang="ja-JP" altLang="en-US" sz="2800"/>
              <a:t>について</a:t>
            </a:r>
            <a:endParaRPr kumimoji="1" lang="ja-JP" altLang="en-US" sz="2800"/>
          </a:p>
        </p:txBody>
      </p:sp>
    </p:spTree>
    <p:extLst>
      <p:ext uri="{BB962C8B-B14F-4D97-AF65-F5344CB8AC3E}">
        <p14:creationId xmlns:p14="http://schemas.microsoft.com/office/powerpoint/2010/main" val="4229711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FA494-2BA2-4FC2-6488-90160A8F3B2F}"/>
              </a:ext>
            </a:extLst>
          </p:cNvPr>
          <p:cNvSpPr>
            <a:spLocks noGrp="1"/>
          </p:cNvSpPr>
          <p:nvPr>
            <p:ph type="title"/>
          </p:nvPr>
        </p:nvSpPr>
        <p:spPr/>
        <p:txBody>
          <a:bodyPr/>
          <a:lstStyle/>
          <a:p>
            <a:r>
              <a:rPr kumimoji="1" lang="ja-JP" altLang="en-US" b="1"/>
              <a:t>最適なパラメータ</a:t>
            </a:r>
            <a:r>
              <a:rPr kumimoji="1" lang="en-US" altLang="ja-JP" b="1" dirty="0"/>
              <a:t>(4)</a:t>
            </a:r>
            <a:endParaRPr kumimoji="1" lang="ja-JP" altLang="en-US" b="1"/>
          </a:p>
        </p:txBody>
      </p:sp>
      <p:pic>
        <p:nvPicPr>
          <p:cNvPr id="5" name="コンテンツ プレースホルダー 4" descr="テーブル&#10;&#10;自動的に生成された説明">
            <a:extLst>
              <a:ext uri="{FF2B5EF4-FFF2-40B4-BE49-F238E27FC236}">
                <a16:creationId xmlns:a16="http://schemas.microsoft.com/office/drawing/2014/main" id="{2BB32EC0-DAE0-5BDB-264B-69AE0B7A1405}"/>
              </a:ext>
            </a:extLst>
          </p:cNvPr>
          <p:cNvPicPr>
            <a:picLocks noGrp="1" noChangeAspect="1"/>
          </p:cNvPicPr>
          <p:nvPr>
            <p:ph idx="1"/>
          </p:nvPr>
        </p:nvPicPr>
        <p:blipFill>
          <a:blip r:embed="rId2"/>
          <a:stretch>
            <a:fillRect/>
          </a:stretch>
        </p:blipFill>
        <p:spPr>
          <a:xfrm>
            <a:off x="2012817" y="1967102"/>
            <a:ext cx="8166361" cy="3638042"/>
          </a:xfrm>
        </p:spPr>
      </p:pic>
      <p:sp>
        <p:nvSpPr>
          <p:cNvPr id="7" name="テキスト ボックス 6">
            <a:extLst>
              <a:ext uri="{FF2B5EF4-FFF2-40B4-BE49-F238E27FC236}">
                <a16:creationId xmlns:a16="http://schemas.microsoft.com/office/drawing/2014/main" id="{132CA8B9-8ACD-9E5E-5EEB-7401B605C2B3}"/>
              </a:ext>
            </a:extLst>
          </p:cNvPr>
          <p:cNvSpPr txBox="1"/>
          <p:nvPr/>
        </p:nvSpPr>
        <p:spPr>
          <a:xfrm>
            <a:off x="2549192" y="5730951"/>
            <a:ext cx="7093609" cy="954107"/>
          </a:xfrm>
          <a:prstGeom prst="rect">
            <a:avLst/>
          </a:prstGeom>
          <a:noFill/>
        </p:spPr>
        <p:txBody>
          <a:bodyPr wrap="none" rtlCol="0">
            <a:spAutoFit/>
          </a:bodyPr>
          <a:lstStyle/>
          <a:p>
            <a:r>
              <a:rPr lang="en-US" altLang="ja-JP" sz="2800" dirty="0"/>
              <a:t>→ 2ms </a:t>
            </a:r>
            <a:r>
              <a:rPr lang="ja-JP" altLang="en-US" sz="2800"/>
              <a:t>分が最適であるとされる。</a:t>
            </a:r>
            <a:endParaRPr lang="en-US" altLang="ja-JP" sz="2800" dirty="0"/>
          </a:p>
          <a:p>
            <a:r>
              <a:rPr kumimoji="1" lang="en-US" altLang="ja-JP" sz="2800" dirty="0"/>
              <a:t> </a:t>
            </a:r>
            <a:r>
              <a:rPr kumimoji="1" lang="ja-JP" altLang="en-US" sz="2800"/>
              <a:t>　</a:t>
            </a:r>
            <a:r>
              <a:rPr lang="ja-JP" altLang="en-US" sz="2800"/>
              <a:t>よって</a:t>
            </a:r>
            <a:r>
              <a:rPr kumimoji="1" lang="ja-JP" altLang="en-US" sz="2800"/>
              <a:t>、今回は</a:t>
            </a:r>
            <a:r>
              <a:rPr kumimoji="1" lang="en-US" altLang="ja-JP" sz="2800" dirty="0"/>
              <a:t> L = 8000Hz×2ms = 16</a:t>
            </a:r>
            <a:endParaRPr kumimoji="1" lang="ja-JP" altLang="en-US" sz="2800"/>
          </a:p>
        </p:txBody>
      </p:sp>
      <p:sp>
        <p:nvSpPr>
          <p:cNvPr id="9" name="テキスト ボックス 8">
            <a:extLst>
              <a:ext uri="{FF2B5EF4-FFF2-40B4-BE49-F238E27FC236}">
                <a16:creationId xmlns:a16="http://schemas.microsoft.com/office/drawing/2014/main" id="{BC2826D6-86C7-70BB-AE37-719C4FF4F5DB}"/>
              </a:ext>
            </a:extLst>
          </p:cNvPr>
          <p:cNvSpPr txBox="1"/>
          <p:nvPr/>
        </p:nvSpPr>
        <p:spPr>
          <a:xfrm>
            <a:off x="1552394" y="5014008"/>
            <a:ext cx="526106" cy="400110"/>
          </a:xfrm>
          <a:prstGeom prst="rect">
            <a:avLst/>
          </a:prstGeom>
          <a:noFill/>
        </p:spPr>
        <p:txBody>
          <a:bodyPr wrap="none" rtlCol="0">
            <a:spAutoFit/>
          </a:bodyPr>
          <a:lstStyle/>
          <a:p>
            <a:r>
              <a:rPr lang="en-US" altLang="ja-JP" sz="2000" dirty="0"/>
              <a:t>(4)</a:t>
            </a:r>
            <a:endParaRPr kumimoji="1" lang="ja-JP" altLang="en-US" sz="2000"/>
          </a:p>
        </p:txBody>
      </p:sp>
      <p:sp>
        <p:nvSpPr>
          <p:cNvPr id="10" name="テキスト ボックス 9">
            <a:extLst>
              <a:ext uri="{FF2B5EF4-FFF2-40B4-BE49-F238E27FC236}">
                <a16:creationId xmlns:a16="http://schemas.microsoft.com/office/drawing/2014/main" id="{33380C26-9C14-13BA-A1A8-AABA4D0E00F7}"/>
              </a:ext>
            </a:extLst>
          </p:cNvPr>
          <p:cNvSpPr txBox="1"/>
          <p:nvPr/>
        </p:nvSpPr>
        <p:spPr>
          <a:xfrm>
            <a:off x="1075764" y="1443882"/>
            <a:ext cx="7411003" cy="523220"/>
          </a:xfrm>
          <a:prstGeom prst="rect">
            <a:avLst/>
          </a:prstGeom>
          <a:noFill/>
        </p:spPr>
        <p:txBody>
          <a:bodyPr wrap="none" rtlCol="0">
            <a:spAutoFit/>
          </a:bodyPr>
          <a:lstStyle/>
          <a:p>
            <a:r>
              <a:rPr lang="en-US" altLang="ja-JP" sz="2800" dirty="0"/>
              <a:t>(4) 1-D Conv </a:t>
            </a:r>
            <a:r>
              <a:rPr lang="ja-JP" altLang="en-US" sz="2800"/>
              <a:t>のフィルターサイズ</a:t>
            </a:r>
            <a:r>
              <a:rPr lang="en-US" altLang="ja-JP" sz="2800" dirty="0"/>
              <a:t>L </a:t>
            </a:r>
            <a:r>
              <a:rPr lang="ja-JP" altLang="en-US" sz="2800"/>
              <a:t>について</a:t>
            </a:r>
            <a:endParaRPr kumimoji="1" lang="ja-JP" altLang="en-US" sz="2800"/>
          </a:p>
        </p:txBody>
      </p:sp>
    </p:spTree>
    <p:extLst>
      <p:ext uri="{BB962C8B-B14F-4D97-AF65-F5344CB8AC3E}">
        <p14:creationId xmlns:p14="http://schemas.microsoft.com/office/powerpoint/2010/main" val="1727570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378D6-DC44-DBD4-A8AB-8A4887572B4A}"/>
              </a:ext>
            </a:extLst>
          </p:cNvPr>
          <p:cNvSpPr>
            <a:spLocks noGrp="1"/>
          </p:cNvSpPr>
          <p:nvPr>
            <p:ph type="title"/>
          </p:nvPr>
        </p:nvSpPr>
        <p:spPr/>
        <p:txBody>
          <a:bodyPr>
            <a:normAutofit/>
          </a:bodyPr>
          <a:lstStyle/>
          <a:p>
            <a:r>
              <a:rPr lang="en-US" altLang="ja-JP" b="1" dirty="0"/>
              <a:t>SI-</a:t>
            </a:r>
            <a:r>
              <a:rPr lang="en-US" altLang="ja-JP" b="1" dirty="0" err="1"/>
              <a:t>SNRi</a:t>
            </a:r>
            <a:r>
              <a:rPr lang="en-US" altLang="ja-JP" b="1" dirty="0"/>
              <a:t> </a:t>
            </a:r>
            <a:r>
              <a:rPr lang="ja-JP" altLang="en-US" b="1"/>
              <a:t>および</a:t>
            </a:r>
            <a:r>
              <a:rPr lang="en-US" altLang="ja-JP" b="1" dirty="0"/>
              <a:t> </a:t>
            </a:r>
            <a:r>
              <a:rPr lang="en-US" altLang="ja-JP" b="1" dirty="0" err="1"/>
              <a:t>SDRi</a:t>
            </a:r>
            <a:r>
              <a:rPr lang="en-US" altLang="ja-JP" b="1" dirty="0"/>
              <a:t> </a:t>
            </a:r>
            <a:r>
              <a:rPr kumimoji="1" lang="ja-JP" altLang="en-US" b="1"/>
              <a:t>評価実験</a:t>
            </a:r>
            <a:r>
              <a:rPr kumimoji="1" lang="en-US" altLang="ja-JP" b="1" dirty="0"/>
              <a:t> (1)</a:t>
            </a:r>
            <a:endParaRPr kumimoji="1" lang="ja-JP" altLang="en-US" b="1"/>
          </a:p>
        </p:txBody>
      </p:sp>
      <p:pic>
        <p:nvPicPr>
          <p:cNvPr id="5" name="コンテンツ プレースホルダー 4" descr="文字と写真のスクリーンショット&#10;&#10;自動的に生成された説明">
            <a:extLst>
              <a:ext uri="{FF2B5EF4-FFF2-40B4-BE49-F238E27FC236}">
                <a16:creationId xmlns:a16="http://schemas.microsoft.com/office/drawing/2014/main" id="{B7B024A0-3EF2-C03A-71BD-32B2CC2E6905}"/>
              </a:ext>
            </a:extLst>
          </p:cNvPr>
          <p:cNvPicPr>
            <a:picLocks noGrp="1" noChangeAspect="1"/>
          </p:cNvPicPr>
          <p:nvPr>
            <p:ph idx="1"/>
          </p:nvPr>
        </p:nvPicPr>
        <p:blipFill>
          <a:blip r:embed="rId2"/>
          <a:stretch>
            <a:fillRect/>
          </a:stretch>
        </p:blipFill>
        <p:spPr>
          <a:xfrm>
            <a:off x="3254833" y="2034931"/>
            <a:ext cx="5424147" cy="4038146"/>
          </a:xfrm>
        </p:spPr>
      </p:pic>
      <p:sp>
        <p:nvSpPr>
          <p:cNvPr id="6" name="テキスト ボックス 5">
            <a:extLst>
              <a:ext uri="{FF2B5EF4-FFF2-40B4-BE49-F238E27FC236}">
                <a16:creationId xmlns:a16="http://schemas.microsoft.com/office/drawing/2014/main" id="{B183C558-6032-F669-2EB9-11DEC0F28A52}"/>
              </a:ext>
            </a:extLst>
          </p:cNvPr>
          <p:cNvSpPr txBox="1"/>
          <p:nvPr/>
        </p:nvSpPr>
        <p:spPr>
          <a:xfrm>
            <a:off x="1573678" y="6155079"/>
            <a:ext cx="9398727" cy="523220"/>
          </a:xfrm>
          <a:prstGeom prst="rect">
            <a:avLst/>
          </a:prstGeom>
          <a:noFill/>
        </p:spPr>
        <p:txBody>
          <a:bodyPr wrap="none" rtlCol="0">
            <a:spAutoFit/>
          </a:bodyPr>
          <a:lstStyle/>
          <a:p>
            <a:r>
              <a:rPr kumimoji="1" lang="en-US" altLang="ja-JP" sz="2800" dirty="0"/>
              <a:t>→ </a:t>
            </a:r>
            <a:r>
              <a:rPr kumimoji="1" lang="ja-JP" altLang="en-US" sz="2800"/>
              <a:t>既存手法よりもかなりよい</a:t>
            </a:r>
            <a:r>
              <a:rPr kumimoji="1" lang="en-US" altLang="ja-JP" sz="2800" dirty="0"/>
              <a:t>SI-</a:t>
            </a:r>
            <a:r>
              <a:rPr kumimoji="1" lang="en-US" altLang="ja-JP" sz="2800" dirty="0" err="1"/>
              <a:t>SNRi</a:t>
            </a:r>
            <a:r>
              <a:rPr kumimoji="1" lang="en-US" altLang="ja-JP" sz="2800" dirty="0"/>
              <a:t> </a:t>
            </a:r>
            <a:r>
              <a:rPr kumimoji="1" lang="ja-JP" altLang="en-US" sz="2800"/>
              <a:t>値</a:t>
            </a:r>
            <a:r>
              <a:rPr kumimoji="1" lang="en-US" altLang="ja-JP" sz="2800" dirty="0"/>
              <a:t>, </a:t>
            </a:r>
            <a:r>
              <a:rPr kumimoji="1" lang="en-US" altLang="ja-JP" sz="2800" dirty="0" err="1"/>
              <a:t>SDRi</a:t>
            </a:r>
            <a:r>
              <a:rPr kumimoji="1" lang="en-US" altLang="ja-JP" sz="2800" dirty="0"/>
              <a:t> </a:t>
            </a:r>
            <a:r>
              <a:rPr kumimoji="1" lang="ja-JP" altLang="en-US" sz="2800"/>
              <a:t>値</a:t>
            </a:r>
            <a:r>
              <a:rPr kumimoji="1" lang="en-US" altLang="ja-JP" sz="2800" dirty="0"/>
              <a:t> </a:t>
            </a:r>
            <a:r>
              <a:rPr kumimoji="1" lang="ja-JP" altLang="en-US" sz="2800"/>
              <a:t>を達成</a:t>
            </a:r>
          </a:p>
        </p:txBody>
      </p:sp>
      <p:sp>
        <p:nvSpPr>
          <p:cNvPr id="7" name="テキスト ボックス 6">
            <a:extLst>
              <a:ext uri="{FF2B5EF4-FFF2-40B4-BE49-F238E27FC236}">
                <a16:creationId xmlns:a16="http://schemas.microsoft.com/office/drawing/2014/main" id="{EA51BDD2-AC4E-5671-F04F-8023288E8497}"/>
              </a:ext>
            </a:extLst>
          </p:cNvPr>
          <p:cNvSpPr txBox="1"/>
          <p:nvPr/>
        </p:nvSpPr>
        <p:spPr>
          <a:xfrm>
            <a:off x="1075765" y="1511080"/>
            <a:ext cx="5801588" cy="523220"/>
          </a:xfrm>
          <a:prstGeom prst="rect">
            <a:avLst/>
          </a:prstGeom>
          <a:noFill/>
        </p:spPr>
        <p:txBody>
          <a:bodyPr wrap="none" rtlCol="0">
            <a:spAutoFit/>
          </a:bodyPr>
          <a:lstStyle/>
          <a:p>
            <a:r>
              <a:rPr lang="ja-JP" altLang="en-US" sz="2800"/>
              <a:t>・既存手法との比較</a:t>
            </a:r>
            <a:r>
              <a:rPr lang="en-US" altLang="ja-JP" sz="2800" dirty="0"/>
              <a:t> ( 2 speakers )</a:t>
            </a:r>
            <a:endParaRPr kumimoji="1" lang="ja-JP" altLang="en-US" sz="2800"/>
          </a:p>
        </p:txBody>
      </p:sp>
    </p:spTree>
    <p:extLst>
      <p:ext uri="{BB962C8B-B14F-4D97-AF65-F5344CB8AC3E}">
        <p14:creationId xmlns:p14="http://schemas.microsoft.com/office/powerpoint/2010/main" val="71321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28FA83-F91F-A452-D1E0-5242514A711A}"/>
              </a:ext>
            </a:extLst>
          </p:cNvPr>
          <p:cNvSpPr>
            <a:spLocks noGrp="1"/>
          </p:cNvSpPr>
          <p:nvPr>
            <p:ph type="title"/>
          </p:nvPr>
        </p:nvSpPr>
        <p:spPr/>
        <p:txBody>
          <a:bodyPr/>
          <a:lstStyle/>
          <a:p>
            <a:r>
              <a:rPr kumimoji="1" lang="en-US" altLang="ja-JP" b="1" dirty="0"/>
              <a:t>Speech Separation (</a:t>
            </a:r>
            <a:r>
              <a:rPr lang="ja-JP" altLang="en-US" b="1"/>
              <a:t>音声</a:t>
            </a:r>
            <a:r>
              <a:rPr kumimoji="1" lang="ja-JP" altLang="en-US" b="1"/>
              <a:t>分離</a:t>
            </a:r>
            <a:r>
              <a:rPr kumimoji="1" lang="en-US" altLang="ja-JP" b="1" dirty="0"/>
              <a:t>)</a:t>
            </a:r>
            <a:endParaRPr kumimoji="1" lang="ja-JP" altLang="en-US" b="1"/>
          </a:p>
        </p:txBody>
      </p:sp>
      <p:sp>
        <p:nvSpPr>
          <p:cNvPr id="3" name="コンテンツ プレースホルダー 2">
            <a:extLst>
              <a:ext uri="{FF2B5EF4-FFF2-40B4-BE49-F238E27FC236}">
                <a16:creationId xmlns:a16="http://schemas.microsoft.com/office/drawing/2014/main" id="{C744DA5B-BC98-6E9D-4994-374CA62A3877}"/>
              </a:ext>
            </a:extLst>
          </p:cNvPr>
          <p:cNvSpPr>
            <a:spLocks noGrp="1"/>
          </p:cNvSpPr>
          <p:nvPr>
            <p:ph idx="1"/>
          </p:nvPr>
        </p:nvSpPr>
        <p:spPr>
          <a:xfrm>
            <a:off x="1252537" y="2055931"/>
            <a:ext cx="9934575" cy="1325563"/>
          </a:xfrm>
        </p:spPr>
        <p:txBody>
          <a:bodyPr>
            <a:noAutofit/>
          </a:bodyPr>
          <a:lstStyle/>
          <a:p>
            <a:pPr marL="0" indent="0">
              <a:buNone/>
            </a:pPr>
            <a:r>
              <a:rPr kumimoji="1" lang="ja-JP" altLang="en-US"/>
              <a:t>私たち</a:t>
            </a:r>
            <a:r>
              <a:rPr lang="ja-JP" altLang="en-US"/>
              <a:t>人間の優れた能力として、多数の人が雑談をしているなかでも特定の人の会話を自然と聞き取ることができる能力</a:t>
            </a:r>
            <a:r>
              <a:rPr lang="en-US" altLang="ja-JP" dirty="0"/>
              <a:t>(</a:t>
            </a:r>
            <a:r>
              <a:rPr lang="ja-JP" altLang="en-US"/>
              <a:t>カクテルパーティー効果</a:t>
            </a:r>
            <a:r>
              <a:rPr lang="en-US" altLang="ja-JP" dirty="0"/>
              <a:t>)</a:t>
            </a:r>
            <a:r>
              <a:rPr lang="ja-JP" altLang="en-US"/>
              <a:t>がある。</a:t>
            </a:r>
            <a:endParaRPr lang="en-US" altLang="ja-JP" dirty="0"/>
          </a:p>
        </p:txBody>
      </p:sp>
      <p:sp>
        <p:nvSpPr>
          <p:cNvPr id="4" name="下矢印 3">
            <a:extLst>
              <a:ext uri="{FF2B5EF4-FFF2-40B4-BE49-F238E27FC236}">
                <a16:creationId xmlns:a16="http://schemas.microsoft.com/office/drawing/2014/main" id="{91EAAFA5-13C6-B4F7-D0D1-608795084270}"/>
              </a:ext>
            </a:extLst>
          </p:cNvPr>
          <p:cNvSpPr/>
          <p:nvPr/>
        </p:nvSpPr>
        <p:spPr>
          <a:xfrm>
            <a:off x="5436339" y="3492415"/>
            <a:ext cx="1123377"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1BE9DF2-59B8-C82A-F332-FC27D1C040B3}"/>
              </a:ext>
            </a:extLst>
          </p:cNvPr>
          <p:cNvSpPr txBox="1"/>
          <p:nvPr/>
        </p:nvSpPr>
        <p:spPr>
          <a:xfrm>
            <a:off x="1252537" y="4725380"/>
            <a:ext cx="10267949" cy="584775"/>
          </a:xfrm>
          <a:prstGeom prst="rect">
            <a:avLst/>
          </a:prstGeom>
          <a:noFill/>
        </p:spPr>
        <p:txBody>
          <a:bodyPr wrap="square" rtlCol="0">
            <a:spAutoFit/>
          </a:bodyPr>
          <a:lstStyle/>
          <a:p>
            <a:r>
              <a:rPr kumimoji="1" lang="ja-JP" altLang="en-US" sz="3200"/>
              <a:t>音源分離とは</a:t>
            </a:r>
            <a:r>
              <a:rPr lang="ja-JP" altLang="en-US" sz="3200"/>
              <a:t>、</a:t>
            </a:r>
            <a:r>
              <a:rPr kumimoji="1" lang="ja-JP" altLang="en-US" sz="3200"/>
              <a:t>この能力を機械で実現することである。</a:t>
            </a:r>
            <a:endParaRPr kumimoji="1" lang="en-US" altLang="ja-JP" sz="3200" dirty="0"/>
          </a:p>
        </p:txBody>
      </p:sp>
    </p:spTree>
    <p:extLst>
      <p:ext uri="{BB962C8B-B14F-4D97-AF65-F5344CB8AC3E}">
        <p14:creationId xmlns:p14="http://schemas.microsoft.com/office/powerpoint/2010/main" val="628428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378D6-DC44-DBD4-A8AB-8A4887572B4A}"/>
              </a:ext>
            </a:extLst>
          </p:cNvPr>
          <p:cNvSpPr>
            <a:spLocks noGrp="1"/>
          </p:cNvSpPr>
          <p:nvPr>
            <p:ph type="title"/>
          </p:nvPr>
        </p:nvSpPr>
        <p:spPr/>
        <p:txBody>
          <a:bodyPr/>
          <a:lstStyle/>
          <a:p>
            <a:r>
              <a:rPr lang="en-US" altLang="ja-JP" b="1" dirty="0"/>
              <a:t>SI-</a:t>
            </a:r>
            <a:r>
              <a:rPr lang="en-US" altLang="ja-JP" b="1" dirty="0" err="1"/>
              <a:t>SNRi</a:t>
            </a:r>
            <a:r>
              <a:rPr lang="en-US" altLang="ja-JP" b="1" dirty="0"/>
              <a:t> </a:t>
            </a:r>
            <a:r>
              <a:rPr lang="ja-JP" altLang="en-US" b="1"/>
              <a:t>および</a:t>
            </a:r>
            <a:r>
              <a:rPr lang="en-US" altLang="ja-JP" b="1" dirty="0"/>
              <a:t> </a:t>
            </a:r>
            <a:r>
              <a:rPr lang="en-US" altLang="ja-JP" b="1" dirty="0" err="1"/>
              <a:t>SDRi</a:t>
            </a:r>
            <a:r>
              <a:rPr lang="en-US" altLang="ja-JP" b="1" dirty="0"/>
              <a:t> </a:t>
            </a:r>
            <a:r>
              <a:rPr lang="ja-JP" altLang="en-US" b="1"/>
              <a:t>評価実験</a:t>
            </a:r>
            <a:r>
              <a:rPr lang="en-US" altLang="ja-JP" b="1" dirty="0"/>
              <a:t> (2)</a:t>
            </a:r>
            <a:endParaRPr kumimoji="1" lang="ja-JP" altLang="en-US" b="1"/>
          </a:p>
        </p:txBody>
      </p:sp>
      <p:sp>
        <p:nvSpPr>
          <p:cNvPr id="6" name="テキスト ボックス 5">
            <a:extLst>
              <a:ext uri="{FF2B5EF4-FFF2-40B4-BE49-F238E27FC236}">
                <a16:creationId xmlns:a16="http://schemas.microsoft.com/office/drawing/2014/main" id="{B183C558-6032-F669-2EB9-11DEC0F28A52}"/>
              </a:ext>
            </a:extLst>
          </p:cNvPr>
          <p:cNvSpPr txBox="1"/>
          <p:nvPr/>
        </p:nvSpPr>
        <p:spPr>
          <a:xfrm>
            <a:off x="1396636" y="5538768"/>
            <a:ext cx="9398727" cy="954107"/>
          </a:xfrm>
          <a:prstGeom prst="rect">
            <a:avLst/>
          </a:prstGeom>
          <a:noFill/>
        </p:spPr>
        <p:txBody>
          <a:bodyPr wrap="none" rtlCol="0">
            <a:spAutoFit/>
          </a:bodyPr>
          <a:lstStyle/>
          <a:p>
            <a:r>
              <a:rPr kumimoji="1" lang="en-US" altLang="ja-JP" sz="2800" dirty="0"/>
              <a:t>→ 3 speakers </a:t>
            </a:r>
            <a:r>
              <a:rPr kumimoji="1" lang="ja-JP" altLang="en-US" sz="2800"/>
              <a:t>の音源分離に関しても</a:t>
            </a:r>
            <a:endParaRPr kumimoji="1" lang="en-US" altLang="ja-JP" sz="2800" dirty="0"/>
          </a:p>
          <a:p>
            <a:r>
              <a:rPr lang="en-US" altLang="ja-JP" sz="2800" dirty="0"/>
              <a:t> </a:t>
            </a:r>
            <a:r>
              <a:rPr lang="ja-JP" altLang="en-US" sz="2800"/>
              <a:t>　</a:t>
            </a:r>
            <a:r>
              <a:rPr kumimoji="1" lang="ja-JP" altLang="en-US" sz="2800"/>
              <a:t>既存手法よりもかなりよい</a:t>
            </a:r>
            <a:r>
              <a:rPr kumimoji="1" lang="en-US" altLang="ja-JP" sz="2800" dirty="0"/>
              <a:t>SI-</a:t>
            </a:r>
            <a:r>
              <a:rPr kumimoji="1" lang="en-US" altLang="ja-JP" sz="2800" dirty="0" err="1"/>
              <a:t>SNRi</a:t>
            </a:r>
            <a:r>
              <a:rPr kumimoji="1" lang="en-US" altLang="ja-JP" sz="2800" dirty="0"/>
              <a:t> </a:t>
            </a:r>
            <a:r>
              <a:rPr kumimoji="1" lang="ja-JP" altLang="en-US" sz="2800"/>
              <a:t>値</a:t>
            </a:r>
            <a:r>
              <a:rPr kumimoji="1" lang="en-US" altLang="ja-JP" sz="2800" dirty="0"/>
              <a:t>, </a:t>
            </a:r>
            <a:r>
              <a:rPr kumimoji="1" lang="en-US" altLang="ja-JP" sz="2800" dirty="0" err="1"/>
              <a:t>SDRi</a:t>
            </a:r>
            <a:r>
              <a:rPr kumimoji="1" lang="en-US" altLang="ja-JP" sz="2800" dirty="0"/>
              <a:t> </a:t>
            </a:r>
            <a:r>
              <a:rPr kumimoji="1" lang="ja-JP" altLang="en-US" sz="2800"/>
              <a:t>値</a:t>
            </a:r>
            <a:r>
              <a:rPr kumimoji="1" lang="en-US" altLang="ja-JP" sz="2800" dirty="0"/>
              <a:t> </a:t>
            </a:r>
            <a:r>
              <a:rPr kumimoji="1" lang="ja-JP" altLang="en-US" sz="2800"/>
              <a:t>を達成</a:t>
            </a:r>
          </a:p>
        </p:txBody>
      </p:sp>
      <p:pic>
        <p:nvPicPr>
          <p:cNvPr id="8" name="コンテンツ プレースホルダー 7" descr="テーブル&#10;&#10;自動的に生成された説明">
            <a:extLst>
              <a:ext uri="{FF2B5EF4-FFF2-40B4-BE49-F238E27FC236}">
                <a16:creationId xmlns:a16="http://schemas.microsoft.com/office/drawing/2014/main" id="{2468D047-FCC5-9748-F35B-05C6E093E8E5}"/>
              </a:ext>
            </a:extLst>
          </p:cNvPr>
          <p:cNvPicPr>
            <a:picLocks noGrp="1" noChangeAspect="1"/>
          </p:cNvPicPr>
          <p:nvPr>
            <p:ph idx="1"/>
          </p:nvPr>
        </p:nvPicPr>
        <p:blipFill>
          <a:blip r:embed="rId2"/>
          <a:stretch>
            <a:fillRect/>
          </a:stretch>
        </p:blipFill>
        <p:spPr>
          <a:xfrm>
            <a:off x="3016098" y="2046278"/>
            <a:ext cx="5880100" cy="3136900"/>
          </a:xfrm>
        </p:spPr>
      </p:pic>
      <p:sp>
        <p:nvSpPr>
          <p:cNvPr id="9" name="テキスト ボックス 8">
            <a:extLst>
              <a:ext uri="{FF2B5EF4-FFF2-40B4-BE49-F238E27FC236}">
                <a16:creationId xmlns:a16="http://schemas.microsoft.com/office/drawing/2014/main" id="{1B520B9D-26EA-4F58-C787-B86D683E106A}"/>
              </a:ext>
            </a:extLst>
          </p:cNvPr>
          <p:cNvSpPr txBox="1"/>
          <p:nvPr/>
        </p:nvSpPr>
        <p:spPr>
          <a:xfrm>
            <a:off x="1396636" y="1429078"/>
            <a:ext cx="5801588" cy="523220"/>
          </a:xfrm>
          <a:prstGeom prst="rect">
            <a:avLst/>
          </a:prstGeom>
          <a:noFill/>
        </p:spPr>
        <p:txBody>
          <a:bodyPr wrap="none" rtlCol="0">
            <a:spAutoFit/>
          </a:bodyPr>
          <a:lstStyle/>
          <a:p>
            <a:r>
              <a:rPr lang="ja-JP" altLang="en-US" sz="2800"/>
              <a:t>・既存手法との比較</a:t>
            </a:r>
            <a:r>
              <a:rPr lang="en-US" altLang="ja-JP" sz="2800" dirty="0"/>
              <a:t> ( 3 speakers )</a:t>
            </a:r>
            <a:endParaRPr kumimoji="1" lang="ja-JP" altLang="en-US" sz="2800"/>
          </a:p>
        </p:txBody>
      </p:sp>
    </p:spTree>
    <p:extLst>
      <p:ext uri="{BB962C8B-B14F-4D97-AF65-F5344CB8AC3E}">
        <p14:creationId xmlns:p14="http://schemas.microsoft.com/office/powerpoint/2010/main" val="215796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EED84-BFAD-77F8-F6A2-B346BB0B2582}"/>
              </a:ext>
            </a:extLst>
          </p:cNvPr>
          <p:cNvSpPr>
            <a:spLocks noGrp="1"/>
          </p:cNvSpPr>
          <p:nvPr>
            <p:ph type="title"/>
          </p:nvPr>
        </p:nvSpPr>
        <p:spPr/>
        <p:txBody>
          <a:bodyPr/>
          <a:lstStyle/>
          <a:p>
            <a:r>
              <a:rPr lang="en-US" altLang="ja-JP" b="1" dirty="0"/>
              <a:t>PESQ </a:t>
            </a:r>
            <a:r>
              <a:rPr lang="ja-JP" altLang="en-US" b="1"/>
              <a:t>および</a:t>
            </a:r>
            <a:r>
              <a:rPr lang="en-US" altLang="ja-JP" b="1" dirty="0"/>
              <a:t> MOS </a:t>
            </a:r>
            <a:r>
              <a:rPr kumimoji="1" lang="ja-JP" altLang="en-US" b="1"/>
              <a:t>評価実験</a:t>
            </a:r>
          </a:p>
        </p:txBody>
      </p:sp>
      <p:pic>
        <p:nvPicPr>
          <p:cNvPr id="5" name="コンテンツ プレースホルダー 4" descr="テーブル&#10;&#10;自動的に生成された説明">
            <a:extLst>
              <a:ext uri="{FF2B5EF4-FFF2-40B4-BE49-F238E27FC236}">
                <a16:creationId xmlns:a16="http://schemas.microsoft.com/office/drawing/2014/main" id="{414AFF81-4064-4E69-FF22-473A0BFD88A7}"/>
              </a:ext>
            </a:extLst>
          </p:cNvPr>
          <p:cNvPicPr>
            <a:picLocks noGrp="1" noChangeAspect="1"/>
          </p:cNvPicPr>
          <p:nvPr>
            <p:ph idx="1"/>
          </p:nvPr>
        </p:nvPicPr>
        <p:blipFill>
          <a:blip r:embed="rId2"/>
          <a:stretch>
            <a:fillRect/>
          </a:stretch>
        </p:blipFill>
        <p:spPr>
          <a:xfrm>
            <a:off x="2686050" y="1895083"/>
            <a:ext cx="6819900" cy="2527300"/>
          </a:xfrm>
        </p:spPr>
      </p:pic>
      <p:sp>
        <p:nvSpPr>
          <p:cNvPr id="6" name="テキスト ボックス 5">
            <a:extLst>
              <a:ext uri="{FF2B5EF4-FFF2-40B4-BE49-F238E27FC236}">
                <a16:creationId xmlns:a16="http://schemas.microsoft.com/office/drawing/2014/main" id="{48AAAD70-DCF4-1165-0D6E-3BB3291D4DC8}"/>
              </a:ext>
            </a:extLst>
          </p:cNvPr>
          <p:cNvSpPr txBox="1"/>
          <p:nvPr/>
        </p:nvSpPr>
        <p:spPr>
          <a:xfrm>
            <a:off x="602428" y="4787153"/>
            <a:ext cx="10987144" cy="1384995"/>
          </a:xfrm>
          <a:prstGeom prst="rect">
            <a:avLst/>
          </a:prstGeom>
          <a:noFill/>
        </p:spPr>
        <p:txBody>
          <a:bodyPr wrap="square" rtlCol="0">
            <a:spAutoFit/>
          </a:bodyPr>
          <a:lstStyle/>
          <a:p>
            <a:r>
              <a:rPr lang="en" altLang="ja-JP" sz="2800" dirty="0"/>
              <a:t>PESQ</a:t>
            </a:r>
            <a:r>
              <a:rPr lang="ja-JP" altLang="en-US" sz="2800"/>
              <a:t>が低い理由としては、</a:t>
            </a:r>
            <a:r>
              <a:rPr lang="en" altLang="ja-JP" sz="2800" dirty="0"/>
              <a:t>PESQ</a:t>
            </a:r>
            <a:r>
              <a:rPr lang="ja-JP" altLang="en-US" sz="2800"/>
              <a:t>は、音声の振幅スペクトログラムに依存しているため、時間領域のアプローチではより低いスコアが得られる可能性があるためと考えられる。</a:t>
            </a:r>
            <a:endParaRPr kumimoji="1" lang="ja-JP" altLang="en-US" sz="2800"/>
          </a:p>
        </p:txBody>
      </p:sp>
    </p:spTree>
    <p:extLst>
      <p:ext uri="{BB962C8B-B14F-4D97-AF65-F5344CB8AC3E}">
        <p14:creationId xmlns:p14="http://schemas.microsoft.com/office/powerpoint/2010/main" val="4022736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E376A-38FD-DD8B-6EE0-63A6FCFDF00D}"/>
              </a:ext>
            </a:extLst>
          </p:cNvPr>
          <p:cNvSpPr>
            <a:spLocks noGrp="1"/>
          </p:cNvSpPr>
          <p:nvPr>
            <p:ph type="title"/>
          </p:nvPr>
        </p:nvSpPr>
        <p:spPr/>
        <p:txBody>
          <a:bodyPr/>
          <a:lstStyle/>
          <a:p>
            <a:r>
              <a:rPr lang="ja-JP" altLang="en-US" b="1"/>
              <a:t>処理</a:t>
            </a:r>
            <a:r>
              <a:rPr kumimoji="1" lang="ja-JP" altLang="en-US" b="1"/>
              <a:t>速度実験</a:t>
            </a:r>
          </a:p>
        </p:txBody>
      </p:sp>
      <p:pic>
        <p:nvPicPr>
          <p:cNvPr id="5" name="コンテンツ プレースホルダー 4" descr="テーブル&#10;&#10;自動的に生成された説明">
            <a:extLst>
              <a:ext uri="{FF2B5EF4-FFF2-40B4-BE49-F238E27FC236}">
                <a16:creationId xmlns:a16="http://schemas.microsoft.com/office/drawing/2014/main" id="{F1E7F631-80C1-60A3-1719-736885A05C2A}"/>
              </a:ext>
            </a:extLst>
          </p:cNvPr>
          <p:cNvPicPr>
            <a:picLocks noGrp="1" noChangeAspect="1"/>
          </p:cNvPicPr>
          <p:nvPr>
            <p:ph idx="1"/>
          </p:nvPr>
        </p:nvPicPr>
        <p:blipFill>
          <a:blip r:embed="rId2"/>
          <a:stretch>
            <a:fillRect/>
          </a:stretch>
        </p:blipFill>
        <p:spPr>
          <a:xfrm>
            <a:off x="2743200" y="3016251"/>
            <a:ext cx="6705600" cy="1485900"/>
          </a:xfrm>
        </p:spPr>
      </p:pic>
      <p:sp>
        <p:nvSpPr>
          <p:cNvPr id="6" name="テキスト ボックス 5">
            <a:extLst>
              <a:ext uri="{FF2B5EF4-FFF2-40B4-BE49-F238E27FC236}">
                <a16:creationId xmlns:a16="http://schemas.microsoft.com/office/drawing/2014/main" id="{8C8F04F3-F4C1-FC1B-9B1F-2E07576737CE}"/>
              </a:ext>
            </a:extLst>
          </p:cNvPr>
          <p:cNvSpPr txBox="1"/>
          <p:nvPr/>
        </p:nvSpPr>
        <p:spPr>
          <a:xfrm>
            <a:off x="1408226" y="1690688"/>
            <a:ext cx="10413428" cy="954107"/>
          </a:xfrm>
          <a:prstGeom prst="rect">
            <a:avLst/>
          </a:prstGeom>
          <a:noFill/>
        </p:spPr>
        <p:txBody>
          <a:bodyPr wrap="none" rtlCol="0">
            <a:spAutoFit/>
          </a:bodyPr>
          <a:lstStyle/>
          <a:p>
            <a:r>
              <a:rPr lang="ja-JP" altLang="en-US" sz="2800"/>
              <a:t>・既存</a:t>
            </a:r>
            <a:r>
              <a:rPr kumimoji="1" lang="ja-JP" altLang="en-US" sz="2800"/>
              <a:t>手法と比較して</a:t>
            </a:r>
            <a:r>
              <a:rPr lang="ja-JP" altLang="en-US" sz="2800"/>
              <a:t>約</a:t>
            </a:r>
            <a:r>
              <a:rPr lang="en-US" altLang="ja-JP" sz="2800" dirty="0"/>
              <a:t>10</a:t>
            </a:r>
            <a:r>
              <a:rPr lang="ja-JP" altLang="en-US" sz="2800"/>
              <a:t>倍の速度で処理可能。</a:t>
            </a:r>
            <a:endParaRPr lang="en-US" altLang="ja-JP" sz="2800" dirty="0"/>
          </a:p>
          <a:p>
            <a:r>
              <a:rPr lang="ja-JP" altLang="en-US" sz="2800"/>
              <a:t>・また、</a:t>
            </a:r>
            <a:r>
              <a:rPr lang="en-US" altLang="ja-JP" sz="2800" dirty="0"/>
              <a:t>CPU </a:t>
            </a:r>
            <a:r>
              <a:rPr lang="ja-JP" altLang="en-US" sz="2800"/>
              <a:t>でもフレーム長</a:t>
            </a:r>
            <a:r>
              <a:rPr lang="en-US" altLang="ja-JP" sz="2800" dirty="0"/>
              <a:t> (2ms) </a:t>
            </a:r>
            <a:r>
              <a:rPr lang="ja-JP" altLang="en-US" sz="2800"/>
              <a:t>の</a:t>
            </a:r>
            <a:r>
              <a:rPr lang="en-US" altLang="ja-JP" sz="2800" dirty="0"/>
              <a:t> 5</a:t>
            </a:r>
            <a:r>
              <a:rPr lang="ja-JP" altLang="en-US" sz="2800"/>
              <a:t>倍の速度で処理可能。</a:t>
            </a:r>
            <a:endParaRPr kumimoji="1" lang="ja-JP" altLang="en-US" sz="2800"/>
          </a:p>
        </p:txBody>
      </p:sp>
    </p:spTree>
    <p:extLst>
      <p:ext uri="{BB962C8B-B14F-4D97-AF65-F5344CB8AC3E}">
        <p14:creationId xmlns:p14="http://schemas.microsoft.com/office/powerpoint/2010/main" val="1245561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A2B1A-BEA8-E1A3-2042-5306379C1AE2}"/>
              </a:ext>
            </a:extLst>
          </p:cNvPr>
          <p:cNvSpPr>
            <a:spLocks noGrp="1"/>
          </p:cNvSpPr>
          <p:nvPr>
            <p:ph type="title"/>
          </p:nvPr>
        </p:nvSpPr>
        <p:spPr/>
        <p:txBody>
          <a:bodyPr/>
          <a:lstStyle/>
          <a:p>
            <a:r>
              <a:rPr kumimoji="1" lang="ja-JP" altLang="en-US" b="1"/>
              <a:t>入力位置をずらした際の</a:t>
            </a:r>
            <a:r>
              <a:rPr kumimoji="1" lang="en-US" altLang="ja-JP" b="1" dirty="0" err="1"/>
              <a:t>SDRi</a:t>
            </a:r>
            <a:endParaRPr kumimoji="1" lang="ja-JP" altLang="en-US" b="1"/>
          </a:p>
        </p:txBody>
      </p:sp>
      <p:pic>
        <p:nvPicPr>
          <p:cNvPr id="5" name="コンテンツ プレースホルダー 4" descr="グラフ, 折れ線グラフ&#10;&#10;自動的に生成された説明">
            <a:extLst>
              <a:ext uri="{FF2B5EF4-FFF2-40B4-BE49-F238E27FC236}">
                <a16:creationId xmlns:a16="http://schemas.microsoft.com/office/drawing/2014/main" id="{E8347730-96EC-FBDE-3657-FDF9F09936A2}"/>
              </a:ext>
            </a:extLst>
          </p:cNvPr>
          <p:cNvPicPr>
            <a:picLocks noGrp="1" noChangeAspect="1"/>
          </p:cNvPicPr>
          <p:nvPr>
            <p:ph idx="1"/>
          </p:nvPr>
        </p:nvPicPr>
        <p:blipFill>
          <a:blip r:embed="rId2"/>
          <a:stretch>
            <a:fillRect/>
          </a:stretch>
        </p:blipFill>
        <p:spPr>
          <a:xfrm>
            <a:off x="3846195" y="2765781"/>
            <a:ext cx="4499610" cy="3516508"/>
          </a:xfrm>
        </p:spPr>
      </p:pic>
      <p:sp>
        <p:nvSpPr>
          <p:cNvPr id="6" name="テキスト ボックス 5">
            <a:extLst>
              <a:ext uri="{FF2B5EF4-FFF2-40B4-BE49-F238E27FC236}">
                <a16:creationId xmlns:a16="http://schemas.microsoft.com/office/drawing/2014/main" id="{539C9587-677B-322F-7451-ED95D4621C36}"/>
              </a:ext>
            </a:extLst>
          </p:cNvPr>
          <p:cNvSpPr txBox="1"/>
          <p:nvPr/>
        </p:nvSpPr>
        <p:spPr>
          <a:xfrm>
            <a:off x="1135828" y="1380786"/>
            <a:ext cx="10217972" cy="1384995"/>
          </a:xfrm>
          <a:prstGeom prst="rect">
            <a:avLst/>
          </a:prstGeom>
          <a:noFill/>
        </p:spPr>
        <p:txBody>
          <a:bodyPr wrap="square" rtlCol="0">
            <a:spAutoFit/>
          </a:bodyPr>
          <a:lstStyle/>
          <a:p>
            <a:r>
              <a:rPr lang="ja-JP" altLang="en-US" sz="2800"/>
              <a:t>・文の開始単語が決まっている言語処理タスクとは異なり、</a:t>
            </a:r>
            <a:r>
              <a:rPr lang="en-US" altLang="ja-JP" sz="2800" dirty="0"/>
              <a:t> </a:t>
            </a:r>
            <a:r>
              <a:rPr lang="ja-JP" altLang="en-US" sz="2800"/>
              <a:t>音声分離・強調タスクでは、一般的な入力位置を定義することは困難であるため、入力位置にロバストでなければならない。</a:t>
            </a:r>
            <a:endParaRPr kumimoji="1" lang="ja-JP" altLang="en-US" sz="2800"/>
          </a:p>
        </p:txBody>
      </p:sp>
      <p:sp>
        <p:nvSpPr>
          <p:cNvPr id="7" name="テキスト ボックス 6">
            <a:extLst>
              <a:ext uri="{FF2B5EF4-FFF2-40B4-BE49-F238E27FC236}">
                <a16:creationId xmlns:a16="http://schemas.microsoft.com/office/drawing/2014/main" id="{A25CA4F4-DDC5-9490-2B0F-1606413D4BFD}"/>
              </a:ext>
            </a:extLst>
          </p:cNvPr>
          <p:cNvSpPr txBox="1"/>
          <p:nvPr/>
        </p:nvSpPr>
        <p:spPr>
          <a:xfrm>
            <a:off x="2689994" y="6231265"/>
            <a:ext cx="7109639" cy="523220"/>
          </a:xfrm>
          <a:prstGeom prst="rect">
            <a:avLst/>
          </a:prstGeom>
          <a:noFill/>
        </p:spPr>
        <p:txBody>
          <a:bodyPr wrap="none" rtlCol="0">
            <a:spAutoFit/>
          </a:bodyPr>
          <a:lstStyle/>
          <a:p>
            <a:r>
              <a:rPr kumimoji="1" lang="en-US" altLang="ja-JP" sz="2800" dirty="0"/>
              <a:t>→ </a:t>
            </a:r>
            <a:r>
              <a:rPr kumimoji="1" lang="ja-JP" altLang="en-US" sz="2800"/>
              <a:t>既存手法に比べてかなり安定している。</a:t>
            </a:r>
          </a:p>
        </p:txBody>
      </p:sp>
    </p:spTree>
    <p:extLst>
      <p:ext uri="{BB962C8B-B14F-4D97-AF65-F5344CB8AC3E}">
        <p14:creationId xmlns:p14="http://schemas.microsoft.com/office/powerpoint/2010/main" val="2776118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9D7E3F47-1489-E4AC-1607-8F005AEF9A5D}"/>
              </a:ext>
            </a:extLst>
          </p:cNvPr>
          <p:cNvSpPr>
            <a:spLocks noGrp="1"/>
          </p:cNvSpPr>
          <p:nvPr>
            <p:ph idx="1"/>
          </p:nvPr>
        </p:nvSpPr>
        <p:spPr>
          <a:xfrm>
            <a:off x="3560557" y="1597543"/>
            <a:ext cx="5070886" cy="3662914"/>
          </a:xfrm>
        </p:spPr>
        <p:txBody>
          <a:bodyPr>
            <a:normAutofit/>
          </a:bodyPr>
          <a:lstStyle/>
          <a:p>
            <a:r>
              <a:rPr kumimoji="1" lang="ja-JP" altLang="en-US"/>
              <a:t>音源分離・音声強調の概要</a:t>
            </a:r>
            <a:endParaRPr kumimoji="1" lang="en-US" altLang="ja-JP" dirty="0"/>
          </a:p>
          <a:p>
            <a:r>
              <a:rPr lang="ja-JP" altLang="en-US"/>
              <a:t>音源分離の手法</a:t>
            </a:r>
            <a:endParaRPr lang="en-US" altLang="ja-JP" dirty="0"/>
          </a:p>
          <a:p>
            <a:r>
              <a:rPr kumimoji="1" lang="ja-JP" altLang="en-US"/>
              <a:t>既存手法</a:t>
            </a:r>
            <a:endParaRPr kumimoji="1" lang="en-US" altLang="ja-JP" dirty="0"/>
          </a:p>
          <a:p>
            <a:r>
              <a:rPr lang="ja-JP" altLang="en-US"/>
              <a:t>提案手法</a:t>
            </a:r>
            <a:r>
              <a:rPr lang="en-US" altLang="ja-JP" dirty="0"/>
              <a:t> : Conv-</a:t>
            </a:r>
            <a:r>
              <a:rPr lang="en-US" altLang="ja-JP" dirty="0" err="1"/>
              <a:t>TasNet</a:t>
            </a:r>
            <a:endParaRPr lang="en-US" altLang="ja-JP" dirty="0"/>
          </a:p>
          <a:p>
            <a:r>
              <a:rPr kumimoji="1" lang="ja-JP" altLang="en-US"/>
              <a:t>実験設定</a:t>
            </a:r>
            <a:endParaRPr kumimoji="1" lang="en-US" altLang="ja-JP" dirty="0"/>
          </a:p>
          <a:p>
            <a:r>
              <a:rPr kumimoji="1" lang="ja-JP" altLang="en-US"/>
              <a:t>実験結果</a:t>
            </a:r>
            <a:endParaRPr kumimoji="1" lang="en-US" altLang="ja-JP" dirty="0"/>
          </a:p>
          <a:p>
            <a:r>
              <a:rPr lang="ja-JP" altLang="en-US" sz="3600" b="1">
                <a:solidFill>
                  <a:srgbClr val="FF0000"/>
                </a:solidFill>
              </a:rPr>
              <a:t>結論</a:t>
            </a:r>
            <a:endParaRPr kumimoji="1" lang="ja-JP" altLang="en-US" sz="3600" b="1">
              <a:solidFill>
                <a:srgbClr val="FF0000"/>
              </a:solidFill>
            </a:endParaRPr>
          </a:p>
        </p:txBody>
      </p:sp>
    </p:spTree>
    <p:extLst>
      <p:ext uri="{BB962C8B-B14F-4D97-AF65-F5344CB8AC3E}">
        <p14:creationId xmlns:p14="http://schemas.microsoft.com/office/powerpoint/2010/main" val="4218218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DA67B-8B30-5FC6-0F93-1B84339E68F1}"/>
              </a:ext>
            </a:extLst>
          </p:cNvPr>
          <p:cNvSpPr>
            <a:spLocks noGrp="1"/>
          </p:cNvSpPr>
          <p:nvPr>
            <p:ph type="title"/>
          </p:nvPr>
        </p:nvSpPr>
        <p:spPr/>
        <p:txBody>
          <a:bodyPr/>
          <a:lstStyle/>
          <a:p>
            <a:r>
              <a:rPr kumimoji="1" lang="ja-JP" altLang="en-US" b="1"/>
              <a:t>結論</a:t>
            </a:r>
          </a:p>
        </p:txBody>
      </p:sp>
      <p:sp>
        <p:nvSpPr>
          <p:cNvPr id="3" name="コンテンツ プレースホルダー 2">
            <a:extLst>
              <a:ext uri="{FF2B5EF4-FFF2-40B4-BE49-F238E27FC236}">
                <a16:creationId xmlns:a16="http://schemas.microsoft.com/office/drawing/2014/main" id="{C80A1B60-0905-F265-28E2-7F803E2FFFAF}"/>
              </a:ext>
            </a:extLst>
          </p:cNvPr>
          <p:cNvSpPr>
            <a:spLocks noGrp="1"/>
          </p:cNvSpPr>
          <p:nvPr>
            <p:ph idx="1"/>
          </p:nvPr>
        </p:nvSpPr>
        <p:spPr>
          <a:xfrm>
            <a:off x="1408355" y="2288598"/>
            <a:ext cx="10515600" cy="1603375"/>
          </a:xfrm>
        </p:spPr>
        <p:txBody>
          <a:bodyPr/>
          <a:lstStyle/>
          <a:p>
            <a:pPr marL="0" indent="0">
              <a:buNone/>
            </a:pPr>
            <a:r>
              <a:rPr kumimoji="1" lang="ja-JP" altLang="en-US"/>
              <a:t>・</a:t>
            </a:r>
            <a:r>
              <a:rPr kumimoji="1" lang="en-US" altLang="ja-JP" dirty="0"/>
              <a:t>Single Channel </a:t>
            </a:r>
            <a:r>
              <a:rPr kumimoji="1" lang="ja-JP" altLang="en-US"/>
              <a:t>の音源分離の精度を大幅に向上させた。</a:t>
            </a:r>
            <a:endParaRPr kumimoji="1" lang="en-US" altLang="ja-JP" dirty="0"/>
          </a:p>
          <a:p>
            <a:pPr marL="0" indent="0">
              <a:buNone/>
            </a:pPr>
            <a:r>
              <a:rPr kumimoji="1" lang="ja-JP" altLang="en-US"/>
              <a:t>・また、モデルサイズも既存手法に比べて非常に小さい。</a:t>
            </a:r>
            <a:endParaRPr kumimoji="1" lang="en-US" altLang="ja-JP" dirty="0"/>
          </a:p>
          <a:p>
            <a:pPr marL="0" indent="0">
              <a:buNone/>
            </a:pPr>
            <a:r>
              <a:rPr kumimoji="1" lang="ja-JP" altLang="en-US"/>
              <a:t>・そのため、計算</a:t>
            </a:r>
            <a:r>
              <a:rPr lang="ja-JP" altLang="en-US"/>
              <a:t>速度も高速で、リアルタイム処理に向いている。</a:t>
            </a:r>
            <a:endParaRPr lang="en-US" altLang="ja-JP" dirty="0"/>
          </a:p>
          <a:p>
            <a:endParaRPr kumimoji="1" lang="ja-JP" altLang="en-US"/>
          </a:p>
        </p:txBody>
      </p:sp>
      <p:sp>
        <p:nvSpPr>
          <p:cNvPr id="4" name="テキスト ボックス 3">
            <a:extLst>
              <a:ext uri="{FF2B5EF4-FFF2-40B4-BE49-F238E27FC236}">
                <a16:creationId xmlns:a16="http://schemas.microsoft.com/office/drawing/2014/main" id="{D477C5CD-6BDE-9158-BCAA-B54CBD8008AF}"/>
              </a:ext>
            </a:extLst>
          </p:cNvPr>
          <p:cNvSpPr txBox="1"/>
          <p:nvPr/>
        </p:nvSpPr>
        <p:spPr>
          <a:xfrm>
            <a:off x="838200" y="1435318"/>
            <a:ext cx="5269391" cy="584775"/>
          </a:xfrm>
          <a:prstGeom prst="rect">
            <a:avLst/>
          </a:prstGeom>
          <a:noFill/>
        </p:spPr>
        <p:txBody>
          <a:bodyPr wrap="none" rtlCol="0">
            <a:spAutoFit/>
          </a:bodyPr>
          <a:lstStyle/>
          <a:p>
            <a:r>
              <a:rPr lang="ja-JP" altLang="en-US" sz="3200"/>
              <a:t>「</a:t>
            </a:r>
            <a:r>
              <a:rPr lang="en-US" altLang="ja-JP" sz="3200" dirty="0"/>
              <a:t>Conv-</a:t>
            </a:r>
            <a:r>
              <a:rPr lang="en-US" altLang="ja-JP" sz="3200" dirty="0" err="1"/>
              <a:t>TasNet</a:t>
            </a:r>
            <a:r>
              <a:rPr lang="en-US" altLang="ja-JP" sz="3200" dirty="0"/>
              <a:t> </a:t>
            </a:r>
            <a:r>
              <a:rPr lang="ja-JP" altLang="en-US" sz="3200"/>
              <a:t>の新規性」</a:t>
            </a:r>
            <a:endParaRPr kumimoji="1" lang="ja-JP" altLang="en-US" sz="3200"/>
          </a:p>
        </p:txBody>
      </p:sp>
      <p:sp>
        <p:nvSpPr>
          <p:cNvPr id="5" name="テキスト ボックス 4">
            <a:extLst>
              <a:ext uri="{FF2B5EF4-FFF2-40B4-BE49-F238E27FC236}">
                <a16:creationId xmlns:a16="http://schemas.microsoft.com/office/drawing/2014/main" id="{6A7CC048-E858-6F41-B410-2140AD2933AD}"/>
              </a:ext>
            </a:extLst>
          </p:cNvPr>
          <p:cNvSpPr txBox="1"/>
          <p:nvPr/>
        </p:nvSpPr>
        <p:spPr>
          <a:xfrm>
            <a:off x="838200" y="4356847"/>
            <a:ext cx="3057247" cy="584775"/>
          </a:xfrm>
          <a:prstGeom prst="rect">
            <a:avLst/>
          </a:prstGeom>
          <a:noFill/>
        </p:spPr>
        <p:txBody>
          <a:bodyPr wrap="none" rtlCol="0">
            <a:spAutoFit/>
          </a:bodyPr>
          <a:lstStyle/>
          <a:p>
            <a:r>
              <a:rPr kumimoji="1" lang="ja-JP" altLang="en-US" sz="3200"/>
              <a:t>「今後の課題」</a:t>
            </a:r>
          </a:p>
        </p:txBody>
      </p:sp>
      <p:sp>
        <p:nvSpPr>
          <p:cNvPr id="6" name="テキスト ボックス 5">
            <a:extLst>
              <a:ext uri="{FF2B5EF4-FFF2-40B4-BE49-F238E27FC236}">
                <a16:creationId xmlns:a16="http://schemas.microsoft.com/office/drawing/2014/main" id="{928AE212-41DF-12ED-21C2-C0880F1127AF}"/>
              </a:ext>
            </a:extLst>
          </p:cNvPr>
          <p:cNvSpPr txBox="1"/>
          <p:nvPr/>
        </p:nvSpPr>
        <p:spPr>
          <a:xfrm>
            <a:off x="1408355" y="5206702"/>
            <a:ext cx="5211683" cy="954107"/>
          </a:xfrm>
          <a:prstGeom prst="rect">
            <a:avLst/>
          </a:prstGeom>
          <a:noFill/>
        </p:spPr>
        <p:txBody>
          <a:bodyPr wrap="none" rtlCol="0">
            <a:spAutoFit/>
          </a:bodyPr>
          <a:lstStyle/>
          <a:p>
            <a:r>
              <a:rPr kumimoji="1" lang="ja-JP" altLang="en-US" sz="2800"/>
              <a:t>・残響やノイズに対する汎化性</a:t>
            </a:r>
            <a:endParaRPr kumimoji="1" lang="en-US" altLang="ja-JP" sz="2800" dirty="0"/>
          </a:p>
          <a:p>
            <a:r>
              <a:rPr lang="ja-JP" altLang="en-US" sz="2800"/>
              <a:t>・個々の話者に対する長期追跡</a:t>
            </a:r>
            <a:endParaRPr lang="en-US" altLang="ja-JP" sz="2800" dirty="0"/>
          </a:p>
        </p:txBody>
      </p:sp>
    </p:spTree>
    <p:extLst>
      <p:ext uri="{BB962C8B-B14F-4D97-AF65-F5344CB8AC3E}">
        <p14:creationId xmlns:p14="http://schemas.microsoft.com/office/powerpoint/2010/main" val="84416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167A3A-561C-E546-53CB-388D3E59701B}"/>
              </a:ext>
            </a:extLst>
          </p:cNvPr>
          <p:cNvSpPr>
            <a:spLocks noGrp="1"/>
          </p:cNvSpPr>
          <p:nvPr>
            <p:ph type="title"/>
          </p:nvPr>
        </p:nvSpPr>
        <p:spPr/>
        <p:txBody>
          <a:bodyPr/>
          <a:lstStyle/>
          <a:p>
            <a:r>
              <a:rPr kumimoji="1" lang="en-US" altLang="ja-JP" b="1" dirty="0"/>
              <a:t>Speech Enhancement (</a:t>
            </a:r>
            <a:r>
              <a:rPr kumimoji="1" lang="ja-JP" altLang="en-US" b="1"/>
              <a:t>音声強調</a:t>
            </a:r>
            <a:r>
              <a:rPr kumimoji="1" lang="en-US" altLang="ja-JP" b="1" dirty="0"/>
              <a:t>)</a:t>
            </a:r>
            <a:endParaRPr kumimoji="1" lang="ja-JP" altLang="en-US" b="1"/>
          </a:p>
        </p:txBody>
      </p:sp>
      <p:sp>
        <p:nvSpPr>
          <p:cNvPr id="3" name="コンテンツ プレースホルダー 2">
            <a:extLst>
              <a:ext uri="{FF2B5EF4-FFF2-40B4-BE49-F238E27FC236}">
                <a16:creationId xmlns:a16="http://schemas.microsoft.com/office/drawing/2014/main" id="{137A193F-AE07-F96E-233D-4A30067333A7}"/>
              </a:ext>
            </a:extLst>
          </p:cNvPr>
          <p:cNvSpPr>
            <a:spLocks noGrp="1"/>
          </p:cNvSpPr>
          <p:nvPr>
            <p:ph idx="1"/>
          </p:nvPr>
        </p:nvSpPr>
        <p:spPr>
          <a:xfrm>
            <a:off x="1014412" y="2038920"/>
            <a:ext cx="10163175" cy="1117601"/>
          </a:xfrm>
        </p:spPr>
        <p:txBody>
          <a:bodyPr>
            <a:normAutofit/>
          </a:bodyPr>
          <a:lstStyle/>
          <a:p>
            <a:pPr marL="0" indent="0">
              <a:buNone/>
            </a:pPr>
            <a:r>
              <a:rPr kumimoji="1" lang="ja-JP" altLang="en-US"/>
              <a:t>似た技術として音声強調がある。</a:t>
            </a:r>
            <a:endParaRPr kumimoji="1" lang="en-US" altLang="ja-JP" dirty="0"/>
          </a:p>
          <a:p>
            <a:pPr marL="0" indent="0">
              <a:buNone/>
            </a:pPr>
            <a:r>
              <a:rPr kumimoji="1" lang="ja-JP" altLang="en-US"/>
              <a:t>音声強調は目的の音を取り出すことを目的としている。</a:t>
            </a:r>
            <a:endParaRPr lang="en-US" altLang="ja-JP" dirty="0"/>
          </a:p>
          <a:p>
            <a:endParaRPr kumimoji="1" lang="en-US" altLang="ja-JP" dirty="0"/>
          </a:p>
        </p:txBody>
      </p:sp>
      <p:sp>
        <p:nvSpPr>
          <p:cNvPr id="6" name="テキスト ボックス 5">
            <a:extLst>
              <a:ext uri="{FF2B5EF4-FFF2-40B4-BE49-F238E27FC236}">
                <a16:creationId xmlns:a16="http://schemas.microsoft.com/office/drawing/2014/main" id="{1E77666A-855B-22B3-6C71-CCA8331C1FD4}"/>
              </a:ext>
            </a:extLst>
          </p:cNvPr>
          <p:cNvSpPr txBox="1"/>
          <p:nvPr/>
        </p:nvSpPr>
        <p:spPr>
          <a:xfrm>
            <a:off x="1014412" y="3504754"/>
            <a:ext cx="9258300" cy="1815882"/>
          </a:xfrm>
          <a:prstGeom prst="rect">
            <a:avLst/>
          </a:prstGeom>
          <a:noFill/>
        </p:spPr>
        <p:txBody>
          <a:bodyPr wrap="square" rtlCol="0">
            <a:spAutoFit/>
          </a:bodyPr>
          <a:lstStyle/>
          <a:p>
            <a:r>
              <a:rPr lang="ja-JP" altLang="en-US" sz="2800"/>
              <a:t>一般に</a:t>
            </a:r>
            <a:r>
              <a:rPr kumimoji="1" lang="ja-JP" altLang="en-US" sz="2800"/>
              <a:t>、</a:t>
            </a:r>
            <a:endParaRPr kumimoji="1" lang="en-US" altLang="ja-JP" sz="2800" dirty="0"/>
          </a:p>
          <a:p>
            <a:r>
              <a:rPr kumimoji="1" lang="ja-JP" altLang="en-US" sz="2800"/>
              <a:t>・音源分離は複数の音源を分けること</a:t>
            </a:r>
            <a:endParaRPr kumimoji="1" lang="en-US" altLang="ja-JP" sz="2800" dirty="0"/>
          </a:p>
          <a:p>
            <a:r>
              <a:rPr lang="ja-JP" altLang="en-US" sz="2800"/>
              <a:t>・音源強調は目的の音源を取り出すこと</a:t>
            </a:r>
            <a:endParaRPr lang="en-US" altLang="ja-JP" sz="2800" dirty="0"/>
          </a:p>
          <a:p>
            <a:r>
              <a:rPr kumimoji="1" lang="ja-JP" altLang="en-US" sz="2800"/>
              <a:t>をいう。</a:t>
            </a:r>
          </a:p>
        </p:txBody>
      </p:sp>
    </p:spTree>
    <p:extLst>
      <p:ext uri="{BB962C8B-B14F-4D97-AF65-F5344CB8AC3E}">
        <p14:creationId xmlns:p14="http://schemas.microsoft.com/office/powerpoint/2010/main" val="128087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20E71A-EEBF-DA16-47C7-8A551F88591D}"/>
              </a:ext>
            </a:extLst>
          </p:cNvPr>
          <p:cNvSpPr>
            <a:spLocks noGrp="1"/>
          </p:cNvSpPr>
          <p:nvPr>
            <p:ph type="title"/>
          </p:nvPr>
        </p:nvSpPr>
        <p:spPr/>
        <p:txBody>
          <a:bodyPr/>
          <a:lstStyle/>
          <a:p>
            <a:r>
              <a:rPr lang="ja-JP" altLang="en-US" b="1"/>
              <a:t>音源</a:t>
            </a:r>
            <a:r>
              <a:rPr kumimoji="1" lang="ja-JP" altLang="en-US" b="1"/>
              <a:t>分離および音源強調の応用例</a:t>
            </a:r>
            <a:r>
              <a:rPr kumimoji="1" lang="en-US" altLang="ja-JP" b="1" dirty="0"/>
              <a:t>(1)</a:t>
            </a:r>
            <a:endParaRPr kumimoji="1" lang="ja-JP" altLang="en-US" b="1"/>
          </a:p>
        </p:txBody>
      </p:sp>
      <p:sp>
        <p:nvSpPr>
          <p:cNvPr id="3" name="コンテンツ プレースホルダー 2">
            <a:extLst>
              <a:ext uri="{FF2B5EF4-FFF2-40B4-BE49-F238E27FC236}">
                <a16:creationId xmlns:a16="http://schemas.microsoft.com/office/drawing/2014/main" id="{2C9F8C0C-7704-6D94-68C1-83BED9C84D9E}"/>
              </a:ext>
            </a:extLst>
          </p:cNvPr>
          <p:cNvSpPr>
            <a:spLocks noGrp="1"/>
          </p:cNvSpPr>
          <p:nvPr>
            <p:ph idx="1"/>
          </p:nvPr>
        </p:nvSpPr>
        <p:spPr>
          <a:xfrm>
            <a:off x="838200" y="2107068"/>
            <a:ext cx="7892143" cy="547460"/>
          </a:xfrm>
        </p:spPr>
        <p:txBody>
          <a:bodyPr>
            <a:normAutofit/>
          </a:bodyPr>
          <a:lstStyle/>
          <a:p>
            <a:r>
              <a:rPr lang="ja-JP" altLang="en-US"/>
              <a:t>話者別の議事録の作成</a:t>
            </a:r>
            <a:r>
              <a:rPr lang="en-US" altLang="ja-JP" dirty="0"/>
              <a:t> (</a:t>
            </a:r>
            <a:r>
              <a:rPr lang="ja-JP" altLang="en-US"/>
              <a:t>音源分離</a:t>
            </a:r>
            <a:r>
              <a:rPr lang="en-US" altLang="ja-JP" dirty="0"/>
              <a:t> ×</a:t>
            </a:r>
            <a:r>
              <a:rPr lang="ja-JP" altLang="en-US"/>
              <a:t>音声認識</a:t>
            </a:r>
            <a:r>
              <a:rPr lang="en-US" altLang="ja-JP" dirty="0"/>
              <a:t>)</a:t>
            </a:r>
          </a:p>
        </p:txBody>
      </p:sp>
      <p:sp>
        <p:nvSpPr>
          <p:cNvPr id="4" name="テキスト ボックス 3">
            <a:extLst>
              <a:ext uri="{FF2B5EF4-FFF2-40B4-BE49-F238E27FC236}">
                <a16:creationId xmlns:a16="http://schemas.microsoft.com/office/drawing/2014/main" id="{857E36B3-8385-4AE8-D041-756FDC950991}"/>
              </a:ext>
            </a:extLst>
          </p:cNvPr>
          <p:cNvSpPr txBox="1"/>
          <p:nvPr/>
        </p:nvSpPr>
        <p:spPr>
          <a:xfrm>
            <a:off x="1785257" y="3070908"/>
            <a:ext cx="8621486" cy="1569660"/>
          </a:xfrm>
          <a:prstGeom prst="rect">
            <a:avLst/>
          </a:prstGeom>
          <a:noFill/>
        </p:spPr>
        <p:txBody>
          <a:bodyPr wrap="square" rtlCol="0">
            <a:spAutoFit/>
          </a:bodyPr>
          <a:lstStyle/>
          <a:p>
            <a:r>
              <a:rPr lang="ja-JP" altLang="en-US" sz="2400"/>
              <a:t>既に音声認識技術を用いた議事録作成ツールも存在するが、</a:t>
            </a:r>
            <a:endParaRPr lang="en-US" altLang="ja-JP" sz="2400" dirty="0"/>
          </a:p>
          <a:p>
            <a:r>
              <a:rPr lang="ja-JP" altLang="en-US" sz="2400"/>
              <a:t>認識された音声を順に書き起こしていくだけである。</a:t>
            </a:r>
            <a:endParaRPr lang="en-US" altLang="ja-JP" sz="2400" dirty="0"/>
          </a:p>
          <a:p>
            <a:r>
              <a:rPr lang="ja-JP" altLang="en-US" sz="2400"/>
              <a:t>音源分離で発言者ごとの発話を分離できれば、</a:t>
            </a:r>
            <a:endParaRPr lang="en-US" altLang="ja-JP" sz="2400" dirty="0"/>
          </a:p>
          <a:p>
            <a:r>
              <a:rPr lang="ja-JP" altLang="en-US" sz="2400"/>
              <a:t>誰が何を発言したかを確認できる議事録作成が可能になる。</a:t>
            </a:r>
          </a:p>
        </p:txBody>
      </p:sp>
    </p:spTree>
    <p:extLst>
      <p:ext uri="{BB962C8B-B14F-4D97-AF65-F5344CB8AC3E}">
        <p14:creationId xmlns:p14="http://schemas.microsoft.com/office/powerpoint/2010/main" val="155421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9B1177-04E5-A756-E0D6-8FA14FB681F7}"/>
              </a:ext>
            </a:extLst>
          </p:cNvPr>
          <p:cNvSpPr>
            <a:spLocks noGrp="1"/>
          </p:cNvSpPr>
          <p:nvPr>
            <p:ph type="title"/>
          </p:nvPr>
        </p:nvSpPr>
        <p:spPr/>
        <p:txBody>
          <a:bodyPr/>
          <a:lstStyle/>
          <a:p>
            <a:r>
              <a:rPr lang="ja-JP" altLang="en-US" b="1"/>
              <a:t>音源分離および音源強調の応用例</a:t>
            </a:r>
            <a:r>
              <a:rPr lang="en-US" altLang="ja-JP" b="1" dirty="0"/>
              <a:t>(2)</a:t>
            </a:r>
            <a:endParaRPr kumimoji="1" lang="ja-JP" altLang="en-US"/>
          </a:p>
        </p:txBody>
      </p:sp>
      <p:sp>
        <p:nvSpPr>
          <p:cNvPr id="4" name="コンテンツ プレースホルダー 2">
            <a:extLst>
              <a:ext uri="{FF2B5EF4-FFF2-40B4-BE49-F238E27FC236}">
                <a16:creationId xmlns:a16="http://schemas.microsoft.com/office/drawing/2014/main" id="{F619D4D8-7247-87D5-772E-E8BEA5368460}"/>
              </a:ext>
            </a:extLst>
          </p:cNvPr>
          <p:cNvSpPr txBox="1">
            <a:spLocks/>
          </p:cNvSpPr>
          <p:nvPr/>
        </p:nvSpPr>
        <p:spPr>
          <a:xfrm>
            <a:off x="838200" y="1999986"/>
            <a:ext cx="8850086" cy="514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補聴器の高機能化</a:t>
            </a:r>
            <a:r>
              <a:rPr lang="en-US" altLang="ja-JP" dirty="0"/>
              <a:t> (</a:t>
            </a:r>
            <a:r>
              <a:rPr lang="ja-JP" altLang="en-US"/>
              <a:t>音源分離</a:t>
            </a:r>
            <a:r>
              <a:rPr lang="en-US" altLang="ja-JP" dirty="0"/>
              <a:t>×</a:t>
            </a:r>
            <a:r>
              <a:rPr lang="ja-JP" altLang="en-US"/>
              <a:t>音響イベント検出</a:t>
            </a:r>
            <a:r>
              <a:rPr lang="en-US" altLang="ja-JP" dirty="0"/>
              <a:t>)</a:t>
            </a:r>
            <a:endParaRPr lang="ja-JP" altLang="en-US"/>
          </a:p>
        </p:txBody>
      </p:sp>
      <p:sp>
        <p:nvSpPr>
          <p:cNvPr id="5" name="テキスト ボックス 4">
            <a:extLst>
              <a:ext uri="{FF2B5EF4-FFF2-40B4-BE49-F238E27FC236}">
                <a16:creationId xmlns:a16="http://schemas.microsoft.com/office/drawing/2014/main" id="{FF9197CB-F140-B3B7-F029-A5E05511066D}"/>
              </a:ext>
            </a:extLst>
          </p:cNvPr>
          <p:cNvSpPr txBox="1"/>
          <p:nvPr/>
        </p:nvSpPr>
        <p:spPr>
          <a:xfrm>
            <a:off x="1381124" y="2824088"/>
            <a:ext cx="9429751" cy="2308324"/>
          </a:xfrm>
          <a:prstGeom prst="rect">
            <a:avLst/>
          </a:prstGeom>
          <a:noFill/>
        </p:spPr>
        <p:txBody>
          <a:bodyPr wrap="square" rtlCol="0">
            <a:spAutoFit/>
          </a:bodyPr>
          <a:lstStyle/>
          <a:p>
            <a:r>
              <a:rPr lang="ja-JP" altLang="en-US" sz="2400"/>
              <a:t>人の声の聞き取りを最優先にしているため、生活環境音をノイズとみなして低減もしくは取り除くよう作られていることがある。</a:t>
            </a:r>
            <a:endParaRPr lang="en-US" altLang="ja-JP" sz="2400" dirty="0"/>
          </a:p>
          <a:p>
            <a:r>
              <a:rPr lang="ja-JP" altLang="en-US" sz="2400"/>
              <a:t>そこで、音源分離された音に対して、さらに音響イベント検出技術を用いることで、例えば、緊急車両の警報だけを取り出して大きくするなど、生活に必要な音のみを聞きやすくするといった応用が考えられる。</a:t>
            </a:r>
            <a:endParaRPr kumimoji="1" lang="ja-JP" altLang="en-US" sz="2400"/>
          </a:p>
        </p:txBody>
      </p:sp>
    </p:spTree>
    <p:extLst>
      <p:ext uri="{BB962C8B-B14F-4D97-AF65-F5344CB8AC3E}">
        <p14:creationId xmlns:p14="http://schemas.microsoft.com/office/powerpoint/2010/main" val="371055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33DFD-5372-8508-0A56-4128B0902A30}"/>
              </a:ext>
            </a:extLst>
          </p:cNvPr>
          <p:cNvSpPr>
            <a:spLocks noGrp="1"/>
          </p:cNvSpPr>
          <p:nvPr>
            <p:ph type="title"/>
          </p:nvPr>
        </p:nvSpPr>
        <p:spPr/>
        <p:txBody>
          <a:bodyPr/>
          <a:lstStyle/>
          <a:p>
            <a:r>
              <a:rPr lang="ja-JP" altLang="en-US" b="1"/>
              <a:t>音源分離および音源強調の応用例</a:t>
            </a:r>
            <a:r>
              <a:rPr lang="en-US" altLang="ja-JP" b="1" dirty="0"/>
              <a:t>(3)</a:t>
            </a:r>
            <a:endParaRPr kumimoji="1" lang="ja-JP" altLang="en-US"/>
          </a:p>
        </p:txBody>
      </p:sp>
      <p:sp>
        <p:nvSpPr>
          <p:cNvPr id="3" name="コンテンツ プレースホルダー 2">
            <a:extLst>
              <a:ext uri="{FF2B5EF4-FFF2-40B4-BE49-F238E27FC236}">
                <a16:creationId xmlns:a16="http://schemas.microsoft.com/office/drawing/2014/main" id="{53AA5216-1E19-C1E2-45E1-F9E3B1AF12AD}"/>
              </a:ext>
            </a:extLst>
          </p:cNvPr>
          <p:cNvSpPr>
            <a:spLocks noGrp="1"/>
          </p:cNvSpPr>
          <p:nvPr>
            <p:ph idx="1"/>
          </p:nvPr>
        </p:nvSpPr>
        <p:spPr>
          <a:xfrm>
            <a:off x="838200" y="1999986"/>
            <a:ext cx="6564086" cy="514804"/>
          </a:xfrm>
        </p:spPr>
        <p:txBody>
          <a:bodyPr>
            <a:noAutofit/>
          </a:bodyPr>
          <a:lstStyle/>
          <a:p>
            <a:r>
              <a:rPr lang="ja-JP" altLang="en-US"/>
              <a:t>高品質</a:t>
            </a:r>
            <a:r>
              <a:rPr lang="en-US" altLang="ja-JP" dirty="0"/>
              <a:t>Web</a:t>
            </a:r>
            <a:r>
              <a:rPr lang="ja-JP" altLang="en-US"/>
              <a:t>ミーティング</a:t>
            </a:r>
            <a:r>
              <a:rPr lang="en-US" altLang="ja-JP" dirty="0"/>
              <a:t> (</a:t>
            </a:r>
            <a:r>
              <a:rPr lang="ja-JP" altLang="en-US"/>
              <a:t>音源強調</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02084BE5-EF49-1FE0-DCA0-EABD7B4A5663}"/>
              </a:ext>
            </a:extLst>
          </p:cNvPr>
          <p:cNvSpPr txBox="1"/>
          <p:nvPr/>
        </p:nvSpPr>
        <p:spPr>
          <a:xfrm>
            <a:off x="1381124" y="2824088"/>
            <a:ext cx="9429751" cy="2015974"/>
          </a:xfrm>
          <a:prstGeom prst="rect">
            <a:avLst/>
          </a:prstGeom>
          <a:noFill/>
        </p:spPr>
        <p:txBody>
          <a:bodyPr wrap="square" rtlCol="0">
            <a:spAutoFit/>
          </a:bodyPr>
          <a:lstStyle/>
          <a:p>
            <a:r>
              <a:rPr lang="ja-JP" altLang="en-US" sz="2400"/>
              <a:t>リモートワークが当たり前になった近年、</a:t>
            </a:r>
            <a:r>
              <a:rPr lang="en" altLang="ja-JP" sz="2400" dirty="0"/>
              <a:t>Web</a:t>
            </a:r>
            <a:r>
              <a:rPr lang="ja-JP" altLang="en-US" sz="2400"/>
              <a:t>ミーティングの機会も増える。</a:t>
            </a:r>
            <a:endParaRPr lang="en-US" altLang="ja-JP" sz="2400" dirty="0"/>
          </a:p>
          <a:p>
            <a:r>
              <a:rPr lang="ja-JP" altLang="en-US" sz="2400"/>
              <a:t>このときのデメリットとしてよく挙がるのが、周囲のノイズである。</a:t>
            </a:r>
            <a:endParaRPr lang="en-US" altLang="ja-JP" sz="2400" dirty="0"/>
          </a:p>
          <a:p>
            <a:r>
              <a:rPr lang="ja-JP" altLang="en-US" sz="2400"/>
              <a:t>音源強調の技術を用いて目的とする音声を取り出すことで、</a:t>
            </a:r>
            <a:endParaRPr lang="en-US" altLang="ja-JP" sz="2400" dirty="0"/>
          </a:p>
          <a:p>
            <a:r>
              <a:rPr lang="ja-JP" altLang="en-US" sz="2400"/>
              <a:t>ノイズが少ない高品質なオンライン会話の実現が期待できる。</a:t>
            </a:r>
            <a:endParaRPr kumimoji="1" lang="ja-JP" altLang="en-US" sz="2400"/>
          </a:p>
        </p:txBody>
      </p:sp>
    </p:spTree>
    <p:extLst>
      <p:ext uri="{BB962C8B-B14F-4D97-AF65-F5344CB8AC3E}">
        <p14:creationId xmlns:p14="http://schemas.microsoft.com/office/powerpoint/2010/main" val="94527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9D7E3F47-1489-E4AC-1607-8F005AEF9A5D}"/>
              </a:ext>
            </a:extLst>
          </p:cNvPr>
          <p:cNvSpPr>
            <a:spLocks noGrp="1"/>
          </p:cNvSpPr>
          <p:nvPr>
            <p:ph idx="1"/>
          </p:nvPr>
        </p:nvSpPr>
        <p:spPr>
          <a:xfrm>
            <a:off x="3560557" y="1597543"/>
            <a:ext cx="5070886" cy="3662914"/>
          </a:xfrm>
        </p:spPr>
        <p:txBody>
          <a:bodyPr/>
          <a:lstStyle/>
          <a:p>
            <a:r>
              <a:rPr kumimoji="1" lang="ja-JP" altLang="en-US"/>
              <a:t>音源分離・音声強調の概要</a:t>
            </a:r>
            <a:endParaRPr kumimoji="1" lang="en-US" altLang="ja-JP" dirty="0"/>
          </a:p>
          <a:p>
            <a:r>
              <a:rPr lang="ja-JP" altLang="en-US" sz="3600" b="1">
                <a:solidFill>
                  <a:srgbClr val="FF0000"/>
                </a:solidFill>
              </a:rPr>
              <a:t>音源分離の手法</a:t>
            </a:r>
            <a:endParaRPr lang="en-US" altLang="ja-JP" sz="3600" b="1" dirty="0">
              <a:solidFill>
                <a:srgbClr val="FF0000"/>
              </a:solidFill>
            </a:endParaRPr>
          </a:p>
          <a:p>
            <a:r>
              <a:rPr kumimoji="1" lang="ja-JP" altLang="en-US"/>
              <a:t>既存手法</a:t>
            </a:r>
            <a:endParaRPr kumimoji="1" lang="en-US" altLang="ja-JP" dirty="0"/>
          </a:p>
          <a:p>
            <a:r>
              <a:rPr lang="ja-JP" altLang="en-US"/>
              <a:t>提案手法</a:t>
            </a:r>
            <a:r>
              <a:rPr lang="en-US" altLang="ja-JP" dirty="0"/>
              <a:t> : Conv-</a:t>
            </a:r>
            <a:r>
              <a:rPr lang="en-US" altLang="ja-JP" dirty="0" err="1"/>
              <a:t>TasNet</a:t>
            </a:r>
            <a:endParaRPr lang="en-US" altLang="ja-JP" dirty="0"/>
          </a:p>
          <a:p>
            <a:r>
              <a:rPr kumimoji="1" lang="ja-JP" altLang="en-US"/>
              <a:t>実験設定</a:t>
            </a:r>
            <a:endParaRPr kumimoji="1" lang="en-US" altLang="ja-JP" dirty="0"/>
          </a:p>
          <a:p>
            <a:r>
              <a:rPr kumimoji="1" lang="ja-JP" altLang="en-US"/>
              <a:t>実験結果</a:t>
            </a:r>
            <a:endParaRPr kumimoji="1" lang="en-US" altLang="ja-JP" dirty="0"/>
          </a:p>
          <a:p>
            <a:r>
              <a:rPr lang="ja-JP" altLang="en-US"/>
              <a:t>結論</a:t>
            </a:r>
            <a:endParaRPr kumimoji="1" lang="ja-JP" altLang="en-US"/>
          </a:p>
        </p:txBody>
      </p:sp>
    </p:spTree>
    <p:extLst>
      <p:ext uri="{BB962C8B-B14F-4D97-AF65-F5344CB8AC3E}">
        <p14:creationId xmlns:p14="http://schemas.microsoft.com/office/powerpoint/2010/main" val="4304559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3420</TotalTime>
  <Words>2074</Words>
  <Application>Microsoft Macintosh PowerPoint</Application>
  <PresentationFormat>ワイド画面</PresentationFormat>
  <Paragraphs>236</Paragraphs>
  <Slides>45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45</vt:i4>
      </vt:variant>
    </vt:vector>
  </HeadingPairs>
  <TitlesOfParts>
    <vt:vector size="50" baseType="lpstr">
      <vt:lpstr>游ゴシック</vt:lpstr>
      <vt:lpstr>游ゴシック Light</vt:lpstr>
      <vt:lpstr>Arial</vt:lpstr>
      <vt:lpstr>Cambria Math</vt:lpstr>
      <vt:lpstr>Office テーマ</vt:lpstr>
      <vt:lpstr>Conv-TasNet</vt:lpstr>
      <vt:lpstr>PowerPoint プレゼンテーション</vt:lpstr>
      <vt:lpstr>PowerPoint プレゼンテーション</vt:lpstr>
      <vt:lpstr>Speech Separation (音声分離)</vt:lpstr>
      <vt:lpstr>Speech Enhancement (音声強調)</vt:lpstr>
      <vt:lpstr>音源分離および音源強調の応用例(1)</vt:lpstr>
      <vt:lpstr>音源分離および音源強調の応用例(2)</vt:lpstr>
      <vt:lpstr>音源分離および音源強調の応用例(3)</vt:lpstr>
      <vt:lpstr>PowerPoint プレゼンテーション</vt:lpstr>
      <vt:lpstr>Multi Channel の音源分離</vt:lpstr>
      <vt:lpstr>Single Channel の音源分離</vt:lpstr>
      <vt:lpstr>短時間フーリエ変換 (STFT)</vt:lpstr>
      <vt:lpstr>逆短時間フーリエ変換 (ISTFT)</vt:lpstr>
      <vt:lpstr>振幅スペクトログラムと位相スペクトログラム</vt:lpstr>
      <vt:lpstr>振幅スペクトログラムの性質</vt:lpstr>
      <vt:lpstr>PowerPoint プレゼンテーション</vt:lpstr>
      <vt:lpstr>既存手法</vt:lpstr>
      <vt:lpstr>既存手法の欠点</vt:lpstr>
      <vt:lpstr>PowerPoint プレゼンテーション</vt:lpstr>
      <vt:lpstr>提案手法 (Conv-TasNet) の新規性</vt:lpstr>
      <vt:lpstr>A) 入出力は音声波形 </vt:lpstr>
      <vt:lpstr>B1) Encoder + Separation module + Decoder で構成</vt:lpstr>
      <vt:lpstr>B2) Encoder および Decoder</vt:lpstr>
      <vt:lpstr>C1) Separation module の構造</vt:lpstr>
      <vt:lpstr>C2) 1-D dilated Conv</vt:lpstr>
      <vt:lpstr>C3) TCN</vt:lpstr>
      <vt:lpstr>D) Depthwise Conv</vt:lpstr>
      <vt:lpstr>PowerPoint プレゼンテーション</vt:lpstr>
      <vt:lpstr>データセット</vt:lpstr>
      <vt:lpstr>ハイパーパラメータ</vt:lpstr>
      <vt:lpstr>提案手法の損失関数</vt:lpstr>
      <vt:lpstr>パーミュテーション (順列) 問題</vt:lpstr>
      <vt:lpstr>主観的および客観的評価実験</vt:lpstr>
      <vt:lpstr>PowerPoint プレゼンテーション</vt:lpstr>
      <vt:lpstr>最適なパラメータ(1)</vt:lpstr>
      <vt:lpstr>最適なパラメータ(2)</vt:lpstr>
      <vt:lpstr>最適なパラメータ(3)</vt:lpstr>
      <vt:lpstr>最適なパラメータ(4)</vt:lpstr>
      <vt:lpstr>SI-SNRi および SDRi 評価実験 (1)</vt:lpstr>
      <vt:lpstr>SI-SNRi および SDRi 評価実験 (2)</vt:lpstr>
      <vt:lpstr>PESQ および MOS 評価実験</vt:lpstr>
      <vt:lpstr>処理速度実験</vt:lpstr>
      <vt:lpstr>入力位置をずらした際のSDRi</vt:lpstr>
      <vt:lpstr>PowerPoint プレゼンテーション</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中谷　俊介</dc:creator>
  <cp:lastModifiedBy>中谷　俊介</cp:lastModifiedBy>
  <cp:revision>41</cp:revision>
  <dcterms:created xsi:type="dcterms:W3CDTF">2022-06-07T16:40:24Z</dcterms:created>
  <dcterms:modified xsi:type="dcterms:W3CDTF">2022-06-12T16:41:24Z</dcterms:modified>
</cp:coreProperties>
</file>