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5" r:id="rId2"/>
    <p:sldId id="267" r:id="rId3"/>
    <p:sldId id="266" r:id="rId4"/>
  </p:sldIdLst>
  <p:sldSz cx="30275213" cy="42803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5795" autoAdjust="0"/>
  </p:normalViewPr>
  <p:slideViewPr>
    <p:cSldViewPr snapToGrid="0">
      <p:cViewPr varScale="1">
        <p:scale>
          <a:sx n="10" d="100"/>
          <a:sy n="10" d="100"/>
        </p:scale>
        <p:origin x="2500" y="14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野 桂市 (学生)" userId="12324257164_tp_box_2" providerId="OAuth2" clId="{BF02FAFF-B649-4C5B-87B0-4C56B8EEEDCD}"/>
    <pc:docChg chg="undo custSel addSld modSld">
      <pc:chgData name="小野 桂市 (学生)" userId="12324257164_tp_box_2" providerId="OAuth2" clId="{BF02FAFF-B649-4C5B-87B0-4C56B8EEEDCD}" dt="2023-11-30T03:34:05.357" v="6" actId="680"/>
      <pc:docMkLst>
        <pc:docMk/>
      </pc:docMkLst>
      <pc:sldChg chg="delSp modSp mod">
        <pc:chgData name="小野 桂市 (学生)" userId="12324257164_tp_box_2" providerId="OAuth2" clId="{BF02FAFF-B649-4C5B-87B0-4C56B8EEEDCD}" dt="2023-11-30T03:34:01.687" v="5" actId="1076"/>
        <pc:sldMkLst>
          <pc:docMk/>
          <pc:sldMk cId="3934230565" sldId="265"/>
        </pc:sldMkLst>
        <pc:spChg chg="del topLvl">
          <ac:chgData name="小野 桂市 (学生)" userId="12324257164_tp_box_2" providerId="OAuth2" clId="{BF02FAFF-B649-4C5B-87B0-4C56B8EEEDCD}" dt="2023-11-30T03:25:10.275" v="3" actId="478"/>
          <ac:spMkLst>
            <pc:docMk/>
            <pc:sldMk cId="3934230565" sldId="265"/>
            <ac:spMk id="30" creationId="{4A5C118C-44B3-37D9-B1C0-C2F2D5B59311}"/>
          </ac:spMkLst>
        </pc:spChg>
        <pc:spChg chg="del">
          <ac:chgData name="小野 桂市 (学生)" userId="12324257164_tp_box_2" providerId="OAuth2" clId="{BF02FAFF-B649-4C5B-87B0-4C56B8EEEDCD}" dt="2023-11-30T03:25:07.984" v="2" actId="478"/>
          <ac:spMkLst>
            <pc:docMk/>
            <pc:sldMk cId="3934230565" sldId="265"/>
            <ac:spMk id="96" creationId="{0BE8D311-89FA-0AEB-A4C1-DE636FD6032F}"/>
          </ac:spMkLst>
        </pc:spChg>
        <pc:grpChg chg="del mod">
          <ac:chgData name="小野 桂市 (学生)" userId="12324257164_tp_box_2" providerId="OAuth2" clId="{BF02FAFF-B649-4C5B-87B0-4C56B8EEEDCD}" dt="2023-11-30T03:25:10.275" v="3" actId="478"/>
          <ac:grpSpMkLst>
            <pc:docMk/>
            <pc:sldMk cId="3934230565" sldId="265"/>
            <ac:grpSpMk id="9" creationId="{E767B3B3-ABBB-4003-B840-BF8081B4EDED}"/>
          </ac:grpSpMkLst>
        </pc:grpChg>
        <pc:grpChg chg="mod topLvl">
          <ac:chgData name="小野 桂市 (学生)" userId="12324257164_tp_box_2" providerId="OAuth2" clId="{BF02FAFF-B649-4C5B-87B0-4C56B8EEEDCD}" dt="2023-11-30T03:34:01.687" v="5" actId="1076"/>
          <ac:grpSpMkLst>
            <pc:docMk/>
            <pc:sldMk cId="3934230565" sldId="265"/>
            <ac:grpSpMk id="255" creationId="{D81C7EE4-D5C7-2275-ACDD-20A868567378}"/>
          </ac:grpSpMkLst>
        </pc:grpChg>
      </pc:sldChg>
      <pc:sldChg chg="new">
        <pc:chgData name="小野 桂市 (学生)" userId="12324257164_tp_box_2" providerId="OAuth2" clId="{BF02FAFF-B649-4C5B-87B0-4C56B8EEEDCD}" dt="2023-11-30T03:34:05.357" v="6" actId="680"/>
        <pc:sldMkLst>
          <pc:docMk/>
          <pc:sldMk cId="11424536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92" tIns="45697" rIns="91392" bIns="4569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92" tIns="45697" rIns="91392" bIns="45697" rtlCol="0"/>
          <a:lstStyle>
            <a:lvl1pPr algn="r">
              <a:defRPr sz="1200"/>
            </a:lvl1pPr>
          </a:lstStyle>
          <a:p>
            <a:fld id="{30268861-E52A-4C53-BC03-DA6077889E39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2" tIns="45697" rIns="91392" bIns="4569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392" tIns="45697" rIns="91392" bIns="4569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92" tIns="45697" rIns="91392" bIns="4569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92" tIns="45697" rIns="91392" bIns="45697" rtlCol="0" anchor="b"/>
          <a:lstStyle>
            <a:lvl1pPr algn="r">
              <a:defRPr sz="1200"/>
            </a:lvl1pPr>
          </a:lstStyle>
          <a:p>
            <a:fld id="{3AE8C683-7AD3-420E-A502-300F24EC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0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画像、音声を別々で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目的と関連、先行研究の順番が逆</a:t>
            </a:r>
            <a:endParaRPr kumimoji="1" lang="en-US" altLang="ja-JP" dirty="0"/>
          </a:p>
          <a:p>
            <a:r>
              <a:rPr kumimoji="1" lang="ja-JP" altLang="en-US" dirty="0"/>
              <a:t>フォント</a:t>
            </a:r>
            <a:r>
              <a:rPr kumimoji="1" lang="en-US" altLang="ja-JP" dirty="0"/>
              <a:t>40</a:t>
            </a:r>
          </a:p>
          <a:p>
            <a:r>
              <a:rPr kumimoji="1" lang="ja-JP" altLang="en-US" dirty="0"/>
              <a:t>一連の図（表情を撮影から最終的な医者の判断までの）</a:t>
            </a:r>
            <a:endParaRPr kumimoji="1" lang="en-US" altLang="ja-JP" dirty="0"/>
          </a:p>
          <a:p>
            <a:r>
              <a:rPr kumimoji="1" lang="ja-JP" altLang="en-US" dirty="0"/>
              <a:t>会話場面の先頭を用いる理由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背景、従来研究、目的</a:t>
            </a:r>
            <a:endParaRPr kumimoji="1" lang="en-US" altLang="ja-JP" dirty="0"/>
          </a:p>
          <a:p>
            <a:r>
              <a:rPr kumimoji="1" lang="ja-JP" altLang="en-US" dirty="0"/>
              <a:t>目的を達成するために、後何をやる必要があるのか（現場でそれができるという）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ラベル付けよりだと、発話区間の検出</a:t>
            </a:r>
            <a:r>
              <a:rPr kumimoji="1" lang="en-US" altLang="ja-JP" dirty="0"/>
              <a:t>or</a:t>
            </a:r>
            <a:r>
              <a:rPr kumimoji="1" lang="ja-JP" altLang="en-US" dirty="0"/>
              <a:t>発話区間抽出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8C683-7AD3-420E-A502-300F24EC9C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8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F71D-498B-1B29-841A-C70487C1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83AD1F0-9731-9720-95B8-3EF006482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318E5C5-002B-D133-50F5-CBEF3958F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画像、音声を別々で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目的と関連、先行研究の順番が逆</a:t>
            </a:r>
            <a:endParaRPr kumimoji="1" lang="en-US" altLang="ja-JP" dirty="0"/>
          </a:p>
          <a:p>
            <a:r>
              <a:rPr kumimoji="1" lang="ja-JP" altLang="en-US" dirty="0"/>
              <a:t>フォント</a:t>
            </a:r>
            <a:r>
              <a:rPr kumimoji="1" lang="en-US" altLang="ja-JP" dirty="0"/>
              <a:t>40</a:t>
            </a:r>
          </a:p>
          <a:p>
            <a:r>
              <a:rPr kumimoji="1" lang="ja-JP" altLang="en-US" dirty="0"/>
              <a:t>一連の図（表情を撮影から最終的な医者の判断までの）</a:t>
            </a:r>
            <a:endParaRPr kumimoji="1" lang="en-US" altLang="ja-JP" dirty="0"/>
          </a:p>
          <a:p>
            <a:r>
              <a:rPr kumimoji="1" lang="ja-JP" altLang="en-US" dirty="0"/>
              <a:t>会話場面の先頭を用いる理由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背景、従来研究、目的</a:t>
            </a:r>
            <a:endParaRPr kumimoji="1" lang="en-US" altLang="ja-JP" dirty="0"/>
          </a:p>
          <a:p>
            <a:r>
              <a:rPr kumimoji="1" lang="ja-JP" altLang="en-US" dirty="0"/>
              <a:t>目的を達成するために、後何をやる必要があるのか（現場でそれができるという）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ラベル付けよりだと、発話区間の検出</a:t>
            </a:r>
            <a:r>
              <a:rPr kumimoji="1" lang="en-US" altLang="ja-JP" dirty="0"/>
              <a:t>or</a:t>
            </a:r>
            <a:r>
              <a:rPr kumimoji="1" lang="ja-JP" altLang="en-US" dirty="0"/>
              <a:t>発話区間抽出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164E10-97E9-F9C0-8442-D4334DF49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8C683-7AD3-420E-A502-300F24EC9C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A551-C106-5886-264E-5D31A6F5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B4391F0-60E7-C03C-AE09-A431CB91E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F03BE35-85E0-56C2-9F52-9F40E87DD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画像、音声を別々で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目的と関連、先行研究の順番が逆</a:t>
            </a:r>
            <a:endParaRPr kumimoji="1" lang="en-US" altLang="ja-JP" dirty="0"/>
          </a:p>
          <a:p>
            <a:r>
              <a:rPr kumimoji="1" lang="ja-JP" altLang="en-US" dirty="0"/>
              <a:t>フォント</a:t>
            </a:r>
            <a:r>
              <a:rPr kumimoji="1" lang="en-US" altLang="ja-JP" dirty="0"/>
              <a:t>40</a:t>
            </a:r>
          </a:p>
          <a:p>
            <a:r>
              <a:rPr kumimoji="1" lang="ja-JP" altLang="en-US" dirty="0"/>
              <a:t>一連の図（表情を撮影から最終的な医者の判断までの）</a:t>
            </a:r>
            <a:endParaRPr kumimoji="1" lang="en-US" altLang="ja-JP" dirty="0"/>
          </a:p>
          <a:p>
            <a:r>
              <a:rPr kumimoji="1" lang="ja-JP" altLang="en-US" dirty="0"/>
              <a:t>会話場面の先頭を用いる理由、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63B3F-65AD-84E2-B4C5-3B416F1B7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8C683-7AD3-420E-A502-300F24EC9C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7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80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8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D5B8-4F74-4F09-885B-99AA12E9654D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8">
            <a:extLst>
              <a:ext uri="{FF2B5EF4-FFF2-40B4-BE49-F238E27FC236}">
                <a16:creationId xmlns:a16="http://schemas.microsoft.com/office/drawing/2014/main" id="{F24A3315-1B5E-48EA-905B-0159DAE723CB}"/>
              </a:ext>
            </a:extLst>
          </p:cNvPr>
          <p:cNvSpPr/>
          <p:nvPr/>
        </p:nvSpPr>
        <p:spPr>
          <a:xfrm>
            <a:off x="309503" y="5704696"/>
            <a:ext cx="18565204" cy="1276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背景と目的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229" name="タイトル 1">
            <a:extLst>
              <a:ext uri="{FF2B5EF4-FFF2-40B4-BE49-F238E27FC236}">
                <a16:creationId xmlns:a16="http://schemas.microsoft.com/office/drawing/2014/main" id="{4EA8BBE9-1175-4E47-B8D2-8634D74311B3}"/>
              </a:ext>
            </a:extLst>
          </p:cNvPr>
          <p:cNvSpPr txBox="1">
            <a:spLocks/>
          </p:cNvSpPr>
          <p:nvPr/>
        </p:nvSpPr>
        <p:spPr>
          <a:xfrm>
            <a:off x="763852" y="129836"/>
            <a:ext cx="29068448" cy="403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0268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b="1" i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kumimoji="1" lang="ja-JP" altLang="en-US" sz="96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動画</a:t>
            </a: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情報を用いた</a:t>
            </a:r>
            <a:endParaRPr kumimoji="1" lang="en-US" altLang="ja-JP" sz="9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  <a:p>
            <a:pPr lvl="0">
              <a:defRPr/>
            </a:pP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せん妄判別モデルによる診断支援</a:t>
            </a:r>
          </a:p>
        </p:txBody>
      </p:sp>
      <p:sp>
        <p:nvSpPr>
          <p:cNvPr id="230" name="テキスト プレースホルダー 5">
            <a:extLst>
              <a:ext uri="{FF2B5EF4-FFF2-40B4-BE49-F238E27FC236}">
                <a16:creationId xmlns:a16="http://schemas.microsoft.com/office/drawing/2014/main" id="{11908DD1-6B6B-4932-AA01-19C9288DA296}"/>
              </a:ext>
            </a:extLst>
          </p:cNvPr>
          <p:cNvSpPr txBox="1">
            <a:spLocks/>
          </p:cNvSpPr>
          <p:nvPr/>
        </p:nvSpPr>
        <p:spPr>
          <a:xfrm>
            <a:off x="869801" y="3452078"/>
            <a:ext cx="28856550" cy="2133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3026805" rtl="0" eaLnBrk="1" latinLnBrk="0" hangingPunct="1">
              <a:lnSpc>
                <a:spcPct val="90000"/>
              </a:lnSpc>
              <a:spcBef>
                <a:spcPts val="3311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513405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02680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454021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6053613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323718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7121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523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932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kumimoji="0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〇仁保貴耀</a:t>
            </a:r>
            <a:r>
              <a:rPr kumimoji="0" lang="en-US" altLang="ja-JP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，湯口彰重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，岡留有哉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，大谷清子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，小川朝生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，松本吉央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</a:p>
          <a:p>
            <a:pPr lvl="0">
              <a:lnSpc>
                <a:spcPct val="80000"/>
              </a:lnSpc>
              <a:defRPr/>
            </a:pP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東京理科大学大学院</a:t>
            </a: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, 2.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国立がん研究センター</a:t>
            </a:r>
            <a:endParaRPr kumimoji="0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2" name="正方形/長方形 21">
            <a:extLst>
              <a:ext uri="{FF2B5EF4-FFF2-40B4-BE49-F238E27FC236}">
                <a16:creationId xmlns:a16="http://schemas.microsoft.com/office/drawing/2014/main" id="{21655FD8-9D7B-49F2-BD9B-ED01019F8A75}"/>
              </a:ext>
            </a:extLst>
          </p:cNvPr>
          <p:cNvSpPr/>
          <p:nvPr/>
        </p:nvSpPr>
        <p:spPr bwMode="auto">
          <a:xfrm>
            <a:off x="315225" y="5684875"/>
            <a:ext cx="18559483" cy="1275005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246" name="四角形: 角を丸くする 245">
            <a:extLst>
              <a:ext uri="{FF2B5EF4-FFF2-40B4-BE49-F238E27FC236}">
                <a16:creationId xmlns:a16="http://schemas.microsoft.com/office/drawing/2014/main" id="{71B4E358-DF84-4836-AE85-A4B603331147}"/>
              </a:ext>
            </a:extLst>
          </p:cNvPr>
          <p:cNvSpPr/>
          <p:nvPr/>
        </p:nvSpPr>
        <p:spPr>
          <a:xfrm>
            <a:off x="324855" y="5513114"/>
            <a:ext cx="29743490" cy="143938"/>
          </a:xfrm>
          <a:prstGeom prst="roundRect">
            <a:avLst>
              <a:gd name="adj" fmla="val 50000"/>
            </a:avLst>
          </a:prstGeom>
          <a:solidFill>
            <a:srgbClr val="008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39494C0-F4DB-BA3B-5BD9-B6684766B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1198" y="65030"/>
            <a:ext cx="890079" cy="89007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76753E36-A48C-2319-3A57-5942F83DE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38868" y="68657"/>
            <a:ext cx="4710001" cy="890079"/>
          </a:xfrm>
          <a:prstGeom prst="rect">
            <a:avLst/>
          </a:prstGeom>
        </p:spPr>
      </p:pic>
      <p:sp>
        <p:nvSpPr>
          <p:cNvPr id="116" name="Rectangle 19">
            <a:extLst>
              <a:ext uri="{FF2B5EF4-FFF2-40B4-BE49-F238E27FC236}">
                <a16:creationId xmlns:a16="http://schemas.microsoft.com/office/drawing/2014/main" id="{A156F83A-0A5E-4BFB-8B03-E2EC1569D7C7}"/>
              </a:ext>
            </a:extLst>
          </p:cNvPr>
          <p:cNvSpPr/>
          <p:nvPr/>
        </p:nvSpPr>
        <p:spPr>
          <a:xfrm>
            <a:off x="315226" y="18472073"/>
            <a:ext cx="29736000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表情特徴を用いたせん妄判別モデル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117" name="正方形/長方形 21">
            <a:extLst>
              <a:ext uri="{FF2B5EF4-FFF2-40B4-BE49-F238E27FC236}">
                <a16:creationId xmlns:a16="http://schemas.microsoft.com/office/drawing/2014/main" id="{C562B93D-1120-4AF4-9FF9-056934277FA3}"/>
              </a:ext>
            </a:extLst>
          </p:cNvPr>
          <p:cNvSpPr/>
          <p:nvPr/>
        </p:nvSpPr>
        <p:spPr bwMode="auto">
          <a:xfrm>
            <a:off x="315228" y="18438695"/>
            <a:ext cx="29736000" cy="24136637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8" name="正方形/長方形 21">
            <a:extLst>
              <a:ext uri="{FF2B5EF4-FFF2-40B4-BE49-F238E27FC236}">
                <a16:creationId xmlns:a16="http://schemas.microsoft.com/office/drawing/2014/main" id="{3B4352E6-E20B-12F3-0FA6-BB74650253A1}"/>
              </a:ext>
            </a:extLst>
          </p:cNvPr>
          <p:cNvSpPr/>
          <p:nvPr/>
        </p:nvSpPr>
        <p:spPr bwMode="auto">
          <a:xfrm>
            <a:off x="15229444" y="28599632"/>
            <a:ext cx="14821784" cy="139757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435B5F2-D240-A83B-9F0C-8769860BA29B}"/>
              </a:ext>
            </a:extLst>
          </p:cNvPr>
          <p:cNvGrpSpPr/>
          <p:nvPr/>
        </p:nvGrpSpPr>
        <p:grpSpPr>
          <a:xfrm>
            <a:off x="315226" y="7204423"/>
            <a:ext cx="18563618" cy="5885968"/>
            <a:chOff x="315226" y="7263415"/>
            <a:chExt cx="14778330" cy="622337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DE5DB5-9447-AB46-CA7B-3C5651AF6AB7}"/>
                </a:ext>
              </a:extLst>
            </p:cNvPr>
            <p:cNvSpPr txBox="1"/>
            <p:nvPr/>
          </p:nvSpPr>
          <p:spPr>
            <a:xfrm>
              <a:off x="1007167" y="8068555"/>
              <a:ext cx="14086389" cy="54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中枢神経の機能障害の一形態で、</a:t>
              </a: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入院者の</a:t>
              </a: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約</a:t>
              </a:r>
              <a:r>
                <a:rPr lang="en-US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20%</a:t>
              </a: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に</a:t>
              </a:r>
              <a:br>
                <a:rPr lang="en-US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みられる短期的か</a:t>
              </a:r>
              <a:r>
                <a:rPr lang="ja-JP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つ突発的な認知症のような症状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14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カテーテルや点滴の自己抜去や転倒によるケガの原因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認知症のリスクが上昇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専門医</a:t>
              </a: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が少なく適切な対応が取れない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発症・重症化の予防が重要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14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医師の知見によると、表情筋の変化が遅いことや、反応潜時が延長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9ABDE8F-59AC-4CEE-7CBA-99458C211356}"/>
                </a:ext>
              </a:extLst>
            </p:cNvPr>
            <p:cNvSpPr txBox="1"/>
            <p:nvPr/>
          </p:nvSpPr>
          <p:spPr>
            <a:xfrm>
              <a:off x="315226" y="7263415"/>
              <a:ext cx="26476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せん妄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DDA650E-BEF5-ABF2-D866-8911DC49740C}"/>
              </a:ext>
            </a:extLst>
          </p:cNvPr>
          <p:cNvGrpSpPr/>
          <p:nvPr/>
        </p:nvGrpSpPr>
        <p:grpSpPr>
          <a:xfrm>
            <a:off x="13293235" y="9397682"/>
            <a:ext cx="5418582" cy="2744336"/>
            <a:chOff x="8859945" y="15924260"/>
            <a:chExt cx="4914608" cy="246099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535D8B75-4C45-12C4-AF44-3A370785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9945" y="15924260"/>
              <a:ext cx="2467031" cy="246099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A6AF516-33AE-C874-2251-3E2B844E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7522" y="15924260"/>
              <a:ext cx="2467031" cy="2460996"/>
            </a:xfrm>
            <a:prstGeom prst="rect">
              <a:avLst/>
            </a:prstGeom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38673C72-4F9B-F543-4346-45DEC72CA589}"/>
              </a:ext>
            </a:extLst>
          </p:cNvPr>
          <p:cNvGrpSpPr/>
          <p:nvPr/>
        </p:nvGrpSpPr>
        <p:grpSpPr>
          <a:xfrm>
            <a:off x="289356" y="13218413"/>
            <a:ext cx="18621668" cy="3655382"/>
            <a:chOff x="289356" y="12156521"/>
            <a:chExt cx="18621668" cy="365538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34E2943-532B-A568-1D46-6AE8E12D529D}"/>
                </a:ext>
              </a:extLst>
            </p:cNvPr>
            <p:cNvGrpSpPr/>
            <p:nvPr/>
          </p:nvGrpSpPr>
          <p:grpSpPr>
            <a:xfrm>
              <a:off x="289356" y="12156521"/>
              <a:ext cx="18539411" cy="1475934"/>
              <a:chOff x="14441717" y="7849890"/>
              <a:chExt cx="15334012" cy="1475934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48E0582-B190-DFCB-9145-F680916D246C}"/>
                  </a:ext>
                </a:extLst>
              </p:cNvPr>
              <p:cNvSpPr txBox="1"/>
              <p:nvPr/>
            </p:nvSpPr>
            <p:spPr>
              <a:xfrm>
                <a:off x="14441717" y="7849890"/>
                <a:ext cx="146989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4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◆</a:t>
                </a:r>
                <a:r>
                  <a:rPr kumimoji="1" lang="ja-JP" altLang="en-US" sz="4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カルテデータからせん妄を予測するタスク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[Van den Boogaard et al.,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2012]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33E1D4B-71E7-E8B7-667F-BD15CB971727}"/>
                  </a:ext>
                </a:extLst>
              </p:cNvPr>
              <p:cNvSpPr txBox="1"/>
              <p:nvPr/>
            </p:nvSpPr>
            <p:spPr>
              <a:xfrm>
                <a:off x="15076798" y="8617938"/>
                <a:ext cx="146989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特徴量の収集が困難かつ患者が限定的、発症リスクの予測</a:t>
                </a:r>
                <a:endPara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1A3B80EB-2FEF-8E1F-B817-D01BC66825EA}"/>
                </a:ext>
              </a:extLst>
            </p:cNvPr>
            <p:cNvGrpSpPr/>
            <p:nvPr/>
          </p:nvGrpSpPr>
          <p:grpSpPr>
            <a:xfrm>
              <a:off x="293714" y="13706972"/>
              <a:ext cx="18617310" cy="2104931"/>
              <a:chOff x="14474179" y="9993695"/>
              <a:chExt cx="14698930" cy="2104931"/>
            </a:xfrm>
          </p:grpSpPr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CEC59162-5256-9DB3-B123-3DE7C92D6D18}"/>
                  </a:ext>
                </a:extLst>
              </p:cNvPr>
              <p:cNvSpPr txBox="1"/>
              <p:nvPr/>
            </p:nvSpPr>
            <p:spPr>
              <a:xfrm>
                <a:off x="14474179" y="9993695"/>
                <a:ext cx="146989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4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◆</a:t>
                </a:r>
                <a:r>
                  <a:rPr kumimoji="1" lang="ja-JP" altLang="en-US" sz="4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表情からせん妄を分類するタスク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生田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ら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., 2023]</a:t>
                </a:r>
                <a:endParaRPr kumimoji="1"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BD60BAF-DFD4-7A04-36C4-1892CFC6978D}"/>
                  </a:ext>
                </a:extLst>
              </p:cNvPr>
              <p:cNvSpPr txBox="1"/>
              <p:nvPr/>
            </p:nvSpPr>
            <p:spPr>
              <a:xfrm>
                <a:off x="15161115" y="10775187"/>
                <a:ext cx="139795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機械学習手法１種類かつ特徴量設計１種類であり、</a:t>
                </a:r>
                <a:b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</a:br>
                <a: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21</a:t>
                </a: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名分の表情データセットに対して</a:t>
                </a:r>
                <a: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分割の交差検証</a:t>
                </a:r>
                <a:endPara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Rectangle 19">
            <a:extLst>
              <a:ext uri="{FF2B5EF4-FFF2-40B4-BE49-F238E27FC236}">
                <a16:creationId xmlns:a16="http://schemas.microsoft.com/office/drawing/2014/main" id="{6D56CD62-9645-0AC8-1F4E-AD08CB039B5C}"/>
              </a:ext>
            </a:extLst>
          </p:cNvPr>
          <p:cNvSpPr/>
          <p:nvPr/>
        </p:nvSpPr>
        <p:spPr>
          <a:xfrm>
            <a:off x="15196006" y="28599632"/>
            <a:ext cx="14821781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今後の方針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2D88EB8-880F-A2AE-1ADC-34B9F0F4440E}"/>
              </a:ext>
            </a:extLst>
          </p:cNvPr>
          <p:cNvGrpSpPr/>
          <p:nvPr/>
        </p:nvGrpSpPr>
        <p:grpSpPr>
          <a:xfrm>
            <a:off x="15328388" y="33043875"/>
            <a:ext cx="14216802" cy="2315842"/>
            <a:chOff x="265860" y="33976866"/>
            <a:chExt cx="14216802" cy="2315842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58434BE-5F88-2654-6C42-D87E0BDB808F}"/>
                </a:ext>
              </a:extLst>
            </p:cNvPr>
            <p:cNvSpPr txBox="1"/>
            <p:nvPr/>
          </p:nvSpPr>
          <p:spPr>
            <a:xfrm>
              <a:off x="265860" y="33976866"/>
              <a:ext cx="829394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特徴量の解析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F3F660-1E04-4CA7-1263-26E6F6E1F08B}"/>
                </a:ext>
              </a:extLst>
            </p:cNvPr>
            <p:cNvSpPr txBox="1"/>
            <p:nvPr/>
          </p:nvSpPr>
          <p:spPr>
            <a:xfrm>
              <a:off x="633761" y="34815380"/>
              <a:ext cx="138489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各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の寄与率の分析し、使用する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の検討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特徴量設計の変更（平均、標準偏差以外の検討）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BD2566D-4A4F-ABFC-FF0B-725AA7270FA1}"/>
              </a:ext>
            </a:extLst>
          </p:cNvPr>
          <p:cNvGrpSpPr/>
          <p:nvPr/>
        </p:nvGrpSpPr>
        <p:grpSpPr>
          <a:xfrm>
            <a:off x="14718702" y="20175612"/>
            <a:ext cx="14594264" cy="8230142"/>
            <a:chOff x="14718701" y="25044239"/>
            <a:chExt cx="14594264" cy="8230142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260B5637-48B1-E5E2-EB1B-E1B155EA2B4A}"/>
                </a:ext>
              </a:extLst>
            </p:cNvPr>
            <p:cNvSpPr txBox="1"/>
            <p:nvPr/>
          </p:nvSpPr>
          <p:spPr>
            <a:xfrm>
              <a:off x="14718701" y="25044239"/>
              <a:ext cx="618549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学習結果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3BCF16F-8229-1459-6D91-61F22BF0D5A2}"/>
                </a:ext>
              </a:extLst>
            </p:cNvPr>
            <p:cNvSpPr txBox="1"/>
            <p:nvPr/>
          </p:nvSpPr>
          <p:spPr>
            <a:xfrm>
              <a:off x="15096240" y="31335389"/>
              <a:ext cx="142167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7888" lvl="2" indent="-342900">
                <a:buFont typeface="Arial" panose="020B0604020202020204" pitchFamily="34" charset="0"/>
                <a:buChar char="•"/>
              </a:pPr>
              <a:r>
                <a:rPr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k</a:t>
              </a:r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近傍法と標準偏差を特徴量としたときの感度がやや高い</a:t>
              </a:r>
              <a:endPara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/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→現状では、どの手法がせん妄の判別に最適か断定的なことはいえない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　　　　　　 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6C80BFC2-9A24-0700-E925-F2095923FCC2}"/>
              </a:ext>
            </a:extLst>
          </p:cNvPr>
          <p:cNvSpPr/>
          <p:nvPr/>
        </p:nvSpPr>
        <p:spPr>
          <a:xfrm rot="16200000">
            <a:off x="2107875" y="16801854"/>
            <a:ext cx="663975" cy="17027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56FB953C-F423-9E1A-E6F4-22CBCB700165}"/>
              </a:ext>
            </a:extLst>
          </p:cNvPr>
          <p:cNvSpPr/>
          <p:nvPr/>
        </p:nvSpPr>
        <p:spPr>
          <a:xfrm>
            <a:off x="3556173" y="17027475"/>
            <a:ext cx="12773613" cy="1270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簡便で高精度かつ自動的にせん妄を判別すること</a:t>
            </a:r>
            <a:endParaRPr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5ECDF976-6577-5B4F-1840-A914D8542D59}"/>
              </a:ext>
            </a:extLst>
          </p:cNvPr>
          <p:cNvSpPr/>
          <p:nvPr/>
        </p:nvSpPr>
        <p:spPr>
          <a:xfrm>
            <a:off x="18876776" y="5691399"/>
            <a:ext cx="11172383" cy="1299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診断支援のコンセプト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87" name="正方形/長方形 21">
            <a:extLst>
              <a:ext uri="{FF2B5EF4-FFF2-40B4-BE49-F238E27FC236}">
                <a16:creationId xmlns:a16="http://schemas.microsoft.com/office/drawing/2014/main" id="{E90D3801-F12A-7C66-07E8-6EF1517A88A2}"/>
              </a:ext>
            </a:extLst>
          </p:cNvPr>
          <p:cNvSpPr/>
          <p:nvPr/>
        </p:nvSpPr>
        <p:spPr bwMode="auto">
          <a:xfrm>
            <a:off x="18878843" y="5690149"/>
            <a:ext cx="11172383" cy="1271916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267F3D9-B34B-6802-DC7A-CE9AA615410D}"/>
              </a:ext>
            </a:extLst>
          </p:cNvPr>
          <p:cNvSpPr txBox="1"/>
          <p:nvPr/>
        </p:nvSpPr>
        <p:spPr>
          <a:xfrm>
            <a:off x="315226" y="20134762"/>
            <a:ext cx="6917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会話場面の収録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348A4D7-37EA-EE3D-CC76-9963DD8C4141}"/>
              </a:ext>
            </a:extLst>
          </p:cNvPr>
          <p:cNvSpPr txBox="1"/>
          <p:nvPr/>
        </p:nvSpPr>
        <p:spPr>
          <a:xfrm>
            <a:off x="763852" y="21165950"/>
            <a:ext cx="13139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せん妄患者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12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名、非せん妄患者の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19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名の医療関係者との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分程度の会話場面の収録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D7D71974-CB08-3CF3-DE56-FB8180491551}"/>
              </a:ext>
            </a:extLst>
          </p:cNvPr>
          <p:cNvGrpSpPr/>
          <p:nvPr/>
        </p:nvGrpSpPr>
        <p:grpSpPr>
          <a:xfrm>
            <a:off x="309503" y="22746492"/>
            <a:ext cx="14497467" cy="9796837"/>
            <a:chOff x="280006" y="25728651"/>
            <a:chExt cx="14497467" cy="9796837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4C5DA10-D72E-75FF-6C8E-63CFF651143F}"/>
                </a:ext>
              </a:extLst>
            </p:cNvPr>
            <p:cNvSpPr txBox="1"/>
            <p:nvPr/>
          </p:nvSpPr>
          <p:spPr>
            <a:xfrm>
              <a:off x="280006" y="25728651"/>
              <a:ext cx="7938287" cy="1122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発話区間の切り出し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98" name="図 197" descr="グラフィカル ユーザー インターフェイス, テキスト, アプリケーション, メール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C227A579-6AF6-74AD-8682-D95AB34C9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92" y="29059809"/>
              <a:ext cx="13999081" cy="6465679"/>
            </a:xfrm>
            <a:prstGeom prst="rect">
              <a:avLst/>
            </a:prstGeom>
          </p:spPr>
        </p:pic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CFB259D6-50BB-3B98-BB57-0E87091A0AF7}"/>
                </a:ext>
              </a:extLst>
            </p:cNvPr>
            <p:cNvSpPr txBox="1"/>
            <p:nvPr/>
          </p:nvSpPr>
          <p:spPr>
            <a:xfrm>
              <a:off x="814601" y="26576444"/>
              <a:ext cx="1387460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患者の発話区間の内、先頭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フレームをラベル付け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発話区間の最小が約</a:t>
              </a:r>
              <a:r>
                <a:rPr kumimoji="1"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フレームであり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kumimoji="1"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フレームは</a:t>
              </a:r>
              <a:br>
                <a:rPr kumimoji="1"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経験的に設定</a:t>
              </a:r>
              <a:endPara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208" name="図 207">
            <a:extLst>
              <a:ext uri="{FF2B5EF4-FFF2-40B4-BE49-F238E27FC236}">
                <a16:creationId xmlns:a16="http://schemas.microsoft.com/office/drawing/2014/main" id="{727D90C2-E55D-FABB-01AB-BC9F64EA97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1848" y="23471790"/>
            <a:ext cx="14259780" cy="282878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00EE48C-02CB-7822-6D9E-6A6B59C99B32}"/>
              </a:ext>
            </a:extLst>
          </p:cNvPr>
          <p:cNvSpPr txBox="1"/>
          <p:nvPr/>
        </p:nvSpPr>
        <p:spPr>
          <a:xfrm>
            <a:off x="15068916" y="20926248"/>
            <a:ext cx="142167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7888" lvl="2" indent="-342900"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特徴量は先頭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フレームの平均と標準偏差を設計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877888" lvl="2" indent="-342900"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評価項目は感度、特異度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35088" lvl="3" indent="-342900"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感度：病気を正しく見つけ出す能力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35088" lvl="3" indent="-342900"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特異度：病気ではないことを正しく見分ける能力　　 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A9C75C25-6BEE-2D09-CF7D-FC3E3DDA8338}"/>
              </a:ext>
            </a:extLst>
          </p:cNvPr>
          <p:cNvGrpSpPr/>
          <p:nvPr/>
        </p:nvGrpSpPr>
        <p:grpSpPr>
          <a:xfrm>
            <a:off x="19054232" y="7104839"/>
            <a:ext cx="10772453" cy="11278613"/>
            <a:chOff x="19113226" y="7045845"/>
            <a:chExt cx="10772453" cy="11278613"/>
          </a:xfrm>
        </p:grpSpPr>
        <p:sp>
          <p:nvSpPr>
            <p:cNvPr id="216" name="矢印: 下 215">
              <a:extLst>
                <a:ext uri="{FF2B5EF4-FFF2-40B4-BE49-F238E27FC236}">
                  <a16:creationId xmlns:a16="http://schemas.microsoft.com/office/drawing/2014/main" id="{B752D8B1-4F78-B83E-2038-3975B161C3CD}"/>
                </a:ext>
              </a:extLst>
            </p:cNvPr>
            <p:cNvSpPr/>
            <p:nvPr/>
          </p:nvSpPr>
          <p:spPr>
            <a:xfrm rot="16200000">
              <a:off x="24281936" y="12138864"/>
              <a:ext cx="417484" cy="2671413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A2B943B6-9577-84F0-51E6-99156D9AC2B9}"/>
                </a:ext>
              </a:extLst>
            </p:cNvPr>
            <p:cNvSpPr/>
            <p:nvPr/>
          </p:nvSpPr>
          <p:spPr>
            <a:xfrm>
              <a:off x="19113226" y="7045845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263C9ADE-01CA-FB1A-4A28-FFBA7E327F5B}"/>
                </a:ext>
              </a:extLst>
            </p:cNvPr>
            <p:cNvSpPr txBox="1"/>
            <p:nvPr/>
          </p:nvSpPr>
          <p:spPr>
            <a:xfrm>
              <a:off x="19731221" y="17001019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オフラインでの</a:t>
              </a:r>
              <a:endPara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分類モデル作成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41C94791-923F-D9DF-714E-EB4734BF0086}"/>
                </a:ext>
              </a:extLst>
            </p:cNvPr>
            <p:cNvSpPr txBox="1"/>
            <p:nvPr/>
          </p:nvSpPr>
          <p:spPr>
            <a:xfrm>
              <a:off x="25224960" y="17000156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オンラインでの診断支援</a:t>
              </a:r>
            </a:p>
          </p:txBody>
        </p: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8F415D33-2D61-9A9F-1FFB-FF93DA9328A1}"/>
                </a:ext>
              </a:extLst>
            </p:cNvPr>
            <p:cNvGrpSpPr/>
            <p:nvPr/>
          </p:nvGrpSpPr>
          <p:grpSpPr>
            <a:xfrm>
              <a:off x="19225366" y="7202103"/>
              <a:ext cx="4224569" cy="9226056"/>
              <a:chOff x="19579330" y="7054618"/>
              <a:chExt cx="4224569" cy="9226056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914BBA7C-7D2A-6F33-D5AE-C29CC1358D59}"/>
                  </a:ext>
                </a:extLst>
              </p:cNvPr>
              <p:cNvSpPr/>
              <p:nvPr/>
            </p:nvSpPr>
            <p:spPr>
              <a:xfrm>
                <a:off x="19694118" y="7054618"/>
                <a:ext cx="3775587" cy="13212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多数の患者の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会話場面の収録</a:t>
                </a: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4A36D215-3186-24FC-6BA7-02239D972B5E}"/>
                  </a:ext>
                </a:extLst>
              </p:cNvPr>
              <p:cNvSpPr/>
              <p:nvPr/>
            </p:nvSpPr>
            <p:spPr>
              <a:xfrm>
                <a:off x="19694118" y="917953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4D6DD639-87C9-1DC2-16A6-6A9C5D8B85B6}"/>
                  </a:ext>
                </a:extLst>
              </p:cNvPr>
              <p:cNvSpPr/>
              <p:nvPr/>
            </p:nvSpPr>
            <p:spPr>
              <a:xfrm>
                <a:off x="19687591" y="11067341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A62CAB6C-372B-8630-1B68-6664677CBA4F}"/>
                  </a:ext>
                </a:extLst>
              </p:cNvPr>
              <p:cNvSpPr/>
              <p:nvPr/>
            </p:nvSpPr>
            <p:spPr>
              <a:xfrm>
                <a:off x="19694118" y="12918600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分類モデル構築</a:t>
                </a:r>
              </a:p>
            </p:txBody>
          </p:sp>
          <p:sp>
            <p:nvSpPr>
              <p:cNvPr id="120" name="矢印: 下 119">
                <a:extLst>
                  <a:ext uri="{FF2B5EF4-FFF2-40B4-BE49-F238E27FC236}">
                    <a16:creationId xmlns:a16="http://schemas.microsoft.com/office/drawing/2014/main" id="{09581F5F-20FC-B267-CB4E-977C4A28CF8A}"/>
                  </a:ext>
                </a:extLst>
              </p:cNvPr>
              <p:cNvSpPr/>
              <p:nvPr/>
            </p:nvSpPr>
            <p:spPr>
              <a:xfrm>
                <a:off x="20055811" y="8258410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15" name="四角形: 角を丸くする 214">
                <a:extLst>
                  <a:ext uri="{FF2B5EF4-FFF2-40B4-BE49-F238E27FC236}">
                    <a16:creationId xmlns:a16="http://schemas.microsoft.com/office/drawing/2014/main" id="{635A70B3-5437-87A6-FE50-9EFD0574A5F5}"/>
                  </a:ext>
                </a:extLst>
              </p:cNvPr>
              <p:cNvSpPr/>
              <p:nvPr/>
            </p:nvSpPr>
            <p:spPr>
              <a:xfrm>
                <a:off x="20473425" y="14230747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カルテ情報</a:t>
                </a:r>
              </a:p>
            </p:txBody>
          </p:sp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BD79BE9-D835-35FD-8753-F3DB840402E8}"/>
                  </a:ext>
                </a:extLst>
              </p:cNvPr>
              <p:cNvSpPr txBox="1"/>
              <p:nvPr/>
            </p:nvSpPr>
            <p:spPr>
              <a:xfrm>
                <a:off x="20764387" y="8401647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動画</a:t>
                </a:r>
              </a:p>
            </p:txBody>
          </p: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DB4C9A2C-ECC7-8141-5255-ACE5E2545A13}"/>
                  </a:ext>
                </a:extLst>
              </p:cNvPr>
              <p:cNvSpPr txBox="1"/>
              <p:nvPr/>
            </p:nvSpPr>
            <p:spPr>
              <a:xfrm>
                <a:off x="20880096" y="10317689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発話動画</a:t>
                </a:r>
              </a:p>
            </p:txBody>
          </p:sp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72B32C1B-4902-DA0F-DF3B-7CD92D628797}"/>
                  </a:ext>
                </a:extLst>
              </p:cNvPr>
              <p:cNvSpPr txBox="1"/>
              <p:nvPr/>
            </p:nvSpPr>
            <p:spPr>
              <a:xfrm>
                <a:off x="20880096" y="12233731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5AC2B7E-09AC-DF30-0DA6-158BF81DF3C3}"/>
                  </a:ext>
                </a:extLst>
              </p:cNvPr>
              <p:cNvSpPr/>
              <p:nvPr/>
            </p:nvSpPr>
            <p:spPr>
              <a:xfrm>
                <a:off x="19579330" y="9067299"/>
                <a:ext cx="4224569" cy="311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098F5792-0A40-8A58-FC99-7062238665C2}"/>
                  </a:ext>
                </a:extLst>
              </p:cNvPr>
              <p:cNvSpPr/>
              <p:nvPr/>
            </p:nvSpPr>
            <p:spPr>
              <a:xfrm>
                <a:off x="19665842" y="15331539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患者情報の収集</a:t>
                </a:r>
              </a:p>
            </p:txBody>
          </p:sp>
          <p:sp>
            <p:nvSpPr>
              <p:cNvPr id="256" name="矢印: 下 255">
                <a:extLst>
                  <a:ext uri="{FF2B5EF4-FFF2-40B4-BE49-F238E27FC236}">
                    <a16:creationId xmlns:a16="http://schemas.microsoft.com/office/drawing/2014/main" id="{E72A116A-D2F4-9015-D42C-E3E3941A6497}"/>
                  </a:ext>
                </a:extLst>
              </p:cNvPr>
              <p:cNvSpPr/>
              <p:nvPr/>
            </p:nvSpPr>
            <p:spPr>
              <a:xfrm>
                <a:off x="20055811" y="101557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7" name="矢印: 下 256">
                <a:extLst>
                  <a:ext uri="{FF2B5EF4-FFF2-40B4-BE49-F238E27FC236}">
                    <a16:creationId xmlns:a16="http://schemas.microsoft.com/office/drawing/2014/main" id="{688BFAE6-44CB-5B63-2656-A2B549EE50EB}"/>
                  </a:ext>
                </a:extLst>
              </p:cNvPr>
              <p:cNvSpPr/>
              <p:nvPr/>
            </p:nvSpPr>
            <p:spPr>
              <a:xfrm>
                <a:off x="20044862" y="12011276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8" name="矢印: 下 257">
                <a:extLst>
                  <a:ext uri="{FF2B5EF4-FFF2-40B4-BE49-F238E27FC236}">
                    <a16:creationId xmlns:a16="http://schemas.microsoft.com/office/drawing/2014/main" id="{9F60293C-7050-B867-F7F9-7DE4709D853A}"/>
                  </a:ext>
                </a:extLst>
              </p:cNvPr>
              <p:cNvSpPr/>
              <p:nvPr/>
            </p:nvSpPr>
            <p:spPr>
              <a:xfrm rot="10800000">
                <a:off x="20052043" y="13902325"/>
                <a:ext cx="307912" cy="1487841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0797B0EE-9E66-893B-55E8-18F318E8B413}"/>
                </a:ext>
              </a:extLst>
            </p:cNvPr>
            <p:cNvSpPr/>
            <p:nvPr/>
          </p:nvSpPr>
          <p:spPr>
            <a:xfrm>
              <a:off x="24606965" y="7051337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EC5D720B-ABB7-D52E-56D5-7E5A1D4C9EE6}"/>
                </a:ext>
              </a:extLst>
            </p:cNvPr>
            <p:cNvGrpSpPr/>
            <p:nvPr/>
          </p:nvGrpSpPr>
          <p:grpSpPr>
            <a:xfrm>
              <a:off x="25874060" y="7255262"/>
              <a:ext cx="3939920" cy="9138258"/>
              <a:chOff x="25490599" y="7137274"/>
              <a:chExt cx="3939920" cy="9138258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E9B2CAD6-A91A-D8CE-104E-CF7F18E25473}"/>
                  </a:ext>
                </a:extLst>
              </p:cNvPr>
              <p:cNvSpPr/>
              <p:nvPr/>
            </p:nvSpPr>
            <p:spPr>
              <a:xfrm>
                <a:off x="25538868" y="15331539"/>
                <a:ext cx="3845098" cy="9439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専門医の診断</a:t>
                </a:r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038A23E8-59E1-76A7-112B-56D8CDEA3B92}"/>
                  </a:ext>
                </a:extLst>
              </p:cNvPr>
              <p:cNvSpPr/>
              <p:nvPr/>
            </p:nvSpPr>
            <p:spPr>
              <a:xfrm>
                <a:off x="25490600" y="11105540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7CECBC43-C88D-46DC-23F2-76A0DC1F91D5}"/>
                  </a:ext>
                </a:extLst>
              </p:cNvPr>
              <p:cNvSpPr txBox="1"/>
              <p:nvPr/>
            </p:nvSpPr>
            <p:spPr>
              <a:xfrm>
                <a:off x="26615559" y="10323776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発話動画</a:t>
                </a:r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1ED37303-F3B8-9B39-3A69-0AC11D84D7E1}"/>
                  </a:ext>
                </a:extLst>
              </p:cNvPr>
              <p:cNvSpPr txBox="1"/>
              <p:nvPr/>
            </p:nvSpPr>
            <p:spPr>
              <a:xfrm>
                <a:off x="26586062" y="12179060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</a:p>
            </p:txBody>
          </p:sp>
          <p:sp>
            <p:nvSpPr>
              <p:cNvPr id="241" name="四角形: 角を丸くする 240">
                <a:extLst>
                  <a:ext uri="{FF2B5EF4-FFF2-40B4-BE49-F238E27FC236}">
                    <a16:creationId xmlns:a16="http://schemas.microsoft.com/office/drawing/2014/main" id="{453655FC-0D8A-8137-E5D4-E486FE54D593}"/>
                  </a:ext>
                </a:extLst>
              </p:cNvPr>
              <p:cNvSpPr/>
              <p:nvPr/>
            </p:nvSpPr>
            <p:spPr>
              <a:xfrm>
                <a:off x="26258813" y="14205715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分類結果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B68C22D7-EEA0-CFA2-3B47-0D8B6F0473C2}"/>
                  </a:ext>
                </a:extLst>
              </p:cNvPr>
              <p:cNvSpPr/>
              <p:nvPr/>
            </p:nvSpPr>
            <p:spPr>
              <a:xfrm>
                <a:off x="25491277" y="7137274"/>
                <a:ext cx="3775588" cy="123861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人の患者の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会話場面の録画</a:t>
                </a:r>
              </a:p>
            </p:txBody>
          </p:sp>
          <p:sp>
            <p:nvSpPr>
              <p:cNvPr id="260" name="矢印: 下 259">
                <a:extLst>
                  <a:ext uri="{FF2B5EF4-FFF2-40B4-BE49-F238E27FC236}">
                    <a16:creationId xmlns:a16="http://schemas.microsoft.com/office/drawing/2014/main" id="{3973DF24-B3D8-AAD5-0FED-566BAE1BE465}"/>
                  </a:ext>
                </a:extLst>
              </p:cNvPr>
              <p:cNvSpPr/>
              <p:nvPr/>
            </p:nvSpPr>
            <p:spPr>
              <a:xfrm>
                <a:off x="25789421" y="826018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1" name="正方形/長方形 260">
                <a:extLst>
                  <a:ext uri="{FF2B5EF4-FFF2-40B4-BE49-F238E27FC236}">
                    <a16:creationId xmlns:a16="http://schemas.microsoft.com/office/drawing/2014/main" id="{D0EDD4C5-9BF6-2AD8-141B-B27584A65277}"/>
                  </a:ext>
                </a:extLst>
              </p:cNvPr>
              <p:cNvSpPr/>
              <p:nvPr/>
            </p:nvSpPr>
            <p:spPr>
              <a:xfrm>
                <a:off x="25490609" y="918471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262" name="矢印: 下 261">
                <a:extLst>
                  <a:ext uri="{FF2B5EF4-FFF2-40B4-BE49-F238E27FC236}">
                    <a16:creationId xmlns:a16="http://schemas.microsoft.com/office/drawing/2014/main" id="{28D9FA10-68AC-E261-AC59-C99FC97865AA}"/>
                  </a:ext>
                </a:extLst>
              </p:cNvPr>
              <p:cNvSpPr/>
              <p:nvPr/>
            </p:nvSpPr>
            <p:spPr>
              <a:xfrm>
                <a:off x="25789421" y="101821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3" name="矢印: 下 262">
                <a:extLst>
                  <a:ext uri="{FF2B5EF4-FFF2-40B4-BE49-F238E27FC236}">
                    <a16:creationId xmlns:a16="http://schemas.microsoft.com/office/drawing/2014/main" id="{D31C9A4E-E873-287A-20A8-68781A7E0127}"/>
                  </a:ext>
                </a:extLst>
              </p:cNvPr>
              <p:cNvSpPr/>
              <p:nvPr/>
            </p:nvSpPr>
            <p:spPr>
              <a:xfrm>
                <a:off x="25798776" y="12044564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ED230F19-9B20-6978-9DF0-8CC4D8DEC315}"/>
                  </a:ext>
                </a:extLst>
              </p:cNvPr>
              <p:cNvSpPr/>
              <p:nvPr/>
            </p:nvSpPr>
            <p:spPr>
              <a:xfrm>
                <a:off x="25490599" y="12918600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</a:t>
                </a:r>
              </a:p>
            </p:txBody>
          </p:sp>
          <p:sp>
            <p:nvSpPr>
              <p:cNvPr id="265" name="矢印: 下 264">
                <a:extLst>
                  <a:ext uri="{FF2B5EF4-FFF2-40B4-BE49-F238E27FC236}">
                    <a16:creationId xmlns:a16="http://schemas.microsoft.com/office/drawing/2014/main" id="{FED62AD5-CF14-8FF3-C70D-8A8A6357883A}"/>
                  </a:ext>
                </a:extLst>
              </p:cNvPr>
              <p:cNvSpPr/>
              <p:nvPr/>
            </p:nvSpPr>
            <p:spPr>
              <a:xfrm>
                <a:off x="25798776" y="13819947"/>
                <a:ext cx="294789" cy="150782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68" name="四角形: 角を丸くする 267">
              <a:extLst>
                <a:ext uri="{FF2B5EF4-FFF2-40B4-BE49-F238E27FC236}">
                  <a16:creationId xmlns:a16="http://schemas.microsoft.com/office/drawing/2014/main" id="{DCDEB12C-0A87-0A4B-B17B-AC52CEE719DD}"/>
                </a:ext>
              </a:extLst>
            </p:cNvPr>
            <p:cNvSpPr/>
            <p:nvPr/>
          </p:nvSpPr>
          <p:spPr>
            <a:xfrm>
              <a:off x="23050840" y="13748909"/>
              <a:ext cx="2810266" cy="8309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分類モデル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C180A87-BF82-1D5D-15A2-2A577A6D150F}"/>
              </a:ext>
            </a:extLst>
          </p:cNvPr>
          <p:cNvGrpSpPr/>
          <p:nvPr/>
        </p:nvGrpSpPr>
        <p:grpSpPr>
          <a:xfrm>
            <a:off x="15298076" y="30142357"/>
            <a:ext cx="14261089" cy="2813079"/>
            <a:chOff x="15272616" y="29773281"/>
            <a:chExt cx="14261089" cy="281307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691189E-2B41-FC4A-7925-4903BB478641}"/>
                </a:ext>
              </a:extLst>
            </p:cNvPr>
            <p:cNvSpPr txBox="1"/>
            <p:nvPr/>
          </p:nvSpPr>
          <p:spPr>
            <a:xfrm>
              <a:off x="15272616" y="29773281"/>
              <a:ext cx="128451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感度、特異度の両方とも</a:t>
              </a:r>
              <a:r>
                <a:rPr kumimoji="1" lang="en-US" altLang="ja-JP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80%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以上が目標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CC7DA2-39A7-9863-73DB-0600E29ED5AE}"/>
                </a:ext>
              </a:extLst>
            </p:cNvPr>
            <p:cNvSpPr txBox="1"/>
            <p:nvPr/>
          </p:nvSpPr>
          <p:spPr>
            <a:xfrm>
              <a:off x="15684804" y="30585812"/>
              <a:ext cx="13848901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本システムの実用化を目指すためには感度、特異度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80%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以上の精度が必要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4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</a:t>
              </a:r>
              <a:r>
                <a:rPr lang="ja-JP" altLang="en-US" sz="4400" b="1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特徴量の解析、音声情報の使用を検討</a:t>
              </a:r>
              <a:endParaRPr lang="en-US" altLang="ja-JP" sz="44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CA88C2F-C41A-BFCE-6861-DCE4025A0B95}"/>
              </a:ext>
            </a:extLst>
          </p:cNvPr>
          <p:cNvGrpSpPr/>
          <p:nvPr/>
        </p:nvGrpSpPr>
        <p:grpSpPr>
          <a:xfrm>
            <a:off x="415814" y="32829743"/>
            <a:ext cx="14358002" cy="9240924"/>
            <a:chOff x="415814" y="32666458"/>
            <a:chExt cx="14358002" cy="9240924"/>
          </a:xfrm>
        </p:grpSpPr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BF6E24A7-A08E-1A5A-C774-32C41E219215}"/>
                </a:ext>
              </a:extLst>
            </p:cNvPr>
            <p:cNvSpPr txBox="1"/>
            <p:nvPr/>
          </p:nvSpPr>
          <p:spPr>
            <a:xfrm>
              <a:off x="415814" y="32666458"/>
              <a:ext cx="691759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表情情報の抽出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F9F2B16C-78F3-EF04-275D-283F533B22A6}"/>
                </a:ext>
              </a:extLst>
            </p:cNvPr>
            <p:cNvSpPr txBox="1"/>
            <p:nvPr/>
          </p:nvSpPr>
          <p:spPr>
            <a:xfrm>
              <a:off x="869800" y="33708631"/>
              <a:ext cx="13904016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表情情報として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Facial Action Unit(AU)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を抽出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とは、顔の筋肉に基づいて人間の顔の動きを分類するシステム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そのうち、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AU07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AU11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AU20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は極端な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値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→この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を除いた、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17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を特徴量として使用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13" name="図 212">
              <a:extLst>
                <a:ext uri="{FF2B5EF4-FFF2-40B4-BE49-F238E27FC236}">
                  <a16:creationId xmlns:a16="http://schemas.microsoft.com/office/drawing/2014/main" id="{1DB278E0-94D4-58ED-2FD8-C5844FDB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9800" y="38549185"/>
              <a:ext cx="13260865" cy="3358197"/>
            </a:xfrm>
            <a:prstGeom prst="rect">
              <a:avLst/>
            </a:prstGeom>
          </p:spPr>
        </p:pic>
        <p:sp>
          <p:nvSpPr>
            <p:cNvPr id="7" name="乗算記号 6">
              <a:extLst>
                <a:ext uri="{FF2B5EF4-FFF2-40B4-BE49-F238E27FC236}">
                  <a16:creationId xmlns:a16="http://schemas.microsoft.com/office/drawing/2014/main" id="{23C181EB-2204-3061-D7DA-5171D16441C5}"/>
                </a:ext>
              </a:extLst>
            </p:cNvPr>
            <p:cNvSpPr/>
            <p:nvPr/>
          </p:nvSpPr>
          <p:spPr>
            <a:xfrm>
              <a:off x="4700575" y="38715495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乗算記号 8">
              <a:extLst>
                <a:ext uri="{FF2B5EF4-FFF2-40B4-BE49-F238E27FC236}">
                  <a16:creationId xmlns:a16="http://schemas.microsoft.com/office/drawing/2014/main" id="{C85096A4-A33D-3530-042F-96E6C0A0CA16}"/>
                </a:ext>
              </a:extLst>
            </p:cNvPr>
            <p:cNvSpPr/>
            <p:nvPr/>
          </p:nvSpPr>
          <p:spPr>
            <a:xfrm>
              <a:off x="10131550" y="38715495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乗算記号 9">
              <a:extLst>
                <a:ext uri="{FF2B5EF4-FFF2-40B4-BE49-F238E27FC236}">
                  <a16:creationId xmlns:a16="http://schemas.microsoft.com/office/drawing/2014/main" id="{CD3068C5-8150-7219-3554-2D0D2EDA6CE8}"/>
                </a:ext>
              </a:extLst>
            </p:cNvPr>
            <p:cNvSpPr/>
            <p:nvPr/>
          </p:nvSpPr>
          <p:spPr>
            <a:xfrm>
              <a:off x="4700575" y="40405184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DDA3264-4F25-BB0B-5BE8-7C1D844CAD3A}"/>
              </a:ext>
            </a:extLst>
          </p:cNvPr>
          <p:cNvGrpSpPr/>
          <p:nvPr/>
        </p:nvGrpSpPr>
        <p:grpSpPr>
          <a:xfrm>
            <a:off x="15308934" y="35495231"/>
            <a:ext cx="14821781" cy="5106249"/>
            <a:chOff x="14698706" y="33976865"/>
            <a:chExt cx="15234251" cy="4183808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6F5DE56-AA79-5EDC-1AF8-DD495E26BAE1}"/>
                </a:ext>
              </a:extLst>
            </p:cNvPr>
            <p:cNvSpPr txBox="1"/>
            <p:nvPr/>
          </p:nvSpPr>
          <p:spPr>
            <a:xfrm>
              <a:off x="14698706" y="33976865"/>
              <a:ext cx="72211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音声情報の使用を検討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F453C14-DC81-705E-055D-0C88CCF1CDA6}"/>
                </a:ext>
              </a:extLst>
            </p:cNvPr>
            <p:cNvSpPr txBox="1"/>
            <p:nvPr/>
          </p:nvSpPr>
          <p:spPr>
            <a:xfrm>
              <a:off x="15143727" y="34554543"/>
              <a:ext cx="14789230" cy="3606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精度向上のために音声情報の使用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</a:t>
              </a: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openSMILE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で音声情報を取得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音声情報の相関を調査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音声情報のみを特徴量とした判別モデルの作成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ja-JP" altLang="en-US" sz="4000" b="1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→表情と音声の両方を使用したモデルの作成を目指す</a:t>
              </a:r>
              <a:endParaRPr lang="en-US" altLang="ja-JP" sz="40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23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EF9A6-4270-6391-7C0E-D786E8E64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8">
            <a:extLst>
              <a:ext uri="{FF2B5EF4-FFF2-40B4-BE49-F238E27FC236}">
                <a16:creationId xmlns:a16="http://schemas.microsoft.com/office/drawing/2014/main" id="{3BFE33C4-F234-702F-D0E0-CB9C6D77027D}"/>
              </a:ext>
            </a:extLst>
          </p:cNvPr>
          <p:cNvSpPr/>
          <p:nvPr/>
        </p:nvSpPr>
        <p:spPr>
          <a:xfrm>
            <a:off x="309503" y="5704696"/>
            <a:ext cx="18565204" cy="1276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背景と目的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229" name="タイトル 1">
            <a:extLst>
              <a:ext uri="{FF2B5EF4-FFF2-40B4-BE49-F238E27FC236}">
                <a16:creationId xmlns:a16="http://schemas.microsoft.com/office/drawing/2014/main" id="{1194CFB9-986E-F946-BEA6-EC7374680CB6}"/>
              </a:ext>
            </a:extLst>
          </p:cNvPr>
          <p:cNvSpPr txBox="1">
            <a:spLocks/>
          </p:cNvSpPr>
          <p:nvPr/>
        </p:nvSpPr>
        <p:spPr>
          <a:xfrm>
            <a:off x="763852" y="129836"/>
            <a:ext cx="29068448" cy="403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0268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b="1" i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kumimoji="1" lang="ja-JP" altLang="en-US" sz="96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動画</a:t>
            </a: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情報を用いた</a:t>
            </a:r>
            <a:endParaRPr kumimoji="1" lang="en-US" altLang="ja-JP" sz="9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  <a:p>
            <a:pPr lvl="0">
              <a:defRPr/>
            </a:pP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せん妄判別モデルによる診断支援</a:t>
            </a:r>
          </a:p>
        </p:txBody>
      </p:sp>
      <p:sp>
        <p:nvSpPr>
          <p:cNvPr id="230" name="テキスト プレースホルダー 5">
            <a:extLst>
              <a:ext uri="{FF2B5EF4-FFF2-40B4-BE49-F238E27FC236}">
                <a16:creationId xmlns:a16="http://schemas.microsoft.com/office/drawing/2014/main" id="{104414D0-26FB-3AB5-D0DF-CDFAC02FBCFC}"/>
              </a:ext>
            </a:extLst>
          </p:cNvPr>
          <p:cNvSpPr txBox="1">
            <a:spLocks/>
          </p:cNvSpPr>
          <p:nvPr/>
        </p:nvSpPr>
        <p:spPr>
          <a:xfrm>
            <a:off x="869801" y="3452078"/>
            <a:ext cx="28856550" cy="2133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3026805" rtl="0" eaLnBrk="1" latinLnBrk="0" hangingPunct="1">
              <a:lnSpc>
                <a:spcPct val="90000"/>
              </a:lnSpc>
              <a:spcBef>
                <a:spcPts val="3311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513405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02680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454021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6053613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323718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7121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523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932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kumimoji="0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〇仁保貴耀</a:t>
            </a:r>
            <a:r>
              <a:rPr kumimoji="0" lang="en-US" altLang="ja-JP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，湯口彰重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，岡留有哉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，大谷清子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，小川朝生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，松本吉央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</a:p>
          <a:p>
            <a:pPr lvl="0">
              <a:lnSpc>
                <a:spcPct val="80000"/>
              </a:lnSpc>
              <a:defRPr/>
            </a:pP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東京理科大学大学院</a:t>
            </a: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, 2.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国立がん研究センター</a:t>
            </a:r>
            <a:endParaRPr kumimoji="0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2" name="正方形/長方形 21">
            <a:extLst>
              <a:ext uri="{FF2B5EF4-FFF2-40B4-BE49-F238E27FC236}">
                <a16:creationId xmlns:a16="http://schemas.microsoft.com/office/drawing/2014/main" id="{80971414-475E-0683-B6A0-3CC6C9285DE1}"/>
              </a:ext>
            </a:extLst>
          </p:cNvPr>
          <p:cNvSpPr/>
          <p:nvPr/>
        </p:nvSpPr>
        <p:spPr bwMode="auto">
          <a:xfrm>
            <a:off x="315225" y="5684875"/>
            <a:ext cx="18559483" cy="1275005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246" name="四角形: 角を丸くする 245">
            <a:extLst>
              <a:ext uri="{FF2B5EF4-FFF2-40B4-BE49-F238E27FC236}">
                <a16:creationId xmlns:a16="http://schemas.microsoft.com/office/drawing/2014/main" id="{83B85536-C1CD-7677-E3F0-617BBA18F80C}"/>
              </a:ext>
            </a:extLst>
          </p:cNvPr>
          <p:cNvSpPr/>
          <p:nvPr/>
        </p:nvSpPr>
        <p:spPr>
          <a:xfrm>
            <a:off x="324855" y="5513114"/>
            <a:ext cx="29743490" cy="143938"/>
          </a:xfrm>
          <a:prstGeom prst="roundRect">
            <a:avLst>
              <a:gd name="adj" fmla="val 50000"/>
            </a:avLst>
          </a:prstGeom>
          <a:solidFill>
            <a:srgbClr val="008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B74C2732-5F0A-6F4A-899B-7A1E18764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1198" y="65030"/>
            <a:ext cx="890079" cy="89007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E45C6E9F-CB07-8320-4A58-43CBED0F4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38868" y="68657"/>
            <a:ext cx="4710001" cy="890079"/>
          </a:xfrm>
          <a:prstGeom prst="rect">
            <a:avLst/>
          </a:prstGeom>
        </p:spPr>
      </p:pic>
      <p:sp>
        <p:nvSpPr>
          <p:cNvPr id="116" name="Rectangle 19">
            <a:extLst>
              <a:ext uri="{FF2B5EF4-FFF2-40B4-BE49-F238E27FC236}">
                <a16:creationId xmlns:a16="http://schemas.microsoft.com/office/drawing/2014/main" id="{73773F51-9B2A-976A-EC7A-F3F107C124A7}"/>
              </a:ext>
            </a:extLst>
          </p:cNvPr>
          <p:cNvSpPr/>
          <p:nvPr/>
        </p:nvSpPr>
        <p:spPr>
          <a:xfrm>
            <a:off x="315226" y="18472073"/>
            <a:ext cx="29736000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表情特徴を用いたせん妄判別モデル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117" name="正方形/長方形 21">
            <a:extLst>
              <a:ext uri="{FF2B5EF4-FFF2-40B4-BE49-F238E27FC236}">
                <a16:creationId xmlns:a16="http://schemas.microsoft.com/office/drawing/2014/main" id="{F75725A1-BB74-917C-68AC-CDC16F32BC17}"/>
              </a:ext>
            </a:extLst>
          </p:cNvPr>
          <p:cNvSpPr/>
          <p:nvPr/>
        </p:nvSpPr>
        <p:spPr bwMode="auto">
          <a:xfrm>
            <a:off x="315228" y="18438695"/>
            <a:ext cx="29736000" cy="24136637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8" name="正方形/長方形 21">
            <a:extLst>
              <a:ext uri="{FF2B5EF4-FFF2-40B4-BE49-F238E27FC236}">
                <a16:creationId xmlns:a16="http://schemas.microsoft.com/office/drawing/2014/main" id="{381B85D4-2579-8ACE-7661-89723E7E57F1}"/>
              </a:ext>
            </a:extLst>
          </p:cNvPr>
          <p:cNvSpPr/>
          <p:nvPr/>
        </p:nvSpPr>
        <p:spPr bwMode="auto">
          <a:xfrm>
            <a:off x="15229444" y="28326529"/>
            <a:ext cx="14821784" cy="14248803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9806FB-76AE-20A2-82DB-94018768B5B2}"/>
              </a:ext>
            </a:extLst>
          </p:cNvPr>
          <p:cNvSpPr txBox="1"/>
          <p:nvPr/>
        </p:nvSpPr>
        <p:spPr>
          <a:xfrm>
            <a:off x="22618789" y="41564970"/>
            <a:ext cx="14377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E423465-2FFE-0812-2D25-269DAA494152}"/>
              </a:ext>
            </a:extLst>
          </p:cNvPr>
          <p:cNvGrpSpPr/>
          <p:nvPr/>
        </p:nvGrpSpPr>
        <p:grpSpPr>
          <a:xfrm>
            <a:off x="315226" y="7204423"/>
            <a:ext cx="18563618" cy="5885968"/>
            <a:chOff x="315226" y="7263415"/>
            <a:chExt cx="14778330" cy="622337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EC86B79-7CA3-2BB4-3257-3FFFDD296D82}"/>
                </a:ext>
              </a:extLst>
            </p:cNvPr>
            <p:cNvSpPr txBox="1"/>
            <p:nvPr/>
          </p:nvSpPr>
          <p:spPr>
            <a:xfrm>
              <a:off x="1007167" y="8068555"/>
              <a:ext cx="14086389" cy="54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中枢神経の機能障害の一形態で、</a:t>
              </a: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入院者の</a:t>
              </a: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約</a:t>
              </a:r>
              <a:r>
                <a:rPr lang="en-US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20%</a:t>
              </a: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に</a:t>
              </a:r>
              <a:br>
                <a:rPr lang="en-US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みられる短期的か</a:t>
              </a:r>
              <a:r>
                <a:rPr lang="ja-JP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つ突発的な認知症のような症状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14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カテーテルや点滴の自己抜去や転倒によるケガの原因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認知症のリスクが上昇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専門医</a:t>
              </a: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が少なく適切な対応が取れない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発症・重症化の予防が重要</a:t>
              </a:r>
              <a:endParaRPr lang="en-US" altLang="ja-JP" sz="36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14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医師の知見によると、表情筋の変化が遅いことや、反応潜時が延長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427430B-F6EF-D45F-3482-50168CF56EA4}"/>
                </a:ext>
              </a:extLst>
            </p:cNvPr>
            <p:cNvSpPr txBox="1"/>
            <p:nvPr/>
          </p:nvSpPr>
          <p:spPr>
            <a:xfrm>
              <a:off x="315226" y="7263415"/>
              <a:ext cx="264767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せん妄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35AE55B-FB93-4146-545D-0855E306FBE3}"/>
              </a:ext>
            </a:extLst>
          </p:cNvPr>
          <p:cNvGraphicFramePr>
            <a:graphicFrameLocks noGrp="1"/>
          </p:cNvGraphicFramePr>
          <p:nvPr/>
        </p:nvGraphicFramePr>
        <p:xfrm>
          <a:off x="-13466434" y="11065749"/>
          <a:ext cx="12904752" cy="5175183"/>
        </p:xfrm>
        <a:graphic>
          <a:graphicData uri="http://schemas.openxmlformats.org/drawingml/2006/table">
            <a:tbl>
              <a:tblPr firstRow="1" bandRow="1"/>
              <a:tblGrid>
                <a:gridCol w="3123498">
                  <a:extLst>
                    <a:ext uri="{9D8B030D-6E8A-4147-A177-3AD203B41FA5}">
                      <a16:colId xmlns:a16="http://schemas.microsoft.com/office/drawing/2014/main" val="855943768"/>
                    </a:ext>
                  </a:extLst>
                </a:gridCol>
                <a:gridCol w="5333730">
                  <a:extLst>
                    <a:ext uri="{9D8B030D-6E8A-4147-A177-3AD203B41FA5}">
                      <a16:colId xmlns:a16="http://schemas.microsoft.com/office/drawing/2014/main" val="1343570477"/>
                    </a:ext>
                  </a:extLst>
                </a:gridCol>
                <a:gridCol w="4447524">
                  <a:extLst>
                    <a:ext uri="{9D8B030D-6E8A-4147-A177-3AD203B41FA5}">
                      <a16:colId xmlns:a16="http://schemas.microsoft.com/office/drawing/2014/main" val="2909668331"/>
                    </a:ext>
                  </a:extLst>
                </a:gridCol>
              </a:tblGrid>
              <a:tr h="666053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endParaRPr kumimoji="1" lang="ja-JP" altLang="en-US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せん妄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認知症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08439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意識障害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おおむね正常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70641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発症時期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特定可能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特定不可能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35638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発症期間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一過性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持続性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46912"/>
                  </a:ext>
                </a:extLst>
              </a:tr>
              <a:tr h="1824406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症状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突然暴れだす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意味不明なことを口走る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妄想、厳格、幻聴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記憶障害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失見当識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53414"/>
                  </a:ext>
                </a:extLst>
              </a:tr>
            </a:tbl>
          </a:graphicData>
        </a:graphic>
      </p:graphicFrame>
      <p:sp>
        <p:nvSpPr>
          <p:cNvPr id="14" name="テキスト プレースホルダー 14">
            <a:extLst>
              <a:ext uri="{FF2B5EF4-FFF2-40B4-BE49-F238E27FC236}">
                <a16:creationId xmlns:a16="http://schemas.microsoft.com/office/drawing/2014/main" id="{37DDB023-E0ED-78E5-F536-29B25870B6E7}"/>
              </a:ext>
            </a:extLst>
          </p:cNvPr>
          <p:cNvSpPr txBox="1">
            <a:spLocks/>
          </p:cNvSpPr>
          <p:nvPr/>
        </p:nvSpPr>
        <p:spPr>
          <a:xfrm>
            <a:off x="-11635944" y="18684057"/>
            <a:ext cx="7220468" cy="413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1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anose="020F0502020204030204" pitchFamily="34" charset="0"/>
                <a:ea typeface="BIZ UDPゴシック"/>
                <a:cs typeface="Calibri" panose="020F0502020204030204" pitchFamily="34" charset="0"/>
              </a:rPr>
              <a:t>https://www.tokyomidtown-mc.jp/column/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anose="020F0502020204030204" pitchFamily="34" charset="0"/>
                <a:ea typeface="BIZ UDPゴシック"/>
                <a:cs typeface="Calibri" panose="020F0502020204030204" pitchFamily="34" charset="0"/>
              </a:rPr>
              <a:t>2014072817052/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anose="020F0502020204030204" pitchFamily="34" charset="0"/>
              <a:ea typeface="BIZ UDPゴシック"/>
              <a:cs typeface="Calibri" panose="020F0502020204030204" pitchFamily="34" charset="0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0DA1EA0-B5FA-DD45-FEED-28785DF8B712}"/>
              </a:ext>
            </a:extLst>
          </p:cNvPr>
          <p:cNvGrpSpPr/>
          <p:nvPr/>
        </p:nvGrpSpPr>
        <p:grpSpPr>
          <a:xfrm>
            <a:off x="13293235" y="9560967"/>
            <a:ext cx="5418582" cy="2744336"/>
            <a:chOff x="8859945" y="15924260"/>
            <a:chExt cx="4914608" cy="246099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C08E6534-F72E-EBA5-1E0E-AB20E4E6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9945" y="15924260"/>
              <a:ext cx="2467031" cy="246099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A4B38B28-549B-B94F-E26A-CBE51CBB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7522" y="15924260"/>
              <a:ext cx="2467031" cy="2460996"/>
            </a:xfrm>
            <a:prstGeom prst="rect">
              <a:avLst/>
            </a:prstGeom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2E3D9C64-C7F4-28C5-ADDD-B68D7A05B321}"/>
              </a:ext>
            </a:extLst>
          </p:cNvPr>
          <p:cNvGrpSpPr/>
          <p:nvPr/>
        </p:nvGrpSpPr>
        <p:grpSpPr>
          <a:xfrm>
            <a:off x="289356" y="13218413"/>
            <a:ext cx="18621668" cy="3655382"/>
            <a:chOff x="289356" y="12156521"/>
            <a:chExt cx="18621668" cy="365538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F556929-7867-C0B2-F043-4C25EDE8416A}"/>
                </a:ext>
              </a:extLst>
            </p:cNvPr>
            <p:cNvGrpSpPr/>
            <p:nvPr/>
          </p:nvGrpSpPr>
          <p:grpSpPr>
            <a:xfrm>
              <a:off x="289356" y="12156521"/>
              <a:ext cx="18539411" cy="1475934"/>
              <a:chOff x="14441717" y="7849890"/>
              <a:chExt cx="15334012" cy="1475934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1149850-227E-FFDA-645E-726CD47E83A4}"/>
                  </a:ext>
                </a:extLst>
              </p:cNvPr>
              <p:cNvSpPr txBox="1"/>
              <p:nvPr/>
            </p:nvSpPr>
            <p:spPr>
              <a:xfrm>
                <a:off x="14441717" y="7849890"/>
                <a:ext cx="146989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4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◆</a:t>
                </a:r>
                <a:r>
                  <a:rPr kumimoji="1" lang="ja-JP" altLang="en-US" sz="4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カルテデータからせん妄を予測するタスク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[Van den Boogaard et al.,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2012]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F2388BD-FCFE-2E04-DD68-4D54444FFED9}"/>
                  </a:ext>
                </a:extLst>
              </p:cNvPr>
              <p:cNvSpPr txBox="1"/>
              <p:nvPr/>
            </p:nvSpPr>
            <p:spPr>
              <a:xfrm>
                <a:off x="15076798" y="8617938"/>
                <a:ext cx="146989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特徴量の収集が困難かつ患者が限定的、発症リスクの予測</a:t>
                </a:r>
                <a:endPara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94072F6D-C06E-5E28-CC68-55EB97ABEF91}"/>
                </a:ext>
              </a:extLst>
            </p:cNvPr>
            <p:cNvGrpSpPr/>
            <p:nvPr/>
          </p:nvGrpSpPr>
          <p:grpSpPr>
            <a:xfrm>
              <a:off x="293714" y="13706972"/>
              <a:ext cx="18617310" cy="2104931"/>
              <a:chOff x="14474179" y="9993695"/>
              <a:chExt cx="14698930" cy="2104931"/>
            </a:xfrm>
          </p:grpSpPr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7C3E4AD-0098-B5A8-4137-A4D40963E1F3}"/>
                  </a:ext>
                </a:extLst>
              </p:cNvPr>
              <p:cNvSpPr txBox="1"/>
              <p:nvPr/>
            </p:nvSpPr>
            <p:spPr>
              <a:xfrm>
                <a:off x="14474179" y="9993695"/>
                <a:ext cx="146989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4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◆</a:t>
                </a:r>
                <a:r>
                  <a:rPr kumimoji="1" lang="ja-JP" altLang="en-US" sz="4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表情からせん妄を分類するタスク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[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生田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ら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., 2023]</a:t>
                </a:r>
                <a:endParaRPr kumimoji="1"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DB52566-1FC8-51DC-4677-52EBBD47F6B7}"/>
                  </a:ext>
                </a:extLst>
              </p:cNvPr>
              <p:cNvSpPr txBox="1"/>
              <p:nvPr/>
            </p:nvSpPr>
            <p:spPr>
              <a:xfrm>
                <a:off x="15161115" y="10775187"/>
                <a:ext cx="1397953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機械学習手法１種類かつ特徴量設計１種類であり、</a:t>
                </a:r>
                <a:b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</a:br>
                <a: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21</a:t>
                </a: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名分の表情データセットに対して</a:t>
                </a:r>
                <a:r>
                  <a:rPr lang="en-US" altLang="ja-JP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4000" kern="100" dirty="0">
                    <a:solidFill>
                      <a:srgbClr val="00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Times New Roman" panose="02020603050405020304" pitchFamily="18" charset="0"/>
                  </a:rPr>
                  <a:t>分割の交差検証</a:t>
                </a:r>
                <a:endPara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F330A32-6DFE-3531-EDD0-C6252B9B5494}"/>
              </a:ext>
            </a:extLst>
          </p:cNvPr>
          <p:cNvSpPr/>
          <p:nvPr/>
        </p:nvSpPr>
        <p:spPr>
          <a:xfrm>
            <a:off x="39131107" y="15973945"/>
            <a:ext cx="14557852" cy="447231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患者と医療関係者の会話場面の撮影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表情データセットの構築（ラベル付け、表情情報の抽出）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特徴量の設計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学習モデルに入力し、判別結果を出力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専門医の最終的な判断材料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E582C220-1B5E-5226-8017-08202D304B1F}"/>
              </a:ext>
            </a:extLst>
          </p:cNvPr>
          <p:cNvSpPr/>
          <p:nvPr/>
        </p:nvSpPr>
        <p:spPr>
          <a:xfrm>
            <a:off x="15196006" y="28305719"/>
            <a:ext cx="14821781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今後の方針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FF55CE5-4BC7-618E-9D94-609079420204}"/>
              </a:ext>
            </a:extLst>
          </p:cNvPr>
          <p:cNvGrpSpPr/>
          <p:nvPr/>
        </p:nvGrpSpPr>
        <p:grpSpPr>
          <a:xfrm>
            <a:off x="-15262183" y="21927691"/>
            <a:ext cx="14188265" cy="8958037"/>
            <a:chOff x="354088" y="19438178"/>
            <a:chExt cx="14188265" cy="8958037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2743B76-7153-FB2E-F4C2-78E78B5D7D13}"/>
                </a:ext>
              </a:extLst>
            </p:cNvPr>
            <p:cNvSpPr txBox="1"/>
            <p:nvPr/>
          </p:nvSpPr>
          <p:spPr>
            <a:xfrm>
              <a:off x="354088" y="19438178"/>
              <a:ext cx="1039321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◆データセット構築と特徴量設計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5EA0769-2C57-0E37-DEC3-0BC7223C3EA3}"/>
                </a:ext>
              </a:extLst>
            </p:cNvPr>
            <p:cNvSpPr/>
            <p:nvPr/>
          </p:nvSpPr>
          <p:spPr>
            <a:xfrm>
              <a:off x="1092964" y="20465968"/>
              <a:ext cx="3987774" cy="7694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/>
                <a:t>会話場面の収録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5E3B121-8095-BAD5-51FB-52CA98B2AF3A}"/>
                </a:ext>
              </a:extLst>
            </p:cNvPr>
            <p:cNvSpPr/>
            <p:nvPr/>
          </p:nvSpPr>
          <p:spPr>
            <a:xfrm>
              <a:off x="1132053" y="25700440"/>
              <a:ext cx="3853814" cy="7694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/>
                <a:t>表情情報の抽出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00B6C55F-C19B-F709-0F46-30B5F6AC2EC7}"/>
                </a:ext>
              </a:extLst>
            </p:cNvPr>
            <p:cNvCxnSpPr>
              <a:cxnSpLocks/>
            </p:cNvCxnSpPr>
            <p:nvPr/>
          </p:nvCxnSpPr>
          <p:spPr>
            <a:xfrm>
              <a:off x="3058960" y="21258033"/>
              <a:ext cx="0" cy="1874696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F948CD36-2E11-1225-5A34-030F6A584584}"/>
                </a:ext>
              </a:extLst>
            </p:cNvPr>
            <p:cNvCxnSpPr>
              <a:cxnSpLocks/>
            </p:cNvCxnSpPr>
            <p:nvPr/>
          </p:nvCxnSpPr>
          <p:spPr>
            <a:xfrm>
              <a:off x="3058960" y="23989343"/>
              <a:ext cx="0" cy="1712502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C2D210A-F21C-6EE8-8538-E0B3F95CA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2674" y="26469881"/>
              <a:ext cx="4176" cy="843016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D72A41F-7305-7018-1C78-046CF0809EAE}"/>
                </a:ext>
              </a:extLst>
            </p:cNvPr>
            <p:cNvSpPr/>
            <p:nvPr/>
          </p:nvSpPr>
          <p:spPr>
            <a:xfrm>
              <a:off x="1235573" y="27287385"/>
              <a:ext cx="3694201" cy="81163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/>
                <a:t>特徴量設計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4771795D-9EAC-6480-CE31-7DB5CED1518B}"/>
                </a:ext>
              </a:extLst>
            </p:cNvPr>
            <p:cNvSpPr/>
            <p:nvPr/>
          </p:nvSpPr>
          <p:spPr>
            <a:xfrm>
              <a:off x="468583" y="23158346"/>
              <a:ext cx="4968395" cy="8309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/>
                <a:t>発話区間の切り出し</a:t>
              </a:r>
            </a:p>
          </p:txBody>
        </p:sp>
        <p:sp>
          <p:nvSpPr>
            <p:cNvPr id="43" name="吹き出し: 角を丸めた四角形 42">
              <a:extLst>
                <a:ext uri="{FF2B5EF4-FFF2-40B4-BE49-F238E27FC236}">
                  <a16:creationId xmlns:a16="http://schemas.microsoft.com/office/drawing/2014/main" id="{A4A34887-F45F-68E2-A254-AE42C88038AF}"/>
                </a:ext>
              </a:extLst>
            </p:cNvPr>
            <p:cNvSpPr/>
            <p:nvPr/>
          </p:nvSpPr>
          <p:spPr>
            <a:xfrm>
              <a:off x="5556422" y="20509502"/>
              <a:ext cx="8980206" cy="2367743"/>
            </a:xfrm>
            <a:prstGeom prst="wedgeRoundRectCallout">
              <a:avLst>
                <a:gd name="adj1" fmla="val -53861"/>
                <a:gd name="adj2" fmla="val -3971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せん妄患者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12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名、非せん妄患者の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19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名の医療関係者との会話場面の収録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動画長：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分程度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吹き出し: 角を丸めた四角形 43">
              <a:extLst>
                <a:ext uri="{FF2B5EF4-FFF2-40B4-BE49-F238E27FC236}">
                  <a16:creationId xmlns:a16="http://schemas.microsoft.com/office/drawing/2014/main" id="{FEEFF24A-F557-CFD9-6799-0CBB238BEEEB}"/>
                </a:ext>
              </a:extLst>
            </p:cNvPr>
            <p:cNvSpPr/>
            <p:nvPr/>
          </p:nvSpPr>
          <p:spPr>
            <a:xfrm>
              <a:off x="5550696" y="23272701"/>
              <a:ext cx="8985932" cy="2512753"/>
            </a:xfrm>
            <a:prstGeom prst="wedgeRoundRectCallout">
              <a:avLst>
                <a:gd name="adj1" fmla="val -52665"/>
                <a:gd name="adj2" fmla="val -43449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会話場面において患者の発話区間の内、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先頭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フレームをラベル付け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これは発話区間の最小が約</a:t>
              </a:r>
              <a:r>
                <a:rPr kumimoji="1"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フレーム、</a:t>
              </a:r>
              <a:br>
                <a:rPr kumimoji="1"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kumimoji="1"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kumimoji="1"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フレームは経験的に</a:t>
              </a:r>
              <a:endPara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5" name="吹き出し: 角を丸めた四角形 44">
              <a:extLst>
                <a:ext uri="{FF2B5EF4-FFF2-40B4-BE49-F238E27FC236}">
                  <a16:creationId xmlns:a16="http://schemas.microsoft.com/office/drawing/2014/main" id="{A4E8DC6A-7603-79AE-334F-17AFDEE6128E}"/>
                </a:ext>
              </a:extLst>
            </p:cNvPr>
            <p:cNvSpPr/>
            <p:nvPr/>
          </p:nvSpPr>
          <p:spPr>
            <a:xfrm>
              <a:off x="5556420" y="26062547"/>
              <a:ext cx="8985933" cy="1174538"/>
            </a:xfrm>
            <a:prstGeom prst="wedgeRoundRectCallout">
              <a:avLst>
                <a:gd name="adj1" fmla="val -56675"/>
                <a:gd name="adj2" fmla="val -4029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36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Pyfeat</a:t>
              </a:r>
              <a:r>
                <a:rPr lang="en-US" altLang="ja-JP" sz="3600" dirty="0"/>
                <a:t> 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[Cheong et al., 2023]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を用いて、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Facial Action Unit(AU)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を抽出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6" name="吹き出し: 角を丸めた四角形 45">
              <a:extLst>
                <a:ext uri="{FF2B5EF4-FFF2-40B4-BE49-F238E27FC236}">
                  <a16:creationId xmlns:a16="http://schemas.microsoft.com/office/drawing/2014/main" id="{9D5A50FE-FA9D-E3B3-C733-635495800902}"/>
                </a:ext>
              </a:extLst>
            </p:cNvPr>
            <p:cNvSpPr/>
            <p:nvPr/>
          </p:nvSpPr>
          <p:spPr>
            <a:xfrm>
              <a:off x="5550695" y="27542384"/>
              <a:ext cx="8985933" cy="853831"/>
            </a:xfrm>
            <a:prstGeom prst="wedgeRoundRectCallout">
              <a:avLst>
                <a:gd name="adj1" fmla="val -56897"/>
                <a:gd name="adj2" fmla="val -4148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先頭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フレームの平均と標準偏差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C372108-6259-B21D-78B5-46D8807D21C9}"/>
              </a:ext>
            </a:extLst>
          </p:cNvPr>
          <p:cNvGrpSpPr/>
          <p:nvPr/>
        </p:nvGrpSpPr>
        <p:grpSpPr>
          <a:xfrm>
            <a:off x="31440374" y="26360178"/>
            <a:ext cx="14427442" cy="2657494"/>
            <a:chOff x="240460" y="30134803"/>
            <a:chExt cx="14427442" cy="262980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B25D7D2-29C8-2B31-EEEF-5FF356E67633}"/>
                </a:ext>
              </a:extLst>
            </p:cNvPr>
            <p:cNvSpPr txBox="1"/>
            <p:nvPr/>
          </p:nvSpPr>
          <p:spPr>
            <a:xfrm>
              <a:off x="240460" y="30134803"/>
              <a:ext cx="53132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機械学習手法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3939FBF3-51FB-8248-BB24-8ED4D3DC7F73}"/>
                </a:ext>
              </a:extLst>
            </p:cNvPr>
            <p:cNvSpPr txBox="1"/>
            <p:nvPr/>
          </p:nvSpPr>
          <p:spPr>
            <a:xfrm>
              <a:off x="819001" y="30887167"/>
              <a:ext cx="13848901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線形回帰、ロジスティック回帰、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SVM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、決定木、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ランダムフォレスト、</a:t>
              </a: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XGBoost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kNN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　　　　　　　　　 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AA02A63-7516-D4D2-58D5-80EEBD1345FC}"/>
              </a:ext>
            </a:extLst>
          </p:cNvPr>
          <p:cNvSpPr txBox="1"/>
          <p:nvPr/>
        </p:nvSpPr>
        <p:spPr>
          <a:xfrm>
            <a:off x="30704500" y="21591009"/>
            <a:ext cx="1461145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学習方法：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30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名分を学習データとし、</a:t>
            </a: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分割の交差検証をして</a:t>
            </a:r>
            <a:b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パラメータチューニングを行い、モデルを構築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残り</a:t>
            </a: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名分をテストデータとして分類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200150" lvl="1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テストデータを変更して</a:t>
            </a: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1~2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を繰り返す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→</a:t>
            </a: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31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名全員が必ず</a:t>
            </a:r>
            <a: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度はテストデータとして使用　　　　　　　 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7CBC98-9FE5-0DC0-159B-F8A5C1795DF3}"/>
              </a:ext>
            </a:extLst>
          </p:cNvPr>
          <p:cNvGrpSpPr/>
          <p:nvPr/>
        </p:nvGrpSpPr>
        <p:grpSpPr>
          <a:xfrm>
            <a:off x="15272616" y="32778328"/>
            <a:ext cx="14216802" cy="1546400"/>
            <a:chOff x="265860" y="33976866"/>
            <a:chExt cx="14216802" cy="1546400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596368B-D3D4-CA3A-63D5-A4C48C2F3B0C}"/>
                </a:ext>
              </a:extLst>
            </p:cNvPr>
            <p:cNvSpPr txBox="1"/>
            <p:nvPr/>
          </p:nvSpPr>
          <p:spPr>
            <a:xfrm>
              <a:off x="265860" y="33976866"/>
              <a:ext cx="829394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特徴量の解析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7139200-32BA-5D92-22E1-358080F378EF}"/>
                </a:ext>
              </a:extLst>
            </p:cNvPr>
            <p:cNvSpPr txBox="1"/>
            <p:nvPr/>
          </p:nvSpPr>
          <p:spPr>
            <a:xfrm>
              <a:off x="633761" y="34815380"/>
              <a:ext cx="138489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各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の寄与率の分析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917C9673-529B-00F4-9055-9985E02D1AE6}"/>
              </a:ext>
            </a:extLst>
          </p:cNvPr>
          <p:cNvGrpSpPr/>
          <p:nvPr/>
        </p:nvGrpSpPr>
        <p:grpSpPr>
          <a:xfrm>
            <a:off x="15272616" y="34438175"/>
            <a:ext cx="14821781" cy="2953572"/>
            <a:chOff x="14718702" y="33976865"/>
            <a:chExt cx="15234251" cy="2420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216F968-A421-CE83-CB7D-BBCCCD7910E5}"/>
                </a:ext>
              </a:extLst>
            </p:cNvPr>
            <p:cNvSpPr txBox="1"/>
            <p:nvPr/>
          </p:nvSpPr>
          <p:spPr>
            <a:xfrm>
              <a:off x="14718702" y="33976865"/>
              <a:ext cx="72211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音声情報の使用を検討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DBF7F49-4B70-1ED3-0E3D-BBA2826F91C4}"/>
                </a:ext>
              </a:extLst>
            </p:cNvPr>
            <p:cNvSpPr txBox="1"/>
            <p:nvPr/>
          </p:nvSpPr>
          <p:spPr>
            <a:xfrm>
              <a:off x="15131172" y="34682073"/>
              <a:ext cx="14821781" cy="171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音声情報を使用したモデルの作成を検討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</a:t>
              </a: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openSMILE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で音声情報を取得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音声情報の相関を調査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D5C3003-FFF4-68B2-2DAA-728F79153006}"/>
              </a:ext>
            </a:extLst>
          </p:cNvPr>
          <p:cNvGrpSpPr/>
          <p:nvPr/>
        </p:nvGrpSpPr>
        <p:grpSpPr>
          <a:xfrm>
            <a:off x="14718702" y="20175612"/>
            <a:ext cx="14594264" cy="8230142"/>
            <a:chOff x="14718701" y="25044239"/>
            <a:chExt cx="14594264" cy="8230142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79F802E-F964-EBB0-67E7-ABD9DC534E13}"/>
                </a:ext>
              </a:extLst>
            </p:cNvPr>
            <p:cNvSpPr txBox="1"/>
            <p:nvPr/>
          </p:nvSpPr>
          <p:spPr>
            <a:xfrm>
              <a:off x="14718701" y="25044239"/>
              <a:ext cx="618549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学習結果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BAC08CE-5CCC-4E9E-E63F-D166E3A3CA1D}"/>
                </a:ext>
              </a:extLst>
            </p:cNvPr>
            <p:cNvSpPr txBox="1"/>
            <p:nvPr/>
          </p:nvSpPr>
          <p:spPr>
            <a:xfrm>
              <a:off x="15096240" y="31335389"/>
              <a:ext cx="142167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7888" lvl="2" indent="-342900">
                <a:buFont typeface="Arial" panose="020B0604020202020204" pitchFamily="34" charset="0"/>
                <a:buChar char="•"/>
              </a:pPr>
              <a:r>
                <a:rPr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k</a:t>
              </a:r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近傍法と標準偏差を特徴量としたときの感度がやや高い</a:t>
              </a:r>
              <a:endPara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/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→現状では、どの手法がせん妄の判別に最適か断定的なことはいえない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　　　　　　 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B31AF8FC-5B91-C30B-E092-6024C8E2A427}"/>
              </a:ext>
            </a:extLst>
          </p:cNvPr>
          <p:cNvSpPr/>
          <p:nvPr/>
        </p:nvSpPr>
        <p:spPr>
          <a:xfrm rot="16200000">
            <a:off x="2107875" y="16801854"/>
            <a:ext cx="663975" cy="17027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7A9A42-77F7-A1C9-9229-979ABD56BD01}"/>
              </a:ext>
            </a:extLst>
          </p:cNvPr>
          <p:cNvSpPr txBox="1"/>
          <p:nvPr/>
        </p:nvSpPr>
        <p:spPr>
          <a:xfrm>
            <a:off x="-11502696" y="20127973"/>
            <a:ext cx="103932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◆データセット構築と特徴量設計</a:t>
            </a:r>
            <a:endParaRPr kumimoji="1"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3764D2-9F81-65B2-031D-A9948768AF94}"/>
              </a:ext>
            </a:extLst>
          </p:cNvPr>
          <p:cNvSpPr txBox="1"/>
          <p:nvPr/>
        </p:nvSpPr>
        <p:spPr>
          <a:xfrm>
            <a:off x="-13731352" y="6666928"/>
            <a:ext cx="13731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先行研究、医師の知見から表情がせん妄の判別に有効</a:t>
            </a:r>
            <a:br>
              <a: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である可能性（表情筋の変化が遅い、反応潜時の延長）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C2A2296-D0FC-5EBD-B350-BB6033D448B9}"/>
              </a:ext>
            </a:extLst>
          </p:cNvPr>
          <p:cNvSpPr txBox="1"/>
          <p:nvPr/>
        </p:nvSpPr>
        <p:spPr>
          <a:xfrm>
            <a:off x="415814" y="32666458"/>
            <a:ext cx="6917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表情情報の抽出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004FE61B-01A1-C6D7-2B09-CD54EEC532EF}"/>
              </a:ext>
            </a:extLst>
          </p:cNvPr>
          <p:cNvSpPr/>
          <p:nvPr/>
        </p:nvSpPr>
        <p:spPr>
          <a:xfrm>
            <a:off x="3556173" y="17027475"/>
            <a:ext cx="12773613" cy="12705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簡便で高精度かつ自動的にせん妄を判別すること</a:t>
            </a:r>
            <a:endParaRPr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4705CE92-BF8F-C62E-A192-A4C6D4BEE179}"/>
              </a:ext>
            </a:extLst>
          </p:cNvPr>
          <p:cNvSpPr/>
          <p:nvPr/>
        </p:nvSpPr>
        <p:spPr>
          <a:xfrm>
            <a:off x="18876776" y="5691399"/>
            <a:ext cx="11172383" cy="12993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診断支援のコンセプト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87" name="正方形/長方形 21">
            <a:extLst>
              <a:ext uri="{FF2B5EF4-FFF2-40B4-BE49-F238E27FC236}">
                <a16:creationId xmlns:a16="http://schemas.microsoft.com/office/drawing/2014/main" id="{AA577D93-AD23-10D1-E735-60E61BDB632B}"/>
              </a:ext>
            </a:extLst>
          </p:cNvPr>
          <p:cNvSpPr/>
          <p:nvPr/>
        </p:nvSpPr>
        <p:spPr bwMode="auto">
          <a:xfrm>
            <a:off x="18878843" y="5690149"/>
            <a:ext cx="11172383" cy="1271916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CA18B37D-24CE-B410-8BC9-B50A193F40AB}"/>
              </a:ext>
            </a:extLst>
          </p:cNvPr>
          <p:cNvSpPr txBox="1"/>
          <p:nvPr/>
        </p:nvSpPr>
        <p:spPr>
          <a:xfrm>
            <a:off x="315226" y="20134762"/>
            <a:ext cx="6917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会話場面の収録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A77340AA-D54A-8DEE-8793-BE614FEAC419}"/>
              </a:ext>
            </a:extLst>
          </p:cNvPr>
          <p:cNvSpPr txBox="1"/>
          <p:nvPr/>
        </p:nvSpPr>
        <p:spPr>
          <a:xfrm>
            <a:off x="763852" y="21165950"/>
            <a:ext cx="13139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せん妄患者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12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名、非せん妄患者の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19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名の医療関係者との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分程度の会話場面の収録</a:t>
            </a:r>
          </a:p>
        </p:txBody>
      </p: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CACEC03D-6733-2643-DCAF-8C06C25DEECC}"/>
              </a:ext>
            </a:extLst>
          </p:cNvPr>
          <p:cNvGrpSpPr/>
          <p:nvPr/>
        </p:nvGrpSpPr>
        <p:grpSpPr>
          <a:xfrm>
            <a:off x="-15268086" y="32404579"/>
            <a:ext cx="13615627" cy="2227645"/>
            <a:chOff x="287339" y="23183220"/>
            <a:chExt cx="13615627" cy="222764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73329CD-A511-CD63-F714-6ADDCC29A0B8}"/>
                </a:ext>
              </a:extLst>
            </p:cNvPr>
            <p:cNvSpPr txBox="1"/>
            <p:nvPr/>
          </p:nvSpPr>
          <p:spPr>
            <a:xfrm>
              <a:off x="287339" y="23183220"/>
              <a:ext cx="541376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撮影環境の検証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F65151A2-9BFA-5925-1B21-440910AC703B}"/>
                </a:ext>
              </a:extLst>
            </p:cNvPr>
            <p:cNvSpPr txBox="1"/>
            <p:nvPr/>
          </p:nvSpPr>
          <p:spPr>
            <a:xfrm>
              <a:off x="763852" y="24087426"/>
              <a:ext cx="131391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リビングラボで明るさや手振れが表情特徴に与える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影響を検証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C836CE28-4AF0-8B6D-4204-382A55693623}"/>
              </a:ext>
            </a:extLst>
          </p:cNvPr>
          <p:cNvGrpSpPr/>
          <p:nvPr/>
        </p:nvGrpSpPr>
        <p:grpSpPr>
          <a:xfrm>
            <a:off x="309503" y="22568692"/>
            <a:ext cx="14497467" cy="9974637"/>
            <a:chOff x="280006" y="25550851"/>
            <a:chExt cx="14497467" cy="9974637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28D3F486-477F-637C-64F1-98C223B84347}"/>
                </a:ext>
              </a:extLst>
            </p:cNvPr>
            <p:cNvSpPr txBox="1"/>
            <p:nvPr/>
          </p:nvSpPr>
          <p:spPr>
            <a:xfrm>
              <a:off x="280006" y="25550851"/>
              <a:ext cx="7938287" cy="1122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発話区間の切り出し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98" name="図 197" descr="グラフィカル ユーザー インターフェイス, テキスト, アプリケーション, メール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FD6E6D9-287E-8A0E-1678-C5F44494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392" y="29059809"/>
              <a:ext cx="13999081" cy="6465679"/>
            </a:xfrm>
            <a:prstGeom prst="rect">
              <a:avLst/>
            </a:prstGeom>
          </p:spPr>
        </p:pic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00EFA458-4B22-FA97-6A86-CBFA91B3258B}"/>
                </a:ext>
              </a:extLst>
            </p:cNvPr>
            <p:cNvSpPr txBox="1"/>
            <p:nvPr/>
          </p:nvSpPr>
          <p:spPr>
            <a:xfrm>
              <a:off x="814601" y="26398644"/>
              <a:ext cx="13513882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患者の発話区間の内、先頭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フレームを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ラベル付け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発話区間の最小が約</a:t>
              </a:r>
              <a:r>
                <a:rPr kumimoji="1"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フレームであり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kumimoji="1"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フレームは経験的に設定</a:t>
              </a:r>
              <a:endPara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205" name="図 20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E8A0196-74E2-63FF-972C-47672CC264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9360" y="35652321"/>
            <a:ext cx="7756750" cy="10124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表 206">
                <a:extLst>
                  <a:ext uri="{FF2B5EF4-FFF2-40B4-BE49-F238E27FC236}">
                    <a16:creationId xmlns:a16="http://schemas.microsoft.com/office/drawing/2014/main" id="{C3F690C8-FF2A-CB01-68FF-34DD13DDD5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80791" y="32751027"/>
              <a:ext cx="14235168" cy="251583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87423">
                      <a:extLst>
                        <a:ext uri="{9D8B030D-6E8A-4147-A177-3AD203B41FA5}">
                          <a16:colId xmlns:a16="http://schemas.microsoft.com/office/drawing/2014/main" val="694288788"/>
                        </a:ext>
                      </a:extLst>
                    </a:gridCol>
                    <a:gridCol w="1307106">
                      <a:extLst>
                        <a:ext uri="{9D8B030D-6E8A-4147-A177-3AD203B41FA5}">
                          <a16:colId xmlns:a16="http://schemas.microsoft.com/office/drawing/2014/main" val="505349663"/>
                        </a:ext>
                      </a:extLst>
                    </a:gridCol>
                    <a:gridCol w="1534133">
                      <a:extLst>
                        <a:ext uri="{9D8B030D-6E8A-4147-A177-3AD203B41FA5}">
                          <a16:colId xmlns:a16="http://schemas.microsoft.com/office/drawing/2014/main" val="184369932"/>
                        </a:ext>
                      </a:extLst>
                    </a:gridCol>
                    <a:gridCol w="1247536">
                      <a:extLst>
                        <a:ext uri="{9D8B030D-6E8A-4147-A177-3AD203B41FA5}">
                          <a16:colId xmlns:a16="http://schemas.microsoft.com/office/drawing/2014/main" val="2330383148"/>
                        </a:ext>
                      </a:extLst>
                    </a:gridCol>
                    <a:gridCol w="1702719">
                      <a:extLst>
                        <a:ext uri="{9D8B030D-6E8A-4147-A177-3AD203B41FA5}">
                          <a16:colId xmlns:a16="http://schemas.microsoft.com/office/drawing/2014/main" val="2638902656"/>
                        </a:ext>
                      </a:extLst>
                    </a:gridCol>
                    <a:gridCol w="1331828">
                      <a:extLst>
                        <a:ext uri="{9D8B030D-6E8A-4147-A177-3AD203B41FA5}">
                          <a16:colId xmlns:a16="http://schemas.microsoft.com/office/drawing/2014/main" val="4196975291"/>
                        </a:ext>
                      </a:extLst>
                    </a:gridCol>
                    <a:gridCol w="1500414">
                      <a:extLst>
                        <a:ext uri="{9D8B030D-6E8A-4147-A177-3AD203B41FA5}">
                          <a16:colId xmlns:a16="http://schemas.microsoft.com/office/drawing/2014/main" val="3080848947"/>
                        </a:ext>
                      </a:extLst>
                    </a:gridCol>
                    <a:gridCol w="1252412">
                      <a:extLst>
                        <a:ext uri="{9D8B030D-6E8A-4147-A177-3AD203B41FA5}">
                          <a16:colId xmlns:a16="http://schemas.microsoft.com/office/drawing/2014/main" val="1386775652"/>
                        </a:ext>
                      </a:extLst>
                    </a:gridCol>
                    <a:gridCol w="1571597">
                      <a:extLst>
                        <a:ext uri="{9D8B030D-6E8A-4147-A177-3AD203B41FA5}">
                          <a16:colId xmlns:a16="http://schemas.microsoft.com/office/drawing/2014/main" val="4184794376"/>
                        </a:ext>
                      </a:extLst>
                    </a:gridCol>
                  </a:tblGrid>
                  <a:tr h="448850">
                    <a:tc rowSpan="3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8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特徴量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500962"/>
                      </a:ext>
                    </a:extLst>
                  </a:tr>
                  <a:tr h="448850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3000" b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62857"/>
                      </a:ext>
                    </a:extLst>
                  </a:tr>
                  <a:tr h="448850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7176125"/>
                      </a:ext>
                    </a:extLst>
                  </a:tr>
                  <a:tr h="448850"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dirty="0"/>
                            <a:t>XGBoost</a:t>
                          </a:r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25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79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25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95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0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8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5470574"/>
                      </a:ext>
                    </a:extLst>
                  </a:tr>
                  <a:tr h="448850"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dirty="0"/>
                            <a:t>kNN</a:t>
                          </a:r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74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79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95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33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708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表 206">
                <a:extLst>
                  <a:ext uri="{FF2B5EF4-FFF2-40B4-BE49-F238E27FC236}">
                    <a16:creationId xmlns:a16="http://schemas.microsoft.com/office/drawing/2014/main" id="{C3F690C8-FF2A-CB01-68FF-34DD13DDD5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80791" y="32751027"/>
              <a:ext cx="14235168" cy="251583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787423">
                      <a:extLst>
                        <a:ext uri="{9D8B030D-6E8A-4147-A177-3AD203B41FA5}">
                          <a16:colId xmlns:a16="http://schemas.microsoft.com/office/drawing/2014/main" val="694288788"/>
                        </a:ext>
                      </a:extLst>
                    </a:gridCol>
                    <a:gridCol w="1307106">
                      <a:extLst>
                        <a:ext uri="{9D8B030D-6E8A-4147-A177-3AD203B41FA5}">
                          <a16:colId xmlns:a16="http://schemas.microsoft.com/office/drawing/2014/main" val="505349663"/>
                        </a:ext>
                      </a:extLst>
                    </a:gridCol>
                    <a:gridCol w="1534133">
                      <a:extLst>
                        <a:ext uri="{9D8B030D-6E8A-4147-A177-3AD203B41FA5}">
                          <a16:colId xmlns:a16="http://schemas.microsoft.com/office/drawing/2014/main" val="184369932"/>
                        </a:ext>
                      </a:extLst>
                    </a:gridCol>
                    <a:gridCol w="1247536">
                      <a:extLst>
                        <a:ext uri="{9D8B030D-6E8A-4147-A177-3AD203B41FA5}">
                          <a16:colId xmlns:a16="http://schemas.microsoft.com/office/drawing/2014/main" val="2330383148"/>
                        </a:ext>
                      </a:extLst>
                    </a:gridCol>
                    <a:gridCol w="1702719">
                      <a:extLst>
                        <a:ext uri="{9D8B030D-6E8A-4147-A177-3AD203B41FA5}">
                          <a16:colId xmlns:a16="http://schemas.microsoft.com/office/drawing/2014/main" val="2638902656"/>
                        </a:ext>
                      </a:extLst>
                    </a:gridCol>
                    <a:gridCol w="1331828">
                      <a:extLst>
                        <a:ext uri="{9D8B030D-6E8A-4147-A177-3AD203B41FA5}">
                          <a16:colId xmlns:a16="http://schemas.microsoft.com/office/drawing/2014/main" val="4196975291"/>
                        </a:ext>
                      </a:extLst>
                    </a:gridCol>
                    <a:gridCol w="1500414">
                      <a:extLst>
                        <a:ext uri="{9D8B030D-6E8A-4147-A177-3AD203B41FA5}">
                          <a16:colId xmlns:a16="http://schemas.microsoft.com/office/drawing/2014/main" val="3080848947"/>
                        </a:ext>
                      </a:extLst>
                    </a:gridCol>
                    <a:gridCol w="1252412">
                      <a:extLst>
                        <a:ext uri="{9D8B030D-6E8A-4147-A177-3AD203B41FA5}">
                          <a16:colId xmlns:a16="http://schemas.microsoft.com/office/drawing/2014/main" val="1386775652"/>
                        </a:ext>
                      </a:extLst>
                    </a:gridCol>
                    <a:gridCol w="1571597">
                      <a:extLst>
                        <a:ext uri="{9D8B030D-6E8A-4147-A177-3AD203B41FA5}">
                          <a16:colId xmlns:a16="http://schemas.microsoft.com/office/drawing/2014/main" val="4184794376"/>
                        </a:ext>
                      </a:extLst>
                    </a:gridCol>
                  </a:tblGrid>
                  <a:tr h="503166">
                    <a:tc rowSpan="3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8"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b="1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特徴量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4500962"/>
                      </a:ext>
                    </a:extLst>
                  </a:tr>
                  <a:tr h="503166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98073" t="-118072" r="-302784" b="-3409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91116" t="-118072" r="-192149" b="-3409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3011" t="-118072" r="-100000" b="-3409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404752" t="-118072" r="-432" b="-3409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62857"/>
                      </a:ext>
                    </a:extLst>
                  </a:tr>
                  <a:tr h="503166">
                    <a:tc v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感度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ja-JP" altLang="en-US" sz="3000" dirty="0"/>
                            <a:t>特異度</a:t>
                          </a:r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7176125"/>
                      </a:ext>
                    </a:extLst>
                  </a:tr>
                  <a:tr h="503166"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dirty="0"/>
                            <a:t>XGBoost</a:t>
                          </a:r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25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79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25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95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0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8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5470574"/>
                      </a:ext>
                    </a:extLst>
                  </a:tr>
                  <a:tr h="503166"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dirty="0"/>
                            <a:t>kNN</a:t>
                          </a:r>
                          <a:endParaRPr kumimoji="1" lang="ja-JP" altLang="en-US" sz="3000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74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79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42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95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u="none" dirty="0"/>
                            <a:t>33</a:t>
                          </a:r>
                          <a:endParaRPr kumimoji="1" lang="ja-JP" altLang="en-US" sz="3000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1pPr>
                          <a:lvl2pPr marL="1513743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2pPr>
                          <a:lvl3pPr marL="302748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3pPr>
                          <a:lvl4pPr marL="4541230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4pPr>
                          <a:lvl5pPr marL="605497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5pPr>
                          <a:lvl6pPr marL="7568717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6pPr>
                          <a:lvl7pPr marL="9082461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7pPr>
                          <a:lvl8pPr marL="10596204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8pPr>
                          <a:lvl9pPr marL="12109948" algn="l" defTabSz="3027487" rtl="0" eaLnBrk="1" latinLnBrk="0" hangingPunct="1">
                            <a:defRPr kumimoji="1" sz="5960" kern="1200">
                              <a:solidFill>
                                <a:schemeClr val="tx1"/>
                              </a:solidFill>
                              <a:latin typeface="BIZ UDPゴシック"/>
                              <a:ea typeface="BIZ UDPゴシック"/>
                            </a:defRPr>
                          </a:lvl9pPr>
                        </a:lstStyle>
                        <a:p>
                          <a:pPr algn="ctr"/>
                          <a:r>
                            <a:rPr kumimoji="1" lang="en-US" altLang="ja-JP" sz="3000" b="1" u="none" dirty="0"/>
                            <a:t>100</a:t>
                          </a:r>
                          <a:endParaRPr kumimoji="1" lang="ja-JP" altLang="en-US" sz="3000" b="1" u="none" dirty="0"/>
                        </a:p>
                      </a:txBody>
                      <a:tcPr marL="45966" marR="45966" marT="22983" marB="22983">
                        <a:lnL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3C3C3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2C416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7087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8" name="図 207">
            <a:extLst>
              <a:ext uri="{FF2B5EF4-FFF2-40B4-BE49-F238E27FC236}">
                <a16:creationId xmlns:a16="http://schemas.microsoft.com/office/drawing/2014/main" id="{8000403C-77BD-17FD-EFA5-E6E3BA5248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31848" y="23471790"/>
            <a:ext cx="14259780" cy="282878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5FB23D47-C232-BDAC-8226-84D4E765DE0C}"/>
              </a:ext>
            </a:extLst>
          </p:cNvPr>
          <p:cNvSpPr txBox="1"/>
          <p:nvPr/>
        </p:nvSpPr>
        <p:spPr>
          <a:xfrm>
            <a:off x="15068916" y="20926248"/>
            <a:ext cx="142167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7888" lvl="2" indent="-342900"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特徴量は先頭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フレームの平均と標準偏差を設計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877888" lvl="2" indent="-342900"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評価項目は感度、特異度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35088" lvl="3" indent="-342900"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感度：病気を正しく見つけ出す能力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335088" lvl="3" indent="-342900"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特異度：病気ではないことを正しく見分ける能力　　 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1EA530B2-6CB8-9AFC-B1F0-C3B5BC2CB0ED}"/>
              </a:ext>
            </a:extLst>
          </p:cNvPr>
          <p:cNvSpPr txBox="1"/>
          <p:nvPr/>
        </p:nvSpPr>
        <p:spPr>
          <a:xfrm>
            <a:off x="869800" y="33708631"/>
            <a:ext cx="13904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表情情報として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種類の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Facial Action Unit(AU)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を抽出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とは、顔の筋肉に基づいて人間の顔の動きを分類するシステム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そのうち、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AU07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AU11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AU20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は極端な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値</a:t>
            </a:r>
            <a:b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→この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種類の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を除いた、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17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種類の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を特徴量として使用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213" name="図 212">
            <a:extLst>
              <a:ext uri="{FF2B5EF4-FFF2-40B4-BE49-F238E27FC236}">
                <a16:creationId xmlns:a16="http://schemas.microsoft.com/office/drawing/2014/main" id="{EDB7D1D5-5F5A-2938-493D-EAFF5D15AB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800" y="38549185"/>
            <a:ext cx="13260865" cy="3358197"/>
          </a:xfrm>
          <a:prstGeom prst="rect">
            <a:avLst/>
          </a:prstGeom>
        </p:spPr>
      </p:pic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0F463539-0F42-E4F1-6B15-9AAFEA83BA27}"/>
              </a:ext>
            </a:extLst>
          </p:cNvPr>
          <p:cNvGrpSpPr/>
          <p:nvPr/>
        </p:nvGrpSpPr>
        <p:grpSpPr>
          <a:xfrm>
            <a:off x="19054232" y="7104839"/>
            <a:ext cx="10772453" cy="11278613"/>
            <a:chOff x="19113226" y="7045845"/>
            <a:chExt cx="10772453" cy="11278613"/>
          </a:xfrm>
        </p:grpSpPr>
        <p:sp>
          <p:nvSpPr>
            <p:cNvPr id="216" name="矢印: 下 215">
              <a:extLst>
                <a:ext uri="{FF2B5EF4-FFF2-40B4-BE49-F238E27FC236}">
                  <a16:creationId xmlns:a16="http://schemas.microsoft.com/office/drawing/2014/main" id="{0A35E178-C10C-B89A-7745-3C0C988F6DC7}"/>
                </a:ext>
              </a:extLst>
            </p:cNvPr>
            <p:cNvSpPr/>
            <p:nvPr/>
          </p:nvSpPr>
          <p:spPr>
            <a:xfrm rot="16200000">
              <a:off x="24281936" y="12138864"/>
              <a:ext cx="417484" cy="2671413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74E827E8-28A8-9DEA-DC1D-A43B5D6239E2}"/>
                </a:ext>
              </a:extLst>
            </p:cNvPr>
            <p:cNvSpPr/>
            <p:nvPr/>
          </p:nvSpPr>
          <p:spPr>
            <a:xfrm>
              <a:off x="19113226" y="7045845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CA3481E9-0677-C9D1-9B90-04F5CF69DCAA}"/>
                </a:ext>
              </a:extLst>
            </p:cNvPr>
            <p:cNvSpPr txBox="1"/>
            <p:nvPr/>
          </p:nvSpPr>
          <p:spPr>
            <a:xfrm>
              <a:off x="19731221" y="17001019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オフラインでの</a:t>
              </a:r>
              <a:endPara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分類モデル作成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AA161F91-2454-2B53-6025-A69EAFE69FEC}"/>
                </a:ext>
              </a:extLst>
            </p:cNvPr>
            <p:cNvSpPr txBox="1"/>
            <p:nvPr/>
          </p:nvSpPr>
          <p:spPr>
            <a:xfrm>
              <a:off x="25224960" y="17000156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オンラインでの診断支援</a:t>
              </a:r>
            </a:p>
          </p:txBody>
        </p:sp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44620467-22D3-9401-BE41-834FB93A8911}"/>
                </a:ext>
              </a:extLst>
            </p:cNvPr>
            <p:cNvGrpSpPr/>
            <p:nvPr/>
          </p:nvGrpSpPr>
          <p:grpSpPr>
            <a:xfrm>
              <a:off x="19225366" y="7202103"/>
              <a:ext cx="4224569" cy="9226056"/>
              <a:chOff x="19579330" y="7054618"/>
              <a:chExt cx="4224569" cy="9226056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DB5E27C-743D-2D3B-6114-F1ABC0DA2F6E}"/>
                  </a:ext>
                </a:extLst>
              </p:cNvPr>
              <p:cNvSpPr/>
              <p:nvPr/>
            </p:nvSpPr>
            <p:spPr>
              <a:xfrm>
                <a:off x="19694118" y="7054618"/>
                <a:ext cx="3775587" cy="13212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多数の患者の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会話場面の収録</a:t>
                </a: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FF1BC55B-AB90-D762-B4EE-992A720192E8}"/>
                  </a:ext>
                </a:extLst>
              </p:cNvPr>
              <p:cNvSpPr/>
              <p:nvPr/>
            </p:nvSpPr>
            <p:spPr>
              <a:xfrm>
                <a:off x="19694118" y="917953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D51425CB-DF23-AFB2-C041-F8B384AB4FEF}"/>
                  </a:ext>
                </a:extLst>
              </p:cNvPr>
              <p:cNvSpPr/>
              <p:nvPr/>
            </p:nvSpPr>
            <p:spPr>
              <a:xfrm>
                <a:off x="19687591" y="11067341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C7830C15-50C3-0A81-D928-AA13FEB76256}"/>
                  </a:ext>
                </a:extLst>
              </p:cNvPr>
              <p:cNvSpPr/>
              <p:nvPr/>
            </p:nvSpPr>
            <p:spPr>
              <a:xfrm>
                <a:off x="19694118" y="12918600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分類モデル構築</a:t>
                </a:r>
              </a:p>
            </p:txBody>
          </p:sp>
          <p:sp>
            <p:nvSpPr>
              <p:cNvPr id="120" name="矢印: 下 119">
                <a:extLst>
                  <a:ext uri="{FF2B5EF4-FFF2-40B4-BE49-F238E27FC236}">
                    <a16:creationId xmlns:a16="http://schemas.microsoft.com/office/drawing/2014/main" id="{2CFDF20C-A7C8-04CC-99CD-C07D9884DE51}"/>
                  </a:ext>
                </a:extLst>
              </p:cNvPr>
              <p:cNvSpPr/>
              <p:nvPr/>
            </p:nvSpPr>
            <p:spPr>
              <a:xfrm>
                <a:off x="20055811" y="8258410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15" name="四角形: 角を丸くする 214">
                <a:extLst>
                  <a:ext uri="{FF2B5EF4-FFF2-40B4-BE49-F238E27FC236}">
                    <a16:creationId xmlns:a16="http://schemas.microsoft.com/office/drawing/2014/main" id="{EEFF775F-77AE-4880-F582-CD743CF76E88}"/>
                  </a:ext>
                </a:extLst>
              </p:cNvPr>
              <p:cNvSpPr/>
              <p:nvPr/>
            </p:nvSpPr>
            <p:spPr>
              <a:xfrm>
                <a:off x="20473425" y="14230747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カルテ情報</a:t>
                </a:r>
              </a:p>
            </p:txBody>
          </p:sp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1DA96EF2-12BE-E895-63ED-4750928182F7}"/>
                  </a:ext>
                </a:extLst>
              </p:cNvPr>
              <p:cNvSpPr txBox="1"/>
              <p:nvPr/>
            </p:nvSpPr>
            <p:spPr>
              <a:xfrm>
                <a:off x="20764387" y="8401647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動画</a:t>
                </a:r>
              </a:p>
            </p:txBody>
          </p: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F4ED2EDC-5CBE-B971-4325-ACCB95ACED71}"/>
                  </a:ext>
                </a:extLst>
              </p:cNvPr>
              <p:cNvSpPr txBox="1"/>
              <p:nvPr/>
            </p:nvSpPr>
            <p:spPr>
              <a:xfrm>
                <a:off x="20880096" y="10317689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発話動画</a:t>
                </a:r>
              </a:p>
            </p:txBody>
          </p:sp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D529D789-85D8-8147-CEBD-3DB351C97CB8}"/>
                  </a:ext>
                </a:extLst>
              </p:cNvPr>
              <p:cNvSpPr txBox="1"/>
              <p:nvPr/>
            </p:nvSpPr>
            <p:spPr>
              <a:xfrm>
                <a:off x="20880096" y="12233731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AF4DE7C5-5344-9F44-D9F4-C66A302C9FCE}"/>
                  </a:ext>
                </a:extLst>
              </p:cNvPr>
              <p:cNvSpPr/>
              <p:nvPr/>
            </p:nvSpPr>
            <p:spPr>
              <a:xfrm>
                <a:off x="19579330" y="9067299"/>
                <a:ext cx="4224569" cy="311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A3887008-FEE2-CA84-8308-13CE538DCC88}"/>
                  </a:ext>
                </a:extLst>
              </p:cNvPr>
              <p:cNvSpPr/>
              <p:nvPr/>
            </p:nvSpPr>
            <p:spPr>
              <a:xfrm>
                <a:off x="19665842" y="15331539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患者情報の収集</a:t>
                </a:r>
              </a:p>
            </p:txBody>
          </p:sp>
          <p:sp>
            <p:nvSpPr>
              <p:cNvPr id="256" name="矢印: 下 255">
                <a:extLst>
                  <a:ext uri="{FF2B5EF4-FFF2-40B4-BE49-F238E27FC236}">
                    <a16:creationId xmlns:a16="http://schemas.microsoft.com/office/drawing/2014/main" id="{23F33B87-0F16-82C6-6068-B7567BC0E374}"/>
                  </a:ext>
                </a:extLst>
              </p:cNvPr>
              <p:cNvSpPr/>
              <p:nvPr/>
            </p:nvSpPr>
            <p:spPr>
              <a:xfrm>
                <a:off x="20055811" y="101557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7" name="矢印: 下 256">
                <a:extLst>
                  <a:ext uri="{FF2B5EF4-FFF2-40B4-BE49-F238E27FC236}">
                    <a16:creationId xmlns:a16="http://schemas.microsoft.com/office/drawing/2014/main" id="{A8CD83D0-365A-2213-B044-9D59E5B0B5E8}"/>
                  </a:ext>
                </a:extLst>
              </p:cNvPr>
              <p:cNvSpPr/>
              <p:nvPr/>
            </p:nvSpPr>
            <p:spPr>
              <a:xfrm>
                <a:off x="20044862" y="12011276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8" name="矢印: 下 257">
                <a:extLst>
                  <a:ext uri="{FF2B5EF4-FFF2-40B4-BE49-F238E27FC236}">
                    <a16:creationId xmlns:a16="http://schemas.microsoft.com/office/drawing/2014/main" id="{EA0234A6-C7F3-4080-7CD1-9575A9124BF1}"/>
                  </a:ext>
                </a:extLst>
              </p:cNvPr>
              <p:cNvSpPr/>
              <p:nvPr/>
            </p:nvSpPr>
            <p:spPr>
              <a:xfrm rot="10800000">
                <a:off x="20052043" y="13902325"/>
                <a:ext cx="307912" cy="1487841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158D9DB6-1F13-40FE-C9B5-2A4DE938A74B}"/>
                </a:ext>
              </a:extLst>
            </p:cNvPr>
            <p:cNvSpPr/>
            <p:nvPr/>
          </p:nvSpPr>
          <p:spPr>
            <a:xfrm>
              <a:off x="24606965" y="7051337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B18023B0-76C2-4EE6-BB29-EA9C1FB5EFA5}"/>
                </a:ext>
              </a:extLst>
            </p:cNvPr>
            <p:cNvGrpSpPr/>
            <p:nvPr/>
          </p:nvGrpSpPr>
          <p:grpSpPr>
            <a:xfrm>
              <a:off x="25874060" y="7255262"/>
              <a:ext cx="3939920" cy="9138258"/>
              <a:chOff x="25490599" y="7137274"/>
              <a:chExt cx="3939920" cy="9138258"/>
            </a:xfrm>
          </p:grpSpPr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C9C93CC9-AF40-64DF-DDCE-EBA96169312A}"/>
                  </a:ext>
                </a:extLst>
              </p:cNvPr>
              <p:cNvSpPr/>
              <p:nvPr/>
            </p:nvSpPr>
            <p:spPr>
              <a:xfrm>
                <a:off x="25538868" y="15331539"/>
                <a:ext cx="3845098" cy="9439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専門医の診断</a:t>
                </a:r>
              </a:p>
            </p:txBody>
          </p:sp>
          <p:sp>
            <p:nvSpPr>
              <p:cNvPr id="226" name="正方形/長方形 225">
                <a:extLst>
                  <a:ext uri="{FF2B5EF4-FFF2-40B4-BE49-F238E27FC236}">
                    <a16:creationId xmlns:a16="http://schemas.microsoft.com/office/drawing/2014/main" id="{60F66A75-B227-AC4E-A2E8-00002BC94EB6}"/>
                  </a:ext>
                </a:extLst>
              </p:cNvPr>
              <p:cNvSpPr/>
              <p:nvPr/>
            </p:nvSpPr>
            <p:spPr>
              <a:xfrm>
                <a:off x="25490600" y="11105540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30EE6FBE-4080-7826-31A4-0286A18CD0B8}"/>
                  </a:ext>
                </a:extLst>
              </p:cNvPr>
              <p:cNvSpPr txBox="1"/>
              <p:nvPr/>
            </p:nvSpPr>
            <p:spPr>
              <a:xfrm>
                <a:off x="26615559" y="10323776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発話動画</a:t>
                </a:r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45839A34-616A-22E9-5407-4C7B4313C597}"/>
                  </a:ext>
                </a:extLst>
              </p:cNvPr>
              <p:cNvSpPr txBox="1"/>
              <p:nvPr/>
            </p:nvSpPr>
            <p:spPr>
              <a:xfrm>
                <a:off x="26586062" y="12179060"/>
                <a:ext cx="28149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</a:t>
                </a:r>
              </a:p>
            </p:txBody>
          </p:sp>
          <p:sp>
            <p:nvSpPr>
              <p:cNvPr id="241" name="四角形: 角を丸くする 240">
                <a:extLst>
                  <a:ext uri="{FF2B5EF4-FFF2-40B4-BE49-F238E27FC236}">
                    <a16:creationId xmlns:a16="http://schemas.microsoft.com/office/drawing/2014/main" id="{0458B242-D462-2D9F-0B1F-79EBB87B273A}"/>
                  </a:ext>
                </a:extLst>
              </p:cNvPr>
              <p:cNvSpPr/>
              <p:nvPr/>
            </p:nvSpPr>
            <p:spPr>
              <a:xfrm>
                <a:off x="26258813" y="14205715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分類結果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7D0E2DDF-81BB-807F-4007-5828964E718F}"/>
                  </a:ext>
                </a:extLst>
              </p:cNvPr>
              <p:cNvSpPr/>
              <p:nvPr/>
            </p:nvSpPr>
            <p:spPr>
              <a:xfrm>
                <a:off x="25491277" y="7137274"/>
                <a:ext cx="3775588" cy="123861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人の患者の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会話場面の録画</a:t>
                </a:r>
              </a:p>
            </p:txBody>
          </p:sp>
          <p:sp>
            <p:nvSpPr>
              <p:cNvPr id="260" name="矢印: 下 259">
                <a:extLst>
                  <a:ext uri="{FF2B5EF4-FFF2-40B4-BE49-F238E27FC236}">
                    <a16:creationId xmlns:a16="http://schemas.microsoft.com/office/drawing/2014/main" id="{C614DDEB-30DD-9B97-7312-168D493E8138}"/>
                  </a:ext>
                </a:extLst>
              </p:cNvPr>
              <p:cNvSpPr/>
              <p:nvPr/>
            </p:nvSpPr>
            <p:spPr>
              <a:xfrm>
                <a:off x="25789421" y="826018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1" name="正方形/長方形 260">
                <a:extLst>
                  <a:ext uri="{FF2B5EF4-FFF2-40B4-BE49-F238E27FC236}">
                    <a16:creationId xmlns:a16="http://schemas.microsoft.com/office/drawing/2014/main" id="{717F6979-DE68-F8AA-EFD9-EDD911B8FE9B}"/>
                  </a:ext>
                </a:extLst>
              </p:cNvPr>
              <p:cNvSpPr/>
              <p:nvPr/>
            </p:nvSpPr>
            <p:spPr>
              <a:xfrm>
                <a:off x="25490609" y="918471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262" name="矢印: 下 261">
                <a:extLst>
                  <a:ext uri="{FF2B5EF4-FFF2-40B4-BE49-F238E27FC236}">
                    <a16:creationId xmlns:a16="http://schemas.microsoft.com/office/drawing/2014/main" id="{6DF0C956-1CD9-9E5F-5B68-26CE0A664296}"/>
                  </a:ext>
                </a:extLst>
              </p:cNvPr>
              <p:cNvSpPr/>
              <p:nvPr/>
            </p:nvSpPr>
            <p:spPr>
              <a:xfrm>
                <a:off x="25789421" y="101821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3" name="矢印: 下 262">
                <a:extLst>
                  <a:ext uri="{FF2B5EF4-FFF2-40B4-BE49-F238E27FC236}">
                    <a16:creationId xmlns:a16="http://schemas.microsoft.com/office/drawing/2014/main" id="{449371D2-1A90-FEC4-DE8C-54470354BBE5}"/>
                  </a:ext>
                </a:extLst>
              </p:cNvPr>
              <p:cNvSpPr/>
              <p:nvPr/>
            </p:nvSpPr>
            <p:spPr>
              <a:xfrm>
                <a:off x="25798776" y="12044564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4E4FA192-14C7-A53C-7FC7-7D098786F4EA}"/>
                  </a:ext>
                </a:extLst>
              </p:cNvPr>
              <p:cNvSpPr/>
              <p:nvPr/>
            </p:nvSpPr>
            <p:spPr>
              <a:xfrm>
                <a:off x="25490599" y="12918600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</a:t>
                </a:r>
              </a:p>
            </p:txBody>
          </p:sp>
          <p:sp>
            <p:nvSpPr>
              <p:cNvPr id="265" name="矢印: 下 264">
                <a:extLst>
                  <a:ext uri="{FF2B5EF4-FFF2-40B4-BE49-F238E27FC236}">
                    <a16:creationId xmlns:a16="http://schemas.microsoft.com/office/drawing/2014/main" id="{0DC5779E-5C24-87F8-5A2D-95AA196A51B7}"/>
                  </a:ext>
                </a:extLst>
              </p:cNvPr>
              <p:cNvSpPr/>
              <p:nvPr/>
            </p:nvSpPr>
            <p:spPr>
              <a:xfrm>
                <a:off x="25798776" y="13819947"/>
                <a:ext cx="294789" cy="150782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68" name="四角形: 角を丸くする 267">
              <a:extLst>
                <a:ext uri="{FF2B5EF4-FFF2-40B4-BE49-F238E27FC236}">
                  <a16:creationId xmlns:a16="http://schemas.microsoft.com/office/drawing/2014/main" id="{1EDD24E8-7D78-E859-0635-2C6240F0D422}"/>
                </a:ext>
              </a:extLst>
            </p:cNvPr>
            <p:cNvSpPr/>
            <p:nvPr/>
          </p:nvSpPr>
          <p:spPr>
            <a:xfrm>
              <a:off x="23050840" y="13748909"/>
              <a:ext cx="2810266" cy="8309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分類モデル</a:t>
              </a:r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5C4F6A-58CC-3845-9F05-4135D1C7CC82}"/>
              </a:ext>
            </a:extLst>
          </p:cNvPr>
          <p:cNvSpPr txBox="1"/>
          <p:nvPr/>
        </p:nvSpPr>
        <p:spPr>
          <a:xfrm>
            <a:off x="15272616" y="29773281"/>
            <a:ext cx="12845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感度、特異度の両方とも</a:t>
            </a:r>
            <a:r>
              <a: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80%</a:t>
            </a: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以上が目標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2B1C85-DA85-C8DA-0229-AA1C29A920F5}"/>
              </a:ext>
            </a:extLst>
          </p:cNvPr>
          <p:cNvSpPr txBox="1"/>
          <p:nvPr/>
        </p:nvSpPr>
        <p:spPr>
          <a:xfrm>
            <a:off x="15684804" y="30585812"/>
            <a:ext cx="138489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本システムの実装を目指すためには感度、特異度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80%</a:t>
            </a:r>
            <a:b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以上の精度が必要</a:t>
            </a:r>
            <a:b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44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→</a:t>
            </a:r>
            <a:r>
              <a:rPr lang="ja-JP" altLang="en-US" sz="44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特徴量の解析、音声情報の使用を検討</a:t>
            </a:r>
            <a:endParaRPr lang="en-US" altLang="ja-JP" sz="4400" b="1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A1559169-BE52-B0B5-2E2D-3C963A9E470B}"/>
              </a:ext>
            </a:extLst>
          </p:cNvPr>
          <p:cNvSpPr/>
          <p:nvPr/>
        </p:nvSpPr>
        <p:spPr>
          <a:xfrm>
            <a:off x="4700575" y="38715495"/>
            <a:ext cx="1600200" cy="14732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乗算記号 8">
            <a:extLst>
              <a:ext uri="{FF2B5EF4-FFF2-40B4-BE49-F238E27FC236}">
                <a16:creationId xmlns:a16="http://schemas.microsoft.com/office/drawing/2014/main" id="{5689B1F6-A885-DC2E-0BF5-46CED3069F01}"/>
              </a:ext>
            </a:extLst>
          </p:cNvPr>
          <p:cNvSpPr/>
          <p:nvPr/>
        </p:nvSpPr>
        <p:spPr>
          <a:xfrm>
            <a:off x="10131550" y="38715495"/>
            <a:ext cx="1600200" cy="14732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>
            <a:extLst>
              <a:ext uri="{FF2B5EF4-FFF2-40B4-BE49-F238E27FC236}">
                <a16:creationId xmlns:a16="http://schemas.microsoft.com/office/drawing/2014/main" id="{0FD41BC2-65CF-50B2-6368-0028D779C094}"/>
              </a:ext>
            </a:extLst>
          </p:cNvPr>
          <p:cNvSpPr/>
          <p:nvPr/>
        </p:nvSpPr>
        <p:spPr>
          <a:xfrm>
            <a:off x="4700575" y="40405184"/>
            <a:ext cx="1600200" cy="147320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6EDE41-BA45-9BD9-032B-9AF764E9C4A3}"/>
              </a:ext>
            </a:extLst>
          </p:cNvPr>
          <p:cNvGrpSpPr/>
          <p:nvPr/>
        </p:nvGrpSpPr>
        <p:grpSpPr>
          <a:xfrm>
            <a:off x="31945829" y="36682341"/>
            <a:ext cx="6252546" cy="2317871"/>
            <a:chOff x="30464745" y="38535362"/>
            <a:chExt cx="6252546" cy="2317871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691E2C8-714A-4C26-FCB0-85EBC7A0F699}"/>
                </a:ext>
              </a:extLst>
            </p:cNvPr>
            <p:cNvSpPr txBox="1"/>
            <p:nvPr/>
          </p:nvSpPr>
          <p:spPr>
            <a:xfrm>
              <a:off x="31404990" y="40391568"/>
              <a:ext cx="5312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/>
                <a:t>https://github.com/audeering/opensmile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3" name="図 32" descr="ロゴ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D808AD9-4470-F85A-D70C-93BC82C72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4745" y="38535362"/>
              <a:ext cx="6252546" cy="1816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7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4F183-8481-BA7B-333E-AF4546AF1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8">
            <a:extLst>
              <a:ext uri="{FF2B5EF4-FFF2-40B4-BE49-F238E27FC236}">
                <a16:creationId xmlns:a16="http://schemas.microsoft.com/office/drawing/2014/main" id="{90427568-F378-E6FC-58D1-E0FA44C7D665}"/>
              </a:ext>
            </a:extLst>
          </p:cNvPr>
          <p:cNvSpPr/>
          <p:nvPr/>
        </p:nvSpPr>
        <p:spPr>
          <a:xfrm>
            <a:off x="271002" y="5657052"/>
            <a:ext cx="29736000" cy="13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背景と目的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229" name="タイトル 1">
            <a:extLst>
              <a:ext uri="{FF2B5EF4-FFF2-40B4-BE49-F238E27FC236}">
                <a16:creationId xmlns:a16="http://schemas.microsoft.com/office/drawing/2014/main" id="{2B07D3E6-5426-176F-4786-C2953B3FEB40}"/>
              </a:ext>
            </a:extLst>
          </p:cNvPr>
          <p:cNvSpPr txBox="1">
            <a:spLocks/>
          </p:cNvSpPr>
          <p:nvPr/>
        </p:nvSpPr>
        <p:spPr>
          <a:xfrm>
            <a:off x="763852" y="129836"/>
            <a:ext cx="29068448" cy="403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0268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b="1" i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kumimoji="1" lang="ja-JP" altLang="en-US" sz="96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動画</a:t>
            </a: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情報を用いた</a:t>
            </a:r>
            <a:endParaRPr kumimoji="1" lang="en-US" altLang="ja-JP" sz="9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  <a:p>
            <a:pPr lvl="0">
              <a:defRPr/>
            </a:pP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せん妄判別モデルによる診断支援</a:t>
            </a:r>
          </a:p>
        </p:txBody>
      </p:sp>
      <p:sp>
        <p:nvSpPr>
          <p:cNvPr id="230" name="テキスト プレースホルダー 5">
            <a:extLst>
              <a:ext uri="{FF2B5EF4-FFF2-40B4-BE49-F238E27FC236}">
                <a16:creationId xmlns:a16="http://schemas.microsoft.com/office/drawing/2014/main" id="{556A5B16-C79B-C00E-9B95-544A7D0922E1}"/>
              </a:ext>
            </a:extLst>
          </p:cNvPr>
          <p:cNvSpPr txBox="1">
            <a:spLocks/>
          </p:cNvSpPr>
          <p:nvPr/>
        </p:nvSpPr>
        <p:spPr>
          <a:xfrm>
            <a:off x="869801" y="3452078"/>
            <a:ext cx="28856550" cy="2133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3026805" rtl="0" eaLnBrk="1" latinLnBrk="0" hangingPunct="1">
              <a:lnSpc>
                <a:spcPct val="90000"/>
              </a:lnSpc>
              <a:spcBef>
                <a:spcPts val="3311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513405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02680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454021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6053613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323718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7121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523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932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kumimoji="0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〇仁保貴耀</a:t>
            </a:r>
            <a:r>
              <a:rPr kumimoji="0" lang="en-US" altLang="ja-JP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，湯口彰重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，岡留有哉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，大谷清子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，小川朝生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，松本吉央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</a:p>
          <a:p>
            <a:pPr lvl="0">
              <a:lnSpc>
                <a:spcPct val="80000"/>
              </a:lnSpc>
              <a:defRPr/>
            </a:pP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東京理科大学</a:t>
            </a: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, 2.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国立がん研究センター</a:t>
            </a:r>
            <a:endParaRPr kumimoji="0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2" name="正方形/長方形 21">
            <a:extLst>
              <a:ext uri="{FF2B5EF4-FFF2-40B4-BE49-F238E27FC236}">
                <a16:creationId xmlns:a16="http://schemas.microsoft.com/office/drawing/2014/main" id="{25AA1E0B-4BDD-46B2-5E1A-7751C8949C41}"/>
              </a:ext>
            </a:extLst>
          </p:cNvPr>
          <p:cNvSpPr/>
          <p:nvPr/>
        </p:nvSpPr>
        <p:spPr bwMode="auto">
          <a:xfrm>
            <a:off x="315227" y="5684875"/>
            <a:ext cx="29736000" cy="1275005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246" name="四角形: 角を丸くする 245">
            <a:extLst>
              <a:ext uri="{FF2B5EF4-FFF2-40B4-BE49-F238E27FC236}">
                <a16:creationId xmlns:a16="http://schemas.microsoft.com/office/drawing/2014/main" id="{8B59656F-EFEE-8AD1-BE24-4F0BF95846D5}"/>
              </a:ext>
            </a:extLst>
          </p:cNvPr>
          <p:cNvSpPr/>
          <p:nvPr/>
        </p:nvSpPr>
        <p:spPr>
          <a:xfrm>
            <a:off x="265861" y="5513114"/>
            <a:ext cx="29743490" cy="143938"/>
          </a:xfrm>
          <a:prstGeom prst="roundRect">
            <a:avLst>
              <a:gd name="adj" fmla="val 50000"/>
            </a:avLst>
          </a:prstGeom>
          <a:solidFill>
            <a:srgbClr val="008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F94BD13B-9EE9-BAC9-71F9-C90DAE96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1198" y="65030"/>
            <a:ext cx="890079" cy="89007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CCCFC8B-AF42-773C-2C06-D3B3515B0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38868" y="68657"/>
            <a:ext cx="4710001" cy="890079"/>
          </a:xfrm>
          <a:prstGeom prst="rect">
            <a:avLst/>
          </a:prstGeom>
        </p:spPr>
      </p:pic>
      <p:sp>
        <p:nvSpPr>
          <p:cNvPr id="116" name="Rectangle 19">
            <a:extLst>
              <a:ext uri="{FF2B5EF4-FFF2-40B4-BE49-F238E27FC236}">
                <a16:creationId xmlns:a16="http://schemas.microsoft.com/office/drawing/2014/main" id="{AA067EBE-C086-3399-4E95-D5832F189DFD}"/>
              </a:ext>
            </a:extLst>
          </p:cNvPr>
          <p:cNvSpPr/>
          <p:nvPr/>
        </p:nvSpPr>
        <p:spPr>
          <a:xfrm>
            <a:off x="315226" y="18413079"/>
            <a:ext cx="29736000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せん妄判別モデル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117" name="正方形/長方形 21">
            <a:extLst>
              <a:ext uri="{FF2B5EF4-FFF2-40B4-BE49-F238E27FC236}">
                <a16:creationId xmlns:a16="http://schemas.microsoft.com/office/drawing/2014/main" id="{DA1D99EB-7886-E3D9-0603-7EC0B160E469}"/>
              </a:ext>
            </a:extLst>
          </p:cNvPr>
          <p:cNvSpPr/>
          <p:nvPr/>
        </p:nvSpPr>
        <p:spPr bwMode="auto">
          <a:xfrm>
            <a:off x="315228" y="18438696"/>
            <a:ext cx="29736000" cy="14986287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8" name="正方形/長方形 21">
            <a:extLst>
              <a:ext uri="{FF2B5EF4-FFF2-40B4-BE49-F238E27FC236}">
                <a16:creationId xmlns:a16="http://schemas.microsoft.com/office/drawing/2014/main" id="{DB50094E-6F11-2FF7-FB04-ADEE8268AABF}"/>
              </a:ext>
            </a:extLst>
          </p:cNvPr>
          <p:cNvSpPr/>
          <p:nvPr/>
        </p:nvSpPr>
        <p:spPr bwMode="auto">
          <a:xfrm>
            <a:off x="293714" y="33474657"/>
            <a:ext cx="29757514" cy="9100675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3D44B8-DA70-ECEF-A644-886C6863CDC2}"/>
              </a:ext>
            </a:extLst>
          </p:cNvPr>
          <p:cNvSpPr txBox="1"/>
          <p:nvPr/>
        </p:nvSpPr>
        <p:spPr>
          <a:xfrm>
            <a:off x="22618789" y="41564970"/>
            <a:ext cx="14377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B61BA50-B836-530C-5FE3-56E424B1A962}"/>
              </a:ext>
            </a:extLst>
          </p:cNvPr>
          <p:cNvGrpSpPr/>
          <p:nvPr/>
        </p:nvGrpSpPr>
        <p:grpSpPr>
          <a:xfrm>
            <a:off x="315226" y="7263415"/>
            <a:ext cx="14136840" cy="4211326"/>
            <a:chOff x="315226" y="7263415"/>
            <a:chExt cx="14136840" cy="421132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EEB6C6A-7584-D496-AE38-79AA309FF3A5}"/>
                </a:ext>
              </a:extLst>
            </p:cNvPr>
            <p:cNvSpPr txBox="1"/>
            <p:nvPr/>
          </p:nvSpPr>
          <p:spPr>
            <a:xfrm>
              <a:off x="365677" y="7996866"/>
              <a:ext cx="1408638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中枢神経の機能障害の一形態で、</a:t>
              </a:r>
              <a:r>
                <a:rPr lang="ja-JP" altLang="ja-JP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入院者の</a:t>
              </a:r>
              <a:r>
                <a:rPr lang="ja-JP" altLang="en-US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約</a:t>
              </a:r>
              <a:r>
                <a:rPr lang="en-US" altLang="ja-JP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20%</a:t>
              </a:r>
              <a:r>
                <a:rPr lang="ja-JP" altLang="ja-JP" sz="36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にみられる短期的か</a:t>
              </a:r>
              <a:r>
                <a:rPr lang="ja-JP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つ突発的な認知症のような症状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カテーテルや点滴の自己抜去や転倒によるケガの原因</a:t>
              </a:r>
              <a:endParaRPr lang="en-US" altLang="ja-JP" sz="32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認知症のリスクが上昇</a:t>
              </a:r>
              <a:endParaRPr lang="en-US" altLang="ja-JP" sz="32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ja-JP" sz="32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専門医</a:t>
              </a:r>
              <a:r>
                <a:rPr lang="ja-JP" altLang="en-US" sz="32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が少なく適切な対応ができていない</a:t>
              </a:r>
              <a:endParaRPr lang="en-US" altLang="ja-JP" sz="32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1028700" lvl="1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発症・重症化の予防が重要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EC93A11-4A35-31D1-2AF5-71252B9E90FC}"/>
                </a:ext>
              </a:extLst>
            </p:cNvPr>
            <p:cNvSpPr txBox="1"/>
            <p:nvPr/>
          </p:nvSpPr>
          <p:spPr>
            <a:xfrm>
              <a:off x="315226" y="7263415"/>
              <a:ext cx="264767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◆せん妄</a:t>
              </a:r>
              <a:endPara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F993306-AF94-5916-B81E-2E003B626A5F}"/>
              </a:ext>
            </a:extLst>
          </p:cNvPr>
          <p:cNvGraphicFramePr>
            <a:graphicFrameLocks noGrp="1"/>
          </p:cNvGraphicFramePr>
          <p:nvPr/>
        </p:nvGraphicFramePr>
        <p:xfrm>
          <a:off x="-13466434" y="11065749"/>
          <a:ext cx="12904752" cy="5175183"/>
        </p:xfrm>
        <a:graphic>
          <a:graphicData uri="http://schemas.openxmlformats.org/drawingml/2006/table">
            <a:tbl>
              <a:tblPr firstRow="1" bandRow="1"/>
              <a:tblGrid>
                <a:gridCol w="3123498">
                  <a:extLst>
                    <a:ext uri="{9D8B030D-6E8A-4147-A177-3AD203B41FA5}">
                      <a16:colId xmlns:a16="http://schemas.microsoft.com/office/drawing/2014/main" val="855943768"/>
                    </a:ext>
                  </a:extLst>
                </a:gridCol>
                <a:gridCol w="5333730">
                  <a:extLst>
                    <a:ext uri="{9D8B030D-6E8A-4147-A177-3AD203B41FA5}">
                      <a16:colId xmlns:a16="http://schemas.microsoft.com/office/drawing/2014/main" val="1343570477"/>
                    </a:ext>
                  </a:extLst>
                </a:gridCol>
                <a:gridCol w="4447524">
                  <a:extLst>
                    <a:ext uri="{9D8B030D-6E8A-4147-A177-3AD203B41FA5}">
                      <a16:colId xmlns:a16="http://schemas.microsoft.com/office/drawing/2014/main" val="2909668331"/>
                    </a:ext>
                  </a:extLst>
                </a:gridCol>
              </a:tblGrid>
              <a:tr h="666053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endParaRPr kumimoji="1" lang="ja-JP" altLang="en-US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せん妄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b="1" kern="1200">
                          <a:solidFill>
                            <a:schemeClr val="lt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認知症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08439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意識障害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おおむね正常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970641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発症時期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特定可能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特定不可能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35638"/>
                  </a:ext>
                </a:extLst>
              </a:tr>
              <a:tr h="894908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発症期間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一過性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持続性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46912"/>
                  </a:ext>
                </a:extLst>
              </a:tr>
              <a:tr h="1824406"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症状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突然暴れだす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意味不明なことを口走る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妄想、厳格、幻聴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1pPr>
                      <a:lvl2pPr marL="1513743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2pPr>
                      <a:lvl3pPr marL="302748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3pPr>
                      <a:lvl4pPr marL="4541230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4pPr>
                      <a:lvl5pPr marL="605497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5pPr>
                      <a:lvl6pPr marL="7568717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6pPr>
                      <a:lvl7pPr marL="9082461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7pPr>
                      <a:lvl8pPr marL="10596204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8pPr>
                      <a:lvl9pPr marL="12109948" algn="l" defTabSz="3027487" rtl="0" eaLnBrk="1" latinLnBrk="0" hangingPunct="1">
                        <a:defRPr kumimoji="1" sz="5960" kern="1200">
                          <a:solidFill>
                            <a:schemeClr val="dk1"/>
                          </a:solidFill>
                          <a:latin typeface="BIZ UDPゴシック"/>
                          <a:ea typeface="BIZ UDPゴシック"/>
                        </a:defRPr>
                      </a:lvl9pPr>
                    </a:lstStyle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記憶障害</a:t>
                      </a:r>
                      <a:endParaRPr kumimoji="1" lang="en-US" altLang="ja-JP" sz="3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3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失見当識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41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53414"/>
                  </a:ext>
                </a:extLst>
              </a:tr>
            </a:tbl>
          </a:graphicData>
        </a:graphic>
      </p:graphicFrame>
      <p:sp>
        <p:nvSpPr>
          <p:cNvPr id="14" name="テキスト プレースホルダー 14">
            <a:extLst>
              <a:ext uri="{FF2B5EF4-FFF2-40B4-BE49-F238E27FC236}">
                <a16:creationId xmlns:a16="http://schemas.microsoft.com/office/drawing/2014/main" id="{4B31DE13-94FC-6E8B-C2BA-CF771430E21B}"/>
              </a:ext>
            </a:extLst>
          </p:cNvPr>
          <p:cNvSpPr txBox="1">
            <a:spLocks/>
          </p:cNvSpPr>
          <p:nvPr/>
        </p:nvSpPr>
        <p:spPr>
          <a:xfrm>
            <a:off x="-11635944" y="18684057"/>
            <a:ext cx="7220468" cy="413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1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anose="020F0502020204030204" pitchFamily="34" charset="0"/>
                <a:ea typeface="BIZ UDPゴシック"/>
                <a:cs typeface="Calibri" panose="020F0502020204030204" pitchFamily="34" charset="0"/>
              </a:rPr>
              <a:t>https://www.tokyomidtown-mc.jp/column/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alibri" panose="020F0502020204030204" pitchFamily="34" charset="0"/>
                <a:ea typeface="BIZ UDPゴシック"/>
                <a:cs typeface="Calibri" panose="020F0502020204030204" pitchFamily="34" charset="0"/>
              </a:rPr>
              <a:t>2014072817052/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Calibri" panose="020F0502020204030204" pitchFamily="34" charset="0"/>
              <a:ea typeface="BIZ UDPゴシック"/>
              <a:cs typeface="Calibri" panose="020F0502020204030204" pitchFamily="34" charset="0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7175F32-70B1-9007-BD54-2C297FC21812}"/>
              </a:ext>
            </a:extLst>
          </p:cNvPr>
          <p:cNvGrpSpPr/>
          <p:nvPr/>
        </p:nvGrpSpPr>
        <p:grpSpPr>
          <a:xfrm>
            <a:off x="9413875" y="9815891"/>
            <a:ext cx="4914608" cy="2460996"/>
            <a:chOff x="8859945" y="15924260"/>
            <a:chExt cx="4914608" cy="246099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92E66E5-F057-212C-7C1A-35681CCC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9945" y="15924260"/>
              <a:ext cx="2467031" cy="246099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4D7CE113-ECB9-2D79-3C4C-FC48037AA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7522" y="15924260"/>
              <a:ext cx="2467031" cy="2460996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1258038-ACB1-B78A-46F3-827521BA1D1D}"/>
              </a:ext>
            </a:extLst>
          </p:cNvPr>
          <p:cNvGrpSpPr/>
          <p:nvPr/>
        </p:nvGrpSpPr>
        <p:grpSpPr>
          <a:xfrm>
            <a:off x="14419604" y="7232596"/>
            <a:ext cx="15402047" cy="1768740"/>
            <a:chOff x="14441717" y="7849890"/>
            <a:chExt cx="15402047" cy="176874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3DD0330-349F-BCD1-22BD-1CA779D5C761}"/>
                </a:ext>
              </a:extLst>
            </p:cNvPr>
            <p:cNvSpPr txBox="1"/>
            <p:nvPr/>
          </p:nvSpPr>
          <p:spPr>
            <a:xfrm>
              <a:off x="14441717" y="7849890"/>
              <a:ext cx="1469893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◆カルテデータからせん妄を予測するタスク</a:t>
              </a:r>
              <a:br>
                <a:rPr kumimoji="1" lang="en-US" altLang="ja-JP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[Van den Boogaard et al.,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2012]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9D1754B-CA7E-D0D0-1B91-A368455F48B2}"/>
                </a:ext>
              </a:extLst>
            </p:cNvPr>
            <p:cNvSpPr txBox="1"/>
            <p:nvPr/>
          </p:nvSpPr>
          <p:spPr>
            <a:xfrm>
              <a:off x="15144833" y="8972299"/>
              <a:ext cx="14698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特徴量の収集が困難かつ患者が限定的、せん妄の発症リスクの予測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9A0DD97-631F-460F-ACB4-9FEB066EAE10}"/>
              </a:ext>
            </a:extLst>
          </p:cNvPr>
          <p:cNvGrpSpPr/>
          <p:nvPr/>
        </p:nvGrpSpPr>
        <p:grpSpPr>
          <a:xfrm>
            <a:off x="14417068" y="9083928"/>
            <a:ext cx="14698930" cy="1981821"/>
            <a:chOff x="14474179" y="9993695"/>
            <a:chExt cx="14698930" cy="198182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68ECCDA-A3CC-029A-842D-0D49E69ECFAE}"/>
                </a:ext>
              </a:extLst>
            </p:cNvPr>
            <p:cNvSpPr txBox="1"/>
            <p:nvPr/>
          </p:nvSpPr>
          <p:spPr>
            <a:xfrm>
              <a:off x="14474179" y="9993695"/>
              <a:ext cx="1469893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◆表情からせん妄を分類するタスク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生田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ら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., 2023]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319355F-6F62-52F6-3454-F06594A667BA}"/>
                </a:ext>
              </a:extLst>
            </p:cNvPr>
            <p:cNvSpPr txBox="1"/>
            <p:nvPr/>
          </p:nvSpPr>
          <p:spPr>
            <a:xfrm>
              <a:off x="15161115" y="10775187"/>
              <a:ext cx="13979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機械学習手法１種類かつ特徴量設計１種類であり、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21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名分の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表情データセットに対して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5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分割の交差検証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矢印: 下 49">
            <a:extLst>
              <a:ext uri="{FF2B5EF4-FFF2-40B4-BE49-F238E27FC236}">
                <a16:creationId xmlns:a16="http://schemas.microsoft.com/office/drawing/2014/main" id="{89CDE614-7A20-811A-D2CD-3EB8B104FEC2}"/>
              </a:ext>
            </a:extLst>
          </p:cNvPr>
          <p:cNvSpPr/>
          <p:nvPr/>
        </p:nvSpPr>
        <p:spPr>
          <a:xfrm>
            <a:off x="21778115" y="11264134"/>
            <a:ext cx="631309" cy="8276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E12C6C3E-D510-013E-159C-2DFACC7BBBB7}"/>
              </a:ext>
            </a:extLst>
          </p:cNvPr>
          <p:cNvSpPr/>
          <p:nvPr/>
        </p:nvSpPr>
        <p:spPr>
          <a:xfrm>
            <a:off x="14718703" y="12283925"/>
            <a:ext cx="15022055" cy="575462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簡単に高精度で自動的にせん妄を判別すること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表情特徴量を用いた機械学習によるせん妄判別手法を開発する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表情データセットの構築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撮影時のプロトコル整備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撮影環境の工夫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プロトコルに基づく表情特徴の抽出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高精度に判別できる手法の組み合わせを探索的に検証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特徴量設計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種類、機械学習手法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パラメータチューニング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C251A69-95FA-0FA5-F56C-609812276609}"/>
              </a:ext>
            </a:extLst>
          </p:cNvPr>
          <p:cNvSpPr/>
          <p:nvPr/>
        </p:nvSpPr>
        <p:spPr>
          <a:xfrm>
            <a:off x="315226" y="33474658"/>
            <a:ext cx="29736000" cy="1369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今後の方針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9F02B27-035F-BD4E-6F06-04A27EB2CE76}"/>
              </a:ext>
            </a:extLst>
          </p:cNvPr>
          <p:cNvGrpSpPr/>
          <p:nvPr/>
        </p:nvGrpSpPr>
        <p:grpSpPr>
          <a:xfrm>
            <a:off x="365677" y="20063350"/>
            <a:ext cx="14364615" cy="10446464"/>
            <a:chOff x="354088" y="19438178"/>
            <a:chExt cx="14364615" cy="1044646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493EDF0-9DCF-BD4A-3342-67355FDB4067}"/>
                </a:ext>
              </a:extLst>
            </p:cNvPr>
            <p:cNvSpPr txBox="1"/>
            <p:nvPr/>
          </p:nvSpPr>
          <p:spPr>
            <a:xfrm>
              <a:off x="354088" y="19438178"/>
              <a:ext cx="1039321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◆データセット構築と特徴量設計（ポリシーがない）</a:t>
              </a:r>
              <a:endPara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5475F020-C2AE-D72B-B7F4-A7037B188A01}"/>
                </a:ext>
              </a:extLst>
            </p:cNvPr>
            <p:cNvSpPr/>
            <p:nvPr/>
          </p:nvSpPr>
          <p:spPr>
            <a:xfrm>
              <a:off x="1214982" y="20821568"/>
              <a:ext cx="3687956" cy="7694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会話場面の収録</a:t>
              </a:r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D7E1EAD-74F9-5A0F-B6FB-423F9A4B885A}"/>
                </a:ext>
              </a:extLst>
            </p:cNvPr>
            <p:cNvSpPr/>
            <p:nvPr/>
          </p:nvSpPr>
          <p:spPr>
            <a:xfrm>
              <a:off x="1208737" y="25970272"/>
              <a:ext cx="3694201" cy="81163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表情情報の抽出</a:t>
              </a: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55FDFA2-B147-54C8-3790-069D6DA736D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3058960" y="21613633"/>
              <a:ext cx="0" cy="1874696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E8E84DD-25AC-D9C7-9A58-3F4D64448E27}"/>
                </a:ext>
              </a:extLst>
            </p:cNvPr>
            <p:cNvCxnSpPr>
              <a:cxnSpLocks/>
            </p:cNvCxnSpPr>
            <p:nvPr/>
          </p:nvCxnSpPr>
          <p:spPr>
            <a:xfrm>
              <a:off x="3055837" y="24257770"/>
              <a:ext cx="0" cy="1712502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2EE248D-F9AD-0541-1656-53742B265E2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000" y="26781908"/>
              <a:ext cx="0" cy="1750933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1FBA9EDA-91E4-56BE-588A-9E3AAF3CE10C}"/>
                </a:ext>
              </a:extLst>
            </p:cNvPr>
            <p:cNvSpPr/>
            <p:nvPr/>
          </p:nvSpPr>
          <p:spPr>
            <a:xfrm>
              <a:off x="1208736" y="28575036"/>
              <a:ext cx="3694201" cy="81163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特徴量設計</a:t>
              </a: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531CBF70-0F39-04AA-D026-F9631872F86C}"/>
                </a:ext>
              </a:extLst>
            </p:cNvPr>
            <p:cNvSpPr/>
            <p:nvPr/>
          </p:nvSpPr>
          <p:spPr>
            <a:xfrm>
              <a:off x="365677" y="23488329"/>
              <a:ext cx="5386566" cy="76944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600" dirty="0"/>
                <a:t>患者の発話区間の検討</a:t>
              </a:r>
            </a:p>
          </p:txBody>
        </p:sp>
        <p:sp>
          <p:nvSpPr>
            <p:cNvPr id="43" name="吹き出し: 角を丸めた四角形 42">
              <a:extLst>
                <a:ext uri="{FF2B5EF4-FFF2-40B4-BE49-F238E27FC236}">
                  <a16:creationId xmlns:a16="http://schemas.microsoft.com/office/drawing/2014/main" id="{C5A9960D-34D8-9DCA-B823-4A65B0236C70}"/>
                </a:ext>
              </a:extLst>
            </p:cNvPr>
            <p:cNvSpPr/>
            <p:nvPr/>
          </p:nvSpPr>
          <p:spPr>
            <a:xfrm>
              <a:off x="6084528" y="20773548"/>
              <a:ext cx="8634175" cy="1953231"/>
            </a:xfrm>
            <a:prstGeom prst="wedgeRoundRectCallout">
              <a:avLst>
                <a:gd name="adj1" fmla="val -62132"/>
                <a:gd name="adj2" fmla="val -31128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せん妄患者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12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名、非せん妄患者の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19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名分の医療関係者との会話場面の収録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動画長：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分程度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4" name="吹き出し: 角を丸めた四角形 43">
              <a:extLst>
                <a:ext uri="{FF2B5EF4-FFF2-40B4-BE49-F238E27FC236}">
                  <a16:creationId xmlns:a16="http://schemas.microsoft.com/office/drawing/2014/main" id="{A56BEB0A-16A9-E194-8716-05E2CE13AE5B}"/>
                </a:ext>
              </a:extLst>
            </p:cNvPr>
            <p:cNvSpPr/>
            <p:nvPr/>
          </p:nvSpPr>
          <p:spPr>
            <a:xfrm>
              <a:off x="6084528" y="23590386"/>
              <a:ext cx="7864975" cy="1225558"/>
            </a:xfrm>
            <a:prstGeom prst="wedgeRoundRectCallout">
              <a:avLst>
                <a:gd name="adj1" fmla="val -53797"/>
                <a:gd name="adj2" fmla="val -32837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会話場面において患者の発話区間の内、</a:t>
              </a:r>
              <a:b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先頭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フレームをラベル付け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（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の理由）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5" name="吹き出し: 角を丸めた四角形 44">
              <a:extLst>
                <a:ext uri="{FF2B5EF4-FFF2-40B4-BE49-F238E27FC236}">
                  <a16:creationId xmlns:a16="http://schemas.microsoft.com/office/drawing/2014/main" id="{01E79EDB-C310-F269-B95D-8B1ACE38B017}"/>
                </a:ext>
              </a:extLst>
            </p:cNvPr>
            <p:cNvSpPr/>
            <p:nvPr/>
          </p:nvSpPr>
          <p:spPr>
            <a:xfrm>
              <a:off x="6084528" y="25805062"/>
              <a:ext cx="8063272" cy="2311848"/>
            </a:xfrm>
            <a:prstGeom prst="wedgeRoundRectCallout">
              <a:avLst>
                <a:gd name="adj1" fmla="val -61871"/>
                <a:gd name="adj2" fmla="val -2869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32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Pyfeat</a:t>
              </a:r>
              <a:r>
                <a:rPr lang="en-US" altLang="ja-JP" sz="3200" dirty="0"/>
                <a:t> 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[Cheong et al., 2023]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を用いて、</a:t>
              </a:r>
              <a:b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Facial Action Unit(AU)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を抽出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6" name="吹き出し: 角を丸めた四角形 45">
              <a:extLst>
                <a:ext uri="{FF2B5EF4-FFF2-40B4-BE49-F238E27FC236}">
                  <a16:creationId xmlns:a16="http://schemas.microsoft.com/office/drawing/2014/main" id="{8EFEFE7E-F956-AB36-B046-D5CF8A644BFF}"/>
                </a:ext>
              </a:extLst>
            </p:cNvPr>
            <p:cNvSpPr/>
            <p:nvPr/>
          </p:nvSpPr>
          <p:spPr>
            <a:xfrm>
              <a:off x="6084528" y="29115201"/>
              <a:ext cx="8063272" cy="769441"/>
            </a:xfrm>
            <a:prstGeom prst="wedgeRoundRectCallout">
              <a:avLst>
                <a:gd name="adj1" fmla="val -63880"/>
                <a:gd name="adj2" fmla="val -56328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先頭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32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フレームの平均と標準偏差</a:t>
              </a:r>
              <a:endParaRPr lang="en-US" altLang="ja-JP" sz="32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E39B4A-B1AA-AC61-EA74-39CE0772E427}"/>
              </a:ext>
            </a:extLst>
          </p:cNvPr>
          <p:cNvSpPr txBox="1"/>
          <p:nvPr/>
        </p:nvSpPr>
        <p:spPr>
          <a:xfrm>
            <a:off x="14718702" y="20031479"/>
            <a:ext cx="61854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◆性能評価実験</a:t>
            </a:r>
            <a:endParaRPr kumimoji="1"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C73D02E-1F55-44EA-F462-DF6BA819E7C2}"/>
              </a:ext>
            </a:extLst>
          </p:cNvPr>
          <p:cNvGrpSpPr/>
          <p:nvPr/>
        </p:nvGrpSpPr>
        <p:grpSpPr>
          <a:xfrm>
            <a:off x="265860" y="30522622"/>
            <a:ext cx="14452842" cy="2506690"/>
            <a:chOff x="265860" y="30134803"/>
            <a:chExt cx="14452842" cy="250669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8B8A0F1-BC2E-890E-2764-D2FA320A4417}"/>
                </a:ext>
              </a:extLst>
            </p:cNvPr>
            <p:cNvSpPr txBox="1"/>
            <p:nvPr/>
          </p:nvSpPr>
          <p:spPr>
            <a:xfrm>
              <a:off x="265860" y="30134803"/>
              <a:ext cx="531321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◆機械学習手法</a:t>
              </a:r>
              <a:endPara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28D33190-55ED-E8CB-E0D4-0D4BE7C1E981}"/>
                </a:ext>
              </a:extLst>
            </p:cNvPr>
            <p:cNvSpPr txBox="1"/>
            <p:nvPr/>
          </p:nvSpPr>
          <p:spPr>
            <a:xfrm>
              <a:off x="869801" y="30887167"/>
              <a:ext cx="138489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線形回帰、ロジスティック回帰、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SVM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、決定木、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ランダムフォレスト、</a:t>
              </a:r>
              <a:r>
                <a:rPr lang="en-US" altLang="ja-JP" sz="36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XGBoost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36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kNN</a:t>
              </a:r>
              <a:b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　　　　　　　　　 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図 61">
            <a:extLst>
              <a:ext uri="{FF2B5EF4-FFF2-40B4-BE49-F238E27FC236}">
                <a16:creationId xmlns:a16="http://schemas.microsoft.com/office/drawing/2014/main" id="{E183310F-A291-F144-EF03-367B70B51E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29389" y="25878404"/>
            <a:ext cx="13942063" cy="5291935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515AC76-0684-D00F-CB4E-E871E804A5C1}"/>
              </a:ext>
            </a:extLst>
          </p:cNvPr>
          <p:cNvSpPr txBox="1"/>
          <p:nvPr/>
        </p:nvSpPr>
        <p:spPr>
          <a:xfrm>
            <a:off x="14718700" y="25044239"/>
            <a:ext cx="91794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◆結果（感度、特異度の話も追加）</a:t>
            </a:r>
            <a:endParaRPr kumimoji="1"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A9B774A-7801-76CA-4E1C-283688171BC0}"/>
              </a:ext>
            </a:extLst>
          </p:cNvPr>
          <p:cNvGrpSpPr/>
          <p:nvPr/>
        </p:nvGrpSpPr>
        <p:grpSpPr>
          <a:xfrm>
            <a:off x="265860" y="36295523"/>
            <a:ext cx="14062623" cy="2816624"/>
            <a:chOff x="265860" y="33976866"/>
            <a:chExt cx="14062623" cy="2816624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78EF13C5-5305-8E09-F2EF-C49EDE55B094}"/>
                </a:ext>
              </a:extLst>
            </p:cNvPr>
            <p:cNvSpPr txBox="1"/>
            <p:nvPr/>
          </p:nvSpPr>
          <p:spPr>
            <a:xfrm>
              <a:off x="265860" y="33976866"/>
              <a:ext cx="829394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◆表情データセットの解析？</a:t>
              </a:r>
              <a:endPara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5C332FB-D305-11ED-C255-FCBE90B9097A}"/>
                </a:ext>
              </a:extLst>
            </p:cNvPr>
            <p:cNvSpPr txBox="1"/>
            <p:nvPr/>
          </p:nvSpPr>
          <p:spPr>
            <a:xfrm>
              <a:off x="479582" y="34731387"/>
              <a:ext cx="1384890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データセットの分布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特徴量設計による分類精度への影響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各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が分類精度に与える影響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B316045-C338-A13F-48FC-B418ECB7CBC8}"/>
              </a:ext>
            </a:extLst>
          </p:cNvPr>
          <p:cNvGrpSpPr/>
          <p:nvPr/>
        </p:nvGrpSpPr>
        <p:grpSpPr>
          <a:xfrm>
            <a:off x="14718702" y="36295523"/>
            <a:ext cx="15007649" cy="4786395"/>
            <a:chOff x="14718702" y="33976865"/>
            <a:chExt cx="15007649" cy="4786395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3FF4217C-315B-5BF3-E484-E9304DBA439A}"/>
                </a:ext>
              </a:extLst>
            </p:cNvPr>
            <p:cNvSpPr txBox="1"/>
            <p:nvPr/>
          </p:nvSpPr>
          <p:spPr>
            <a:xfrm>
              <a:off x="14718702" y="33976865"/>
              <a:ext cx="689693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◆音声情報の使用を検討？</a:t>
              </a:r>
              <a:endParaRPr kumimoji="1" lang="en-US" altLang="ja-JP" sz="4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42B39EF-0F63-A42A-EEDA-2BCC6BB5B0EF}"/>
                </a:ext>
              </a:extLst>
            </p:cNvPr>
            <p:cNvSpPr txBox="1"/>
            <p:nvPr/>
          </p:nvSpPr>
          <p:spPr>
            <a:xfrm>
              <a:off x="14904570" y="34731387"/>
              <a:ext cx="14821781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認知症で音声が有効説？みたいなことを載せる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音声情報を組み込み、マルチモーダル情報として精度向上を目指す</a:t>
              </a:r>
              <a:r>
                <a:rPr lang="en-US" altLang="ja-JP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まずは、会話場面の動画から</a:t>
              </a:r>
              <a:r>
                <a:rPr lang="en-US" altLang="ja-JP" sz="36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openSMILE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で特徴抽出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目標：特徴量の処理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目標：学習モデルの作成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00D171F-CA5D-9C63-FEF4-344081440D35}"/>
              </a:ext>
            </a:extLst>
          </p:cNvPr>
          <p:cNvSpPr txBox="1"/>
          <p:nvPr/>
        </p:nvSpPr>
        <p:spPr>
          <a:xfrm>
            <a:off x="15298075" y="31217179"/>
            <a:ext cx="1384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考察？</a:t>
            </a:r>
            <a:br>
              <a: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</a:b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　　　　　 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11166</TotalTime>
  <Words>4099</Words>
  <Application>Microsoft Office PowerPoint</Application>
  <PresentationFormat>ユーザー設定</PresentationFormat>
  <Paragraphs>319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Akishige Yuguchi</dc:creator>
  <cp:lastModifiedBy>仁保　貴耀</cp:lastModifiedBy>
  <cp:revision>183</cp:revision>
  <cp:lastPrinted>2023-09-01T11:29:54Z</cp:lastPrinted>
  <dcterms:created xsi:type="dcterms:W3CDTF">2021-12-09T15:02:23Z</dcterms:created>
  <dcterms:modified xsi:type="dcterms:W3CDTF">2025-09-04T12:36:04Z</dcterms:modified>
</cp:coreProperties>
</file>