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65" r:id="rId2"/>
  </p:sldIdLst>
  <p:sldSz cx="30275213" cy="4280376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1" userDrawn="1">
          <p15:clr>
            <a:srgbClr val="A4A3A4"/>
          </p15:clr>
        </p15:guide>
        <p15:guide id="2" pos="953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  <a:srgbClr val="008000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91" autoAdjust="0"/>
    <p:restoredTop sz="95795" autoAdjust="0"/>
  </p:normalViewPr>
  <p:slideViewPr>
    <p:cSldViewPr snapToGrid="0">
      <p:cViewPr>
        <p:scale>
          <a:sx n="10" d="100"/>
          <a:sy n="10" d="100"/>
        </p:scale>
        <p:origin x="2500" y="144"/>
      </p:cViewPr>
      <p:guideLst>
        <p:guide orient="horz" pos="13481"/>
        <p:guide pos="953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小野 桂市 (学生)" userId="12324257164_tp_box_2" providerId="OAuth2" clId="{BF02FAFF-B649-4C5B-87B0-4C56B8EEEDCD}"/>
    <pc:docChg chg="undo custSel addSld modSld">
      <pc:chgData name="小野 桂市 (学生)" userId="12324257164_tp_box_2" providerId="OAuth2" clId="{BF02FAFF-B649-4C5B-87B0-4C56B8EEEDCD}" dt="2023-11-30T03:34:05.357" v="6" actId="680"/>
      <pc:docMkLst>
        <pc:docMk/>
      </pc:docMkLst>
      <pc:sldChg chg="delSp modSp mod">
        <pc:chgData name="小野 桂市 (学生)" userId="12324257164_tp_box_2" providerId="OAuth2" clId="{BF02FAFF-B649-4C5B-87B0-4C56B8EEEDCD}" dt="2023-11-30T03:34:01.687" v="5" actId="1076"/>
        <pc:sldMkLst>
          <pc:docMk/>
          <pc:sldMk cId="3934230565" sldId="265"/>
        </pc:sldMkLst>
        <pc:spChg chg="del topLvl">
          <ac:chgData name="小野 桂市 (学生)" userId="12324257164_tp_box_2" providerId="OAuth2" clId="{BF02FAFF-B649-4C5B-87B0-4C56B8EEEDCD}" dt="2023-11-30T03:25:10.275" v="3" actId="478"/>
          <ac:spMkLst>
            <pc:docMk/>
            <pc:sldMk cId="3934230565" sldId="265"/>
            <ac:spMk id="30" creationId="{4A5C118C-44B3-37D9-B1C0-C2F2D5B59311}"/>
          </ac:spMkLst>
        </pc:spChg>
        <pc:spChg chg="del">
          <ac:chgData name="小野 桂市 (学生)" userId="12324257164_tp_box_2" providerId="OAuth2" clId="{BF02FAFF-B649-4C5B-87B0-4C56B8EEEDCD}" dt="2023-11-30T03:25:07.984" v="2" actId="478"/>
          <ac:spMkLst>
            <pc:docMk/>
            <pc:sldMk cId="3934230565" sldId="265"/>
            <ac:spMk id="96" creationId="{0BE8D311-89FA-0AEB-A4C1-DE636FD6032F}"/>
          </ac:spMkLst>
        </pc:spChg>
        <pc:grpChg chg="del mod">
          <ac:chgData name="小野 桂市 (学生)" userId="12324257164_tp_box_2" providerId="OAuth2" clId="{BF02FAFF-B649-4C5B-87B0-4C56B8EEEDCD}" dt="2023-11-30T03:25:10.275" v="3" actId="478"/>
          <ac:grpSpMkLst>
            <pc:docMk/>
            <pc:sldMk cId="3934230565" sldId="265"/>
            <ac:grpSpMk id="9" creationId="{E767B3B3-ABBB-4003-B840-BF8081B4EDED}"/>
          </ac:grpSpMkLst>
        </pc:grpChg>
        <pc:grpChg chg="mod topLvl">
          <ac:chgData name="小野 桂市 (学生)" userId="12324257164_tp_box_2" providerId="OAuth2" clId="{BF02FAFF-B649-4C5B-87B0-4C56B8EEEDCD}" dt="2023-11-30T03:34:01.687" v="5" actId="1076"/>
          <ac:grpSpMkLst>
            <pc:docMk/>
            <pc:sldMk cId="3934230565" sldId="265"/>
            <ac:grpSpMk id="255" creationId="{D81C7EE4-D5C7-2275-ACDD-20A868567378}"/>
          </ac:grpSpMkLst>
        </pc:grpChg>
      </pc:sldChg>
      <pc:sldChg chg="new">
        <pc:chgData name="小野 桂市 (学生)" userId="12324257164_tp_box_2" providerId="OAuth2" clId="{BF02FAFF-B649-4C5B-87B0-4C56B8EEEDCD}" dt="2023-11-30T03:34:05.357" v="6" actId="680"/>
        <pc:sldMkLst>
          <pc:docMk/>
          <pc:sldMk cId="114245361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8056"/>
          </a:xfrm>
          <a:prstGeom prst="rect">
            <a:avLst/>
          </a:prstGeom>
        </p:spPr>
        <p:txBody>
          <a:bodyPr vert="horz" lIns="91392" tIns="45697" rIns="91392" bIns="45697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392" tIns="45697" rIns="91392" bIns="45697" rtlCol="0"/>
          <a:lstStyle>
            <a:lvl1pPr algn="r">
              <a:defRPr sz="1200"/>
            </a:lvl1pPr>
          </a:lstStyle>
          <a:p>
            <a:fld id="{30268861-E52A-4C53-BC03-DA6077889E39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214563" y="1241425"/>
            <a:ext cx="236855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92" tIns="45697" rIns="91392" bIns="45697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392" tIns="45697" rIns="91392" bIns="45697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8055"/>
          </a:xfrm>
          <a:prstGeom prst="rect">
            <a:avLst/>
          </a:prstGeom>
        </p:spPr>
        <p:txBody>
          <a:bodyPr vert="horz" lIns="91392" tIns="45697" rIns="91392" bIns="45697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392" tIns="45697" rIns="91392" bIns="45697" rtlCol="0" anchor="b"/>
          <a:lstStyle>
            <a:lvl1pPr algn="r">
              <a:defRPr sz="1200"/>
            </a:lvl1pPr>
          </a:lstStyle>
          <a:p>
            <a:fld id="{3AE8C683-7AD3-420E-A502-300F24EC9C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90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kumimoji="1"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画像、音声を別々で</a:t>
            </a:r>
            <a:endParaRPr kumimoji="1"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目的と関連、先行研究の順番が逆</a:t>
            </a:r>
            <a:endParaRPr kumimoji="1" lang="en-US" altLang="ja-JP" dirty="0"/>
          </a:p>
          <a:p>
            <a:r>
              <a:rPr kumimoji="1" lang="ja-JP" altLang="en-US" dirty="0"/>
              <a:t>フォント</a:t>
            </a:r>
            <a:r>
              <a:rPr kumimoji="1" lang="en-US" altLang="ja-JP" dirty="0"/>
              <a:t>40</a:t>
            </a:r>
          </a:p>
          <a:p>
            <a:r>
              <a:rPr kumimoji="1" lang="ja-JP" altLang="en-US" dirty="0"/>
              <a:t>一連の図（表情を撮影から最終的な医者の判断までの）</a:t>
            </a:r>
            <a:endParaRPr kumimoji="1" lang="en-US" altLang="ja-JP" dirty="0"/>
          </a:p>
          <a:p>
            <a:r>
              <a:rPr kumimoji="1" lang="ja-JP" altLang="en-US" dirty="0"/>
              <a:t>会話場面の先頭を用いる理由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背景、従来研究、目的</a:t>
            </a:r>
            <a:endParaRPr kumimoji="1" lang="en-US" altLang="ja-JP" dirty="0"/>
          </a:p>
          <a:p>
            <a:r>
              <a:rPr kumimoji="1" lang="ja-JP" altLang="en-US" dirty="0"/>
              <a:t>目的を達成するために、後何をやる必要があるのか（現場でそれができるという）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ja-JP" altLang="en-US" dirty="0"/>
              <a:t>ラベル付けよりだと、発話区間の検出</a:t>
            </a:r>
            <a:r>
              <a:rPr kumimoji="1" lang="en-US" altLang="ja-JP" dirty="0"/>
              <a:t>or</a:t>
            </a:r>
            <a:r>
              <a:rPr kumimoji="1" lang="ja-JP" altLang="en-US" dirty="0"/>
              <a:t>発話区間抽出</a:t>
            </a:r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E8C683-7AD3-420E-A502-300F24EC9C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789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48023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4336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437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74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4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465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6507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7100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7382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07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0038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BD5B8-4F74-4F09-885B-99AA12E9654D}" type="datetimeFigureOut">
              <a:rPr kumimoji="1" lang="ja-JP" altLang="en-US" smtClean="0"/>
              <a:t>2025/9/5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396C35-8A0E-4DC4-9D44-30B7D738978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6733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Rectangle 8">
            <a:extLst>
              <a:ext uri="{FF2B5EF4-FFF2-40B4-BE49-F238E27FC236}">
                <a16:creationId xmlns:a16="http://schemas.microsoft.com/office/drawing/2014/main" id="{F24A3315-1B5E-48EA-905B-0159DAE723CB}"/>
              </a:ext>
            </a:extLst>
          </p:cNvPr>
          <p:cNvSpPr/>
          <p:nvPr/>
        </p:nvSpPr>
        <p:spPr>
          <a:xfrm>
            <a:off x="244189" y="5699254"/>
            <a:ext cx="18565204" cy="12563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背景と目的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229" name="タイトル 1">
            <a:extLst>
              <a:ext uri="{FF2B5EF4-FFF2-40B4-BE49-F238E27FC236}">
                <a16:creationId xmlns:a16="http://schemas.microsoft.com/office/drawing/2014/main" id="{4EA8BBE9-1175-4E47-B8D2-8634D74311B3}"/>
              </a:ext>
            </a:extLst>
          </p:cNvPr>
          <p:cNvSpPr txBox="1">
            <a:spLocks/>
          </p:cNvSpPr>
          <p:nvPr/>
        </p:nvSpPr>
        <p:spPr>
          <a:xfrm>
            <a:off x="763852" y="129836"/>
            <a:ext cx="29068448" cy="40349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302680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4400" b="1" i="0" kern="1200">
                <a:solidFill>
                  <a:schemeClr val="bg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lvl="0">
              <a:defRPr/>
            </a:pPr>
            <a:r>
              <a:rPr kumimoji="1" lang="ja-JP" altLang="en-US" sz="96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動画</a:t>
            </a: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情報を用いた</a:t>
            </a:r>
            <a:endParaRPr kumimoji="1" lang="en-US" altLang="ja-JP" sz="9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  <a:p>
            <a:pPr lvl="0">
              <a:defRPr/>
            </a:pPr>
            <a:r>
              <a:rPr kumimoji="1" lang="ja-JP" altLang="en-US" sz="9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せん妄判別モデルによる診断支援</a:t>
            </a:r>
          </a:p>
        </p:txBody>
      </p:sp>
      <p:sp>
        <p:nvSpPr>
          <p:cNvPr id="230" name="テキスト プレースホルダー 5">
            <a:extLst>
              <a:ext uri="{FF2B5EF4-FFF2-40B4-BE49-F238E27FC236}">
                <a16:creationId xmlns:a16="http://schemas.microsoft.com/office/drawing/2014/main" id="{11908DD1-6B6B-4932-AA01-19C9288DA296}"/>
              </a:ext>
            </a:extLst>
          </p:cNvPr>
          <p:cNvSpPr txBox="1">
            <a:spLocks/>
          </p:cNvSpPr>
          <p:nvPr/>
        </p:nvSpPr>
        <p:spPr>
          <a:xfrm>
            <a:off x="869801" y="3452078"/>
            <a:ext cx="28856550" cy="213300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3026805" rtl="0" eaLnBrk="1" latinLnBrk="0" hangingPunct="1">
              <a:lnSpc>
                <a:spcPct val="90000"/>
              </a:lnSpc>
              <a:spcBef>
                <a:spcPts val="3311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1513405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2pPr>
            <a:lvl3pPr marL="3026804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3pPr>
            <a:lvl4pPr marL="4540214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4pPr>
            <a:lvl5pPr marL="6053613" indent="0" algn="ctr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None/>
              <a:defRPr sz="9600" kern="120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5pPr>
            <a:lvl6pPr marL="8323718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7121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0523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3932" indent="-756700" algn="l" defTabSz="3026805" rtl="0" eaLnBrk="1" latinLnBrk="0" hangingPunct="1">
              <a:lnSpc>
                <a:spcPct val="90000"/>
              </a:lnSpc>
              <a:spcBef>
                <a:spcPts val="1655"/>
              </a:spcBef>
              <a:buFont typeface="Arial"/>
              <a:buChar char="•"/>
              <a:defRPr sz="59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80000"/>
              </a:lnSpc>
              <a:defRPr/>
            </a:pPr>
            <a:r>
              <a:rPr kumimoji="0" lang="ja-JP" altLang="en-US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〇仁保貴耀</a:t>
            </a:r>
            <a:r>
              <a:rPr kumimoji="0" lang="en-US" altLang="ja-JP" sz="6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，湯口彰重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，岡留有哉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，大谷清子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²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，小川朝生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²</a:t>
            </a:r>
            <a:r>
              <a:rPr lang="ja-JP" altLang="en-US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，松本吉央</a:t>
            </a:r>
            <a:r>
              <a:rPr lang="en-US" altLang="ja-JP" sz="6600" dirty="0">
                <a:solidFill>
                  <a:sysClr val="windowText" lastClr="000000"/>
                </a:solidFill>
                <a:ea typeface="メイリオ" panose="020B0604030504040204" pitchFamily="50" charset="-128"/>
                <a:cs typeface="Arial" panose="020B0604020202020204" pitchFamily="34" charset="0"/>
              </a:rPr>
              <a:t>¹</a:t>
            </a:r>
          </a:p>
          <a:p>
            <a:pPr lvl="0">
              <a:lnSpc>
                <a:spcPct val="80000"/>
              </a:lnSpc>
              <a:defRPr/>
            </a:pPr>
            <a:r>
              <a:rPr lang="en-US" altLang="ja-JP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1. </a:t>
            </a:r>
            <a:r>
              <a:rPr lang="ja-JP" altLang="en-US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東京理科大学大学院</a:t>
            </a:r>
            <a:r>
              <a:rPr lang="en-US" altLang="ja-JP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, 2.</a:t>
            </a:r>
            <a:r>
              <a:rPr lang="ja-JP" altLang="en-US" sz="5400" dirty="0">
                <a:solidFill>
                  <a:sysClr val="windowText" lastClr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panose="020B0604020202020204" pitchFamily="34" charset="0"/>
              </a:rPr>
              <a:t> 国立がん研究センター</a:t>
            </a:r>
            <a:endParaRPr kumimoji="0" lang="en-US" altLang="ja-JP" sz="54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32" name="正方形/長方形 21">
            <a:extLst>
              <a:ext uri="{FF2B5EF4-FFF2-40B4-BE49-F238E27FC236}">
                <a16:creationId xmlns:a16="http://schemas.microsoft.com/office/drawing/2014/main" id="{21655FD8-9D7B-49F2-BD9B-ED01019F8A75}"/>
              </a:ext>
            </a:extLst>
          </p:cNvPr>
          <p:cNvSpPr/>
          <p:nvPr/>
        </p:nvSpPr>
        <p:spPr bwMode="auto">
          <a:xfrm>
            <a:off x="249911" y="5684875"/>
            <a:ext cx="18559483" cy="12750054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246" name="四角形: 角を丸くする 245">
            <a:extLst>
              <a:ext uri="{FF2B5EF4-FFF2-40B4-BE49-F238E27FC236}">
                <a16:creationId xmlns:a16="http://schemas.microsoft.com/office/drawing/2014/main" id="{71B4E358-DF84-4836-AE85-A4B603331147}"/>
              </a:ext>
            </a:extLst>
          </p:cNvPr>
          <p:cNvSpPr/>
          <p:nvPr/>
        </p:nvSpPr>
        <p:spPr>
          <a:xfrm>
            <a:off x="284103" y="5434901"/>
            <a:ext cx="29758842" cy="222151"/>
          </a:xfrm>
          <a:prstGeom prst="roundRect">
            <a:avLst>
              <a:gd name="adj" fmla="val 50000"/>
            </a:avLst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2" name="グラフィックス 1">
            <a:extLst>
              <a:ext uri="{FF2B5EF4-FFF2-40B4-BE49-F238E27FC236}">
                <a16:creationId xmlns:a16="http://schemas.microsoft.com/office/drawing/2014/main" id="{C39494C0-F4DB-BA3B-5BD9-B6684766BC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601198" y="65030"/>
            <a:ext cx="890079" cy="890079"/>
          </a:xfrm>
          <a:prstGeom prst="rect">
            <a:avLst/>
          </a:prstGeom>
        </p:spPr>
      </p:pic>
      <p:pic>
        <p:nvPicPr>
          <p:cNvPr id="3" name="グラフィックス 2">
            <a:extLst>
              <a:ext uri="{FF2B5EF4-FFF2-40B4-BE49-F238E27FC236}">
                <a16:creationId xmlns:a16="http://schemas.microsoft.com/office/drawing/2014/main" id="{76753E36-A48C-2319-3A57-5942F83DED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538868" y="68657"/>
            <a:ext cx="4710001" cy="890079"/>
          </a:xfrm>
          <a:prstGeom prst="rect">
            <a:avLst/>
          </a:prstGeom>
        </p:spPr>
      </p:pic>
      <p:sp>
        <p:nvSpPr>
          <p:cNvPr id="116" name="Rectangle 19">
            <a:extLst>
              <a:ext uri="{FF2B5EF4-FFF2-40B4-BE49-F238E27FC236}">
                <a16:creationId xmlns:a16="http://schemas.microsoft.com/office/drawing/2014/main" id="{A156F83A-0A5E-4BFB-8B03-E2EC1569D7C7}"/>
              </a:ext>
            </a:extLst>
          </p:cNvPr>
          <p:cNvSpPr/>
          <p:nvPr/>
        </p:nvSpPr>
        <p:spPr>
          <a:xfrm>
            <a:off x="249912" y="18459373"/>
            <a:ext cx="29736000" cy="1369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kern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表情特徴を用いたせん妄判別モデル</a:t>
            </a:r>
            <a:endParaRPr kumimoji="0" lang="en-US" altLang="ja-JP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117" name="正方形/長方形 21">
            <a:extLst>
              <a:ext uri="{FF2B5EF4-FFF2-40B4-BE49-F238E27FC236}">
                <a16:creationId xmlns:a16="http://schemas.microsoft.com/office/drawing/2014/main" id="{C562B93D-1120-4AF4-9FF9-056934277FA3}"/>
              </a:ext>
            </a:extLst>
          </p:cNvPr>
          <p:cNvSpPr/>
          <p:nvPr/>
        </p:nvSpPr>
        <p:spPr bwMode="auto">
          <a:xfrm>
            <a:off x="249914" y="18438695"/>
            <a:ext cx="29736000" cy="2413663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8" name="正方形/長方形 21">
            <a:extLst>
              <a:ext uri="{FF2B5EF4-FFF2-40B4-BE49-F238E27FC236}">
                <a16:creationId xmlns:a16="http://schemas.microsoft.com/office/drawing/2014/main" id="{3B4352E6-E20B-12F3-0FA6-BB74650253A1}"/>
              </a:ext>
            </a:extLst>
          </p:cNvPr>
          <p:cNvSpPr/>
          <p:nvPr/>
        </p:nvSpPr>
        <p:spPr bwMode="auto">
          <a:xfrm>
            <a:off x="15164130" y="28021397"/>
            <a:ext cx="14821784" cy="14553935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3435B5F2-D240-A83B-9F0C-8769860BA29B}"/>
              </a:ext>
            </a:extLst>
          </p:cNvPr>
          <p:cNvGrpSpPr/>
          <p:nvPr/>
        </p:nvGrpSpPr>
        <p:grpSpPr>
          <a:xfrm>
            <a:off x="249911" y="7204422"/>
            <a:ext cx="18411220" cy="6932409"/>
            <a:chOff x="315225" y="7263415"/>
            <a:chExt cx="14657006" cy="732979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88DE5DB5-9447-AB46-CA7B-3C5651AF6AB7}"/>
                </a:ext>
              </a:extLst>
            </p:cNvPr>
            <p:cNvSpPr txBox="1"/>
            <p:nvPr/>
          </p:nvSpPr>
          <p:spPr>
            <a:xfrm>
              <a:off x="885842" y="8068555"/>
              <a:ext cx="14086389" cy="65246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症状　：</a:t>
              </a:r>
              <a:r>
                <a:rPr lang="ja-JP" altLang="ja-JP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短期的か</a:t>
              </a:r>
              <a:r>
                <a:rPr lang="ja-JP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つ突発的な認知症のような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症状</a:t>
              </a:r>
              <a:endParaRPr lang="en-US" altLang="ja-JP" sz="14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>
                <a:lnSpc>
                  <a:spcPct val="150000"/>
                </a:lnSpc>
                <a:spcAft>
                  <a:spcPts val="600"/>
                </a:spcAft>
              </a:pPr>
              <a:r>
                <a:rPr lang="ja-JP" altLang="en-US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リスク：</a:t>
              </a:r>
              <a:r>
                <a:rPr lang="ja-JP" altLang="en-US" sz="4000" b="1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発見の遅れ</a:t>
              </a:r>
              <a:r>
                <a:rPr lang="ja-JP" altLang="en-US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が転倒による</a:t>
              </a:r>
              <a:r>
                <a:rPr lang="ja-JP" altLang="en-US" sz="4000" b="1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ケガの原因</a:t>
              </a:r>
              <a:r>
                <a:rPr lang="ja-JP" altLang="en-US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や、</a:t>
              </a:r>
              <a:r>
                <a:rPr lang="ja-JP" altLang="en-US" sz="4000" b="1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認知症</a:t>
              </a:r>
              <a:r>
                <a:rPr lang="ja-JP" altLang="en-US" sz="4000" kern="100" dirty="0">
                  <a:solidFill>
                    <a:schemeClr val="tx1">
                      <a:lumMod val="50000"/>
                    </a:schemeClr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につながる可能性</a:t>
              </a:r>
              <a:endParaRPr lang="en-US" altLang="ja-JP" sz="40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ja-JP" sz="4000" kern="100" dirty="0">
                <a:solidFill>
                  <a:schemeClr val="tx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>
                <a:spcAft>
                  <a:spcPts val="600"/>
                </a:spcAft>
              </a:pP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専門医の知見によると、</a:t>
              </a:r>
              <a:r>
                <a:rPr lang="ja-JP" altLang="en-US" sz="4000" b="1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表情筋の変化が遅い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ことや、</a:t>
              </a:r>
              <a:r>
                <a:rPr lang="ja-JP" altLang="en-US" sz="4000" b="1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反応潜時が延長</a:t>
              </a:r>
              <a:endParaRPr lang="en-US" altLang="ja-JP" sz="4000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69ABDE8F-59AC-4CEE-7CBA-99458C211356}"/>
                </a:ext>
              </a:extLst>
            </p:cNvPr>
            <p:cNvSpPr txBox="1"/>
            <p:nvPr/>
          </p:nvSpPr>
          <p:spPr>
            <a:xfrm>
              <a:off x="315225" y="7263415"/>
              <a:ext cx="5587113" cy="87863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</a:t>
              </a: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せん妄の症状とリスク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2DDA650E-BEF5-ABF2-D866-8911DC49740C}"/>
              </a:ext>
            </a:extLst>
          </p:cNvPr>
          <p:cNvGrpSpPr/>
          <p:nvPr/>
        </p:nvGrpSpPr>
        <p:grpSpPr>
          <a:xfrm>
            <a:off x="12427531" y="10223523"/>
            <a:ext cx="6135356" cy="3107359"/>
            <a:chOff x="8859945" y="15924260"/>
            <a:chExt cx="4914608" cy="2460996"/>
          </a:xfrm>
        </p:grpSpPr>
        <p:pic>
          <p:nvPicPr>
            <p:cNvPr id="35" name="図 34">
              <a:extLst>
                <a:ext uri="{FF2B5EF4-FFF2-40B4-BE49-F238E27FC236}">
                  <a16:creationId xmlns:a16="http://schemas.microsoft.com/office/drawing/2014/main" id="{535D8B75-4C45-12C4-AF44-3A3707856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859945" y="15924260"/>
              <a:ext cx="2467031" cy="2460996"/>
            </a:xfrm>
            <a:prstGeom prst="rect">
              <a:avLst/>
            </a:prstGeom>
          </p:spPr>
        </p:pic>
        <p:pic>
          <p:nvPicPr>
            <p:cNvPr id="37" name="図 36">
              <a:extLst>
                <a:ext uri="{FF2B5EF4-FFF2-40B4-BE49-F238E27FC236}">
                  <a16:creationId xmlns:a16="http://schemas.microsoft.com/office/drawing/2014/main" id="{FA6AF516-33AE-C874-2251-3E2B844EF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1307522" y="15924260"/>
              <a:ext cx="2467031" cy="2460996"/>
            </a:xfrm>
            <a:prstGeom prst="rect">
              <a:avLst/>
            </a:prstGeom>
          </p:spPr>
        </p:pic>
      </p:grpSp>
      <p:grpSp>
        <p:nvGrpSpPr>
          <p:cNvPr id="49" name="グループ化 48">
            <a:extLst>
              <a:ext uri="{FF2B5EF4-FFF2-40B4-BE49-F238E27FC236}">
                <a16:creationId xmlns:a16="http://schemas.microsoft.com/office/drawing/2014/main" id="{1A3B80EB-2FEF-8E1F-B817-D01BC66825EA}"/>
              </a:ext>
            </a:extLst>
          </p:cNvPr>
          <p:cNvGrpSpPr/>
          <p:nvPr/>
        </p:nvGrpSpPr>
        <p:grpSpPr>
          <a:xfrm>
            <a:off x="283914" y="14436683"/>
            <a:ext cx="18489979" cy="2104931"/>
            <a:chOff x="14474179" y="9993695"/>
            <a:chExt cx="14698930" cy="2104931"/>
          </a:xfrm>
        </p:grpSpPr>
        <p:sp>
          <p:nvSpPr>
            <p:cNvPr id="47" name="テキスト ボックス 46">
              <a:extLst>
                <a:ext uri="{FF2B5EF4-FFF2-40B4-BE49-F238E27FC236}">
                  <a16:creationId xmlns:a16="http://schemas.microsoft.com/office/drawing/2014/main" id="{CEC59162-5256-9DB3-B123-3DE7C92D6D18}"/>
                </a:ext>
              </a:extLst>
            </p:cNvPr>
            <p:cNvSpPr txBox="1"/>
            <p:nvPr/>
          </p:nvSpPr>
          <p:spPr>
            <a:xfrm>
              <a:off x="14474179" y="9993695"/>
              <a:ext cx="1469893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ja-JP" altLang="en-US" sz="44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◆</a:t>
              </a: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表情からせん妄を分類するタスク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[</a:t>
              </a:r>
              <a:r>
                <a:rPr kumimoji="1"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生田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ら</a:t>
              </a:r>
              <a:r>
                <a:rPr kumimoji="1"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., 2023]</a:t>
              </a:r>
              <a:endParaRPr kumimoji="1" lang="en-US" altLang="ja-JP" sz="24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2BD60BAF-DFD4-7A04-36C4-1892CFC6978D}"/>
                </a:ext>
              </a:extLst>
            </p:cNvPr>
            <p:cNvSpPr txBox="1"/>
            <p:nvPr/>
          </p:nvSpPr>
          <p:spPr>
            <a:xfrm>
              <a:off x="15161115" y="10775187"/>
              <a:ext cx="13979532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機械学習手法１種類かつ特徴量設計１種類であり、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21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名分の表情データセットに対して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5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分割の交差検証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4" name="Rectangle 19">
            <a:extLst>
              <a:ext uri="{FF2B5EF4-FFF2-40B4-BE49-F238E27FC236}">
                <a16:creationId xmlns:a16="http://schemas.microsoft.com/office/drawing/2014/main" id="{6D56CD62-9645-0AC8-1F4E-AD08CB039B5C}"/>
              </a:ext>
            </a:extLst>
          </p:cNvPr>
          <p:cNvSpPr/>
          <p:nvPr/>
        </p:nvSpPr>
        <p:spPr>
          <a:xfrm>
            <a:off x="15176831" y="28035752"/>
            <a:ext cx="14788342" cy="136923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 sz="7200" b="1" kern="0" dirty="0">
                <a:solidFill>
                  <a:prstClr val="black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今後の方針</a:t>
            </a:r>
            <a:endParaRPr kumimoji="0" lang="en-US" altLang="ja-JP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02D88EB8-880F-A2AE-1ADC-34B9F0F4440E}"/>
              </a:ext>
            </a:extLst>
          </p:cNvPr>
          <p:cNvGrpSpPr/>
          <p:nvPr/>
        </p:nvGrpSpPr>
        <p:grpSpPr>
          <a:xfrm>
            <a:off x="15263074" y="34618675"/>
            <a:ext cx="14216802" cy="2315842"/>
            <a:chOff x="265860" y="33976866"/>
            <a:chExt cx="14216802" cy="2315842"/>
          </a:xfrm>
        </p:grpSpPr>
        <p:sp>
          <p:nvSpPr>
            <p:cNvPr id="54" name="テキスト ボックス 53">
              <a:extLst>
                <a:ext uri="{FF2B5EF4-FFF2-40B4-BE49-F238E27FC236}">
                  <a16:creationId xmlns:a16="http://schemas.microsoft.com/office/drawing/2014/main" id="{D58434BE-5F88-2654-6C42-D87E0BDB808F}"/>
                </a:ext>
              </a:extLst>
            </p:cNvPr>
            <p:cNvSpPr txBox="1"/>
            <p:nvPr/>
          </p:nvSpPr>
          <p:spPr>
            <a:xfrm>
              <a:off x="265860" y="33976866"/>
              <a:ext cx="8293940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特徴量の分析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0EF3F660-1E04-4CA7-1263-26E6F6E1F08B}"/>
                </a:ext>
              </a:extLst>
            </p:cNvPr>
            <p:cNvSpPr txBox="1"/>
            <p:nvPr/>
          </p:nvSpPr>
          <p:spPr>
            <a:xfrm>
              <a:off x="633761" y="34815380"/>
              <a:ext cx="13848901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各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の寄与率の分析し、使用する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の検討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特徴量設計の変更（平均、標準偏差以外の検討）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DBD2566D-4A4F-ABFC-FF0B-725AA7270FA1}"/>
              </a:ext>
            </a:extLst>
          </p:cNvPr>
          <p:cNvGrpSpPr/>
          <p:nvPr/>
        </p:nvGrpSpPr>
        <p:grpSpPr>
          <a:xfrm>
            <a:off x="14653387" y="20175612"/>
            <a:ext cx="15299085" cy="7620542"/>
            <a:chOff x="14718701" y="25044239"/>
            <a:chExt cx="14594264" cy="7620542"/>
          </a:xfrm>
        </p:grpSpPr>
        <p:sp>
          <p:nvSpPr>
            <p:cNvPr id="63" name="テキスト ボックス 62">
              <a:extLst>
                <a:ext uri="{FF2B5EF4-FFF2-40B4-BE49-F238E27FC236}">
                  <a16:creationId xmlns:a16="http://schemas.microsoft.com/office/drawing/2014/main" id="{260B5637-48B1-E5E2-EB1B-E1B155EA2B4A}"/>
                </a:ext>
              </a:extLst>
            </p:cNvPr>
            <p:cNvSpPr txBox="1"/>
            <p:nvPr/>
          </p:nvSpPr>
          <p:spPr>
            <a:xfrm>
              <a:off x="14718701" y="25044239"/>
              <a:ext cx="618549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学習結果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7" name="テキスト ボックス 66">
              <a:extLst>
                <a:ext uri="{FF2B5EF4-FFF2-40B4-BE49-F238E27FC236}">
                  <a16:creationId xmlns:a16="http://schemas.microsoft.com/office/drawing/2014/main" id="{33BCF16F-8229-1459-6D91-61F22BF0D5A2}"/>
                </a:ext>
              </a:extLst>
            </p:cNvPr>
            <p:cNvSpPr txBox="1"/>
            <p:nvPr/>
          </p:nvSpPr>
          <p:spPr>
            <a:xfrm>
              <a:off x="15096240" y="30725789"/>
              <a:ext cx="14216725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877888" lvl="2" indent="-342900">
                <a:buFont typeface="Arial" panose="020B0604020202020204" pitchFamily="34" charset="0"/>
                <a:buChar char="•"/>
              </a:pPr>
              <a:r>
                <a:rPr lang="en-US" altLang="ja-JP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k</a:t>
              </a:r>
              <a:r>
                <a:rPr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近傍法と標準偏差を特徴量としたときの感度がやや高い</a:t>
              </a:r>
              <a:endParaRPr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lvl="2"/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→現状では、どの手法がせん妄の判別に最適か断定的なことはいえない</a:t>
              </a:r>
              <a:r>
                <a:rPr lang="ja-JP" altLang="en-US" sz="36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　　　　　　 </a:t>
              </a:r>
              <a:endParaRPr lang="en-US" altLang="ja-JP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3" name="矢印: 下 12">
            <a:extLst>
              <a:ext uri="{FF2B5EF4-FFF2-40B4-BE49-F238E27FC236}">
                <a16:creationId xmlns:a16="http://schemas.microsoft.com/office/drawing/2014/main" id="{6C80BFC2-9A24-0700-E925-F2095923FCC2}"/>
              </a:ext>
            </a:extLst>
          </p:cNvPr>
          <p:cNvSpPr/>
          <p:nvPr/>
        </p:nvSpPr>
        <p:spPr>
          <a:xfrm rot="16200000">
            <a:off x="2453109" y="16951511"/>
            <a:ext cx="642013" cy="903653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3" name="四角形: 角を丸くする 82">
            <a:extLst>
              <a:ext uri="{FF2B5EF4-FFF2-40B4-BE49-F238E27FC236}">
                <a16:creationId xmlns:a16="http://schemas.microsoft.com/office/drawing/2014/main" id="{56FB953C-F423-9E1A-E6F4-22CBCB700165}"/>
              </a:ext>
            </a:extLst>
          </p:cNvPr>
          <p:cNvSpPr/>
          <p:nvPr/>
        </p:nvSpPr>
        <p:spPr>
          <a:xfrm>
            <a:off x="3490859" y="16773475"/>
            <a:ext cx="14350827" cy="12705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目的：</a:t>
            </a:r>
            <a:r>
              <a:rPr lang="ja-JP" altLang="en-US" sz="4400" b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簡便で高精度かつ自動的にせん妄を判別すること</a:t>
            </a:r>
            <a:endParaRPr lang="en-US" altLang="ja-JP" sz="4400" b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Rectangle 8">
            <a:extLst>
              <a:ext uri="{FF2B5EF4-FFF2-40B4-BE49-F238E27FC236}">
                <a16:creationId xmlns:a16="http://schemas.microsoft.com/office/drawing/2014/main" id="{5ECDF976-6577-5B4F-1840-A914D8542D59}"/>
              </a:ext>
            </a:extLst>
          </p:cNvPr>
          <p:cNvSpPr/>
          <p:nvPr/>
        </p:nvSpPr>
        <p:spPr>
          <a:xfrm>
            <a:off x="18811462" y="5704437"/>
            <a:ext cx="11172383" cy="125117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635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417099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72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Arial" charset="0"/>
              </a:rPr>
              <a:t>診断支援のコンセプト</a:t>
            </a:r>
            <a:endParaRPr kumimoji="0" lang="en-US" sz="7200" b="1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Arial" charset="0"/>
            </a:endParaRPr>
          </a:p>
        </p:txBody>
      </p:sp>
      <p:sp>
        <p:nvSpPr>
          <p:cNvPr id="87" name="正方形/長方形 21">
            <a:extLst>
              <a:ext uri="{FF2B5EF4-FFF2-40B4-BE49-F238E27FC236}">
                <a16:creationId xmlns:a16="http://schemas.microsoft.com/office/drawing/2014/main" id="{E90D3801-F12A-7C66-07E8-6EF1517A88A2}"/>
              </a:ext>
            </a:extLst>
          </p:cNvPr>
          <p:cNvSpPr/>
          <p:nvPr/>
        </p:nvSpPr>
        <p:spPr bwMode="auto">
          <a:xfrm>
            <a:off x="18813529" y="5683798"/>
            <a:ext cx="11172383" cy="12752297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85347" tIns="44380" rIns="85347" bIns="4438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867126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ja-JP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メイリオ" panose="020B0604030504040204" pitchFamily="50" charset="-128"/>
              <a:ea typeface="メイリオ" panose="020B0604030504040204" pitchFamily="50" charset="-128"/>
              <a:cs typeface="Times New Roman"/>
            </a:endParaRPr>
          </a:p>
        </p:txBody>
      </p:sp>
      <p:sp>
        <p:nvSpPr>
          <p:cNvPr id="199" name="テキスト ボックス 198">
            <a:extLst>
              <a:ext uri="{FF2B5EF4-FFF2-40B4-BE49-F238E27FC236}">
                <a16:creationId xmlns:a16="http://schemas.microsoft.com/office/drawing/2014/main" id="{1267F3D9-B34B-6802-DC7A-CE9AA615410D}"/>
              </a:ext>
            </a:extLst>
          </p:cNvPr>
          <p:cNvSpPr txBox="1"/>
          <p:nvPr/>
        </p:nvSpPr>
        <p:spPr>
          <a:xfrm>
            <a:off x="249912" y="20134762"/>
            <a:ext cx="6917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u"/>
            </a:pP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会話場面の収録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0" name="テキスト ボックス 199">
            <a:extLst>
              <a:ext uri="{FF2B5EF4-FFF2-40B4-BE49-F238E27FC236}">
                <a16:creationId xmlns:a16="http://schemas.microsoft.com/office/drawing/2014/main" id="{4348A4D7-37EA-EE3D-CC76-9963DD8C4141}"/>
              </a:ext>
            </a:extLst>
          </p:cNvPr>
          <p:cNvSpPr txBox="1"/>
          <p:nvPr/>
        </p:nvSpPr>
        <p:spPr>
          <a:xfrm>
            <a:off x="698538" y="21013550"/>
            <a:ext cx="1313911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せん妄患者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12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名、非せん妄患者の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19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名の医療関係者との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分程度の会話場面の収録</a:t>
            </a:r>
          </a:p>
        </p:txBody>
      </p:sp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D7D71974-CB08-3CF3-DE56-FB8180491551}"/>
              </a:ext>
            </a:extLst>
          </p:cNvPr>
          <p:cNvGrpSpPr/>
          <p:nvPr/>
        </p:nvGrpSpPr>
        <p:grpSpPr>
          <a:xfrm>
            <a:off x="244189" y="22441692"/>
            <a:ext cx="14409199" cy="8191246"/>
            <a:chOff x="280006" y="25728651"/>
            <a:chExt cx="14409199" cy="8191246"/>
          </a:xfrm>
        </p:grpSpPr>
        <p:sp>
          <p:nvSpPr>
            <p:cNvPr id="71" name="テキスト ボックス 70">
              <a:extLst>
                <a:ext uri="{FF2B5EF4-FFF2-40B4-BE49-F238E27FC236}">
                  <a16:creationId xmlns:a16="http://schemas.microsoft.com/office/drawing/2014/main" id="{64C5DA10-D72E-75FF-6C8E-63CFF651143F}"/>
                </a:ext>
              </a:extLst>
            </p:cNvPr>
            <p:cNvSpPr txBox="1"/>
            <p:nvPr/>
          </p:nvSpPr>
          <p:spPr>
            <a:xfrm>
              <a:off x="280006" y="25728651"/>
              <a:ext cx="7938287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発話区間の抽出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198" name="図 197" descr="グラフィカル ユーザー インターフェイス, テキスト, アプリケーション, メール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C227A579-6AF6-74AD-8682-D95AB34C9CA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7792" y="28685443"/>
              <a:ext cx="11333311" cy="5234454"/>
            </a:xfrm>
            <a:prstGeom prst="rect">
              <a:avLst/>
            </a:prstGeom>
          </p:spPr>
        </p:pic>
        <p:sp>
          <p:nvSpPr>
            <p:cNvPr id="202" name="テキスト ボックス 201">
              <a:extLst>
                <a:ext uri="{FF2B5EF4-FFF2-40B4-BE49-F238E27FC236}">
                  <a16:creationId xmlns:a16="http://schemas.microsoft.com/office/drawing/2014/main" id="{CFB259D6-50BB-3B98-BB57-0E87091A0AF7}"/>
                </a:ext>
              </a:extLst>
            </p:cNvPr>
            <p:cNvSpPr txBox="1"/>
            <p:nvPr/>
          </p:nvSpPr>
          <p:spPr>
            <a:xfrm>
              <a:off x="814601" y="26576444"/>
              <a:ext cx="13874604" cy="28623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患者の発話区間の内、先頭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フレームを抽出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発話区間の最小が約</a:t>
              </a:r>
              <a:r>
                <a:rPr kumimoji="1" lang="en-US" altLang="ja-JP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30</a:t>
              </a:r>
              <a:r>
                <a:rPr kumimoji="1" lang="ja-JP" altLang="en-US" sz="40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フレームであり</a:t>
              </a:r>
              <a:r>
                <a:rPr kumimoji="1"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kumimoji="1"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10</a:t>
              </a:r>
              <a:r>
                <a:rPr kumimoji="1"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フレームは</a:t>
              </a:r>
              <a:br>
                <a:rPr kumimoji="1"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kumimoji="1"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経験的に設定</a:t>
              </a:r>
              <a:endParaRPr kumimoji="1" lang="en-US" altLang="ja-JP" sz="4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pic>
        <p:nvPicPr>
          <p:cNvPr id="208" name="図 207">
            <a:extLst>
              <a:ext uri="{FF2B5EF4-FFF2-40B4-BE49-F238E27FC236}">
                <a16:creationId xmlns:a16="http://schemas.microsoft.com/office/drawing/2014/main" id="{727D90C2-E55D-FABB-01AB-BC9F64EA975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361127" y="22932842"/>
            <a:ext cx="14259780" cy="2828789"/>
          </a:xfrm>
          <a:prstGeom prst="rect">
            <a:avLst/>
          </a:prstGeom>
        </p:spPr>
      </p:pic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E00EE48C-02CB-7822-6D9E-6A6B59C99B32}"/>
              </a:ext>
            </a:extLst>
          </p:cNvPr>
          <p:cNvSpPr txBox="1"/>
          <p:nvPr/>
        </p:nvSpPr>
        <p:spPr>
          <a:xfrm>
            <a:off x="15003602" y="20926248"/>
            <a:ext cx="1421672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06488" lvl="2" indent="-571500"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評価項目は感度、特異度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563688" lvl="3" indent="-571500">
              <a:buFont typeface="Wingdings" panose="05000000000000000000" pitchFamily="2" charset="2"/>
              <a:buChar char="Ø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感度：病気を正しく見つけ出す能力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1563688" lvl="3" indent="-571500">
              <a:buFont typeface="Wingdings" panose="05000000000000000000" pitchFamily="2" charset="2"/>
              <a:buChar char="Ø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特異度：病気ではないことを正しく見分ける能力　</a:t>
            </a:r>
            <a:r>
              <a:rPr lang="ja-JP" altLang="en-US" sz="36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　 </a:t>
            </a:r>
            <a:endParaRPr lang="en-US" altLang="ja-JP" sz="36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FC180A87-BF82-1D5D-15A2-2A577A6D150F}"/>
              </a:ext>
            </a:extLst>
          </p:cNvPr>
          <p:cNvGrpSpPr/>
          <p:nvPr/>
        </p:nvGrpSpPr>
        <p:grpSpPr>
          <a:xfrm>
            <a:off x="15232762" y="29634357"/>
            <a:ext cx="14261089" cy="4351961"/>
            <a:chOff x="15272616" y="29773281"/>
            <a:chExt cx="14261089" cy="4351961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0691189E-2B41-FC4A-7925-4903BB478641}"/>
                </a:ext>
              </a:extLst>
            </p:cNvPr>
            <p:cNvSpPr txBox="1"/>
            <p:nvPr/>
          </p:nvSpPr>
          <p:spPr>
            <a:xfrm>
              <a:off x="15272616" y="29773281"/>
              <a:ext cx="12845184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571500" indent="-5715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感度、特異度の両方とも</a:t>
              </a:r>
              <a:r>
                <a:rPr kumimoji="1" lang="en-US" altLang="ja-JP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80%</a:t>
              </a: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以上が目標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4CC7DA2-39A7-9863-73DB-0600E29ED5AE}"/>
                </a:ext>
              </a:extLst>
            </p:cNvPr>
            <p:cNvSpPr txBox="1"/>
            <p:nvPr/>
          </p:nvSpPr>
          <p:spPr>
            <a:xfrm>
              <a:off x="15684804" y="30585812"/>
              <a:ext cx="13848901" cy="35394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インフルエンザ検査機器「</a:t>
              </a:r>
              <a:r>
                <a:rPr lang="en-US" altLang="ja-JP" sz="40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nodoca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」</a:t>
              </a:r>
              <a:r>
                <a:rPr lang="en-US" altLang="ja-JP" sz="24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[https://nodoca.aillis.jp/]</a:t>
              </a:r>
            </a:p>
            <a:p>
              <a:pPr marL="1028700" lvl="1" indent="-571500"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Ø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感度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76%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、特異度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88%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で製品化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本システムの実用化を目指すためには感度、特異度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80%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以上の精度を目指したい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400" b="1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→特徴量の分析、音声情報の使用を検討</a:t>
              </a:r>
              <a:endParaRPr lang="en-US" altLang="ja-JP" sz="4400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0" name="グループ化 39">
            <a:extLst>
              <a:ext uri="{FF2B5EF4-FFF2-40B4-BE49-F238E27FC236}">
                <a16:creationId xmlns:a16="http://schemas.microsoft.com/office/drawing/2014/main" id="{4CA88C2F-C41A-BFCE-6861-DCE4025A0B95}"/>
              </a:ext>
            </a:extLst>
          </p:cNvPr>
          <p:cNvGrpSpPr/>
          <p:nvPr/>
        </p:nvGrpSpPr>
        <p:grpSpPr>
          <a:xfrm>
            <a:off x="350500" y="30873943"/>
            <a:ext cx="14358002" cy="7749801"/>
            <a:chOff x="415814" y="32666458"/>
            <a:chExt cx="14358002" cy="7749801"/>
          </a:xfrm>
        </p:grpSpPr>
        <p:sp>
          <p:nvSpPr>
            <p:cNvPr id="78" name="テキスト ボックス 77">
              <a:extLst>
                <a:ext uri="{FF2B5EF4-FFF2-40B4-BE49-F238E27FC236}">
                  <a16:creationId xmlns:a16="http://schemas.microsoft.com/office/drawing/2014/main" id="{BF6E24A7-A08E-1A5A-C774-32C41E219215}"/>
                </a:ext>
              </a:extLst>
            </p:cNvPr>
            <p:cNvSpPr txBox="1"/>
            <p:nvPr/>
          </p:nvSpPr>
          <p:spPr>
            <a:xfrm>
              <a:off x="415814" y="32666458"/>
              <a:ext cx="691759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表情情報の抽出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12" name="テキスト ボックス 211">
              <a:extLst>
                <a:ext uri="{FF2B5EF4-FFF2-40B4-BE49-F238E27FC236}">
                  <a16:creationId xmlns:a16="http://schemas.microsoft.com/office/drawing/2014/main" id="{F9F2B16C-78F3-EF04-275D-283F533B22A6}"/>
                </a:ext>
              </a:extLst>
            </p:cNvPr>
            <p:cNvSpPr txBox="1"/>
            <p:nvPr/>
          </p:nvSpPr>
          <p:spPr>
            <a:xfrm>
              <a:off x="869800" y="33454631"/>
              <a:ext cx="13904016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表情情報として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種類の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Facial Action Unit(AU)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を抽出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とは、顔の筋肉に基づいて人間の顔の動きを分類するシステム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そのうち、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AU07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AU11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AU20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は極端な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2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値</a:t>
              </a:r>
              <a:b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</a:b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→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3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種類の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を除いた、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17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種類の</a:t>
              </a:r>
              <a:r>
                <a:rPr lang="en-US" altLang="ja-JP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AU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を特徴量として使用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  <p:pic>
          <p:nvPicPr>
            <p:cNvPr id="213" name="図 212">
              <a:extLst>
                <a:ext uri="{FF2B5EF4-FFF2-40B4-BE49-F238E27FC236}">
                  <a16:creationId xmlns:a16="http://schemas.microsoft.com/office/drawing/2014/main" id="{1DB278E0-94D4-58ED-2FD8-C5844FDB3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40008" y="37098835"/>
              <a:ext cx="12363600" cy="3130973"/>
            </a:xfrm>
            <a:prstGeom prst="rect">
              <a:avLst/>
            </a:prstGeom>
          </p:spPr>
        </p:pic>
        <p:sp>
          <p:nvSpPr>
            <p:cNvPr id="7" name="乗算記号 6">
              <a:extLst>
                <a:ext uri="{FF2B5EF4-FFF2-40B4-BE49-F238E27FC236}">
                  <a16:creationId xmlns:a16="http://schemas.microsoft.com/office/drawing/2014/main" id="{23C181EB-2204-3061-D7DA-5171D16441C5}"/>
                </a:ext>
              </a:extLst>
            </p:cNvPr>
            <p:cNvSpPr/>
            <p:nvPr/>
          </p:nvSpPr>
          <p:spPr>
            <a:xfrm>
              <a:off x="7731385" y="37293415"/>
              <a:ext cx="1600200" cy="147320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乗算記号 8">
              <a:extLst>
                <a:ext uri="{FF2B5EF4-FFF2-40B4-BE49-F238E27FC236}">
                  <a16:creationId xmlns:a16="http://schemas.microsoft.com/office/drawing/2014/main" id="{C85096A4-A33D-3530-042F-96E6C0A0CA16}"/>
                </a:ext>
              </a:extLst>
            </p:cNvPr>
            <p:cNvSpPr/>
            <p:nvPr/>
          </p:nvSpPr>
          <p:spPr>
            <a:xfrm>
              <a:off x="11473277" y="37317102"/>
              <a:ext cx="1600200" cy="147320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乗算記号 9">
              <a:extLst>
                <a:ext uri="{FF2B5EF4-FFF2-40B4-BE49-F238E27FC236}">
                  <a16:creationId xmlns:a16="http://schemas.microsoft.com/office/drawing/2014/main" id="{CD3068C5-8150-7219-3554-2D0D2EDA6CE8}"/>
                </a:ext>
              </a:extLst>
            </p:cNvPr>
            <p:cNvSpPr/>
            <p:nvPr/>
          </p:nvSpPr>
          <p:spPr>
            <a:xfrm>
              <a:off x="5190098" y="38943059"/>
              <a:ext cx="1600200" cy="1473200"/>
            </a:xfrm>
            <a:prstGeom prst="mathMultiply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69" name="グループ化 68">
            <a:extLst>
              <a:ext uri="{FF2B5EF4-FFF2-40B4-BE49-F238E27FC236}">
                <a16:creationId xmlns:a16="http://schemas.microsoft.com/office/drawing/2014/main" id="{6DDA3264-4F25-BB0B-5BE8-7C1D844CAD3A}"/>
              </a:ext>
            </a:extLst>
          </p:cNvPr>
          <p:cNvGrpSpPr/>
          <p:nvPr/>
        </p:nvGrpSpPr>
        <p:grpSpPr>
          <a:xfrm>
            <a:off x="15218220" y="37273242"/>
            <a:ext cx="14821781" cy="2951813"/>
            <a:chOff x="14698706" y="33976865"/>
            <a:chExt cx="15234251" cy="2418569"/>
          </a:xfrm>
        </p:grpSpPr>
        <p:sp>
          <p:nvSpPr>
            <p:cNvPr id="55" name="テキスト ボックス 54">
              <a:extLst>
                <a:ext uri="{FF2B5EF4-FFF2-40B4-BE49-F238E27FC236}">
                  <a16:creationId xmlns:a16="http://schemas.microsoft.com/office/drawing/2014/main" id="{16F5DE56-AA79-5EDC-1AF8-DD495E26BAE1}"/>
                </a:ext>
              </a:extLst>
            </p:cNvPr>
            <p:cNvSpPr txBox="1"/>
            <p:nvPr/>
          </p:nvSpPr>
          <p:spPr>
            <a:xfrm>
              <a:off x="14698706" y="33976865"/>
              <a:ext cx="722118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85800" indent="-685800">
                <a:buFont typeface="Wingdings" panose="05000000000000000000" pitchFamily="2" charset="2"/>
                <a:buChar char="u"/>
              </a:pPr>
              <a:r>
                <a:rPr kumimoji="1" lang="ja-JP" altLang="en-US" sz="48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音声情報の使用を検討</a:t>
              </a:r>
              <a:endParaRPr kumimoji="1" lang="en-US" altLang="ja-JP" sz="48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65" name="テキスト ボックス 64">
              <a:extLst>
                <a:ext uri="{FF2B5EF4-FFF2-40B4-BE49-F238E27FC236}">
                  <a16:creationId xmlns:a16="http://schemas.microsoft.com/office/drawing/2014/main" id="{0F453C14-DC81-705E-055D-0C88CCF1CDA6}"/>
                </a:ext>
              </a:extLst>
            </p:cNvPr>
            <p:cNvSpPr txBox="1"/>
            <p:nvPr/>
          </p:nvSpPr>
          <p:spPr>
            <a:xfrm>
              <a:off x="15143727" y="34554543"/>
              <a:ext cx="14789230" cy="184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altLang="ja-JP" sz="4000" kern="100" dirty="0" err="1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openSMILE</a:t>
              </a: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で音声情報を取得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音声情報の相関を調査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  <a:p>
              <a:pPr marL="571500" indent="-571500">
                <a:spcBef>
                  <a:spcPts val="60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ja-JP" altLang="en-US" sz="4000" kern="100" dirty="0">
                  <a:solidFill>
                    <a:srgbClr val="000000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  <a:cs typeface="Times New Roman" panose="02020603050405020304" pitchFamily="18" charset="0"/>
                </a:rPr>
                <a:t>音声情報のみを特徴量とした判別モデルの作成</a:t>
              </a:r>
              <a:endPara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endParaRPr>
            </a:p>
          </p:txBody>
        </p:sp>
      </p:grp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C9F80F39-1CDB-A3C3-2220-97490EA58F9C}"/>
              </a:ext>
            </a:extLst>
          </p:cNvPr>
          <p:cNvSpPr/>
          <p:nvPr/>
        </p:nvSpPr>
        <p:spPr>
          <a:xfrm>
            <a:off x="518036" y="11069756"/>
            <a:ext cx="11694682" cy="126249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44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せん妄の早期発見が重要だが、判別が困難</a:t>
            </a:r>
            <a:endParaRPr lang="en-US" altLang="ja-JP" sz="44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54A81675-640B-24CC-B84C-FC0D7159F050}"/>
              </a:ext>
            </a:extLst>
          </p:cNvPr>
          <p:cNvSpPr txBox="1"/>
          <p:nvPr/>
        </p:nvSpPr>
        <p:spPr>
          <a:xfrm>
            <a:off x="391036" y="38817703"/>
            <a:ext cx="691759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indent="-685800">
              <a:buFont typeface="Wingdings" panose="05000000000000000000" pitchFamily="2" charset="2"/>
              <a:buChar char="u"/>
            </a:pPr>
            <a:r>
              <a:rPr kumimoji="1" lang="ja-JP" altLang="en-US" sz="48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分類モデル構築</a:t>
            </a:r>
            <a:endParaRPr kumimoji="1" lang="en-US" altLang="ja-JP" sz="48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8CFD6434-0468-37D1-699C-E01B976ECD13}"/>
              </a:ext>
            </a:extLst>
          </p:cNvPr>
          <p:cNvSpPr txBox="1"/>
          <p:nvPr/>
        </p:nvSpPr>
        <p:spPr>
          <a:xfrm>
            <a:off x="698538" y="39580950"/>
            <a:ext cx="1446559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先頭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10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、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30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フレームにおいて</a:t>
            </a:r>
            <a:r>
              <a:rPr lang="en-US" altLang="ja-JP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AU</a:t>
            </a: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の平均と標準偏差を特徴量として設計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ja-JP" altLang="en-US" sz="4000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ラベル（せん妄あり／なし）をもとに分類モデルを作成</a:t>
            </a:r>
            <a:endParaRPr lang="en-US" altLang="ja-JP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  <a:p>
            <a:pPr marL="571500" indent="-571500"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ja-JP" altLang="en-US" sz="4000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sp>
        <p:nvSpPr>
          <p:cNvPr id="42" name="四角形: 角を丸くする 41">
            <a:extLst>
              <a:ext uri="{FF2B5EF4-FFF2-40B4-BE49-F238E27FC236}">
                <a16:creationId xmlns:a16="http://schemas.microsoft.com/office/drawing/2014/main" id="{60B2E4B7-9AAE-68D1-3EA2-9625F680DAAC}"/>
              </a:ext>
            </a:extLst>
          </p:cNvPr>
          <p:cNvSpPr/>
          <p:nvPr/>
        </p:nvSpPr>
        <p:spPr>
          <a:xfrm>
            <a:off x="15941553" y="40753296"/>
            <a:ext cx="13251327" cy="127052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spcBef>
                <a:spcPts val="600"/>
              </a:spcBef>
              <a:spcAft>
                <a:spcPts val="600"/>
              </a:spcAft>
            </a:pPr>
            <a:r>
              <a:rPr lang="ja-JP" altLang="en-US" sz="4400" b="1" kern="100" dirty="0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Times New Roman" panose="02020603050405020304" pitchFamily="18" charset="0"/>
              </a:rPr>
              <a:t>表情と音声の両方を使用したモデルの作成を目指す</a:t>
            </a:r>
            <a:endParaRPr lang="en-US" altLang="ja-JP" sz="4400" b="1" kern="100" dirty="0">
              <a:solidFill>
                <a:srgbClr val="000000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Times New Roman" panose="02020603050405020304" pitchFamily="18" charset="0"/>
            </a:endParaRP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8073290-0969-9229-60F6-4E98D002E918}"/>
              </a:ext>
            </a:extLst>
          </p:cNvPr>
          <p:cNvGrpSpPr/>
          <p:nvPr/>
        </p:nvGrpSpPr>
        <p:grpSpPr>
          <a:xfrm>
            <a:off x="19024207" y="7223437"/>
            <a:ext cx="10772453" cy="11278613"/>
            <a:chOff x="19113226" y="7045845"/>
            <a:chExt cx="10772453" cy="11278613"/>
          </a:xfrm>
        </p:grpSpPr>
        <p:sp>
          <p:nvSpPr>
            <p:cNvPr id="17" name="矢印: 下 16">
              <a:extLst>
                <a:ext uri="{FF2B5EF4-FFF2-40B4-BE49-F238E27FC236}">
                  <a16:creationId xmlns:a16="http://schemas.microsoft.com/office/drawing/2014/main" id="{D7402937-ABE7-324B-75BE-105BD2FF440E}"/>
                </a:ext>
              </a:extLst>
            </p:cNvPr>
            <p:cNvSpPr/>
            <p:nvPr/>
          </p:nvSpPr>
          <p:spPr>
            <a:xfrm rot="16200000">
              <a:off x="24307336" y="12138864"/>
              <a:ext cx="417484" cy="2671413"/>
            </a:xfrm>
            <a:prstGeom prst="downArrow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46F8DD29-7A39-93E1-74D7-56A9FE142BD6}"/>
                </a:ext>
              </a:extLst>
            </p:cNvPr>
            <p:cNvSpPr/>
            <p:nvPr/>
          </p:nvSpPr>
          <p:spPr>
            <a:xfrm>
              <a:off x="19113226" y="7045845"/>
              <a:ext cx="5278714" cy="98895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D16E3BB-CB65-E2B7-6627-467A6C2F27AB}"/>
                </a:ext>
              </a:extLst>
            </p:cNvPr>
            <p:cNvSpPr txBox="1"/>
            <p:nvPr/>
          </p:nvSpPr>
          <p:spPr>
            <a:xfrm>
              <a:off x="19731221" y="17001019"/>
              <a:ext cx="40427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オフラインでの</a:t>
              </a:r>
              <a:endParaRPr kumimoji="1" lang="en-US" altLang="ja-JP" sz="4000" b="1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分類モデル作成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3660EC46-C4B7-84C8-5D14-2A345EE33CA0}"/>
                </a:ext>
              </a:extLst>
            </p:cNvPr>
            <p:cNvSpPr txBox="1"/>
            <p:nvPr/>
          </p:nvSpPr>
          <p:spPr>
            <a:xfrm>
              <a:off x="25224960" y="17000156"/>
              <a:ext cx="4042723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4000" b="1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オンラインでの診断支援</a:t>
              </a:r>
            </a:p>
          </p:txBody>
        </p:sp>
        <p:grpSp>
          <p:nvGrpSpPr>
            <p:cNvPr id="21" name="グループ化 20">
              <a:extLst>
                <a:ext uri="{FF2B5EF4-FFF2-40B4-BE49-F238E27FC236}">
                  <a16:creationId xmlns:a16="http://schemas.microsoft.com/office/drawing/2014/main" id="{51CC1AAE-4E71-1CBB-FF1E-8A275DC5E200}"/>
                </a:ext>
              </a:extLst>
            </p:cNvPr>
            <p:cNvGrpSpPr/>
            <p:nvPr/>
          </p:nvGrpSpPr>
          <p:grpSpPr>
            <a:xfrm>
              <a:off x="19225366" y="7202103"/>
              <a:ext cx="4224569" cy="9226056"/>
              <a:chOff x="19579330" y="7054618"/>
              <a:chExt cx="4224569" cy="9226056"/>
            </a:xfrm>
          </p:grpSpPr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AAB7711E-16E9-127A-AF44-69BD064FF0B7}"/>
                  </a:ext>
                </a:extLst>
              </p:cNvPr>
              <p:cNvSpPr/>
              <p:nvPr/>
            </p:nvSpPr>
            <p:spPr>
              <a:xfrm>
                <a:off x="19694118" y="7054618"/>
                <a:ext cx="3775587" cy="132127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多数の患者の</a:t>
                </a:r>
                <a:b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会話場面の収録</a:t>
                </a:r>
              </a:p>
            </p:txBody>
          </p:sp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B7FF7C84-97C6-B9F6-63AF-4191CE513D49}"/>
                  </a:ext>
                </a:extLst>
              </p:cNvPr>
              <p:cNvSpPr/>
              <p:nvPr/>
            </p:nvSpPr>
            <p:spPr>
              <a:xfrm>
                <a:off x="19694118" y="9179530"/>
                <a:ext cx="3775587" cy="9832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発話区間の抽出</a:t>
                </a:r>
              </a:p>
            </p:txBody>
          </p:sp>
          <p:sp>
            <p:nvSpPr>
              <p:cNvPr id="51" name="正方形/長方形 50">
                <a:extLst>
                  <a:ext uri="{FF2B5EF4-FFF2-40B4-BE49-F238E27FC236}">
                    <a16:creationId xmlns:a16="http://schemas.microsoft.com/office/drawing/2014/main" id="{980B085B-B0BD-768B-637C-6E65D763343F}"/>
                  </a:ext>
                </a:extLst>
              </p:cNvPr>
              <p:cNvSpPr/>
              <p:nvPr/>
            </p:nvSpPr>
            <p:spPr>
              <a:xfrm>
                <a:off x="19687591" y="11067341"/>
                <a:ext cx="3775587" cy="98328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b="1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特徴量の抽出</a:t>
                </a:r>
              </a:p>
            </p:txBody>
          </p:sp>
          <p:sp>
            <p:nvSpPr>
              <p:cNvPr id="52" name="正方形/長方形 51">
                <a:extLst>
                  <a:ext uri="{FF2B5EF4-FFF2-40B4-BE49-F238E27FC236}">
                    <a16:creationId xmlns:a16="http://schemas.microsoft.com/office/drawing/2014/main" id="{44902057-C0CE-C63E-9CBC-D7C921ADB0A8}"/>
                  </a:ext>
                </a:extLst>
              </p:cNvPr>
              <p:cNvSpPr/>
              <p:nvPr/>
            </p:nvSpPr>
            <p:spPr>
              <a:xfrm>
                <a:off x="19694118" y="12918600"/>
                <a:ext cx="3775587" cy="9491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分類モデル構築</a:t>
                </a:r>
              </a:p>
            </p:txBody>
          </p:sp>
          <p:sp>
            <p:nvSpPr>
              <p:cNvPr id="53" name="矢印: 下 52">
                <a:extLst>
                  <a:ext uri="{FF2B5EF4-FFF2-40B4-BE49-F238E27FC236}">
                    <a16:creationId xmlns:a16="http://schemas.microsoft.com/office/drawing/2014/main" id="{A10DC66C-8597-EBF9-39D3-1539059C66EF}"/>
                  </a:ext>
                </a:extLst>
              </p:cNvPr>
              <p:cNvSpPr/>
              <p:nvPr/>
            </p:nvSpPr>
            <p:spPr>
              <a:xfrm>
                <a:off x="20055811" y="8258410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56" name="四角形: 角を丸くする 55">
                <a:extLst>
                  <a:ext uri="{FF2B5EF4-FFF2-40B4-BE49-F238E27FC236}">
                    <a16:creationId xmlns:a16="http://schemas.microsoft.com/office/drawing/2014/main" id="{E55CF737-0890-7834-F8AF-07EA9EC30333}"/>
                  </a:ext>
                </a:extLst>
              </p:cNvPr>
              <p:cNvSpPr/>
              <p:nvPr/>
            </p:nvSpPr>
            <p:spPr>
              <a:xfrm>
                <a:off x="20371825" y="14230747"/>
                <a:ext cx="2810266" cy="83099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正解ラベル</a:t>
                </a:r>
              </a:p>
            </p:txBody>
          </p:sp>
          <p:sp>
            <p:nvSpPr>
              <p:cNvPr id="60" name="正方形/長方形 59">
                <a:extLst>
                  <a:ext uri="{FF2B5EF4-FFF2-40B4-BE49-F238E27FC236}">
                    <a16:creationId xmlns:a16="http://schemas.microsoft.com/office/drawing/2014/main" id="{094889AF-DC7D-2FFE-F786-C9F412C9DC56}"/>
                  </a:ext>
                </a:extLst>
              </p:cNvPr>
              <p:cNvSpPr/>
              <p:nvPr/>
            </p:nvSpPr>
            <p:spPr>
              <a:xfrm>
                <a:off x="19579330" y="9067299"/>
                <a:ext cx="4224569" cy="3117425"/>
              </a:xfrm>
              <a:prstGeom prst="rect">
                <a:avLst/>
              </a:prstGeom>
              <a:noFill/>
              <a:ln w="762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BFC85F3E-81B9-D196-4A95-522902853E9D}"/>
                  </a:ext>
                </a:extLst>
              </p:cNvPr>
              <p:cNvSpPr/>
              <p:nvPr/>
            </p:nvSpPr>
            <p:spPr>
              <a:xfrm>
                <a:off x="19665842" y="15331539"/>
                <a:ext cx="3775587" cy="94913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患者情報の収集</a:t>
                </a:r>
              </a:p>
            </p:txBody>
          </p:sp>
          <p:sp>
            <p:nvSpPr>
              <p:cNvPr id="62" name="矢印: 下 61">
                <a:extLst>
                  <a:ext uri="{FF2B5EF4-FFF2-40B4-BE49-F238E27FC236}">
                    <a16:creationId xmlns:a16="http://schemas.microsoft.com/office/drawing/2014/main" id="{0966DD23-253B-7397-8772-61ED7AFFFC95}"/>
                  </a:ext>
                </a:extLst>
              </p:cNvPr>
              <p:cNvSpPr/>
              <p:nvPr/>
            </p:nvSpPr>
            <p:spPr>
              <a:xfrm>
                <a:off x="20055811" y="1015572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66" name="矢印: 下 65">
                <a:extLst>
                  <a:ext uri="{FF2B5EF4-FFF2-40B4-BE49-F238E27FC236}">
                    <a16:creationId xmlns:a16="http://schemas.microsoft.com/office/drawing/2014/main" id="{720AD095-AF2C-56C5-9652-60A9EA4E4582}"/>
                  </a:ext>
                </a:extLst>
              </p:cNvPr>
              <p:cNvSpPr/>
              <p:nvPr/>
            </p:nvSpPr>
            <p:spPr>
              <a:xfrm>
                <a:off x="20044862" y="12011276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70" name="矢印: 下 69">
                <a:extLst>
                  <a:ext uri="{FF2B5EF4-FFF2-40B4-BE49-F238E27FC236}">
                    <a16:creationId xmlns:a16="http://schemas.microsoft.com/office/drawing/2014/main" id="{E1E8EBFA-307F-98A5-E8B8-B3EF51BD1A16}"/>
                  </a:ext>
                </a:extLst>
              </p:cNvPr>
              <p:cNvSpPr/>
              <p:nvPr/>
            </p:nvSpPr>
            <p:spPr>
              <a:xfrm rot="10800000">
                <a:off x="20052043" y="13902325"/>
                <a:ext cx="307912" cy="1487841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EFE8E06A-AA77-023D-A8EF-FF5EA4C09887}"/>
                </a:ext>
              </a:extLst>
            </p:cNvPr>
            <p:cNvSpPr/>
            <p:nvPr/>
          </p:nvSpPr>
          <p:spPr>
            <a:xfrm>
              <a:off x="24606965" y="7051337"/>
              <a:ext cx="5278714" cy="9889578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 sz="400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grpSp>
          <p:nvGrpSpPr>
            <p:cNvPr id="24" name="グループ化 23">
              <a:extLst>
                <a:ext uri="{FF2B5EF4-FFF2-40B4-BE49-F238E27FC236}">
                  <a16:creationId xmlns:a16="http://schemas.microsoft.com/office/drawing/2014/main" id="{98CBE810-4F08-FD02-3587-A870F0DEF5ED}"/>
                </a:ext>
              </a:extLst>
            </p:cNvPr>
            <p:cNvGrpSpPr/>
            <p:nvPr/>
          </p:nvGrpSpPr>
          <p:grpSpPr>
            <a:xfrm>
              <a:off x="25874061" y="7255262"/>
              <a:ext cx="3893366" cy="9138258"/>
              <a:chOff x="25490600" y="7137274"/>
              <a:chExt cx="3893366" cy="9138258"/>
            </a:xfrm>
          </p:grpSpPr>
          <p:sp>
            <p:nvSpPr>
              <p:cNvPr id="27" name="正方形/長方形 26">
                <a:extLst>
                  <a:ext uri="{FF2B5EF4-FFF2-40B4-BE49-F238E27FC236}">
                    <a16:creationId xmlns:a16="http://schemas.microsoft.com/office/drawing/2014/main" id="{A68A81F2-2693-5401-04CA-954A45C97B20}"/>
                  </a:ext>
                </a:extLst>
              </p:cNvPr>
              <p:cNvSpPr/>
              <p:nvPr/>
            </p:nvSpPr>
            <p:spPr>
              <a:xfrm>
                <a:off x="25538868" y="15331539"/>
                <a:ext cx="3845098" cy="943993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専門医の診断</a:t>
                </a:r>
              </a:p>
            </p:txBody>
          </p:sp>
          <p:sp>
            <p:nvSpPr>
              <p:cNvPr id="28" name="正方形/長方形 27">
                <a:extLst>
                  <a:ext uri="{FF2B5EF4-FFF2-40B4-BE49-F238E27FC236}">
                    <a16:creationId xmlns:a16="http://schemas.microsoft.com/office/drawing/2014/main" id="{C2148CE9-8767-DABE-534E-15144F0AA7B6}"/>
                  </a:ext>
                </a:extLst>
              </p:cNvPr>
              <p:cNvSpPr/>
              <p:nvPr/>
            </p:nvSpPr>
            <p:spPr>
              <a:xfrm>
                <a:off x="25490600" y="11105540"/>
                <a:ext cx="3775587" cy="983281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特徴量の抽出</a:t>
                </a:r>
              </a:p>
            </p:txBody>
          </p:sp>
          <p:sp>
            <p:nvSpPr>
              <p:cNvPr id="31" name="四角形: 角を丸くする 30">
                <a:extLst>
                  <a:ext uri="{FF2B5EF4-FFF2-40B4-BE49-F238E27FC236}">
                    <a16:creationId xmlns:a16="http://schemas.microsoft.com/office/drawing/2014/main" id="{670063AA-C37E-0D8F-86CD-49DC471DB992}"/>
                  </a:ext>
                </a:extLst>
              </p:cNvPr>
              <p:cNvSpPr/>
              <p:nvPr/>
            </p:nvSpPr>
            <p:spPr>
              <a:xfrm>
                <a:off x="26131813" y="14205715"/>
                <a:ext cx="2810266" cy="830997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2"/>
              </a:fillRef>
              <a:effectRef idx="1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分類結果</a:t>
                </a:r>
              </a:p>
            </p:txBody>
          </p:sp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8088AE25-28A7-8C52-75A9-861A45377BF6}"/>
                  </a:ext>
                </a:extLst>
              </p:cNvPr>
              <p:cNvSpPr/>
              <p:nvPr/>
            </p:nvSpPr>
            <p:spPr>
              <a:xfrm>
                <a:off x="25491277" y="7137274"/>
                <a:ext cx="3775588" cy="1238619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1</a:t>
                </a: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人の患者の</a:t>
                </a:r>
                <a:br>
                  <a:rPr kumimoji="1" lang="en-US" altLang="ja-JP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</a:br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会話場面の録画</a:t>
                </a:r>
              </a:p>
            </p:txBody>
          </p:sp>
          <p:sp>
            <p:nvSpPr>
              <p:cNvPr id="34" name="矢印: 下 33">
                <a:extLst>
                  <a:ext uri="{FF2B5EF4-FFF2-40B4-BE49-F238E27FC236}">
                    <a16:creationId xmlns:a16="http://schemas.microsoft.com/office/drawing/2014/main" id="{BEDB27D1-EECD-D435-1639-5859FF9CA628}"/>
                  </a:ext>
                </a:extLst>
              </p:cNvPr>
              <p:cNvSpPr/>
              <p:nvPr/>
            </p:nvSpPr>
            <p:spPr>
              <a:xfrm>
                <a:off x="25789421" y="826018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70CCE193-F9EC-9E04-AD24-F45A5567113C}"/>
                  </a:ext>
                </a:extLst>
              </p:cNvPr>
              <p:cNvSpPr/>
              <p:nvPr/>
            </p:nvSpPr>
            <p:spPr>
              <a:xfrm>
                <a:off x="25490609" y="9184710"/>
                <a:ext cx="3775587" cy="983280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2">
                <a:schemeClr val="accent5"/>
              </a:fillRef>
              <a:effectRef idx="1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4000" dirty="0"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発話区間の抽出</a:t>
                </a:r>
              </a:p>
            </p:txBody>
          </p:sp>
          <p:sp>
            <p:nvSpPr>
              <p:cNvPr id="38" name="矢印: 下 37">
                <a:extLst>
                  <a:ext uri="{FF2B5EF4-FFF2-40B4-BE49-F238E27FC236}">
                    <a16:creationId xmlns:a16="http://schemas.microsoft.com/office/drawing/2014/main" id="{F3F73ED9-FC51-A763-72B2-62CBF764A50F}"/>
                  </a:ext>
                </a:extLst>
              </p:cNvPr>
              <p:cNvSpPr/>
              <p:nvPr/>
            </p:nvSpPr>
            <p:spPr>
              <a:xfrm>
                <a:off x="25789421" y="10182125"/>
                <a:ext cx="304144" cy="888859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43" name="矢印: 下 42">
                <a:extLst>
                  <a:ext uri="{FF2B5EF4-FFF2-40B4-BE49-F238E27FC236}">
                    <a16:creationId xmlns:a16="http://schemas.microsoft.com/office/drawing/2014/main" id="{2EB40939-2DE9-9D82-9E3D-C8598877B1CE}"/>
                  </a:ext>
                </a:extLst>
              </p:cNvPr>
              <p:cNvSpPr/>
              <p:nvPr/>
            </p:nvSpPr>
            <p:spPr>
              <a:xfrm>
                <a:off x="25798775" y="12044564"/>
                <a:ext cx="394357" cy="3297854"/>
              </a:xfrm>
              <a:prstGeom prst="downArrow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4000"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</p:grpSp>
      <p:sp>
        <p:nvSpPr>
          <p:cNvPr id="72" name="四角形: 角を丸くする 71">
            <a:extLst>
              <a:ext uri="{FF2B5EF4-FFF2-40B4-BE49-F238E27FC236}">
                <a16:creationId xmlns:a16="http://schemas.microsoft.com/office/drawing/2014/main" id="{52A8D206-4544-3EBC-4B45-FBD54802870C}"/>
              </a:ext>
            </a:extLst>
          </p:cNvPr>
          <p:cNvSpPr/>
          <p:nvPr/>
        </p:nvSpPr>
        <p:spPr>
          <a:xfrm>
            <a:off x="25762766" y="13266220"/>
            <a:ext cx="2810266" cy="830997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0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分類モデル</a:t>
            </a:r>
          </a:p>
        </p:txBody>
      </p:sp>
    </p:spTree>
    <p:extLst>
      <p:ext uri="{BB962C8B-B14F-4D97-AF65-F5344CB8AC3E}">
        <p14:creationId xmlns:p14="http://schemas.microsoft.com/office/powerpoint/2010/main" val="3934230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11944</TotalTime>
  <Words>709</Words>
  <Application>Microsoft Office PowerPoint</Application>
  <PresentationFormat>ユーザー設定</PresentationFormat>
  <Paragraphs>79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メイリオ</vt:lpstr>
      <vt:lpstr>游ゴシック</vt:lpstr>
      <vt:lpstr>Arial</vt:lpstr>
      <vt:lpstr>Calibri</vt:lpstr>
      <vt:lpstr>Calibri Light</vt:lpstr>
      <vt:lpstr>Wingdings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Akishige Yuguchi</dc:creator>
  <cp:lastModifiedBy>仁保　貴耀</cp:lastModifiedBy>
  <cp:revision>199</cp:revision>
  <cp:lastPrinted>2023-09-01T11:29:54Z</cp:lastPrinted>
  <dcterms:created xsi:type="dcterms:W3CDTF">2021-12-09T15:02:23Z</dcterms:created>
  <dcterms:modified xsi:type="dcterms:W3CDTF">2025-09-05T05:03:02Z</dcterms:modified>
</cp:coreProperties>
</file>