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7" r:id="rId3"/>
    <p:sldId id="259"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91" autoAdjust="0"/>
  </p:normalViewPr>
  <p:slideViewPr>
    <p:cSldViewPr snapToGrid="0">
      <p:cViewPr varScale="1">
        <p:scale>
          <a:sx n="52" d="100"/>
          <a:sy n="52" d="100"/>
        </p:scale>
        <p:origin x="12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D5634-5B0B-4AC3-B9F6-A6CA17036D78}" type="datetimeFigureOut">
              <a:rPr kumimoji="1" lang="ja-JP" altLang="en-US" smtClean="0"/>
              <a:t>2025/6/3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DD3D3-CAB4-409F-A26B-F844D0617BF4}" type="slidenum">
              <a:rPr kumimoji="1" lang="ja-JP" altLang="en-US" smtClean="0"/>
              <a:t>‹#›</a:t>
            </a:fld>
            <a:endParaRPr kumimoji="1" lang="ja-JP" altLang="en-US"/>
          </a:p>
        </p:txBody>
      </p:sp>
    </p:spTree>
    <p:extLst>
      <p:ext uri="{BB962C8B-B14F-4D97-AF65-F5344CB8AC3E}">
        <p14:creationId xmlns:p14="http://schemas.microsoft.com/office/powerpoint/2010/main" val="28630031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DDD3D3-CAB4-409F-A26B-F844D0617BF4}" type="slidenum">
              <a:rPr kumimoji="1" lang="ja-JP" altLang="en-US" smtClean="0"/>
              <a:t>1</a:t>
            </a:fld>
            <a:endParaRPr kumimoji="1" lang="ja-JP" altLang="en-US"/>
          </a:p>
        </p:txBody>
      </p:sp>
    </p:spTree>
    <p:extLst>
      <p:ext uri="{BB962C8B-B14F-4D97-AF65-F5344CB8AC3E}">
        <p14:creationId xmlns:p14="http://schemas.microsoft.com/office/powerpoint/2010/main" val="48392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学習手法に関する詳細とフローチャートを載せる</a:t>
            </a:r>
            <a:endParaRPr kumimoji="1" lang="en-US" altLang="ja-JP" dirty="0"/>
          </a:p>
          <a:p>
            <a:r>
              <a:rPr kumimoji="1" lang="en-US" altLang="ja-JP" dirty="0"/>
              <a:t>AU</a:t>
            </a:r>
            <a:r>
              <a:rPr kumimoji="1" lang="ja-JP" altLang="en-US" dirty="0"/>
              <a:t>の詳細について（</a:t>
            </a:r>
            <a:r>
              <a:rPr kumimoji="1" lang="en-US" altLang="ja-JP" dirty="0"/>
              <a:t>AU</a:t>
            </a:r>
            <a:r>
              <a:rPr kumimoji="1" lang="ja-JP" altLang="en-US"/>
              <a:t>の値が何を表しているか）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BDDD3D3-CAB4-409F-A26B-F844D0617BF4}" type="slidenum">
              <a:rPr kumimoji="1" lang="ja-JP" altLang="en-US" smtClean="0"/>
              <a:t>3</a:t>
            </a:fld>
            <a:endParaRPr kumimoji="1" lang="ja-JP" altLang="en-US"/>
          </a:p>
        </p:txBody>
      </p:sp>
    </p:spTree>
    <p:extLst>
      <p:ext uri="{BB962C8B-B14F-4D97-AF65-F5344CB8AC3E}">
        <p14:creationId xmlns:p14="http://schemas.microsoft.com/office/powerpoint/2010/main" val="181796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B0699-0437-469E-9C28-1ACC901D2B6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63F676F-8CEA-38DE-550E-8D2D5BFA3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5B40A4-BA2E-546B-0962-7D295BBE8886}"/>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11089454-F9AC-691E-8236-ACA31C4416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4A7B21-BCDD-931D-B2D2-EB65271673A0}"/>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148196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96DFF-77B3-6DEB-FD48-217BA0CEC65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1E29A2-0F8E-645C-6863-66D8AE15116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1257D5-4574-3F9F-93B7-56327178FC50}"/>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CF4FB908-28D9-791B-3281-D366ADE431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67FFF58-3073-B77C-AB5C-C3AD38875EFA}"/>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1608438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7FF2DDD-048F-0F16-4CB9-B0FF30E515B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F88946-3CB3-D389-8BE2-1B5976EA682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2319F2-D11A-1A50-6FA1-C739CB66A3B3}"/>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229947D7-F1DF-0381-070A-D6D478B892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4A4BD9-DCE6-EDF5-D368-9B19B73B7032}"/>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245315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713A27-4526-2A90-3AE3-E490FD43FD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536AEF-7865-DFDF-DDCE-704E25898C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3CCE12-5038-DC49-1000-2AAD38F40FB4}"/>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014A82A2-6E30-83AC-E820-30B5DEDA31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7BF03A-C9FA-3F66-FC33-8B24D21C761E}"/>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163110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C95B63-7049-C93B-0D1A-B1FEE27A54E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DACA27-1E88-83DE-1471-4EF47D1AFD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90255A4-7EE6-8C13-4D2D-21C196BDA6D6}"/>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A41B3E0E-FE66-655F-9678-751D22731E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F16E3A-71BD-4311-D6B6-98B1D4FBEFC1}"/>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2991902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2592B-4FB8-0C9B-D790-A0BFD988F99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9C164CE-4FF5-0BE1-420E-52F33646ACD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54B7967-9100-3F7E-2172-F9CD8EBCE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FD3587C-48ED-3F8F-6A30-E94B3B9F9C7D}"/>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5752F497-4228-A98F-F724-C6BCE5EDC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2DC1C4-F4D1-1E83-199A-4EBA459405AA}"/>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291186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BE46F7-121A-F877-7115-7DCDBCEF07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4DD3C0-925D-E391-5BF6-E681A20B2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E994DA9-3DFD-F41D-9A22-5690A64C14A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3D3E77-DA52-F3FC-373D-10E532448F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FA4D67F-3A72-5AA4-18D0-66503C1F56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09D7723-305A-FA08-4F44-98034FA1C96B}"/>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8" name="フッター プレースホルダー 7">
            <a:extLst>
              <a:ext uri="{FF2B5EF4-FFF2-40B4-BE49-F238E27FC236}">
                <a16:creationId xmlns:a16="http://schemas.microsoft.com/office/drawing/2014/main" id="{6B2B6D5E-2A91-CEA1-3E6B-7564BA69C5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B67773E-00F7-8C45-969E-5843B8AE8E58}"/>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29710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28B26-C521-BACE-B317-9A2527CCD4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06E1A3-B681-36AA-E1F2-28D8E06D087A}"/>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4" name="フッター プレースホルダー 3">
            <a:extLst>
              <a:ext uri="{FF2B5EF4-FFF2-40B4-BE49-F238E27FC236}">
                <a16:creationId xmlns:a16="http://schemas.microsoft.com/office/drawing/2014/main" id="{90A91D1B-65D3-2FC0-9323-1A670DBE276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EAAFB91-AA1C-8725-9A2A-EB167A8500CF}"/>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333761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0D3617-0DE1-4BA1-24AD-9160AB7E5B89}"/>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3" name="フッター プレースホルダー 2">
            <a:extLst>
              <a:ext uri="{FF2B5EF4-FFF2-40B4-BE49-F238E27FC236}">
                <a16:creationId xmlns:a16="http://schemas.microsoft.com/office/drawing/2014/main" id="{87E96F06-24E3-C438-77ED-E6FF5FD0F9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301A62A-FC7F-33BF-C711-23F56AB786B4}"/>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63993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434D6A-7F2E-EBA1-C67A-27718BC091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2AD26A-0ED2-C99E-DDDB-1D890FCEA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8CC1226-9723-0F5D-36C5-B78064C60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BF206E-2B08-2943-8560-D57D96CAE700}"/>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304A8532-442A-257F-88BC-62918F2287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3D2BF3-80DA-BA25-E116-16624708250A}"/>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878532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B888E5-3E06-356C-9467-3A0885E454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C2945F1-E8ED-8129-D7CA-DBFCD27D2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3482A8F-1EDC-DBB4-DF1D-45713E8CB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9C7C7F-1C74-1CE2-16C9-B5EFA34D304C}"/>
              </a:ext>
            </a:extLst>
          </p:cNvPr>
          <p:cNvSpPr>
            <a:spLocks noGrp="1"/>
          </p:cNvSpPr>
          <p:nvPr>
            <p:ph type="dt" sz="half" idx="10"/>
          </p:nvPr>
        </p:nvSpPr>
        <p:spPr/>
        <p:txBody>
          <a:bodyPr/>
          <a:lstStyle/>
          <a:p>
            <a:fld id="{A6C942E7-F8C3-424B-8724-9A25930DF9EE}"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CB07475E-2FBA-A1AF-6B22-201ED437C13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66C506-453B-E4E9-BBAB-AB21CAC35A7D}"/>
              </a:ext>
            </a:extLst>
          </p:cNvPr>
          <p:cNvSpPr>
            <a:spLocks noGrp="1"/>
          </p:cNvSpPr>
          <p:nvPr>
            <p:ph type="sldNum" sz="quarter" idx="12"/>
          </p:nvPr>
        </p:nvSpPr>
        <p:spPr/>
        <p:txBody>
          <a:body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1908813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ECBCB59-6BAB-A64C-4C78-3113802E6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635725-492D-779B-1AB5-11B281439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A36EB4D-45BE-EC2D-2114-5F991D6F5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C942E7-F8C3-424B-8724-9A25930DF9EE}"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779D0785-2C14-9FFF-A873-2041C3990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CBA6780-41CB-16A5-902A-24ACC4009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B878C6-B57D-4FB9-8453-69FCA81961A4}" type="slidenum">
              <a:rPr kumimoji="1" lang="ja-JP" altLang="en-US" smtClean="0"/>
              <a:t>‹#›</a:t>
            </a:fld>
            <a:endParaRPr kumimoji="1" lang="ja-JP" altLang="en-US"/>
          </a:p>
        </p:txBody>
      </p:sp>
    </p:spTree>
    <p:extLst>
      <p:ext uri="{BB962C8B-B14F-4D97-AF65-F5344CB8AC3E}">
        <p14:creationId xmlns:p14="http://schemas.microsoft.com/office/powerpoint/2010/main" val="1294739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DE55-6550-E429-FEEF-5DC1D39BBA2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5CFF9B-FD96-5311-C93F-84977A521768}"/>
              </a:ext>
            </a:extLst>
          </p:cNvPr>
          <p:cNvSpPr>
            <a:spLocks noGrp="1"/>
          </p:cNvSpPr>
          <p:nvPr>
            <p:ph type="title"/>
          </p:nvPr>
        </p:nvSpPr>
        <p:spPr>
          <a:xfrm>
            <a:off x="838200" y="365125"/>
            <a:ext cx="10515600" cy="625475"/>
          </a:xfrm>
        </p:spPr>
        <p:txBody>
          <a:bodyPr>
            <a:normAutofit/>
          </a:bodyPr>
          <a:lstStyle/>
          <a:p>
            <a:r>
              <a:rPr kumimoji="1" lang="ja-JP" altLang="en-US" sz="2000" b="1" u="sng" dirty="0"/>
              <a:t>研究概要</a:t>
            </a:r>
          </a:p>
        </p:txBody>
      </p:sp>
      <p:sp>
        <p:nvSpPr>
          <p:cNvPr id="4" name="テキスト ボックス 3">
            <a:extLst>
              <a:ext uri="{FF2B5EF4-FFF2-40B4-BE49-F238E27FC236}">
                <a16:creationId xmlns:a16="http://schemas.microsoft.com/office/drawing/2014/main" id="{37C21E05-C797-4978-4672-AB1C4E012CE0}"/>
              </a:ext>
            </a:extLst>
          </p:cNvPr>
          <p:cNvSpPr txBox="1"/>
          <p:nvPr/>
        </p:nvSpPr>
        <p:spPr>
          <a:xfrm>
            <a:off x="838200" y="990600"/>
            <a:ext cx="11353800" cy="2862322"/>
          </a:xfrm>
          <a:prstGeom prst="rect">
            <a:avLst/>
          </a:prstGeom>
          <a:noFill/>
        </p:spPr>
        <p:txBody>
          <a:bodyPr wrap="square" rtlCol="0">
            <a:spAutoFit/>
          </a:bodyPr>
          <a:lstStyle/>
          <a:p>
            <a:r>
              <a:rPr kumimoji="1" lang="ja-JP" altLang="en-US" dirty="0"/>
              <a:t>せん妄</a:t>
            </a:r>
            <a:r>
              <a:rPr lang="ja-JP" altLang="en-US" dirty="0"/>
              <a:t>：</a:t>
            </a:r>
            <a:endParaRPr lang="en-US" altLang="ja-JP" dirty="0"/>
          </a:p>
          <a:p>
            <a:r>
              <a:rPr kumimoji="1" lang="ja-JP" altLang="en-US" dirty="0"/>
              <a:t>・中枢神経の機能障害の一形態、認知症と似ているが実際は異なる</a:t>
            </a:r>
            <a:endParaRPr kumimoji="1" lang="en-US" altLang="ja-JP" dirty="0"/>
          </a:p>
          <a:p>
            <a:r>
              <a:rPr kumimoji="1" lang="ja-JP" altLang="en-US" dirty="0"/>
              <a:t>・表情に変化が出る（表情筋の変化が遅い、反応潜時が延長）</a:t>
            </a:r>
            <a:endParaRPr kumimoji="1" lang="en-US" altLang="ja-JP" dirty="0"/>
          </a:p>
          <a:p>
            <a:endParaRPr lang="en-US" altLang="ja-JP" dirty="0"/>
          </a:p>
          <a:p>
            <a:r>
              <a:rPr kumimoji="1" lang="ja-JP" altLang="en-US" dirty="0"/>
              <a:t>従来は、せん妄になる可能性があるかを調査する研究はされてきている</a:t>
            </a:r>
            <a:endParaRPr lang="en-US" altLang="ja-JP" dirty="0"/>
          </a:p>
          <a:p>
            <a:r>
              <a:rPr kumimoji="1" lang="ja-JP" altLang="en-US" dirty="0"/>
              <a:t>↓</a:t>
            </a:r>
            <a:endParaRPr kumimoji="1" lang="en-US" altLang="ja-JP" dirty="0"/>
          </a:p>
          <a:p>
            <a:r>
              <a:rPr kumimoji="1" lang="ja-JP" altLang="en-US" dirty="0"/>
              <a:t>今求められているのは、せん妄かどうかを判断するための診断支援の開発</a:t>
            </a:r>
            <a:endParaRPr lang="en-US" altLang="ja-JP" dirty="0"/>
          </a:p>
          <a:p>
            <a:r>
              <a:rPr kumimoji="1" lang="ja-JP" altLang="en-US" dirty="0"/>
              <a:t>（せん妄は、経験のある医療関係者でも判断が難しい、そもそも専門医の人数も少ない）</a:t>
            </a:r>
            <a:endParaRPr kumimoji="1" lang="en-US" altLang="ja-JP" dirty="0"/>
          </a:p>
          <a:p>
            <a:endParaRPr lang="en-US" altLang="ja-JP" dirty="0"/>
          </a:p>
          <a:p>
            <a:r>
              <a:rPr kumimoji="1" lang="ja-JP" altLang="en-US" dirty="0"/>
              <a:t>そこで、せん妄が表情に変化が出ることを利用して機械学習技術でせん妄を判別できるシステムを開発</a:t>
            </a:r>
            <a:endParaRPr kumimoji="1" lang="en-US" altLang="ja-JP" dirty="0"/>
          </a:p>
        </p:txBody>
      </p:sp>
    </p:spTree>
    <p:extLst>
      <p:ext uri="{BB962C8B-B14F-4D97-AF65-F5344CB8AC3E}">
        <p14:creationId xmlns:p14="http://schemas.microsoft.com/office/powerpoint/2010/main" val="16043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764F0-7165-52A2-8D5F-D7A679B1BEEC}"/>
              </a:ext>
            </a:extLst>
          </p:cNvPr>
          <p:cNvSpPr>
            <a:spLocks noGrp="1"/>
          </p:cNvSpPr>
          <p:nvPr>
            <p:ph type="title"/>
          </p:nvPr>
        </p:nvSpPr>
        <p:spPr>
          <a:xfrm>
            <a:off x="838200" y="365125"/>
            <a:ext cx="10515600" cy="625475"/>
          </a:xfrm>
        </p:spPr>
        <p:txBody>
          <a:bodyPr>
            <a:normAutofit/>
          </a:bodyPr>
          <a:lstStyle/>
          <a:p>
            <a:r>
              <a:rPr kumimoji="1" lang="ja-JP" altLang="en-US" sz="2000" b="1" u="sng" dirty="0"/>
              <a:t>研究方法</a:t>
            </a:r>
          </a:p>
        </p:txBody>
      </p:sp>
      <p:sp>
        <p:nvSpPr>
          <p:cNvPr id="4" name="テキスト ボックス 3">
            <a:extLst>
              <a:ext uri="{FF2B5EF4-FFF2-40B4-BE49-F238E27FC236}">
                <a16:creationId xmlns:a16="http://schemas.microsoft.com/office/drawing/2014/main" id="{EBA5C03F-ADAF-AFDD-AD03-D4CBCE728165}"/>
              </a:ext>
            </a:extLst>
          </p:cNvPr>
          <p:cNvSpPr txBox="1"/>
          <p:nvPr/>
        </p:nvSpPr>
        <p:spPr>
          <a:xfrm>
            <a:off x="838200" y="990600"/>
            <a:ext cx="11353800" cy="3970318"/>
          </a:xfrm>
          <a:prstGeom prst="rect">
            <a:avLst/>
          </a:prstGeom>
          <a:noFill/>
        </p:spPr>
        <p:txBody>
          <a:bodyPr wrap="square" rtlCol="0">
            <a:spAutoFit/>
          </a:bodyPr>
          <a:lstStyle/>
          <a:p>
            <a:pPr marL="342900" indent="-342900">
              <a:buFont typeface="+mj-lt"/>
              <a:buAutoNum type="arabicPeriod"/>
            </a:pPr>
            <a:r>
              <a:rPr kumimoji="1" lang="ja-JP" altLang="en-US" dirty="0"/>
              <a:t>せん妄患者と非せん妄患者が医療関係者と会話している表情を撮影（国立がん研究センター）</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lang="ja-JP" altLang="en-US" dirty="0"/>
              <a:t>アノテーションツール</a:t>
            </a:r>
            <a:r>
              <a:rPr lang="en-US" altLang="ja-JP" dirty="0"/>
              <a:t>ELAN</a:t>
            </a:r>
            <a:r>
              <a:rPr lang="ja-JP" altLang="en-US" dirty="0"/>
              <a:t>を用いて、ラベル付け処理を撮影した動画に行う（小野さん）</a:t>
            </a:r>
            <a:endParaRPr lang="en-US" altLang="ja-JP" dirty="0"/>
          </a:p>
          <a:p>
            <a:pPr marL="342900" indent="-342900">
              <a:buFont typeface="+mj-lt"/>
              <a:buAutoNum type="arabicPeriod"/>
            </a:pPr>
            <a:endParaRPr kumimoji="1" lang="en-US" altLang="ja-JP" dirty="0"/>
          </a:p>
          <a:p>
            <a:pPr marL="342900" indent="-342900">
              <a:buFont typeface="+mj-lt"/>
              <a:buAutoNum type="arabicPeriod"/>
            </a:pPr>
            <a:r>
              <a:rPr kumimoji="1" lang="ja-JP" altLang="en-US" dirty="0"/>
              <a:t>ラベル付け後、</a:t>
            </a:r>
            <a:r>
              <a:rPr kumimoji="1" lang="en-US" altLang="ja-JP" dirty="0"/>
              <a:t>AU</a:t>
            </a:r>
            <a:r>
              <a:rPr kumimoji="1" lang="ja-JP" altLang="en-US" dirty="0"/>
              <a:t>を抽出（湯口先生）</a:t>
            </a:r>
            <a:endParaRPr kumimoji="1" lang="en-US" altLang="ja-JP" dirty="0"/>
          </a:p>
          <a:p>
            <a:pPr marL="342900" indent="-342900">
              <a:buFont typeface="+mj-lt"/>
              <a:buAutoNum type="arabicPeriod"/>
            </a:pPr>
            <a:endParaRPr lang="en-US" altLang="ja-JP" dirty="0"/>
          </a:p>
          <a:p>
            <a:pPr marL="342900" indent="-342900">
              <a:buFont typeface="+mj-lt"/>
              <a:buAutoNum type="arabicPeriod"/>
            </a:pPr>
            <a:r>
              <a:rPr lang="ja-JP" altLang="en-US" dirty="0"/>
              <a:t>抽出した</a:t>
            </a:r>
            <a:r>
              <a:rPr lang="en-US" altLang="ja-JP" dirty="0"/>
              <a:t>AU</a:t>
            </a:r>
            <a:r>
              <a:rPr lang="ja-JP" altLang="en-US" dirty="0"/>
              <a:t>から、特定区間のみを取り出す（今回は患者の発話区間</a:t>
            </a:r>
            <a:r>
              <a:rPr lang="en-US" altLang="ja-JP" dirty="0"/>
              <a:t>, time2frame.ipynb</a:t>
            </a:r>
            <a:r>
              <a:rPr lang="ja-JP" altLang="en-US" dirty="0"/>
              <a:t>）</a:t>
            </a:r>
            <a:endParaRPr lang="en-US" altLang="ja-JP" dirty="0"/>
          </a:p>
          <a:p>
            <a:pPr marL="342900" indent="-342900">
              <a:buFont typeface="+mj-lt"/>
              <a:buAutoNum type="arabicPeriod"/>
            </a:pPr>
            <a:endParaRPr lang="en-US" altLang="ja-JP" dirty="0"/>
          </a:p>
          <a:p>
            <a:pPr marL="342900" indent="-342900">
              <a:buFont typeface="+mj-lt"/>
              <a:buAutoNum type="arabicPeriod"/>
            </a:pPr>
            <a:r>
              <a:rPr lang="ja-JP" altLang="en-US" dirty="0"/>
              <a:t>取り出し、学習のコードにかけて、せん妄かどうかの判定を行う</a:t>
            </a: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a:p>
            <a:r>
              <a:rPr lang="ja-JP" altLang="en-US" dirty="0"/>
              <a:t>今回は５のコードについて説明を行う</a:t>
            </a:r>
            <a:endParaRPr lang="en-US" altLang="ja-JP" dirty="0"/>
          </a:p>
          <a:p>
            <a:r>
              <a:rPr lang="ja-JP" altLang="en-US" dirty="0"/>
              <a:t>機械学習の種類はたくさんあるが、とりあえずは</a:t>
            </a:r>
            <a:r>
              <a:rPr lang="en-US" altLang="ja-JP" dirty="0" err="1"/>
              <a:t>kNN</a:t>
            </a:r>
            <a:r>
              <a:rPr lang="ja-JP" altLang="en-US" dirty="0"/>
              <a:t>でのコードから</a:t>
            </a:r>
            <a:endParaRPr lang="en-US" altLang="ja-JP" dirty="0"/>
          </a:p>
          <a:p>
            <a:r>
              <a:rPr lang="ja-JP" altLang="en-US" dirty="0"/>
              <a:t>他の機械学習手法に関しては、ほぼ同じコード</a:t>
            </a:r>
            <a:endParaRPr lang="en-US" altLang="ja-JP" dirty="0"/>
          </a:p>
        </p:txBody>
      </p:sp>
    </p:spTree>
    <p:extLst>
      <p:ext uri="{BB962C8B-B14F-4D97-AF65-F5344CB8AC3E}">
        <p14:creationId xmlns:p14="http://schemas.microsoft.com/office/powerpoint/2010/main" val="319767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8ED48-B811-5A30-06F7-F6058CF57B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E947ED-46E6-9617-F28A-B8318604FB78}"/>
              </a:ext>
            </a:extLst>
          </p:cNvPr>
          <p:cNvSpPr>
            <a:spLocks noGrp="1"/>
          </p:cNvSpPr>
          <p:nvPr>
            <p:ph type="title"/>
          </p:nvPr>
        </p:nvSpPr>
        <p:spPr>
          <a:xfrm>
            <a:off x="838200" y="365125"/>
            <a:ext cx="10515600" cy="625475"/>
          </a:xfrm>
        </p:spPr>
        <p:txBody>
          <a:bodyPr>
            <a:normAutofit/>
          </a:bodyPr>
          <a:lstStyle/>
          <a:p>
            <a:r>
              <a:rPr kumimoji="1" lang="ja-JP" altLang="en-US" sz="2000" b="1" u="sng" dirty="0"/>
              <a:t>研究方法</a:t>
            </a:r>
          </a:p>
        </p:txBody>
      </p:sp>
      <p:sp>
        <p:nvSpPr>
          <p:cNvPr id="4" name="テキスト ボックス 3">
            <a:extLst>
              <a:ext uri="{FF2B5EF4-FFF2-40B4-BE49-F238E27FC236}">
                <a16:creationId xmlns:a16="http://schemas.microsoft.com/office/drawing/2014/main" id="{EBF6DB0E-F07E-55B8-9765-99D53FDE15B4}"/>
              </a:ext>
            </a:extLst>
          </p:cNvPr>
          <p:cNvSpPr txBox="1"/>
          <p:nvPr/>
        </p:nvSpPr>
        <p:spPr>
          <a:xfrm>
            <a:off x="838200" y="990600"/>
            <a:ext cx="11353800" cy="2862322"/>
          </a:xfrm>
          <a:prstGeom prst="rect">
            <a:avLst/>
          </a:prstGeom>
          <a:noFill/>
        </p:spPr>
        <p:txBody>
          <a:bodyPr wrap="square" rtlCol="0">
            <a:spAutoFit/>
          </a:bodyPr>
          <a:lstStyle/>
          <a:p>
            <a:r>
              <a:rPr lang="en-US" altLang="ja-JP" dirty="0"/>
              <a:t>5</a:t>
            </a:r>
            <a:r>
              <a:rPr lang="ja-JP" altLang="en-US" dirty="0"/>
              <a:t>のコード説明に入る前に、</a:t>
            </a:r>
            <a:r>
              <a:rPr lang="en-US" altLang="ja-JP" dirty="0"/>
              <a:t>4</a:t>
            </a:r>
            <a:r>
              <a:rPr lang="ja-JP" altLang="en-US" dirty="0"/>
              <a:t>での処理について</a:t>
            </a:r>
            <a:endParaRPr lang="en-US" altLang="ja-JP" dirty="0"/>
          </a:p>
          <a:p>
            <a:endParaRPr lang="en-US" altLang="ja-JP" dirty="0"/>
          </a:p>
          <a:p>
            <a:r>
              <a:rPr lang="ja-JP" altLang="en-US" dirty="0"/>
              <a:t>ここでは、</a:t>
            </a:r>
            <a:r>
              <a:rPr lang="en-US" altLang="ja-JP" dirty="0"/>
              <a:t>AU</a:t>
            </a:r>
            <a:r>
              <a:rPr lang="ja-JP" altLang="en-US" dirty="0"/>
              <a:t>を</a:t>
            </a:r>
            <a:r>
              <a:rPr lang="en-US" altLang="ja-JP" dirty="0"/>
              <a:t>Pyfeat</a:t>
            </a:r>
            <a:r>
              <a:rPr lang="ja-JP" altLang="en-US" dirty="0"/>
              <a:t>で抽出した後のデータとアノテーションした動画から、患者の発話区間を取り出す</a:t>
            </a:r>
            <a:endParaRPr lang="en-US" altLang="ja-JP" dirty="0"/>
          </a:p>
          <a:p>
            <a:r>
              <a:rPr lang="ja-JP" altLang="en-US" dirty="0"/>
              <a:t>作業を行っている。</a:t>
            </a:r>
            <a:r>
              <a:rPr lang="en-US" altLang="ja-JP" dirty="0"/>
              <a:t>(time2frame.ipynb)</a:t>
            </a:r>
          </a:p>
          <a:p>
            <a:endParaRPr lang="en-US" altLang="ja-JP" dirty="0"/>
          </a:p>
          <a:p>
            <a:r>
              <a:rPr lang="ja-JP" altLang="en-US" dirty="0"/>
              <a:t>アノテーションした結果を</a:t>
            </a:r>
            <a:r>
              <a:rPr lang="en-US" altLang="ja-JP" dirty="0"/>
              <a:t>CSV</a:t>
            </a:r>
            <a:r>
              <a:rPr lang="ja-JP" altLang="en-US" dirty="0"/>
              <a:t>ファイル</a:t>
            </a:r>
            <a:r>
              <a:rPr lang="en-US" altLang="ja-JP" dirty="0"/>
              <a:t>(ex. ID30_annotation)</a:t>
            </a:r>
            <a:r>
              <a:rPr lang="ja-JP" altLang="en-US" dirty="0"/>
              <a:t>で保存し、そのファイルには患者の発話部分の</a:t>
            </a:r>
            <a:r>
              <a:rPr lang="en-US" altLang="ja-JP" dirty="0"/>
              <a:t>label</a:t>
            </a:r>
            <a:r>
              <a:rPr lang="ja-JP" altLang="en-US" dirty="0"/>
              <a:t>と発話時間が記載されているので、まずは発話時間をフレーム単位に直し、元のファイル</a:t>
            </a:r>
            <a:r>
              <a:rPr lang="en-US" altLang="ja-JP" dirty="0"/>
              <a:t>(ex. ID_30)</a:t>
            </a:r>
            <a:r>
              <a:rPr lang="ja-JP" altLang="en-US" dirty="0"/>
              <a:t>を参照して、指定した区間を取り出し新しいファイルに保存</a:t>
            </a:r>
            <a:r>
              <a:rPr lang="en-US" altLang="ja-JP" dirty="0"/>
              <a:t>(filtered_ID30)</a:t>
            </a:r>
            <a:r>
              <a:rPr lang="ja-JP" altLang="en-US" dirty="0"/>
              <a:t>。</a:t>
            </a:r>
            <a:endParaRPr lang="en-US" altLang="ja-JP" dirty="0"/>
          </a:p>
          <a:p>
            <a:endParaRPr lang="en-US" altLang="ja-JP" dirty="0"/>
          </a:p>
          <a:p>
            <a:r>
              <a:rPr lang="ja-JP" altLang="en-US" dirty="0"/>
              <a:t>このファイルを学習においてのデータとして利用する。</a:t>
            </a:r>
            <a:endParaRPr lang="en-US" altLang="ja-JP" dirty="0"/>
          </a:p>
        </p:txBody>
      </p:sp>
    </p:spTree>
    <p:extLst>
      <p:ext uri="{BB962C8B-B14F-4D97-AF65-F5344CB8AC3E}">
        <p14:creationId xmlns:p14="http://schemas.microsoft.com/office/powerpoint/2010/main" val="34859938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1437</TotalTime>
  <Words>427</Words>
  <Application>Microsoft Office PowerPoint</Application>
  <PresentationFormat>ワイド画面</PresentationFormat>
  <Paragraphs>39</Paragraphs>
  <Slides>3</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研究概要</vt:lpstr>
      <vt:lpstr>研究方法</vt:lpstr>
      <vt:lpstr>研究方法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仁保　貴耀</dc:creator>
  <cp:lastModifiedBy>仁保　貴耀</cp:lastModifiedBy>
  <cp:revision>2</cp:revision>
  <dcterms:created xsi:type="dcterms:W3CDTF">2025-06-02T07:36:49Z</dcterms:created>
  <dcterms:modified xsi:type="dcterms:W3CDTF">2025-06-03T07:34:39Z</dcterms:modified>
</cp:coreProperties>
</file>