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59" r:id="rId4"/>
    <p:sldId id="258" r:id="rId5"/>
    <p:sldId id="260" r:id="rId6"/>
    <p:sldId id="264" r:id="rId7"/>
    <p:sldId id="265" r:id="rId8"/>
    <p:sldId id="261" r:id="rId9"/>
    <p:sldId id="262" r:id="rId10"/>
    <p:sldId id="267" r:id="rId11"/>
    <p:sldId id="268" r:id="rId12"/>
    <p:sldId id="269" r:id="rId13"/>
    <p:sldId id="270" r:id="rId14"/>
    <p:sldId id="26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3512" autoAdjust="0"/>
  </p:normalViewPr>
  <p:slideViewPr>
    <p:cSldViewPr snapToGrid="0">
      <p:cViewPr varScale="1">
        <p:scale>
          <a:sx n="40" d="100"/>
          <a:sy n="40" d="100"/>
        </p:scale>
        <p:origin x="44" y="1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C68643-2545-4874-A9DB-B9BFF6DFEC6F}" type="datetimeFigureOut">
              <a:rPr kumimoji="1" lang="ja-JP" altLang="en-US" smtClean="0"/>
              <a:t>2025/4/23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1F4DD0-243C-4721-AFEA-F5A0C78DD804}" type="slidenum">
              <a:rPr kumimoji="1" lang="ja-JP" altLang="en-US" smtClean="0"/>
              <a:t>‹#›</a:t>
            </a:fld>
            <a:endParaRPr kumimoji="1" lang="ja-JP" altLang="en-US"/>
          </a:p>
        </p:txBody>
      </p:sp>
    </p:spTree>
    <p:extLst>
      <p:ext uri="{BB962C8B-B14F-4D97-AF65-F5344CB8AC3E}">
        <p14:creationId xmlns:p14="http://schemas.microsoft.com/office/powerpoint/2010/main" val="364089348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MCAR</a:t>
            </a:r>
            <a:r>
              <a:rPr kumimoji="1" lang="ja-JP" altLang="en-US" dirty="0"/>
              <a:t>　欠損が発生する確率が当該変数自身の既知の値や他のいかなる変数の値にも依存しない場合</a:t>
            </a:r>
            <a:endParaRPr kumimoji="1" lang="en-US" altLang="ja-JP" dirty="0"/>
          </a:p>
          <a:p>
            <a:r>
              <a:rPr kumimoji="1" lang="en-US" altLang="ja-JP" dirty="0"/>
              <a:t>MAR</a:t>
            </a:r>
            <a:r>
              <a:rPr kumimoji="1" lang="ja-JP" altLang="en-US" dirty="0"/>
              <a:t>　　欠損が発生する確率がほかの既知の変数には依存するが、欠損している変数自身の値には依存しない場合</a:t>
            </a:r>
            <a:endParaRPr kumimoji="1" lang="en-US" altLang="ja-JP" dirty="0"/>
          </a:p>
          <a:p>
            <a:r>
              <a:rPr kumimoji="1" lang="en-US" altLang="ja-JP" dirty="0"/>
              <a:t>MNAR</a:t>
            </a:r>
            <a:r>
              <a:rPr kumimoji="1" lang="ja-JP" altLang="en-US" dirty="0"/>
              <a:t>　欠損が発生する確率がその変数自身の値に依存している場合</a:t>
            </a:r>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9C1F4DD0-243C-4721-AFEA-F5A0C78DD804}" type="slidenum">
              <a:rPr kumimoji="1" lang="ja-JP" altLang="en-US" smtClean="0"/>
              <a:t>2</a:t>
            </a:fld>
            <a:endParaRPr kumimoji="1" lang="ja-JP" altLang="en-US"/>
          </a:p>
        </p:txBody>
      </p:sp>
    </p:spTree>
    <p:extLst>
      <p:ext uri="{BB962C8B-B14F-4D97-AF65-F5344CB8AC3E}">
        <p14:creationId xmlns:p14="http://schemas.microsoft.com/office/powerpoint/2010/main" val="36800582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A871C4-5C29-69DC-5AAE-4AD7397248FE}"/>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17AE0A9E-442E-792E-C214-51D8639D0E8C}"/>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8A3115AB-E33A-CFF5-6E02-8004365324DB}"/>
              </a:ext>
            </a:extLst>
          </p:cNvPr>
          <p:cNvSpPr>
            <a:spLocks noGrp="1"/>
          </p:cNvSpPr>
          <p:nvPr>
            <p:ph type="body" idx="1"/>
          </p:nvPr>
        </p:nvSpPr>
        <p:spPr/>
        <p:txBody>
          <a:bodyPr/>
          <a:lstStyle/>
          <a:p>
            <a:r>
              <a:rPr kumimoji="1" lang="en-US" altLang="ja-JP" dirty="0"/>
              <a:t>MCAR</a:t>
            </a:r>
            <a:r>
              <a:rPr kumimoji="1" lang="ja-JP" altLang="en-US" dirty="0"/>
              <a:t>　欠損が発生する確率が当該変数自身の既知の値や他のいかなる変数の値にも依存しない場合</a:t>
            </a:r>
            <a:endParaRPr kumimoji="1" lang="en-US" altLang="ja-JP" dirty="0"/>
          </a:p>
          <a:p>
            <a:r>
              <a:rPr kumimoji="1" lang="en-US" altLang="ja-JP" dirty="0"/>
              <a:t>MAR</a:t>
            </a:r>
            <a:r>
              <a:rPr kumimoji="1" lang="ja-JP" altLang="en-US" dirty="0"/>
              <a:t>　　欠損が発生する確率がほかの既知の変数には依存するが、欠損している変数自身の値には依存しない場合</a:t>
            </a:r>
            <a:endParaRPr kumimoji="1" lang="en-US" altLang="ja-JP" dirty="0"/>
          </a:p>
          <a:p>
            <a:r>
              <a:rPr kumimoji="1" lang="en-US" altLang="ja-JP" dirty="0"/>
              <a:t>MNAR</a:t>
            </a:r>
            <a:r>
              <a:rPr kumimoji="1" lang="ja-JP" altLang="en-US" dirty="0"/>
              <a:t>　欠損が発生する確率がその変数自身の値に依存している場合</a:t>
            </a:r>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2A0F46F3-3F91-F534-AF5C-3F9C724F3B7D}"/>
              </a:ext>
            </a:extLst>
          </p:cNvPr>
          <p:cNvSpPr>
            <a:spLocks noGrp="1"/>
          </p:cNvSpPr>
          <p:nvPr>
            <p:ph type="sldNum" sz="quarter" idx="5"/>
          </p:nvPr>
        </p:nvSpPr>
        <p:spPr/>
        <p:txBody>
          <a:bodyPr/>
          <a:lstStyle/>
          <a:p>
            <a:fld id="{9C1F4DD0-243C-4721-AFEA-F5A0C78DD804}" type="slidenum">
              <a:rPr kumimoji="1" lang="ja-JP" altLang="en-US" smtClean="0"/>
              <a:t>11</a:t>
            </a:fld>
            <a:endParaRPr kumimoji="1" lang="ja-JP" altLang="en-US"/>
          </a:p>
        </p:txBody>
      </p:sp>
    </p:spTree>
    <p:extLst>
      <p:ext uri="{BB962C8B-B14F-4D97-AF65-F5344CB8AC3E}">
        <p14:creationId xmlns:p14="http://schemas.microsoft.com/office/powerpoint/2010/main" val="40932564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2D39A9-3DD0-FF44-0005-E4D0FFD64EB1}"/>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ACF5F5AA-8AF6-54AA-E7FA-B69C0661C7B3}"/>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E05E3A45-46D7-938E-B13A-64430B2EA79B}"/>
              </a:ext>
            </a:extLst>
          </p:cNvPr>
          <p:cNvSpPr>
            <a:spLocks noGrp="1"/>
          </p:cNvSpPr>
          <p:nvPr>
            <p:ph type="body" idx="1"/>
          </p:nvPr>
        </p:nvSpPr>
        <p:spPr/>
        <p:txBody>
          <a:bodyPr/>
          <a:lstStyle/>
          <a:p>
            <a:r>
              <a:rPr kumimoji="1" lang="en-US" altLang="ja-JP" dirty="0"/>
              <a:t>MCAR</a:t>
            </a:r>
            <a:r>
              <a:rPr kumimoji="1" lang="ja-JP" altLang="en-US" dirty="0"/>
              <a:t>　欠損が発生する確率が当該変数自身の既知の値や他のいかなる変数の値にも依存しない場合</a:t>
            </a:r>
            <a:endParaRPr kumimoji="1" lang="en-US" altLang="ja-JP" dirty="0"/>
          </a:p>
          <a:p>
            <a:r>
              <a:rPr kumimoji="1" lang="en-US" altLang="ja-JP" dirty="0"/>
              <a:t>MAR</a:t>
            </a:r>
            <a:r>
              <a:rPr kumimoji="1" lang="ja-JP" altLang="en-US" dirty="0"/>
              <a:t>　　欠損が発生する確率がほかの既知の変数には依存するが、欠損している変数自身の値には依存しない場合</a:t>
            </a:r>
            <a:endParaRPr kumimoji="1" lang="en-US" altLang="ja-JP" dirty="0"/>
          </a:p>
          <a:p>
            <a:r>
              <a:rPr kumimoji="1" lang="en-US" altLang="ja-JP" dirty="0"/>
              <a:t>MNAR</a:t>
            </a:r>
            <a:r>
              <a:rPr kumimoji="1" lang="ja-JP" altLang="en-US" dirty="0"/>
              <a:t>　欠損が発生する確率がその変数自身の値に依存している場合</a:t>
            </a:r>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F7CD3B0D-8866-0020-E80E-F455EB653060}"/>
              </a:ext>
            </a:extLst>
          </p:cNvPr>
          <p:cNvSpPr>
            <a:spLocks noGrp="1"/>
          </p:cNvSpPr>
          <p:nvPr>
            <p:ph type="sldNum" sz="quarter" idx="5"/>
          </p:nvPr>
        </p:nvSpPr>
        <p:spPr/>
        <p:txBody>
          <a:bodyPr/>
          <a:lstStyle/>
          <a:p>
            <a:fld id="{9C1F4DD0-243C-4721-AFEA-F5A0C78DD804}" type="slidenum">
              <a:rPr kumimoji="1" lang="ja-JP" altLang="en-US" smtClean="0"/>
              <a:t>12</a:t>
            </a:fld>
            <a:endParaRPr kumimoji="1" lang="ja-JP" altLang="en-US"/>
          </a:p>
        </p:txBody>
      </p:sp>
    </p:spTree>
    <p:extLst>
      <p:ext uri="{BB962C8B-B14F-4D97-AF65-F5344CB8AC3E}">
        <p14:creationId xmlns:p14="http://schemas.microsoft.com/office/powerpoint/2010/main" val="5284324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2D60AE-4DA0-507F-0F26-CEC4D2EC14B2}"/>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256C01BE-CE33-74E5-F9C7-8479CD5D29A1}"/>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8264F2D0-2152-4FC5-A823-C4926DE330FC}"/>
              </a:ext>
            </a:extLst>
          </p:cNvPr>
          <p:cNvSpPr>
            <a:spLocks noGrp="1"/>
          </p:cNvSpPr>
          <p:nvPr>
            <p:ph type="body" idx="1"/>
          </p:nvPr>
        </p:nvSpPr>
        <p:spPr/>
        <p:txBody>
          <a:bodyPr/>
          <a:lstStyle/>
          <a:p>
            <a:r>
              <a:rPr kumimoji="1" lang="en-US" altLang="ja-JP" dirty="0"/>
              <a:t>MCAR</a:t>
            </a:r>
            <a:r>
              <a:rPr kumimoji="1" lang="ja-JP" altLang="en-US" dirty="0"/>
              <a:t>　欠損が発生する確率が当該変数自身の既知の値や他のいかなる変数の値にも依存しない場合</a:t>
            </a:r>
            <a:endParaRPr kumimoji="1" lang="en-US" altLang="ja-JP" dirty="0"/>
          </a:p>
          <a:p>
            <a:r>
              <a:rPr kumimoji="1" lang="en-US" altLang="ja-JP" dirty="0"/>
              <a:t>MAR</a:t>
            </a:r>
            <a:r>
              <a:rPr kumimoji="1" lang="ja-JP" altLang="en-US" dirty="0"/>
              <a:t>　　欠損が発生する確率がほかの既知の変数には依存するが、欠損している変数自身の値には依存しない場合</a:t>
            </a:r>
            <a:endParaRPr kumimoji="1" lang="en-US" altLang="ja-JP" dirty="0"/>
          </a:p>
          <a:p>
            <a:r>
              <a:rPr kumimoji="1" lang="en-US" altLang="ja-JP" dirty="0"/>
              <a:t>MNAR</a:t>
            </a:r>
            <a:r>
              <a:rPr kumimoji="1" lang="ja-JP" altLang="en-US" dirty="0"/>
              <a:t>　欠損が発生する確率がその変数自身の値に依存している場合</a:t>
            </a:r>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9D5FF668-D949-4C20-1F87-AF630C404CF9}"/>
              </a:ext>
            </a:extLst>
          </p:cNvPr>
          <p:cNvSpPr>
            <a:spLocks noGrp="1"/>
          </p:cNvSpPr>
          <p:nvPr>
            <p:ph type="sldNum" sz="quarter" idx="5"/>
          </p:nvPr>
        </p:nvSpPr>
        <p:spPr/>
        <p:txBody>
          <a:bodyPr/>
          <a:lstStyle/>
          <a:p>
            <a:fld id="{9C1F4DD0-243C-4721-AFEA-F5A0C78DD804}" type="slidenum">
              <a:rPr kumimoji="1" lang="ja-JP" altLang="en-US" smtClean="0"/>
              <a:t>13</a:t>
            </a:fld>
            <a:endParaRPr kumimoji="1" lang="ja-JP" altLang="en-US"/>
          </a:p>
        </p:txBody>
      </p:sp>
    </p:spTree>
    <p:extLst>
      <p:ext uri="{BB962C8B-B14F-4D97-AF65-F5344CB8AC3E}">
        <p14:creationId xmlns:p14="http://schemas.microsoft.com/office/powerpoint/2010/main" val="7398814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7F7D67-DC1B-BE64-1ACC-7B940E7666A2}"/>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19041D94-479F-5212-720F-5EACAF4C7925}"/>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08E5AE8B-B33F-1CEF-014C-47C6AA1242B1}"/>
              </a:ext>
            </a:extLst>
          </p:cNvPr>
          <p:cNvSpPr>
            <a:spLocks noGrp="1"/>
          </p:cNvSpPr>
          <p:nvPr>
            <p:ph type="body" idx="1"/>
          </p:nvPr>
        </p:nvSpPr>
        <p:spPr/>
        <p:txBody>
          <a:bodyPr/>
          <a:lstStyle/>
          <a:p>
            <a:r>
              <a:rPr kumimoji="1" lang="en-US" altLang="ja-JP" dirty="0"/>
              <a:t>MCAR</a:t>
            </a:r>
            <a:r>
              <a:rPr kumimoji="1" lang="ja-JP" altLang="en-US" dirty="0"/>
              <a:t>　欠損が発生する確率が当該変数自身の既知の値や他のいかなる変数の値にも依存しない場合</a:t>
            </a:r>
            <a:endParaRPr kumimoji="1" lang="en-US" altLang="ja-JP" dirty="0"/>
          </a:p>
          <a:p>
            <a:r>
              <a:rPr kumimoji="1" lang="en-US" altLang="ja-JP" dirty="0"/>
              <a:t>MAR</a:t>
            </a:r>
            <a:r>
              <a:rPr kumimoji="1" lang="ja-JP" altLang="en-US" dirty="0"/>
              <a:t>　　欠損が発生する確率がほかの既知の変数には依存するが、欠損している変数自身の値には依存しない場合</a:t>
            </a:r>
            <a:endParaRPr kumimoji="1" lang="en-US" altLang="ja-JP" dirty="0"/>
          </a:p>
          <a:p>
            <a:r>
              <a:rPr kumimoji="1" lang="en-US" altLang="ja-JP" dirty="0"/>
              <a:t>MNAR</a:t>
            </a:r>
            <a:r>
              <a:rPr kumimoji="1" lang="ja-JP" altLang="en-US" dirty="0"/>
              <a:t>　欠損が発生する確率がその変数自身の値に依存している場合</a:t>
            </a:r>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C6E98553-A2C8-FDC9-A426-1A9E84C0B897}"/>
              </a:ext>
            </a:extLst>
          </p:cNvPr>
          <p:cNvSpPr>
            <a:spLocks noGrp="1"/>
          </p:cNvSpPr>
          <p:nvPr>
            <p:ph type="sldNum" sz="quarter" idx="5"/>
          </p:nvPr>
        </p:nvSpPr>
        <p:spPr/>
        <p:txBody>
          <a:bodyPr/>
          <a:lstStyle/>
          <a:p>
            <a:fld id="{9C1F4DD0-243C-4721-AFEA-F5A0C78DD804}" type="slidenum">
              <a:rPr kumimoji="1" lang="ja-JP" altLang="en-US" smtClean="0"/>
              <a:t>14</a:t>
            </a:fld>
            <a:endParaRPr kumimoji="1" lang="ja-JP" altLang="en-US"/>
          </a:p>
        </p:txBody>
      </p:sp>
    </p:spTree>
    <p:extLst>
      <p:ext uri="{BB962C8B-B14F-4D97-AF65-F5344CB8AC3E}">
        <p14:creationId xmlns:p14="http://schemas.microsoft.com/office/powerpoint/2010/main" val="38867875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2984E0-82D0-A312-8525-01B6C5F87F3E}"/>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F0095B81-383D-6CCB-61B3-7EA3078BB7F9}"/>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9BEC6AE9-D9C0-C510-5331-FB63C4D1CEA8}"/>
              </a:ext>
            </a:extLst>
          </p:cNvPr>
          <p:cNvSpPr>
            <a:spLocks noGrp="1"/>
          </p:cNvSpPr>
          <p:nvPr>
            <p:ph type="body" idx="1"/>
          </p:nvPr>
        </p:nvSpPr>
        <p:spPr/>
        <p:txBody>
          <a:bodyPr/>
          <a:lstStyle/>
          <a:p>
            <a:r>
              <a:rPr kumimoji="1" lang="ja-JP" altLang="en-US" dirty="0"/>
              <a:t>ここで統計的手法による補完とは、リストワイズ削除や平均値、最頻値の代入のことを意味しています</a:t>
            </a:r>
          </a:p>
        </p:txBody>
      </p:sp>
      <p:sp>
        <p:nvSpPr>
          <p:cNvPr id="4" name="スライド番号プレースホルダー 3">
            <a:extLst>
              <a:ext uri="{FF2B5EF4-FFF2-40B4-BE49-F238E27FC236}">
                <a16:creationId xmlns:a16="http://schemas.microsoft.com/office/drawing/2014/main" id="{F1D3BB64-A143-2093-DC89-35A0C7C301EE}"/>
              </a:ext>
            </a:extLst>
          </p:cNvPr>
          <p:cNvSpPr>
            <a:spLocks noGrp="1"/>
          </p:cNvSpPr>
          <p:nvPr>
            <p:ph type="sldNum" sz="quarter" idx="5"/>
          </p:nvPr>
        </p:nvSpPr>
        <p:spPr/>
        <p:txBody>
          <a:bodyPr/>
          <a:lstStyle/>
          <a:p>
            <a:fld id="{9C1F4DD0-243C-4721-AFEA-F5A0C78DD804}" type="slidenum">
              <a:rPr kumimoji="1" lang="ja-JP" altLang="en-US" smtClean="0"/>
              <a:t>3</a:t>
            </a:fld>
            <a:endParaRPr kumimoji="1" lang="ja-JP" altLang="en-US"/>
          </a:p>
        </p:txBody>
      </p:sp>
    </p:spTree>
    <p:extLst>
      <p:ext uri="{BB962C8B-B14F-4D97-AF65-F5344CB8AC3E}">
        <p14:creationId xmlns:p14="http://schemas.microsoft.com/office/powerpoint/2010/main" val="855045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2FF267-1341-1748-DBB9-784901CC58A2}"/>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1CEED0A3-B165-357C-B2DD-003983BFD666}"/>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EBEB9D06-A2EE-7327-676D-A063B5DE5EE4}"/>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6AD56189-8A42-1002-21E9-EB6FC5D4E2DA}"/>
              </a:ext>
            </a:extLst>
          </p:cNvPr>
          <p:cNvSpPr>
            <a:spLocks noGrp="1"/>
          </p:cNvSpPr>
          <p:nvPr>
            <p:ph type="sldNum" sz="quarter" idx="5"/>
          </p:nvPr>
        </p:nvSpPr>
        <p:spPr/>
        <p:txBody>
          <a:bodyPr/>
          <a:lstStyle/>
          <a:p>
            <a:fld id="{9C1F4DD0-243C-4721-AFEA-F5A0C78DD804}" type="slidenum">
              <a:rPr kumimoji="1" lang="ja-JP" altLang="en-US" smtClean="0"/>
              <a:t>4</a:t>
            </a:fld>
            <a:endParaRPr kumimoji="1" lang="ja-JP" altLang="en-US"/>
          </a:p>
        </p:txBody>
      </p:sp>
    </p:spTree>
    <p:extLst>
      <p:ext uri="{BB962C8B-B14F-4D97-AF65-F5344CB8AC3E}">
        <p14:creationId xmlns:p14="http://schemas.microsoft.com/office/powerpoint/2010/main" val="27159267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264E35-88EC-6389-7DFF-AF78C89880A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CDDF3B13-F0B0-6A4E-6A74-23DDDBC97E9C}"/>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D5EC0AC8-EC4C-A03B-F204-6E9A24A5BB82}"/>
              </a:ext>
            </a:extLst>
          </p:cNvPr>
          <p:cNvSpPr>
            <a:spLocks noGrp="1"/>
          </p:cNvSpPr>
          <p:nvPr>
            <p:ph type="body" idx="1"/>
          </p:nvPr>
        </p:nvSpPr>
        <p:spPr/>
        <p:txBody>
          <a:bodyPr/>
          <a:lstStyle/>
          <a:p>
            <a:pPr>
              <a:buNone/>
            </a:pPr>
            <a:r>
              <a:rPr lang="ja-JP" altLang="en-US" b="1" dirty="0"/>
              <a:t>欠損データの処理方法</a:t>
            </a:r>
          </a:p>
          <a:p>
            <a:pPr>
              <a:buNone/>
            </a:pPr>
            <a:r>
              <a:rPr lang="ja-JP" altLang="en-US" dirty="0"/>
              <a:t>欠損データとは、データセットに本来存在するはずの記録や値、観測値が存在しないことを指します。欠損データに対処する戦略は大きく</a:t>
            </a:r>
            <a:r>
              <a:rPr lang="en-US" altLang="ja-JP" dirty="0"/>
              <a:t>3</a:t>
            </a:r>
            <a:r>
              <a:rPr lang="ja-JP" altLang="en-US" dirty="0"/>
              <a:t>つに分類されます：</a:t>
            </a:r>
          </a:p>
          <a:p>
            <a:pPr>
              <a:buFont typeface="+mj-lt"/>
              <a:buAutoNum type="arabicPeriod"/>
            </a:pPr>
            <a:r>
              <a:rPr lang="ja-JP" altLang="en-US" dirty="0"/>
              <a:t>欠損値を</a:t>
            </a:r>
            <a:r>
              <a:rPr lang="en-US" altLang="ja-JP" dirty="0"/>
              <a:t>0</a:t>
            </a:r>
            <a:r>
              <a:rPr lang="ja-JP" altLang="en-US" dirty="0"/>
              <a:t>で埋める、無視する、または欠損値を含むデータを削除する方法</a:t>
            </a:r>
          </a:p>
          <a:p>
            <a:pPr>
              <a:buFont typeface="+mj-lt"/>
              <a:buAutoNum type="arabicPeriod"/>
            </a:pPr>
            <a:r>
              <a:rPr lang="ja-JP" altLang="en-US" dirty="0"/>
              <a:t>単一代入（</a:t>
            </a:r>
            <a:r>
              <a:rPr lang="en-US" altLang="ja-JP" dirty="0"/>
              <a:t>Single Imputation</a:t>
            </a:r>
            <a:r>
              <a:rPr lang="ja-JP" altLang="en-US" dirty="0"/>
              <a:t>）戦略</a:t>
            </a:r>
          </a:p>
          <a:p>
            <a:pPr>
              <a:buFont typeface="+mj-lt"/>
              <a:buAutoNum type="arabicPeriod"/>
            </a:pPr>
            <a:r>
              <a:rPr lang="ja-JP" altLang="en-US" dirty="0"/>
              <a:t>多重代入（</a:t>
            </a:r>
            <a:r>
              <a:rPr lang="en-US" altLang="ja-JP" dirty="0"/>
              <a:t>Multiple Imputation</a:t>
            </a:r>
            <a:r>
              <a:rPr lang="ja-JP" altLang="en-US" dirty="0"/>
              <a:t>）戦略</a:t>
            </a:r>
          </a:p>
          <a:p>
            <a:pPr>
              <a:buNone/>
            </a:pPr>
            <a:r>
              <a:rPr lang="ja-JP" altLang="en-US" dirty="0"/>
              <a:t>本研究で使用した手法のうち、</a:t>
            </a:r>
            <a:r>
              <a:rPr lang="en-US" altLang="ja-JP" dirty="0"/>
              <a:t>4</a:t>
            </a:r>
            <a:r>
              <a:rPr lang="ja-JP" altLang="en-US" dirty="0"/>
              <a:t>つは単一代入に基づいており、</a:t>
            </a:r>
            <a:r>
              <a:rPr lang="en-US" altLang="ja-JP" dirty="0"/>
              <a:t>1</a:t>
            </a:r>
            <a:r>
              <a:rPr lang="ja-JP" altLang="en-US" dirty="0"/>
              <a:t>つは多重代入に基づいています。本研究で検討した手法は以下の通りです：</a:t>
            </a:r>
          </a:p>
          <a:p>
            <a:pPr>
              <a:buNone/>
            </a:pPr>
            <a:r>
              <a:rPr lang="en-US" altLang="ja-JP" b="1" dirty="0"/>
              <a:t>A. </a:t>
            </a:r>
            <a:r>
              <a:rPr lang="ja-JP" altLang="en-US" b="1" dirty="0"/>
              <a:t>リストワイズ削除（</a:t>
            </a:r>
            <a:r>
              <a:rPr lang="en-US" altLang="ja-JP" b="1" dirty="0"/>
              <a:t>Listwise Deletion</a:t>
            </a:r>
            <a:r>
              <a:rPr lang="ja-JP" altLang="en-US" b="1" dirty="0"/>
              <a:t>）</a:t>
            </a:r>
          </a:p>
          <a:p>
            <a:pPr>
              <a:buNone/>
            </a:pPr>
            <a:r>
              <a:rPr lang="en-US" altLang="ja-JP" dirty="0"/>
              <a:t>LD</a:t>
            </a:r>
            <a:r>
              <a:rPr lang="ja-JP" altLang="en-US" dirty="0"/>
              <a:t>（</a:t>
            </a:r>
            <a:r>
              <a:rPr lang="en-US" altLang="ja-JP" dirty="0"/>
              <a:t>Listwise Deletion</a:t>
            </a:r>
            <a:r>
              <a:rPr lang="ja-JP" altLang="en-US" dirty="0"/>
              <a:t>）は、欠損値を含むレコード全体を削除・無視し、完全なデータのみを分析対象とする統計的手法です。この方法では、欠損値のある観測はすべて除外されるため、推定にバイアスが生じる可能性があります。この手法は「完全ケース分析（</a:t>
            </a:r>
            <a:r>
              <a:rPr lang="en-US" altLang="ja-JP" dirty="0"/>
              <a:t>complete-case analysis</a:t>
            </a:r>
            <a:r>
              <a:rPr lang="ja-JP" altLang="en-US" dirty="0"/>
              <a:t>）」とも呼ばれ、データが完全にランダムに欠損している（</a:t>
            </a:r>
            <a:r>
              <a:rPr lang="en-US" altLang="ja-JP" dirty="0"/>
              <a:t>MCAR</a:t>
            </a:r>
            <a:r>
              <a:rPr lang="ja-JP" altLang="en-US" dirty="0"/>
              <a:t>）ことを前提とします </a:t>
            </a:r>
            <a:r>
              <a:rPr lang="en-US" altLang="ja-JP" dirty="0"/>
              <a:t>[8]</a:t>
            </a:r>
            <a:r>
              <a:rPr lang="ja-JP" altLang="en-US" dirty="0"/>
              <a:t>。</a:t>
            </a:r>
          </a:p>
          <a:p>
            <a:pPr>
              <a:buNone/>
            </a:pPr>
            <a:r>
              <a:rPr lang="en-US" altLang="ja-JP" b="1" dirty="0"/>
              <a:t>B. </a:t>
            </a:r>
            <a:r>
              <a:rPr lang="ja-JP" altLang="en-US" b="1" dirty="0"/>
              <a:t>代入法（</a:t>
            </a:r>
            <a:r>
              <a:rPr lang="en-US" altLang="ja-JP" b="1" dirty="0"/>
              <a:t>Imputation Methods</a:t>
            </a:r>
            <a:r>
              <a:rPr lang="ja-JP" altLang="en-US" b="1" dirty="0"/>
              <a:t>）</a:t>
            </a:r>
          </a:p>
          <a:p>
            <a:pPr>
              <a:buNone/>
            </a:pPr>
            <a:r>
              <a:rPr lang="ja-JP" altLang="en-US" dirty="0"/>
              <a:t>代入法とは、欠損データに対処するために欠損値を推定値で埋めるアプローチです。代入法は、単一代入と多重代入に分類されます。本稿で検討した方法は以下の通りです：</a:t>
            </a:r>
          </a:p>
          <a:p>
            <a:pPr>
              <a:buNone/>
            </a:pPr>
            <a:r>
              <a:rPr lang="en-US" altLang="ja-JP" dirty="0"/>
              <a:t>1): </a:t>
            </a:r>
            <a:r>
              <a:rPr lang="ja-JP" altLang="en-US" b="1" dirty="0"/>
              <a:t>平均・最頻値代入（</a:t>
            </a:r>
            <a:r>
              <a:rPr lang="en-US" altLang="ja-JP" b="1" dirty="0"/>
              <a:t>Mean/Mode</a:t>
            </a:r>
            <a:r>
              <a:rPr lang="ja-JP" altLang="en-US" b="1" dirty="0"/>
              <a:t>）</a:t>
            </a:r>
            <a:br>
              <a:rPr lang="ja-JP" altLang="en-US" dirty="0"/>
            </a:br>
            <a:r>
              <a:rPr lang="ja-JP" altLang="en-US" dirty="0"/>
              <a:t>数値変数に対しては平均、カテゴリ変数に対しては最頻値で欠損値を置き換える方法です。平均法は通常、データが</a:t>
            </a:r>
            <a:r>
              <a:rPr lang="en-US" altLang="ja-JP" dirty="0"/>
              <a:t>MCAR</a:t>
            </a:r>
            <a:r>
              <a:rPr lang="ja-JP" altLang="en-US" dirty="0"/>
              <a:t>であると仮定されます </a:t>
            </a:r>
            <a:r>
              <a:rPr lang="en-US" altLang="ja-JP" dirty="0"/>
              <a:t>[1]</a:t>
            </a:r>
            <a:r>
              <a:rPr lang="ja-JP" altLang="en-US" dirty="0"/>
              <a:t>。</a:t>
            </a:r>
          </a:p>
          <a:p>
            <a:pPr>
              <a:buNone/>
            </a:pPr>
            <a:r>
              <a:rPr lang="en-US" altLang="ja-JP" dirty="0"/>
              <a:t>2): </a:t>
            </a:r>
            <a:r>
              <a:rPr lang="en-US" altLang="ja-JP" b="1" dirty="0"/>
              <a:t>k</a:t>
            </a:r>
            <a:r>
              <a:rPr lang="ja-JP" altLang="en-US" b="1" dirty="0"/>
              <a:t>近傍法（</a:t>
            </a:r>
            <a:r>
              <a:rPr lang="en-US" altLang="ja-JP" b="1" dirty="0"/>
              <a:t>k-Nearest Neighbors, k-NN</a:t>
            </a:r>
            <a:r>
              <a:rPr lang="ja-JP" altLang="en-US" b="1" dirty="0"/>
              <a:t>）</a:t>
            </a:r>
            <a:br>
              <a:rPr lang="ja-JP" altLang="en-US" dirty="0"/>
            </a:br>
            <a:r>
              <a:rPr lang="ja-JP" altLang="en-US" dirty="0"/>
              <a:t>各サンプルに対して最も近い</a:t>
            </a:r>
            <a:r>
              <a:rPr lang="en-US" altLang="ja-JP" dirty="0"/>
              <a:t>k</a:t>
            </a:r>
            <a:r>
              <a:rPr lang="ja-JP" altLang="en-US" dirty="0"/>
              <a:t>個の近傍を定義し、欠損値をそれらの近傍の観測値から推定された平均値で置き換えます。この方法では、分析するデータセットのサイズや適切な</a:t>
            </a:r>
            <a:r>
              <a:rPr lang="en-US" altLang="ja-JP" dirty="0"/>
              <a:t>k</a:t>
            </a:r>
            <a:r>
              <a:rPr lang="ja-JP" altLang="en-US" dirty="0"/>
              <a:t>値の選定が重要です。</a:t>
            </a:r>
            <a:r>
              <a:rPr lang="en-US" altLang="ja-JP" dirty="0"/>
              <a:t>k-NN</a:t>
            </a:r>
            <a:r>
              <a:rPr lang="ja-JP" altLang="en-US" dirty="0"/>
              <a:t>も通常、データが</a:t>
            </a:r>
            <a:r>
              <a:rPr lang="en-US" altLang="ja-JP" dirty="0"/>
              <a:t>MCAR</a:t>
            </a:r>
            <a:r>
              <a:rPr lang="ja-JP" altLang="en-US" dirty="0"/>
              <a:t>であると仮定します </a:t>
            </a:r>
            <a:r>
              <a:rPr lang="en-US" altLang="ja-JP" dirty="0"/>
              <a:t>[8]</a:t>
            </a:r>
            <a:r>
              <a:rPr lang="ja-JP" altLang="en-US" dirty="0"/>
              <a:t>。</a:t>
            </a:r>
          </a:p>
          <a:p>
            <a:pPr>
              <a:buNone/>
            </a:pPr>
            <a:r>
              <a:rPr lang="en-US" altLang="ja-JP" dirty="0"/>
              <a:t>3): </a:t>
            </a:r>
            <a:r>
              <a:rPr lang="ja-JP" altLang="en-US" b="1" dirty="0"/>
              <a:t>期待値最大化法（</a:t>
            </a:r>
            <a:r>
              <a:rPr lang="en-US" altLang="ja-JP" b="1" dirty="0"/>
              <a:t>Expectation Maximization, EM</a:t>
            </a:r>
            <a:r>
              <a:rPr lang="ja-JP" altLang="en-US" b="1" dirty="0"/>
              <a:t>）</a:t>
            </a:r>
            <a:br>
              <a:rPr lang="ja-JP" altLang="en-US" dirty="0"/>
            </a:br>
            <a:r>
              <a:rPr lang="en-US" altLang="ja-JP" dirty="0"/>
              <a:t>EM</a:t>
            </a:r>
            <a:r>
              <a:rPr lang="ja-JP" altLang="en-US" dirty="0"/>
              <a:t>は、</a:t>
            </a:r>
            <a:r>
              <a:rPr lang="en-US" altLang="ja-JP" dirty="0"/>
              <a:t>1</a:t>
            </a:r>
            <a:r>
              <a:rPr lang="ja-JP" altLang="en-US" dirty="0"/>
              <a:t>つまたは複数の妥当な欠損値を反復的に推定することで完全な新しいデータセットを生成する手法です </a:t>
            </a:r>
            <a:r>
              <a:rPr lang="en-US" altLang="ja-JP" dirty="0"/>
              <a:t>[2], [11]</a:t>
            </a:r>
            <a:r>
              <a:rPr lang="ja-JP" altLang="en-US" dirty="0"/>
              <a:t>。この方法は、データが</a:t>
            </a:r>
            <a:r>
              <a:rPr lang="en-US" altLang="ja-JP" dirty="0"/>
              <a:t>MAR</a:t>
            </a:r>
            <a:r>
              <a:rPr lang="ja-JP" altLang="en-US" dirty="0"/>
              <a:t>（</a:t>
            </a:r>
            <a:r>
              <a:rPr lang="en-US" altLang="ja-JP" dirty="0"/>
              <a:t>Missing At Random</a:t>
            </a:r>
            <a:r>
              <a:rPr lang="ja-JP" altLang="en-US" dirty="0"/>
              <a:t>）であると仮定します。</a:t>
            </a:r>
          </a:p>
          <a:p>
            <a:pPr>
              <a:buNone/>
            </a:pPr>
            <a:r>
              <a:rPr lang="en-US" altLang="ja-JP" dirty="0"/>
              <a:t>4): </a:t>
            </a:r>
            <a:r>
              <a:rPr lang="ja-JP" altLang="en-US" b="1" dirty="0"/>
              <a:t>連鎖方程式による多重代入（</a:t>
            </a:r>
            <a:r>
              <a:rPr lang="en-US" altLang="ja-JP" b="1" dirty="0"/>
              <a:t>Multiple Imputation by Chained Equations, MICE</a:t>
            </a:r>
            <a:r>
              <a:rPr lang="ja-JP" altLang="en-US" b="1" dirty="0"/>
              <a:t>）</a:t>
            </a:r>
            <a:br>
              <a:rPr lang="ja-JP" altLang="en-US" dirty="0"/>
            </a:br>
            <a:r>
              <a:rPr lang="en-US" altLang="ja-JP" dirty="0"/>
              <a:t>MICE</a:t>
            </a:r>
            <a:r>
              <a:rPr lang="ja-JP" altLang="en-US" dirty="0"/>
              <a:t>は、各変数に対して別個に指定された代入モデルを使用し、他の変数を推定因子として用いる連鎖的な方程式に基づく反復的アルゴリズムです。</a:t>
            </a:r>
            <a:r>
              <a:rPr lang="en-US" altLang="ja-JP" dirty="0"/>
              <a:t>MICE</a:t>
            </a:r>
            <a:r>
              <a:rPr lang="ja-JP" altLang="en-US" dirty="0"/>
              <a:t>は、欠損値を一度だけでなく複数回代入する多重代入法です </a:t>
            </a:r>
            <a:r>
              <a:rPr lang="en-US" altLang="ja-JP" dirty="0"/>
              <a:t>[1]</a:t>
            </a:r>
            <a:r>
              <a:rPr lang="ja-JP" altLang="en-US" dirty="0"/>
              <a:t>。この方法も、データが</a:t>
            </a:r>
            <a:r>
              <a:rPr lang="en-US" altLang="ja-JP" dirty="0"/>
              <a:t>MAR</a:t>
            </a:r>
            <a:r>
              <a:rPr lang="ja-JP" altLang="en-US" dirty="0"/>
              <a:t>であると仮定します。</a:t>
            </a:r>
            <a:endParaRPr lang="en-US" altLang="ja-JP" dirty="0"/>
          </a:p>
          <a:p>
            <a:pPr>
              <a:buNone/>
            </a:pPr>
            <a:endParaRPr lang="ja-JP" altLang="en-US" dirty="0"/>
          </a:p>
          <a:p>
            <a:r>
              <a:rPr lang="ja-JP" altLang="en-US" dirty="0"/>
              <a:t>欠損データ処理法の選定基準および正当化は、それらの方法が文献においてどれほど頻繁に引用され、使用されているかに基づいており、その詳細は表</a:t>
            </a:r>
            <a:r>
              <a:rPr lang="en-US" altLang="ja-JP" dirty="0"/>
              <a:t>1</a:t>
            </a:r>
            <a:r>
              <a:rPr lang="ja-JP" altLang="en-US" dirty="0"/>
              <a:t>に示されています。</a:t>
            </a:r>
          </a:p>
          <a:p>
            <a:endParaRPr kumimoji="1" lang="ja-JP" altLang="en-US" dirty="0"/>
          </a:p>
        </p:txBody>
      </p:sp>
      <p:sp>
        <p:nvSpPr>
          <p:cNvPr id="4" name="スライド番号プレースホルダー 3">
            <a:extLst>
              <a:ext uri="{FF2B5EF4-FFF2-40B4-BE49-F238E27FC236}">
                <a16:creationId xmlns:a16="http://schemas.microsoft.com/office/drawing/2014/main" id="{AF687FED-67DE-1711-8D7C-721A0BD24B90}"/>
              </a:ext>
            </a:extLst>
          </p:cNvPr>
          <p:cNvSpPr>
            <a:spLocks noGrp="1"/>
          </p:cNvSpPr>
          <p:nvPr>
            <p:ph type="sldNum" sz="quarter" idx="5"/>
          </p:nvPr>
        </p:nvSpPr>
        <p:spPr/>
        <p:txBody>
          <a:bodyPr/>
          <a:lstStyle/>
          <a:p>
            <a:fld id="{9C1F4DD0-243C-4721-AFEA-F5A0C78DD804}" type="slidenum">
              <a:rPr kumimoji="1" lang="ja-JP" altLang="en-US" smtClean="0"/>
              <a:t>5</a:t>
            </a:fld>
            <a:endParaRPr kumimoji="1" lang="ja-JP" altLang="en-US"/>
          </a:p>
        </p:txBody>
      </p:sp>
    </p:spTree>
    <p:extLst>
      <p:ext uri="{BB962C8B-B14F-4D97-AF65-F5344CB8AC3E}">
        <p14:creationId xmlns:p14="http://schemas.microsoft.com/office/powerpoint/2010/main" val="39990699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87AE42-2A41-6C20-0FC8-AF1A6B57FA72}"/>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8A0394FC-D8D2-90C2-FC25-9249CD731A4B}"/>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D9E17A3E-09EF-783C-F340-903A080F2C30}"/>
              </a:ext>
            </a:extLst>
          </p:cNvPr>
          <p:cNvSpPr>
            <a:spLocks noGrp="1"/>
          </p:cNvSpPr>
          <p:nvPr>
            <p:ph type="body" idx="1"/>
          </p:nvPr>
        </p:nvSpPr>
        <p:spPr/>
        <p:txBody>
          <a:bodyPr/>
          <a:lstStyle/>
          <a:p>
            <a:pPr>
              <a:buNone/>
            </a:pPr>
            <a:r>
              <a:rPr lang="en-US" altLang="ja-JP" dirty="0"/>
              <a:t>6</a:t>
            </a:r>
            <a:r>
              <a:rPr lang="ja-JP" altLang="en-US" dirty="0"/>
              <a:t>つの分類器は、それぞれ異なる学習手法の特性に基づいて選定されており、線形モデル、密度ベースモデル、インスタンスベースモデル、決定木、ニューラルネットワークといった、学習の思想（学習哲学）に基づくアルゴリズムファミリーを広範にカバーしています </a:t>
            </a:r>
            <a:r>
              <a:rPr lang="en-US" altLang="ja-JP" dirty="0"/>
              <a:t>[12]</a:t>
            </a:r>
            <a:r>
              <a:rPr lang="ja-JP" altLang="en-US" dirty="0"/>
              <a:t>。このような多様な分類器の選定により、欠損データ処理手法に対してより堅牢な評価が可能になります。</a:t>
            </a:r>
          </a:p>
          <a:p>
            <a:pPr>
              <a:buNone/>
            </a:pPr>
            <a:r>
              <a:rPr lang="en-US" altLang="ja-JP" dirty="0"/>
              <a:t>1</a:t>
            </a:r>
            <a:r>
              <a:rPr lang="ja-JP" altLang="en-US" dirty="0"/>
              <a:t>）ロジスティック回帰（</a:t>
            </a:r>
            <a:r>
              <a:rPr lang="en-US" altLang="ja-JP" dirty="0"/>
              <a:t>LR</a:t>
            </a:r>
            <a:r>
              <a:rPr lang="ja-JP" altLang="en-US" dirty="0"/>
              <a:t>）</a:t>
            </a:r>
            <a:br>
              <a:rPr lang="ja-JP" altLang="en-US" dirty="0"/>
            </a:br>
            <a:r>
              <a:rPr lang="en-US" altLang="ja-JP" dirty="0"/>
              <a:t>LR</a:t>
            </a:r>
            <a:r>
              <a:rPr lang="ja-JP" altLang="en-US" dirty="0"/>
              <a:t>は線形に基づく分類器で、線形出力を計算し、その後に回帰出力に対して活性化関数（スタッシング関数）を適用します。</a:t>
            </a:r>
            <a:r>
              <a:rPr lang="en-US" altLang="ja-JP" dirty="0"/>
              <a:t>LR</a:t>
            </a:r>
            <a:r>
              <a:rPr lang="ja-JP" altLang="en-US" dirty="0"/>
              <a:t>は、簡単で高速な機械学習手法のひとつです。</a:t>
            </a:r>
          </a:p>
          <a:p>
            <a:pPr>
              <a:buNone/>
            </a:pPr>
            <a:r>
              <a:rPr lang="en-US" altLang="ja-JP" dirty="0"/>
              <a:t>2</a:t>
            </a:r>
            <a:r>
              <a:rPr lang="ja-JP" altLang="en-US" dirty="0"/>
              <a:t>）</a:t>
            </a:r>
            <a:r>
              <a:rPr lang="en-US" altLang="ja-JP" dirty="0"/>
              <a:t>k</a:t>
            </a:r>
            <a:r>
              <a:rPr lang="ja-JP" altLang="en-US" dirty="0"/>
              <a:t>近傍法（</a:t>
            </a:r>
            <a:r>
              <a:rPr lang="en-US" altLang="ja-JP" dirty="0"/>
              <a:t>k-NN</a:t>
            </a:r>
            <a:r>
              <a:rPr lang="ja-JP" altLang="en-US" dirty="0"/>
              <a:t>）</a:t>
            </a:r>
            <a:br>
              <a:rPr lang="ja-JP" altLang="en-US" dirty="0"/>
            </a:br>
            <a:r>
              <a:rPr lang="en-US" altLang="ja-JP" dirty="0"/>
              <a:t>k-NN</a:t>
            </a:r>
            <a:r>
              <a:rPr lang="ja-JP" altLang="en-US" dirty="0"/>
              <a:t>分類器はインスタンスベースの手法で、新しいインスタンスの分類は、ユークリッド距離に基づいて最も近い</a:t>
            </a:r>
            <a:r>
              <a:rPr lang="en-US" altLang="ja-JP" dirty="0"/>
              <a:t>k</a:t>
            </a:r>
            <a:r>
              <a:rPr lang="ja-JP" altLang="en-US" dirty="0"/>
              <a:t>個の近傍の多数決によって決定されます。</a:t>
            </a:r>
            <a:r>
              <a:rPr lang="en-US" altLang="ja-JP" dirty="0"/>
              <a:t>k-NN</a:t>
            </a:r>
            <a:r>
              <a:rPr lang="ja-JP" altLang="en-US" dirty="0"/>
              <a:t>の基本的な考え方は、事前に設定した</a:t>
            </a:r>
            <a:r>
              <a:rPr lang="en-US" altLang="ja-JP" dirty="0"/>
              <a:t>k</a:t>
            </a:r>
            <a:r>
              <a:rPr lang="ja-JP" altLang="en-US" dirty="0"/>
              <a:t>個の近傍を探索することにあります </a:t>
            </a:r>
            <a:r>
              <a:rPr lang="en-US" altLang="ja-JP" dirty="0"/>
              <a:t>[13]</a:t>
            </a:r>
            <a:r>
              <a:rPr lang="ja-JP" altLang="en-US" dirty="0"/>
              <a:t>。このアルゴリズムはシンプルで扱いやすいのが大きな利点です。</a:t>
            </a:r>
          </a:p>
          <a:p>
            <a:pPr>
              <a:buNone/>
            </a:pPr>
            <a:r>
              <a:rPr lang="en-US" altLang="ja-JP" dirty="0"/>
              <a:t>3</a:t>
            </a:r>
            <a:r>
              <a:rPr lang="ja-JP" altLang="en-US" dirty="0"/>
              <a:t>）サポートベクターマシン（</a:t>
            </a:r>
            <a:r>
              <a:rPr lang="en-US" altLang="ja-JP" dirty="0"/>
              <a:t>SVM</a:t>
            </a:r>
            <a:r>
              <a:rPr lang="ja-JP" altLang="en-US" dirty="0"/>
              <a:t>）</a:t>
            </a:r>
            <a:br>
              <a:rPr lang="ja-JP" altLang="en-US" dirty="0"/>
            </a:br>
            <a:r>
              <a:rPr lang="en-US" altLang="ja-JP" dirty="0"/>
              <a:t>SVM</a:t>
            </a:r>
            <a:r>
              <a:rPr lang="ja-JP" altLang="en-US" dirty="0"/>
              <a:t>は教師あり機械学習アルゴリズムで、「カーネルトリック」と呼ばれる手法を用いてデータを変換し、その変換結果からクラス間の最適な境界線を見つけます。</a:t>
            </a:r>
          </a:p>
          <a:p>
            <a:pPr>
              <a:buNone/>
            </a:pPr>
            <a:r>
              <a:rPr lang="en-US" altLang="ja-JP" dirty="0"/>
              <a:t>4</a:t>
            </a:r>
            <a:r>
              <a:rPr lang="ja-JP" altLang="en-US" dirty="0"/>
              <a:t>）ランダムフォレスト（</a:t>
            </a:r>
            <a:r>
              <a:rPr lang="en-US" altLang="ja-JP" dirty="0"/>
              <a:t>RF</a:t>
            </a:r>
            <a:r>
              <a:rPr lang="ja-JP" altLang="en-US" dirty="0"/>
              <a:t>）</a:t>
            </a:r>
            <a:br>
              <a:rPr lang="ja-JP" altLang="en-US" dirty="0"/>
            </a:br>
            <a:r>
              <a:rPr lang="en-US" altLang="ja-JP" dirty="0"/>
              <a:t>RF</a:t>
            </a:r>
            <a:r>
              <a:rPr lang="ja-JP" altLang="en-US" dirty="0"/>
              <a:t>モデルはアンサンブル型かつ決定木ベースの学習手法で、予測モデルの構築に用いられます。複数の決定木分類器を組み合わせ、それぞれの予測結果を平均化することで、モデル全体の性能を向上させます。アンサンブル学習では、複数の学習モデルを活用することで、より優れた予測精度を実現します </a:t>
            </a:r>
            <a:r>
              <a:rPr lang="en-US" altLang="ja-JP" dirty="0"/>
              <a:t>[12]</a:t>
            </a:r>
            <a:r>
              <a:rPr lang="ja-JP" altLang="en-US" dirty="0"/>
              <a:t>。</a:t>
            </a:r>
          </a:p>
          <a:p>
            <a:pPr>
              <a:buNone/>
            </a:pPr>
            <a:r>
              <a:rPr lang="en-US" altLang="ja-JP" dirty="0"/>
              <a:t>5</a:t>
            </a:r>
            <a:r>
              <a:rPr lang="ja-JP" altLang="en-US" dirty="0"/>
              <a:t>）ナイーブベイズ（</a:t>
            </a:r>
            <a:r>
              <a:rPr lang="en-US" altLang="ja-JP" dirty="0"/>
              <a:t>NB</a:t>
            </a:r>
            <a:r>
              <a:rPr lang="ja-JP" altLang="en-US" dirty="0"/>
              <a:t>）</a:t>
            </a:r>
            <a:br>
              <a:rPr lang="ja-JP" altLang="en-US" dirty="0"/>
            </a:br>
            <a:r>
              <a:rPr lang="en-US" altLang="ja-JP" dirty="0"/>
              <a:t>NB</a:t>
            </a:r>
            <a:r>
              <a:rPr lang="ja-JP" altLang="en-US" dirty="0"/>
              <a:t>分類器は確率論的な学習手法で、ベイズの定理に基づいており、特徴量間が統計的に独立であると仮定しています。</a:t>
            </a:r>
            <a:r>
              <a:rPr lang="en-US" altLang="ja-JP" dirty="0"/>
              <a:t>NB</a:t>
            </a:r>
            <a:r>
              <a:rPr lang="ja-JP" altLang="en-US" dirty="0"/>
              <a:t>は、あらかじめ得られた知識を用いて、あるサンプルが特定のカテゴリに属する確率を計算します </a:t>
            </a:r>
            <a:r>
              <a:rPr lang="en-US" altLang="ja-JP" dirty="0"/>
              <a:t>[12]</a:t>
            </a:r>
            <a:r>
              <a:rPr lang="ja-JP" altLang="en-US" dirty="0"/>
              <a:t>。</a:t>
            </a:r>
          </a:p>
          <a:p>
            <a:r>
              <a:rPr lang="en-US" altLang="ja-JP" dirty="0"/>
              <a:t>6</a:t>
            </a:r>
            <a:r>
              <a:rPr lang="ja-JP" altLang="en-US" dirty="0"/>
              <a:t>）人工ニューラルネットワーク（</a:t>
            </a:r>
            <a:r>
              <a:rPr lang="en-US" altLang="ja-JP" dirty="0"/>
              <a:t>ANN</a:t>
            </a:r>
            <a:r>
              <a:rPr lang="ja-JP" altLang="en-US" dirty="0"/>
              <a:t>）</a:t>
            </a:r>
            <a:br>
              <a:rPr lang="ja-JP" altLang="en-US" dirty="0"/>
            </a:br>
            <a:r>
              <a:rPr lang="en-US" altLang="ja-JP" dirty="0"/>
              <a:t>ANN</a:t>
            </a:r>
            <a:r>
              <a:rPr lang="ja-JP" altLang="en-US" dirty="0"/>
              <a:t>は、入力と出力の関係性を、システムに関する詳細な情報なしに、訓練データを用いて学習します。これは人間の脳の働きを模倣したモデルです </a:t>
            </a:r>
            <a:r>
              <a:rPr lang="en-US" altLang="ja-JP" dirty="0"/>
              <a:t>[12]</a:t>
            </a:r>
            <a:r>
              <a:rPr lang="ja-JP" altLang="en-US" dirty="0"/>
              <a:t>。</a:t>
            </a:r>
          </a:p>
          <a:p>
            <a:endParaRPr kumimoji="1" lang="ja-JP" altLang="en-US" dirty="0"/>
          </a:p>
        </p:txBody>
      </p:sp>
      <p:sp>
        <p:nvSpPr>
          <p:cNvPr id="4" name="スライド番号プレースホルダー 3">
            <a:extLst>
              <a:ext uri="{FF2B5EF4-FFF2-40B4-BE49-F238E27FC236}">
                <a16:creationId xmlns:a16="http://schemas.microsoft.com/office/drawing/2014/main" id="{98C570E9-262B-56CD-257C-42099A6B7A03}"/>
              </a:ext>
            </a:extLst>
          </p:cNvPr>
          <p:cNvSpPr>
            <a:spLocks noGrp="1"/>
          </p:cNvSpPr>
          <p:nvPr>
            <p:ph type="sldNum" sz="quarter" idx="5"/>
          </p:nvPr>
        </p:nvSpPr>
        <p:spPr/>
        <p:txBody>
          <a:bodyPr/>
          <a:lstStyle/>
          <a:p>
            <a:fld id="{9C1F4DD0-243C-4721-AFEA-F5A0C78DD804}" type="slidenum">
              <a:rPr kumimoji="1" lang="ja-JP" altLang="en-US" smtClean="0"/>
              <a:t>6</a:t>
            </a:fld>
            <a:endParaRPr kumimoji="1" lang="ja-JP" altLang="en-US"/>
          </a:p>
        </p:txBody>
      </p:sp>
    </p:spTree>
    <p:extLst>
      <p:ext uri="{BB962C8B-B14F-4D97-AF65-F5344CB8AC3E}">
        <p14:creationId xmlns:p14="http://schemas.microsoft.com/office/powerpoint/2010/main" val="36811195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207F66-CB63-B575-C296-B01E20732F2D}"/>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C776B3C0-95A9-36FF-7AD0-F7F76E4A3EE7}"/>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A21432BD-09B3-AB75-695E-A59328261999}"/>
              </a:ext>
            </a:extLst>
          </p:cNvPr>
          <p:cNvSpPr>
            <a:spLocks noGrp="1"/>
          </p:cNvSpPr>
          <p:nvPr>
            <p:ph type="body" idx="1"/>
          </p:nvPr>
        </p:nvSpPr>
        <p:spPr/>
        <p:txBody>
          <a:bodyPr/>
          <a:lstStyle/>
          <a:p>
            <a:pPr>
              <a:buNone/>
            </a:pPr>
            <a:r>
              <a:rPr lang="en-US" altLang="ja-JP" b="1" dirty="0"/>
              <a:t>Accuracy</a:t>
            </a:r>
            <a:r>
              <a:rPr lang="ja-JP" altLang="en-US" b="1" dirty="0"/>
              <a:t>（正解率）</a:t>
            </a:r>
            <a:r>
              <a:rPr lang="ja-JP" altLang="en-US" dirty="0"/>
              <a:t>：分類が正解したサンプルの割合。</a:t>
            </a:r>
          </a:p>
          <a:p>
            <a:pPr>
              <a:buNone/>
            </a:pPr>
            <a:r>
              <a:rPr lang="en-US" altLang="ja-JP" b="1" dirty="0"/>
              <a:t>RMSE</a:t>
            </a:r>
            <a:r>
              <a:rPr lang="ja-JP" altLang="en-US" b="1" dirty="0"/>
              <a:t>（平均二乗誤差平方根）</a:t>
            </a:r>
            <a:r>
              <a:rPr lang="ja-JP" altLang="en-US" dirty="0"/>
              <a:t>：予測値と実際値の誤差を二乗平均して平方根を取ったもの。小さいほど良い。</a:t>
            </a:r>
          </a:p>
          <a:p>
            <a:pPr>
              <a:buNone/>
            </a:pPr>
            <a:r>
              <a:rPr lang="en-US" altLang="ja-JP" b="1" dirty="0"/>
              <a:t>ROC</a:t>
            </a:r>
            <a:r>
              <a:rPr lang="ja-JP" altLang="en-US" b="1" dirty="0"/>
              <a:t>（受信者動作特性曲線）</a:t>
            </a:r>
            <a:r>
              <a:rPr lang="ja-JP" altLang="en-US" dirty="0"/>
              <a:t>：モデルの感度と</a:t>
            </a:r>
            <a:r>
              <a:rPr lang="en-US" altLang="ja-JP" dirty="0"/>
              <a:t>1-</a:t>
            </a:r>
            <a:r>
              <a:rPr lang="ja-JP" altLang="en-US" dirty="0"/>
              <a:t>特異度の関係を表し、</a:t>
            </a:r>
            <a:r>
              <a:rPr lang="en-US" altLang="ja-JP" dirty="0"/>
              <a:t>AUC</a:t>
            </a:r>
            <a:r>
              <a:rPr lang="ja-JP" altLang="en-US" dirty="0"/>
              <a:t>（曲線下面積）が評価基準となる。</a:t>
            </a:r>
          </a:p>
          <a:p>
            <a:r>
              <a:rPr lang="en-US" altLang="ja-JP" b="1" dirty="0"/>
              <a:t>F1-score</a:t>
            </a:r>
            <a:r>
              <a:rPr lang="ja-JP" altLang="en-US" dirty="0"/>
              <a:t>：</a:t>
            </a:r>
            <a:r>
              <a:rPr lang="en-US" altLang="ja-JP" dirty="0"/>
              <a:t>Precision</a:t>
            </a:r>
            <a:r>
              <a:rPr lang="ja-JP" altLang="en-US" dirty="0"/>
              <a:t>（適合率）と</a:t>
            </a:r>
            <a:r>
              <a:rPr lang="en-US" altLang="ja-JP" dirty="0"/>
              <a:t>Recall</a:t>
            </a:r>
            <a:r>
              <a:rPr lang="ja-JP" altLang="en-US" dirty="0"/>
              <a:t>（再現率）の調和平均であり、分類のバランスの良さを示す。</a:t>
            </a:r>
          </a:p>
          <a:p>
            <a:endParaRPr kumimoji="1" lang="ja-JP" altLang="en-US" dirty="0"/>
          </a:p>
        </p:txBody>
      </p:sp>
      <p:sp>
        <p:nvSpPr>
          <p:cNvPr id="4" name="スライド番号プレースホルダー 3">
            <a:extLst>
              <a:ext uri="{FF2B5EF4-FFF2-40B4-BE49-F238E27FC236}">
                <a16:creationId xmlns:a16="http://schemas.microsoft.com/office/drawing/2014/main" id="{2332312F-AB9B-25E8-2219-8D724044D381}"/>
              </a:ext>
            </a:extLst>
          </p:cNvPr>
          <p:cNvSpPr>
            <a:spLocks noGrp="1"/>
          </p:cNvSpPr>
          <p:nvPr>
            <p:ph type="sldNum" sz="quarter" idx="5"/>
          </p:nvPr>
        </p:nvSpPr>
        <p:spPr/>
        <p:txBody>
          <a:bodyPr/>
          <a:lstStyle/>
          <a:p>
            <a:fld id="{9C1F4DD0-243C-4721-AFEA-F5A0C78DD804}" type="slidenum">
              <a:rPr kumimoji="1" lang="ja-JP" altLang="en-US" smtClean="0"/>
              <a:t>7</a:t>
            </a:fld>
            <a:endParaRPr kumimoji="1" lang="ja-JP" altLang="en-US"/>
          </a:p>
        </p:txBody>
      </p:sp>
    </p:spTree>
    <p:extLst>
      <p:ext uri="{BB962C8B-B14F-4D97-AF65-F5344CB8AC3E}">
        <p14:creationId xmlns:p14="http://schemas.microsoft.com/office/powerpoint/2010/main" val="18700390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2E1015-027D-D193-4AA2-FD3303A21B7D}"/>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F3207EC6-3E25-C7A4-DB06-2B4F87D0A013}"/>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364842EF-D8A5-69EA-A4C7-AF533BE3F524}"/>
              </a:ext>
            </a:extLst>
          </p:cNvPr>
          <p:cNvSpPr>
            <a:spLocks noGrp="1"/>
          </p:cNvSpPr>
          <p:nvPr>
            <p:ph type="body" idx="1"/>
          </p:nvPr>
        </p:nvSpPr>
        <p:spPr/>
        <p:txBody>
          <a:bodyPr/>
          <a:lstStyle/>
          <a:p>
            <a:r>
              <a:rPr kumimoji="1" lang="en-US" altLang="ja-JP" dirty="0"/>
              <a:t>MCAR</a:t>
            </a:r>
            <a:r>
              <a:rPr kumimoji="1" lang="ja-JP" altLang="en-US" dirty="0"/>
              <a:t>　欠損が発生する確率が当該変数自身の既知の値や他のいかなる変数の値にも依存しない場合</a:t>
            </a:r>
            <a:endParaRPr kumimoji="1" lang="en-US" altLang="ja-JP" dirty="0"/>
          </a:p>
          <a:p>
            <a:r>
              <a:rPr kumimoji="1" lang="en-US" altLang="ja-JP" dirty="0"/>
              <a:t>MAR</a:t>
            </a:r>
            <a:r>
              <a:rPr kumimoji="1" lang="ja-JP" altLang="en-US" dirty="0"/>
              <a:t>　　欠損が発生する確率がほかの既知の変数には依存するが、欠損している変数自身の値には依存しない場合</a:t>
            </a:r>
            <a:endParaRPr kumimoji="1" lang="en-US" altLang="ja-JP" dirty="0"/>
          </a:p>
          <a:p>
            <a:r>
              <a:rPr kumimoji="1" lang="en-US" altLang="ja-JP" dirty="0"/>
              <a:t>MNAR</a:t>
            </a:r>
            <a:r>
              <a:rPr kumimoji="1" lang="ja-JP" altLang="en-US" dirty="0"/>
              <a:t>　欠損が発生する確率がその変数自身の値に依存している場合</a:t>
            </a:r>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7C6B4BF4-492B-93F7-1E59-317DA5600F65}"/>
              </a:ext>
            </a:extLst>
          </p:cNvPr>
          <p:cNvSpPr>
            <a:spLocks noGrp="1"/>
          </p:cNvSpPr>
          <p:nvPr>
            <p:ph type="sldNum" sz="quarter" idx="5"/>
          </p:nvPr>
        </p:nvSpPr>
        <p:spPr/>
        <p:txBody>
          <a:bodyPr/>
          <a:lstStyle/>
          <a:p>
            <a:fld id="{9C1F4DD0-243C-4721-AFEA-F5A0C78DD804}" type="slidenum">
              <a:rPr kumimoji="1" lang="ja-JP" altLang="en-US" smtClean="0"/>
              <a:t>8</a:t>
            </a:fld>
            <a:endParaRPr kumimoji="1" lang="ja-JP" altLang="en-US"/>
          </a:p>
        </p:txBody>
      </p:sp>
    </p:spTree>
    <p:extLst>
      <p:ext uri="{BB962C8B-B14F-4D97-AF65-F5344CB8AC3E}">
        <p14:creationId xmlns:p14="http://schemas.microsoft.com/office/powerpoint/2010/main" val="36233416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D5BD99-60F0-0B6E-6B8F-A227A7AFDDF0}"/>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3EF578F4-AF70-33C0-0201-10B9D579F385}"/>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035A9103-AE40-F4AC-0767-97045ED5D509}"/>
              </a:ext>
            </a:extLst>
          </p:cNvPr>
          <p:cNvSpPr>
            <a:spLocks noGrp="1"/>
          </p:cNvSpPr>
          <p:nvPr>
            <p:ph type="body" idx="1"/>
          </p:nvPr>
        </p:nvSpPr>
        <p:spPr/>
        <p:txBody>
          <a:bodyPr/>
          <a:lstStyle/>
          <a:p>
            <a:r>
              <a:rPr kumimoji="1" lang="en-US" altLang="ja-JP" dirty="0"/>
              <a:t>MCAR</a:t>
            </a:r>
            <a:r>
              <a:rPr kumimoji="1" lang="ja-JP" altLang="en-US" dirty="0"/>
              <a:t>　欠損が発生する確率が当該変数自身の既知の値や他のいかなる変数の値にも依存しない場合</a:t>
            </a:r>
            <a:endParaRPr kumimoji="1" lang="en-US" altLang="ja-JP" dirty="0"/>
          </a:p>
          <a:p>
            <a:r>
              <a:rPr kumimoji="1" lang="en-US" altLang="ja-JP" dirty="0"/>
              <a:t>MAR</a:t>
            </a:r>
            <a:r>
              <a:rPr kumimoji="1" lang="ja-JP" altLang="en-US" dirty="0"/>
              <a:t>　　欠損が発生する確率がほかの既知の変数には依存するが、欠損している変数自身の値には依存しない場合</a:t>
            </a:r>
            <a:endParaRPr kumimoji="1" lang="en-US" altLang="ja-JP" dirty="0"/>
          </a:p>
          <a:p>
            <a:r>
              <a:rPr kumimoji="1" lang="en-US" altLang="ja-JP" dirty="0"/>
              <a:t>MNAR</a:t>
            </a:r>
            <a:r>
              <a:rPr kumimoji="1" lang="ja-JP" altLang="en-US" dirty="0"/>
              <a:t>　欠損が発生する確率がその変数自身の値に依存している場合</a:t>
            </a:r>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D9342E15-FAAB-9252-3CBE-7AA09633D4C9}"/>
              </a:ext>
            </a:extLst>
          </p:cNvPr>
          <p:cNvSpPr>
            <a:spLocks noGrp="1"/>
          </p:cNvSpPr>
          <p:nvPr>
            <p:ph type="sldNum" sz="quarter" idx="5"/>
          </p:nvPr>
        </p:nvSpPr>
        <p:spPr/>
        <p:txBody>
          <a:bodyPr/>
          <a:lstStyle/>
          <a:p>
            <a:fld id="{9C1F4DD0-243C-4721-AFEA-F5A0C78DD804}" type="slidenum">
              <a:rPr kumimoji="1" lang="ja-JP" altLang="en-US" smtClean="0"/>
              <a:t>9</a:t>
            </a:fld>
            <a:endParaRPr kumimoji="1" lang="ja-JP" altLang="en-US"/>
          </a:p>
        </p:txBody>
      </p:sp>
    </p:spTree>
    <p:extLst>
      <p:ext uri="{BB962C8B-B14F-4D97-AF65-F5344CB8AC3E}">
        <p14:creationId xmlns:p14="http://schemas.microsoft.com/office/powerpoint/2010/main" val="39983480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10659B-9561-7778-606B-694274B671AF}"/>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EC14AC64-8A5B-1DFC-2685-F87270795BDC}"/>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C6B99F98-30C9-1B79-265E-A1FE43CF97AF}"/>
              </a:ext>
            </a:extLst>
          </p:cNvPr>
          <p:cNvSpPr>
            <a:spLocks noGrp="1"/>
          </p:cNvSpPr>
          <p:nvPr>
            <p:ph type="body" idx="1"/>
          </p:nvPr>
        </p:nvSpPr>
        <p:spPr/>
        <p:txBody>
          <a:bodyPr/>
          <a:lstStyle/>
          <a:p>
            <a:r>
              <a:rPr kumimoji="1" lang="en-US" altLang="ja-JP" dirty="0"/>
              <a:t>MCAR</a:t>
            </a:r>
            <a:r>
              <a:rPr kumimoji="1" lang="ja-JP" altLang="en-US" dirty="0"/>
              <a:t>　欠損が発生する確率が当該変数自身の既知の値や他のいかなる変数の値にも依存しない場合</a:t>
            </a:r>
            <a:endParaRPr kumimoji="1" lang="en-US" altLang="ja-JP" dirty="0"/>
          </a:p>
          <a:p>
            <a:r>
              <a:rPr kumimoji="1" lang="en-US" altLang="ja-JP" dirty="0"/>
              <a:t>MAR</a:t>
            </a:r>
            <a:r>
              <a:rPr kumimoji="1" lang="ja-JP" altLang="en-US" dirty="0"/>
              <a:t>　　欠損が発生する確率がほかの既知の変数には依存するが、欠損している変数自身の値には依存しない場合</a:t>
            </a:r>
            <a:endParaRPr kumimoji="1" lang="en-US" altLang="ja-JP" dirty="0"/>
          </a:p>
          <a:p>
            <a:r>
              <a:rPr kumimoji="1" lang="en-US" altLang="ja-JP" dirty="0"/>
              <a:t>MNAR</a:t>
            </a:r>
            <a:r>
              <a:rPr kumimoji="1" lang="ja-JP" altLang="en-US" dirty="0"/>
              <a:t>　欠損が発生する確率がその変数自身の値に依存している場合</a:t>
            </a:r>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3E5340D1-D57C-A1DA-8FCE-2FBB57720DF5}"/>
              </a:ext>
            </a:extLst>
          </p:cNvPr>
          <p:cNvSpPr>
            <a:spLocks noGrp="1"/>
          </p:cNvSpPr>
          <p:nvPr>
            <p:ph type="sldNum" sz="quarter" idx="5"/>
          </p:nvPr>
        </p:nvSpPr>
        <p:spPr/>
        <p:txBody>
          <a:bodyPr/>
          <a:lstStyle/>
          <a:p>
            <a:fld id="{9C1F4DD0-243C-4721-AFEA-F5A0C78DD804}" type="slidenum">
              <a:rPr kumimoji="1" lang="ja-JP" altLang="en-US" smtClean="0"/>
              <a:t>10</a:t>
            </a:fld>
            <a:endParaRPr kumimoji="1" lang="ja-JP" altLang="en-US"/>
          </a:p>
        </p:txBody>
      </p:sp>
    </p:spTree>
    <p:extLst>
      <p:ext uri="{BB962C8B-B14F-4D97-AF65-F5344CB8AC3E}">
        <p14:creationId xmlns:p14="http://schemas.microsoft.com/office/powerpoint/2010/main" val="22868591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11BF8DA9-2E85-4B42-89B8-217E1AE543E5}" type="datetimeFigureOut">
              <a:rPr kumimoji="1" lang="ja-JP" altLang="en-US" smtClean="0"/>
              <a:t>2025/4/23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DD19253-A086-4995-8776-07F5DAE8991A}" type="slidenum">
              <a:rPr kumimoji="1" lang="ja-JP" altLang="en-US" smtClean="0"/>
              <a:t>‹#›</a:t>
            </a:fld>
            <a:endParaRPr kumimoji="1" lang="ja-JP" altLang="en-US"/>
          </a:p>
        </p:txBody>
      </p:sp>
    </p:spTree>
    <p:extLst>
      <p:ext uri="{BB962C8B-B14F-4D97-AF65-F5344CB8AC3E}">
        <p14:creationId xmlns:p14="http://schemas.microsoft.com/office/powerpoint/2010/main" val="1312478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11BF8DA9-2E85-4B42-89B8-217E1AE543E5}" type="datetimeFigureOut">
              <a:rPr kumimoji="1" lang="ja-JP" altLang="en-US" smtClean="0"/>
              <a:t>2025/4/23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DD19253-A086-4995-8776-07F5DAE8991A}" type="slidenum">
              <a:rPr kumimoji="1" lang="ja-JP" altLang="en-US" smtClean="0"/>
              <a:t>‹#›</a:t>
            </a:fld>
            <a:endParaRPr kumimoji="1" lang="ja-JP" altLang="en-US"/>
          </a:p>
        </p:txBody>
      </p:sp>
    </p:spTree>
    <p:extLst>
      <p:ext uri="{BB962C8B-B14F-4D97-AF65-F5344CB8AC3E}">
        <p14:creationId xmlns:p14="http://schemas.microsoft.com/office/powerpoint/2010/main" val="4086827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11BF8DA9-2E85-4B42-89B8-217E1AE543E5}" type="datetimeFigureOut">
              <a:rPr kumimoji="1" lang="ja-JP" altLang="en-US" smtClean="0"/>
              <a:t>2025/4/23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DD19253-A086-4995-8776-07F5DAE8991A}" type="slidenum">
              <a:rPr kumimoji="1" lang="ja-JP" altLang="en-US" smtClean="0"/>
              <a:t>‹#›</a:t>
            </a:fld>
            <a:endParaRPr kumimoji="1" lang="ja-JP"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185663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11BF8DA9-2E85-4B42-89B8-217E1AE543E5}" type="datetimeFigureOut">
              <a:rPr kumimoji="1" lang="ja-JP" altLang="en-US" smtClean="0"/>
              <a:t>2025/4/23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DD19253-A086-4995-8776-07F5DAE8991A}" type="slidenum">
              <a:rPr kumimoji="1" lang="ja-JP" altLang="en-US" smtClean="0"/>
              <a:t>‹#›</a:t>
            </a:fld>
            <a:endParaRPr kumimoji="1" lang="ja-JP" altLang="en-US"/>
          </a:p>
        </p:txBody>
      </p:sp>
    </p:spTree>
    <p:extLst>
      <p:ext uri="{BB962C8B-B14F-4D97-AF65-F5344CB8AC3E}">
        <p14:creationId xmlns:p14="http://schemas.microsoft.com/office/powerpoint/2010/main" val="20073907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11BF8DA9-2E85-4B42-89B8-217E1AE543E5}" type="datetimeFigureOut">
              <a:rPr kumimoji="1" lang="ja-JP" altLang="en-US" smtClean="0"/>
              <a:t>2025/4/23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DD19253-A086-4995-8776-07F5DAE8991A}" type="slidenum">
              <a:rPr kumimoji="1" lang="ja-JP" altLang="en-US" smtClean="0"/>
              <a:t>‹#›</a:t>
            </a:fld>
            <a:endParaRPr kumimoji="1" lang="ja-JP"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89062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11BF8DA9-2E85-4B42-89B8-217E1AE543E5}" type="datetimeFigureOut">
              <a:rPr kumimoji="1" lang="ja-JP" altLang="en-US" smtClean="0"/>
              <a:t>2025/4/23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DD19253-A086-4995-8776-07F5DAE8991A}" type="slidenum">
              <a:rPr kumimoji="1" lang="ja-JP" altLang="en-US" smtClean="0"/>
              <a:t>‹#›</a:t>
            </a:fld>
            <a:endParaRPr kumimoji="1" lang="ja-JP" altLang="en-US"/>
          </a:p>
        </p:txBody>
      </p:sp>
    </p:spTree>
    <p:extLst>
      <p:ext uri="{BB962C8B-B14F-4D97-AF65-F5344CB8AC3E}">
        <p14:creationId xmlns:p14="http://schemas.microsoft.com/office/powerpoint/2010/main" val="11588215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1BF8DA9-2E85-4B42-89B8-217E1AE543E5}" type="datetimeFigureOut">
              <a:rPr kumimoji="1" lang="ja-JP" altLang="en-US" smtClean="0"/>
              <a:t>2025/4/23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DD19253-A086-4995-8776-07F5DAE8991A}" type="slidenum">
              <a:rPr kumimoji="1" lang="ja-JP" altLang="en-US" smtClean="0"/>
              <a:t>‹#›</a:t>
            </a:fld>
            <a:endParaRPr kumimoji="1" lang="ja-JP" altLang="en-US"/>
          </a:p>
        </p:txBody>
      </p:sp>
    </p:spTree>
    <p:extLst>
      <p:ext uri="{BB962C8B-B14F-4D97-AF65-F5344CB8AC3E}">
        <p14:creationId xmlns:p14="http://schemas.microsoft.com/office/powerpoint/2010/main" val="7066086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1BF8DA9-2E85-4B42-89B8-217E1AE543E5}" type="datetimeFigureOut">
              <a:rPr kumimoji="1" lang="ja-JP" altLang="en-US" smtClean="0"/>
              <a:t>2025/4/23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DD19253-A086-4995-8776-07F5DAE8991A}" type="slidenum">
              <a:rPr kumimoji="1" lang="ja-JP" altLang="en-US" smtClean="0"/>
              <a:t>‹#›</a:t>
            </a:fld>
            <a:endParaRPr kumimoji="1" lang="ja-JP" altLang="en-US"/>
          </a:p>
        </p:txBody>
      </p:sp>
    </p:spTree>
    <p:extLst>
      <p:ext uri="{BB962C8B-B14F-4D97-AF65-F5344CB8AC3E}">
        <p14:creationId xmlns:p14="http://schemas.microsoft.com/office/powerpoint/2010/main" val="3518515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1BF8DA9-2E85-4B42-89B8-217E1AE543E5}" type="datetimeFigureOut">
              <a:rPr kumimoji="1" lang="ja-JP" altLang="en-US" smtClean="0"/>
              <a:t>2025/4/23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DD19253-A086-4995-8776-07F5DAE8991A}" type="slidenum">
              <a:rPr kumimoji="1" lang="ja-JP" altLang="en-US" smtClean="0"/>
              <a:t>‹#›</a:t>
            </a:fld>
            <a:endParaRPr kumimoji="1" lang="ja-JP" altLang="en-US"/>
          </a:p>
        </p:txBody>
      </p:sp>
    </p:spTree>
    <p:extLst>
      <p:ext uri="{BB962C8B-B14F-4D97-AF65-F5344CB8AC3E}">
        <p14:creationId xmlns:p14="http://schemas.microsoft.com/office/powerpoint/2010/main" val="3563433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11BF8DA9-2E85-4B42-89B8-217E1AE543E5}" type="datetimeFigureOut">
              <a:rPr kumimoji="1" lang="ja-JP" altLang="en-US" smtClean="0"/>
              <a:t>2025/4/23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DD19253-A086-4995-8776-07F5DAE8991A}" type="slidenum">
              <a:rPr kumimoji="1" lang="ja-JP" altLang="en-US" smtClean="0"/>
              <a:t>‹#›</a:t>
            </a:fld>
            <a:endParaRPr kumimoji="1" lang="ja-JP" altLang="en-US"/>
          </a:p>
        </p:txBody>
      </p:sp>
    </p:spTree>
    <p:extLst>
      <p:ext uri="{BB962C8B-B14F-4D97-AF65-F5344CB8AC3E}">
        <p14:creationId xmlns:p14="http://schemas.microsoft.com/office/powerpoint/2010/main" val="2036185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11BF8DA9-2E85-4B42-89B8-217E1AE543E5}" type="datetimeFigureOut">
              <a:rPr kumimoji="1" lang="ja-JP" altLang="en-US" smtClean="0"/>
              <a:t>2025/4/23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DD19253-A086-4995-8776-07F5DAE8991A}" type="slidenum">
              <a:rPr kumimoji="1" lang="ja-JP" altLang="en-US" smtClean="0"/>
              <a:t>‹#›</a:t>
            </a:fld>
            <a:endParaRPr kumimoji="1" lang="ja-JP" altLang="en-US"/>
          </a:p>
        </p:txBody>
      </p:sp>
    </p:spTree>
    <p:extLst>
      <p:ext uri="{BB962C8B-B14F-4D97-AF65-F5344CB8AC3E}">
        <p14:creationId xmlns:p14="http://schemas.microsoft.com/office/powerpoint/2010/main" val="3785336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11BF8DA9-2E85-4B42-89B8-217E1AE543E5}" type="datetimeFigureOut">
              <a:rPr kumimoji="1" lang="ja-JP" altLang="en-US" smtClean="0"/>
              <a:t>2025/4/23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ADD19253-A086-4995-8776-07F5DAE8991A}" type="slidenum">
              <a:rPr kumimoji="1" lang="ja-JP" altLang="en-US" smtClean="0"/>
              <a:t>‹#›</a:t>
            </a:fld>
            <a:endParaRPr kumimoji="1" lang="ja-JP" altLang="en-US"/>
          </a:p>
        </p:txBody>
      </p:sp>
    </p:spTree>
    <p:extLst>
      <p:ext uri="{BB962C8B-B14F-4D97-AF65-F5344CB8AC3E}">
        <p14:creationId xmlns:p14="http://schemas.microsoft.com/office/powerpoint/2010/main" val="2039219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11BF8DA9-2E85-4B42-89B8-217E1AE543E5}" type="datetimeFigureOut">
              <a:rPr kumimoji="1" lang="ja-JP" altLang="en-US" smtClean="0"/>
              <a:t>2025/4/23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ADD19253-A086-4995-8776-07F5DAE8991A}" type="slidenum">
              <a:rPr kumimoji="1" lang="ja-JP" altLang="en-US" smtClean="0"/>
              <a:t>‹#›</a:t>
            </a:fld>
            <a:endParaRPr kumimoji="1" lang="ja-JP" altLang="en-US"/>
          </a:p>
        </p:txBody>
      </p:sp>
    </p:spTree>
    <p:extLst>
      <p:ext uri="{BB962C8B-B14F-4D97-AF65-F5344CB8AC3E}">
        <p14:creationId xmlns:p14="http://schemas.microsoft.com/office/powerpoint/2010/main" val="544825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BF8DA9-2E85-4B42-89B8-217E1AE543E5}" type="datetimeFigureOut">
              <a:rPr kumimoji="1" lang="ja-JP" altLang="en-US" smtClean="0"/>
              <a:t>2025/4/23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ADD19253-A086-4995-8776-07F5DAE8991A}" type="slidenum">
              <a:rPr kumimoji="1" lang="ja-JP" altLang="en-US" smtClean="0"/>
              <a:t>‹#›</a:t>
            </a:fld>
            <a:endParaRPr kumimoji="1" lang="ja-JP" altLang="en-US"/>
          </a:p>
        </p:txBody>
      </p:sp>
    </p:spTree>
    <p:extLst>
      <p:ext uri="{BB962C8B-B14F-4D97-AF65-F5344CB8AC3E}">
        <p14:creationId xmlns:p14="http://schemas.microsoft.com/office/powerpoint/2010/main" val="4211705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a:t>マスター タイトルの書式設定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1BF8DA9-2E85-4B42-89B8-217E1AE543E5}" type="datetimeFigureOut">
              <a:rPr kumimoji="1" lang="ja-JP" altLang="en-US" smtClean="0"/>
              <a:t>2025/4/23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DD19253-A086-4995-8776-07F5DAE8991A}" type="slidenum">
              <a:rPr kumimoji="1" lang="ja-JP" altLang="en-US" smtClean="0"/>
              <a:t>‹#›</a:t>
            </a:fld>
            <a:endParaRPr kumimoji="1" lang="ja-JP" altLang="en-US"/>
          </a:p>
        </p:txBody>
      </p:sp>
    </p:spTree>
    <p:extLst>
      <p:ext uri="{BB962C8B-B14F-4D97-AF65-F5344CB8AC3E}">
        <p14:creationId xmlns:p14="http://schemas.microsoft.com/office/powerpoint/2010/main" val="3035638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1BF8DA9-2E85-4B42-89B8-217E1AE543E5}" type="datetimeFigureOut">
              <a:rPr kumimoji="1" lang="ja-JP" altLang="en-US" smtClean="0"/>
              <a:t>2025/4/23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DD19253-A086-4995-8776-07F5DAE8991A}" type="slidenum">
              <a:rPr kumimoji="1" lang="ja-JP" altLang="en-US" smtClean="0"/>
              <a:t>‹#›</a:t>
            </a:fld>
            <a:endParaRPr kumimoji="1" lang="ja-JP" altLang="en-US"/>
          </a:p>
        </p:txBody>
      </p:sp>
    </p:spTree>
    <p:extLst>
      <p:ext uri="{BB962C8B-B14F-4D97-AF65-F5344CB8AC3E}">
        <p14:creationId xmlns:p14="http://schemas.microsoft.com/office/powerpoint/2010/main" val="1868450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1BF8DA9-2E85-4B42-89B8-217E1AE543E5}" type="datetimeFigureOut">
              <a:rPr kumimoji="1" lang="ja-JP" altLang="en-US" smtClean="0"/>
              <a:t>2025/4/23</a:t>
            </a:fld>
            <a:endParaRPr kumimoji="1" lang="ja-JP"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DD19253-A086-4995-8776-07F5DAE8991A}" type="slidenum">
              <a:rPr kumimoji="1" lang="ja-JP" altLang="en-US" smtClean="0"/>
              <a:t>‹#›</a:t>
            </a:fld>
            <a:endParaRPr kumimoji="1" lang="ja-JP" altLang="en-US"/>
          </a:p>
        </p:txBody>
      </p:sp>
    </p:spTree>
    <p:extLst>
      <p:ext uri="{BB962C8B-B14F-4D97-AF65-F5344CB8AC3E}">
        <p14:creationId xmlns:p14="http://schemas.microsoft.com/office/powerpoint/2010/main" val="15516614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96EA36-FCFB-2E0D-FA83-B51B0BE379EC}"/>
              </a:ext>
            </a:extLst>
          </p:cNvPr>
          <p:cNvSpPr>
            <a:spLocks noGrp="1"/>
          </p:cNvSpPr>
          <p:nvPr>
            <p:ph type="ctrTitle"/>
          </p:nvPr>
        </p:nvSpPr>
        <p:spPr>
          <a:xfrm>
            <a:off x="770021" y="1160865"/>
            <a:ext cx="8823158" cy="1646302"/>
          </a:xfrm>
        </p:spPr>
        <p:txBody>
          <a:bodyPr/>
          <a:lstStyle/>
          <a:p>
            <a:pPr algn="l"/>
            <a:r>
              <a:rPr lang="en-US" altLang="ja-JP" sz="3200" dirty="0"/>
              <a:t>A Comparison of Strategies for Missing Values in Data on Machine Learning Classification Algorithms</a:t>
            </a:r>
            <a:endParaRPr kumimoji="1" lang="ja-JP" altLang="en-US" sz="3200" dirty="0"/>
          </a:p>
        </p:txBody>
      </p:sp>
      <p:sp>
        <p:nvSpPr>
          <p:cNvPr id="3" name="字幕 2">
            <a:extLst>
              <a:ext uri="{FF2B5EF4-FFF2-40B4-BE49-F238E27FC236}">
                <a16:creationId xmlns:a16="http://schemas.microsoft.com/office/drawing/2014/main" id="{5C06F066-85E1-577D-4213-DC708E736519}"/>
              </a:ext>
            </a:extLst>
          </p:cNvPr>
          <p:cNvSpPr>
            <a:spLocks noGrp="1"/>
          </p:cNvSpPr>
          <p:nvPr>
            <p:ph type="subTitle" idx="1"/>
          </p:nvPr>
        </p:nvSpPr>
        <p:spPr>
          <a:xfrm>
            <a:off x="770021" y="4050834"/>
            <a:ext cx="7766936" cy="1804534"/>
          </a:xfrm>
        </p:spPr>
        <p:txBody>
          <a:bodyPr>
            <a:normAutofit fontScale="47500" lnSpcReduction="20000"/>
          </a:bodyPr>
          <a:lstStyle/>
          <a:p>
            <a:pPr algn="l"/>
            <a:r>
              <a:rPr lang="ja-JP" altLang="en-US" sz="4200" dirty="0"/>
              <a:t>著者：</a:t>
            </a:r>
            <a:r>
              <a:rPr lang="en-US" altLang="ja-JP" sz="4200" dirty="0"/>
              <a:t>Tebogo </a:t>
            </a:r>
            <a:r>
              <a:rPr lang="en-US" altLang="ja-JP" sz="4200" dirty="0" err="1"/>
              <a:t>Makaba</a:t>
            </a:r>
            <a:r>
              <a:rPr lang="en-US" altLang="ja-JP" sz="4200" dirty="0"/>
              <a:t>, Eustace </a:t>
            </a:r>
            <a:r>
              <a:rPr lang="en-US" altLang="ja-JP" sz="4200" dirty="0" err="1"/>
              <a:t>Dogo</a:t>
            </a:r>
            <a:r>
              <a:rPr lang="en-US" altLang="ja-JP" sz="4200" dirty="0"/>
              <a:t> </a:t>
            </a:r>
          </a:p>
          <a:p>
            <a:pPr algn="l"/>
            <a:endParaRPr kumimoji="1" lang="en-US" altLang="ja-JP" sz="2400" dirty="0"/>
          </a:p>
          <a:p>
            <a:pPr algn="l"/>
            <a:r>
              <a:rPr lang="en-US" altLang="ja-JP" sz="3400" b="0" i="0" dirty="0">
                <a:solidFill>
                  <a:srgbClr val="333333"/>
                </a:solidFill>
                <a:effectLst/>
                <a:latin typeface="HelveticaNeue Regular"/>
              </a:rPr>
              <a:t>T. </a:t>
            </a:r>
            <a:r>
              <a:rPr lang="en-US" altLang="ja-JP" sz="3400" b="0" i="0" dirty="0" err="1">
                <a:solidFill>
                  <a:srgbClr val="333333"/>
                </a:solidFill>
                <a:effectLst/>
                <a:latin typeface="HelveticaNeue Regular"/>
              </a:rPr>
              <a:t>Makaba</a:t>
            </a:r>
            <a:r>
              <a:rPr lang="en-US" altLang="ja-JP" sz="3400" b="0" i="0" dirty="0">
                <a:solidFill>
                  <a:srgbClr val="333333"/>
                </a:solidFill>
                <a:effectLst/>
                <a:latin typeface="HelveticaNeue Regular"/>
              </a:rPr>
              <a:t> and E. </a:t>
            </a:r>
            <a:r>
              <a:rPr lang="en-US" altLang="ja-JP" sz="3400" b="0" i="0" dirty="0" err="1">
                <a:solidFill>
                  <a:srgbClr val="333333"/>
                </a:solidFill>
                <a:effectLst/>
                <a:latin typeface="HelveticaNeue Regular"/>
              </a:rPr>
              <a:t>Dogo</a:t>
            </a:r>
            <a:r>
              <a:rPr lang="en-US" altLang="ja-JP" sz="3400" b="0" i="0" dirty="0">
                <a:solidFill>
                  <a:srgbClr val="333333"/>
                </a:solidFill>
                <a:effectLst/>
                <a:latin typeface="HelveticaNeue Regular"/>
              </a:rPr>
              <a:t>, "A Comparison of Strategies for Missing Values in Data on Machine Learning Classification Algorithms," </a:t>
            </a:r>
            <a:r>
              <a:rPr lang="en-US" altLang="ja-JP" sz="3400" b="0" i="1" dirty="0">
                <a:solidFill>
                  <a:srgbClr val="333333"/>
                </a:solidFill>
                <a:effectLst/>
                <a:latin typeface="HelveticaNeue Regular"/>
              </a:rPr>
              <a:t>2019 International Multidisciplinary Information Technology and Engineering Conference (IMITEC)</a:t>
            </a:r>
            <a:r>
              <a:rPr lang="en-US" altLang="ja-JP" sz="3400" b="0" i="0" dirty="0">
                <a:solidFill>
                  <a:srgbClr val="333333"/>
                </a:solidFill>
                <a:effectLst/>
                <a:latin typeface="HelveticaNeue Regular"/>
              </a:rPr>
              <a:t>, Vanderbijlpark, South Africa, 2019, pp. 1-7, </a:t>
            </a:r>
            <a:r>
              <a:rPr lang="en-US" altLang="ja-JP" sz="3400" b="0" i="0" dirty="0" err="1">
                <a:solidFill>
                  <a:srgbClr val="333333"/>
                </a:solidFill>
                <a:effectLst/>
                <a:latin typeface="HelveticaNeue Regular"/>
              </a:rPr>
              <a:t>doi</a:t>
            </a:r>
            <a:r>
              <a:rPr lang="en-US" altLang="ja-JP" sz="3400" b="0" i="0" dirty="0">
                <a:solidFill>
                  <a:srgbClr val="333333"/>
                </a:solidFill>
                <a:effectLst/>
                <a:latin typeface="HelveticaNeue Regular"/>
              </a:rPr>
              <a:t>: 10.1109/IMITEC45504.2019.9015889.</a:t>
            </a:r>
            <a:endParaRPr kumimoji="1" lang="ja-JP" altLang="en-US" sz="3400" dirty="0"/>
          </a:p>
        </p:txBody>
      </p:sp>
    </p:spTree>
    <p:extLst>
      <p:ext uri="{BB962C8B-B14F-4D97-AF65-F5344CB8AC3E}">
        <p14:creationId xmlns:p14="http://schemas.microsoft.com/office/powerpoint/2010/main" val="1506053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0D9150-2702-03F3-9928-DDA1FCA74BC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285AB8A-B47F-6A6D-23EF-E5DDE90C6925}"/>
              </a:ext>
            </a:extLst>
          </p:cNvPr>
          <p:cNvSpPr>
            <a:spLocks noGrp="1"/>
          </p:cNvSpPr>
          <p:nvPr>
            <p:ph type="title"/>
          </p:nvPr>
        </p:nvSpPr>
        <p:spPr>
          <a:xfrm>
            <a:off x="677334" y="609600"/>
            <a:ext cx="8596668" cy="566057"/>
          </a:xfrm>
        </p:spPr>
        <p:txBody>
          <a:bodyPr>
            <a:normAutofit fontScale="90000"/>
          </a:bodyPr>
          <a:lstStyle/>
          <a:p>
            <a:r>
              <a:rPr kumimoji="1" lang="ja-JP" altLang="en-US" dirty="0"/>
              <a:t>考察（水質データセット）</a:t>
            </a:r>
            <a:br>
              <a:rPr kumimoji="1" lang="en-US" altLang="ja-JP" dirty="0"/>
            </a:br>
            <a:br>
              <a:rPr kumimoji="1" lang="en-US" altLang="ja-JP" dirty="0"/>
            </a:br>
            <a:endParaRPr kumimoji="1" lang="ja-JP" altLang="en-US" dirty="0"/>
          </a:p>
        </p:txBody>
      </p:sp>
      <p:sp>
        <p:nvSpPr>
          <p:cNvPr id="3" name="コンテンツ プレースホルダー 2">
            <a:extLst>
              <a:ext uri="{FF2B5EF4-FFF2-40B4-BE49-F238E27FC236}">
                <a16:creationId xmlns:a16="http://schemas.microsoft.com/office/drawing/2014/main" id="{660BE999-DF03-75FA-CD94-1BC88239CF7B}"/>
              </a:ext>
            </a:extLst>
          </p:cNvPr>
          <p:cNvSpPr>
            <a:spLocks noGrp="1"/>
          </p:cNvSpPr>
          <p:nvPr>
            <p:ph idx="1"/>
          </p:nvPr>
        </p:nvSpPr>
        <p:spPr>
          <a:xfrm>
            <a:off x="677334" y="1502229"/>
            <a:ext cx="8596668" cy="4539133"/>
          </a:xfrm>
        </p:spPr>
        <p:txBody>
          <a:bodyPr>
            <a:normAutofit/>
          </a:bodyPr>
          <a:lstStyle/>
          <a:p>
            <a:r>
              <a:rPr kumimoji="1" lang="en-US" altLang="ja-JP" sz="2000" dirty="0">
                <a:latin typeface="+mn-ea"/>
              </a:rPr>
              <a:t>SVC</a:t>
            </a:r>
            <a:r>
              <a:rPr kumimoji="1" lang="ja-JP" altLang="en-US" sz="2000" dirty="0">
                <a:latin typeface="+mn-ea"/>
              </a:rPr>
              <a:t>がすべての評価指標においてわずかに優れている</a:t>
            </a:r>
            <a:endParaRPr kumimoji="1" lang="en-US" altLang="ja-JP" sz="2000" dirty="0">
              <a:latin typeface="+mn-ea"/>
            </a:endParaRPr>
          </a:p>
          <a:p>
            <a:pPr marL="400050" lvl="1" indent="0">
              <a:buNone/>
            </a:pPr>
            <a:r>
              <a:rPr lang="en-US" altLang="ja-JP" sz="1800" dirty="0">
                <a:latin typeface="+mn-ea"/>
              </a:rPr>
              <a:t>NB</a:t>
            </a:r>
            <a:r>
              <a:rPr lang="ja-JP" altLang="en-US" sz="1800" dirty="0">
                <a:latin typeface="+mn-ea"/>
              </a:rPr>
              <a:t>はリストワイズ削除と最頻値手法を除き、最も性能が低い</a:t>
            </a:r>
            <a:endParaRPr lang="en-US" altLang="ja-JP" sz="1800" dirty="0">
              <a:latin typeface="+mn-ea"/>
            </a:endParaRPr>
          </a:p>
          <a:p>
            <a:pPr marL="400050" lvl="1" indent="0">
              <a:buNone/>
            </a:pPr>
            <a:endParaRPr lang="en-US" altLang="ja-JP" sz="1800" dirty="0">
              <a:latin typeface="+mn-ea"/>
            </a:endParaRPr>
          </a:p>
          <a:p>
            <a:r>
              <a:rPr lang="ja-JP" altLang="en-US" sz="2000" dirty="0">
                <a:latin typeface="+mn-ea"/>
              </a:rPr>
              <a:t>リストワイズ削除、平均値、最頻値を用いた手法は</a:t>
            </a:r>
            <a:r>
              <a:rPr lang="en-US" altLang="ja-JP" sz="2000" dirty="0" err="1">
                <a:latin typeface="+mn-ea"/>
              </a:rPr>
              <a:t>kNN</a:t>
            </a:r>
            <a:r>
              <a:rPr lang="ja-JP" altLang="en-US" sz="2000" dirty="0">
                <a:latin typeface="+mn-ea"/>
              </a:rPr>
              <a:t>や</a:t>
            </a:r>
            <a:r>
              <a:rPr lang="en-US" altLang="ja-JP" sz="2000" dirty="0">
                <a:latin typeface="+mn-ea"/>
              </a:rPr>
              <a:t>EMSI</a:t>
            </a:r>
            <a:r>
              <a:rPr lang="ja-JP" altLang="en-US" sz="2000" dirty="0">
                <a:latin typeface="+mn-ea"/>
              </a:rPr>
              <a:t>を</a:t>
            </a:r>
            <a:endParaRPr lang="en-US" altLang="ja-JP" sz="2000" dirty="0">
              <a:latin typeface="+mn-ea"/>
            </a:endParaRPr>
          </a:p>
          <a:p>
            <a:pPr marL="400050" lvl="1" indent="0">
              <a:buNone/>
            </a:pPr>
            <a:r>
              <a:rPr lang="ja-JP" altLang="en-US" sz="1800" dirty="0">
                <a:latin typeface="+mn-ea"/>
              </a:rPr>
              <a:t>用いた手法よりも性能が良い傾向がある</a:t>
            </a:r>
            <a:endParaRPr lang="en-US" altLang="ja-JP" sz="1800" dirty="0">
              <a:latin typeface="+mn-ea"/>
            </a:endParaRPr>
          </a:p>
          <a:p>
            <a:pPr marL="400050" lvl="1" indent="0">
              <a:buNone/>
            </a:pPr>
            <a:r>
              <a:rPr lang="ja-JP" altLang="en-US" sz="1800" dirty="0">
                <a:latin typeface="+mn-ea"/>
              </a:rPr>
              <a:t>→データセットの欠損値が少ない、データセットのばらつきがあまりない</a:t>
            </a:r>
            <a:endParaRPr lang="en-US" altLang="ja-JP" sz="1800" dirty="0">
              <a:latin typeface="+mn-ea"/>
            </a:endParaRPr>
          </a:p>
          <a:p>
            <a:pPr marL="400050" lvl="1" indent="0">
              <a:buNone/>
            </a:pPr>
            <a:endParaRPr lang="en-US" altLang="ja-JP" sz="1800" dirty="0">
              <a:latin typeface="+mn-ea"/>
            </a:endParaRPr>
          </a:p>
          <a:p>
            <a:r>
              <a:rPr lang="en-US" altLang="ja-JP" sz="2000" dirty="0">
                <a:latin typeface="+mn-ea"/>
              </a:rPr>
              <a:t>MICE</a:t>
            </a:r>
            <a:r>
              <a:rPr lang="ja-JP" altLang="en-US" sz="2000" dirty="0">
                <a:latin typeface="+mn-ea"/>
              </a:rPr>
              <a:t>はすべての機械学習手法に対して性能が高い傾向がある</a:t>
            </a:r>
            <a:endParaRPr lang="en-US" altLang="ja-JP" dirty="0">
              <a:latin typeface="+mn-ea"/>
            </a:endParaRPr>
          </a:p>
          <a:p>
            <a:pPr marL="400050" lvl="1" indent="0">
              <a:buNone/>
            </a:pPr>
            <a:r>
              <a:rPr lang="ja-JP" altLang="en-US" sz="1800" dirty="0">
                <a:latin typeface="+mn-ea"/>
              </a:rPr>
              <a:t>→他の変数の情報を利用して欠損値を推定し、複数の推定結果を平均する</a:t>
            </a:r>
            <a:endParaRPr lang="en-US" altLang="ja-JP" sz="1800" dirty="0">
              <a:latin typeface="+mn-ea"/>
            </a:endParaRPr>
          </a:p>
          <a:p>
            <a:pPr marL="400050" lvl="1" indent="0">
              <a:buNone/>
            </a:pPr>
            <a:r>
              <a:rPr lang="ja-JP" altLang="en-US" sz="1800" dirty="0">
                <a:latin typeface="+mn-ea"/>
              </a:rPr>
              <a:t>ことで、不確実性を考慮した推定手法であるため</a:t>
            </a:r>
            <a:endParaRPr lang="en-US" altLang="ja-JP" sz="1800" dirty="0">
              <a:latin typeface="+mn-ea"/>
            </a:endParaRPr>
          </a:p>
        </p:txBody>
      </p:sp>
    </p:spTree>
    <p:extLst>
      <p:ext uri="{BB962C8B-B14F-4D97-AF65-F5344CB8AC3E}">
        <p14:creationId xmlns:p14="http://schemas.microsoft.com/office/powerpoint/2010/main" val="2995374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F66F00-5E1E-954A-DDA9-EC80AB6697B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EED6E73-E75E-EEB9-ED9F-8B5F48B63375}"/>
              </a:ext>
            </a:extLst>
          </p:cNvPr>
          <p:cNvSpPr>
            <a:spLocks noGrp="1"/>
          </p:cNvSpPr>
          <p:nvPr>
            <p:ph type="title"/>
          </p:nvPr>
        </p:nvSpPr>
        <p:spPr>
          <a:xfrm>
            <a:off x="677334" y="609600"/>
            <a:ext cx="8596668" cy="566057"/>
          </a:xfrm>
        </p:spPr>
        <p:txBody>
          <a:bodyPr>
            <a:normAutofit fontScale="90000"/>
          </a:bodyPr>
          <a:lstStyle/>
          <a:p>
            <a:r>
              <a:rPr kumimoji="1" lang="ja-JP" altLang="en-US" dirty="0"/>
              <a:t>結果（道路交通データセット）</a:t>
            </a:r>
            <a:br>
              <a:rPr kumimoji="1" lang="en-US" altLang="ja-JP" dirty="0"/>
            </a:br>
            <a:br>
              <a:rPr kumimoji="1" lang="en-US" altLang="ja-JP" dirty="0"/>
            </a:br>
            <a:endParaRPr kumimoji="1" lang="ja-JP" altLang="en-US" dirty="0"/>
          </a:p>
        </p:txBody>
      </p:sp>
      <p:pic>
        <p:nvPicPr>
          <p:cNvPr id="5" name="コンテンツ プレースホルダー 4" descr="文字の書かれた紙&#10;&#10;AI によって生成されたコンテンツは間違っている可能性があります。">
            <a:extLst>
              <a:ext uri="{FF2B5EF4-FFF2-40B4-BE49-F238E27FC236}">
                <a16:creationId xmlns:a16="http://schemas.microsoft.com/office/drawing/2014/main" id="{0083FD84-EE15-39E5-F9CB-67BEA2EE342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77333" y="1197047"/>
            <a:ext cx="2071587" cy="4796776"/>
          </a:xfrm>
        </p:spPr>
      </p:pic>
      <p:pic>
        <p:nvPicPr>
          <p:cNvPr id="7" name="図 6" descr="パソコンの画面&#10;&#10;AI によって生成されたコンテンツは間違っている可能性があります。">
            <a:extLst>
              <a:ext uri="{FF2B5EF4-FFF2-40B4-BE49-F238E27FC236}">
                <a16:creationId xmlns:a16="http://schemas.microsoft.com/office/drawing/2014/main" id="{FF515D06-EBFD-D74B-77CC-5620846C45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47774" y="1197047"/>
            <a:ext cx="7078542" cy="4796777"/>
          </a:xfrm>
          <a:prstGeom prst="rect">
            <a:avLst/>
          </a:prstGeom>
        </p:spPr>
      </p:pic>
      <p:sp>
        <p:nvSpPr>
          <p:cNvPr id="3" name="テキスト ボックス 2">
            <a:extLst>
              <a:ext uri="{FF2B5EF4-FFF2-40B4-BE49-F238E27FC236}">
                <a16:creationId xmlns:a16="http://schemas.microsoft.com/office/drawing/2014/main" id="{6E0B70CA-F312-8FC1-E7A5-0A2B55909223}"/>
              </a:ext>
            </a:extLst>
          </p:cNvPr>
          <p:cNvSpPr txBox="1"/>
          <p:nvPr/>
        </p:nvSpPr>
        <p:spPr>
          <a:xfrm>
            <a:off x="677333" y="6123709"/>
            <a:ext cx="9074727" cy="954107"/>
          </a:xfrm>
          <a:prstGeom prst="rect">
            <a:avLst/>
          </a:prstGeom>
          <a:noFill/>
        </p:spPr>
        <p:txBody>
          <a:bodyPr wrap="square" rtlCol="0">
            <a:spAutoFit/>
          </a:bodyPr>
          <a:lstStyle/>
          <a:p>
            <a:pPr marL="342900" indent="-342900">
              <a:buFont typeface="Arial" panose="020B0604020202020204" pitchFamily="34" charset="0"/>
              <a:buChar char="•"/>
            </a:pPr>
            <a:r>
              <a:rPr lang="ja-JP" altLang="en-US" sz="2000" dirty="0"/>
              <a:t>データセットのサイズ、欠損値の数、数値データでの結果から</a:t>
            </a:r>
            <a:endParaRPr lang="en-US" altLang="ja-JP" sz="2000" dirty="0"/>
          </a:p>
          <a:p>
            <a:pPr marL="400050" lvl="1" indent="0">
              <a:buNone/>
            </a:pPr>
            <a:r>
              <a:rPr lang="ja-JP" altLang="en-US" sz="1800" dirty="0"/>
              <a:t>リストワイズ削除と最頻値のみを対象</a:t>
            </a:r>
            <a:endParaRPr lang="en-US" altLang="ja-JP" sz="1800" dirty="0"/>
          </a:p>
          <a:p>
            <a:endParaRPr kumimoji="1" lang="ja-JP" altLang="en-US" dirty="0"/>
          </a:p>
        </p:txBody>
      </p:sp>
    </p:spTree>
    <p:extLst>
      <p:ext uri="{BB962C8B-B14F-4D97-AF65-F5344CB8AC3E}">
        <p14:creationId xmlns:p14="http://schemas.microsoft.com/office/powerpoint/2010/main" val="38033751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DD29FD-768B-DFAE-2DB3-33614744CD1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D105351-638A-3CCA-3631-B119F1F1538E}"/>
              </a:ext>
            </a:extLst>
          </p:cNvPr>
          <p:cNvSpPr>
            <a:spLocks noGrp="1"/>
          </p:cNvSpPr>
          <p:nvPr>
            <p:ph type="title"/>
          </p:nvPr>
        </p:nvSpPr>
        <p:spPr>
          <a:xfrm>
            <a:off x="677334" y="609600"/>
            <a:ext cx="8596668" cy="566057"/>
          </a:xfrm>
        </p:spPr>
        <p:txBody>
          <a:bodyPr>
            <a:normAutofit fontScale="90000"/>
          </a:bodyPr>
          <a:lstStyle/>
          <a:p>
            <a:r>
              <a:rPr kumimoji="1" lang="ja-JP" altLang="en-US" dirty="0"/>
              <a:t>考察（道路交通データセット）</a:t>
            </a:r>
            <a:br>
              <a:rPr kumimoji="1" lang="en-US" altLang="ja-JP" dirty="0"/>
            </a:br>
            <a:br>
              <a:rPr kumimoji="1" lang="en-US" altLang="ja-JP" dirty="0"/>
            </a:br>
            <a:endParaRPr kumimoji="1" lang="ja-JP" altLang="en-US" dirty="0"/>
          </a:p>
        </p:txBody>
      </p:sp>
      <p:sp>
        <p:nvSpPr>
          <p:cNvPr id="3" name="コンテンツ プレースホルダー 2">
            <a:extLst>
              <a:ext uri="{FF2B5EF4-FFF2-40B4-BE49-F238E27FC236}">
                <a16:creationId xmlns:a16="http://schemas.microsoft.com/office/drawing/2014/main" id="{F1A9460A-F6A6-AFD6-FA5A-324A786893FA}"/>
              </a:ext>
            </a:extLst>
          </p:cNvPr>
          <p:cNvSpPr>
            <a:spLocks noGrp="1"/>
          </p:cNvSpPr>
          <p:nvPr>
            <p:ph idx="1"/>
          </p:nvPr>
        </p:nvSpPr>
        <p:spPr>
          <a:xfrm>
            <a:off x="677334" y="1502229"/>
            <a:ext cx="8596668" cy="5355771"/>
          </a:xfrm>
        </p:spPr>
        <p:txBody>
          <a:bodyPr>
            <a:normAutofit/>
          </a:bodyPr>
          <a:lstStyle/>
          <a:p>
            <a:r>
              <a:rPr lang="en-US" altLang="ja-JP" sz="2000" dirty="0">
                <a:latin typeface="+mn-ea"/>
              </a:rPr>
              <a:t>NB</a:t>
            </a:r>
            <a:r>
              <a:rPr lang="ja-JP" altLang="en-US" sz="2000" dirty="0">
                <a:latin typeface="+mn-ea"/>
              </a:rPr>
              <a:t>がリストワイズ削除および最頻値の両方において、</a:t>
            </a:r>
            <a:endParaRPr lang="en-US" altLang="ja-JP" sz="2000" dirty="0">
              <a:latin typeface="+mn-ea"/>
            </a:endParaRPr>
          </a:p>
          <a:p>
            <a:pPr marL="400050" lvl="1" indent="0">
              <a:buNone/>
            </a:pPr>
            <a:r>
              <a:rPr lang="ja-JP" altLang="en-US" sz="1800" dirty="0">
                <a:latin typeface="+mn-ea"/>
              </a:rPr>
              <a:t>他の機械学習手法と比較して優れている傾向がある</a:t>
            </a:r>
            <a:endParaRPr lang="en-US" altLang="ja-JP" sz="1800" dirty="0">
              <a:latin typeface="+mn-ea"/>
            </a:endParaRPr>
          </a:p>
          <a:p>
            <a:pPr marL="400050" lvl="1" indent="0">
              <a:buNone/>
            </a:pPr>
            <a:r>
              <a:rPr kumimoji="1" lang="ja-JP" altLang="en-US" sz="1800" dirty="0">
                <a:latin typeface="+mn-ea"/>
              </a:rPr>
              <a:t>→</a:t>
            </a:r>
            <a:r>
              <a:rPr kumimoji="1" lang="en-US" altLang="ja-JP" sz="1800" dirty="0">
                <a:latin typeface="+mn-ea"/>
              </a:rPr>
              <a:t>NB</a:t>
            </a:r>
            <a:r>
              <a:rPr kumimoji="1" lang="ja-JP" altLang="en-US" sz="1800" dirty="0">
                <a:latin typeface="+mn-ea"/>
              </a:rPr>
              <a:t>がデータ数が少なく、欠損数が少ないデータセット相性が良い</a:t>
            </a:r>
            <a:endParaRPr kumimoji="1" lang="en-US" altLang="ja-JP" sz="1800" dirty="0">
              <a:latin typeface="+mn-ea"/>
            </a:endParaRPr>
          </a:p>
          <a:p>
            <a:pPr marL="400050" lvl="1" indent="0">
              <a:buNone/>
            </a:pPr>
            <a:endParaRPr lang="en-US" altLang="ja-JP" sz="1800" dirty="0">
              <a:latin typeface="+mn-ea"/>
            </a:endParaRPr>
          </a:p>
          <a:p>
            <a:r>
              <a:rPr lang="en-US" altLang="ja-JP" sz="2000" dirty="0">
                <a:latin typeface="+mn-ea"/>
              </a:rPr>
              <a:t>ANN</a:t>
            </a:r>
            <a:r>
              <a:rPr lang="ja-JP" altLang="en-US" sz="2000" dirty="0">
                <a:latin typeface="+mn-ea"/>
              </a:rPr>
              <a:t>は評価指標が</a:t>
            </a:r>
            <a:r>
              <a:rPr lang="en-US" altLang="ja-JP" sz="2000" dirty="0">
                <a:latin typeface="+mn-ea"/>
              </a:rPr>
              <a:t>RMSE</a:t>
            </a:r>
            <a:r>
              <a:rPr lang="ja-JP" altLang="en-US" sz="2000" dirty="0">
                <a:latin typeface="+mn-ea"/>
              </a:rPr>
              <a:t>時に最も最適なモデルである</a:t>
            </a:r>
            <a:endParaRPr lang="en-US" altLang="ja-JP" dirty="0">
              <a:latin typeface="+mn-ea"/>
            </a:endParaRPr>
          </a:p>
          <a:p>
            <a:endParaRPr lang="en-US" altLang="ja-JP" sz="2000" dirty="0">
              <a:latin typeface="+mn-ea"/>
            </a:endParaRPr>
          </a:p>
          <a:p>
            <a:r>
              <a:rPr lang="ja-JP" altLang="en-US" sz="2000" dirty="0">
                <a:latin typeface="+mn-ea"/>
              </a:rPr>
              <a:t>リストワイズ削除よりも最頻値の方がすべての機械学習手法において</a:t>
            </a:r>
            <a:endParaRPr lang="en-US" altLang="ja-JP" sz="2000" dirty="0">
              <a:latin typeface="+mn-ea"/>
            </a:endParaRPr>
          </a:p>
          <a:p>
            <a:pPr marL="400050" lvl="1" indent="0">
              <a:buNone/>
            </a:pPr>
            <a:r>
              <a:rPr lang="ja-JP" altLang="en-US" sz="1800" dirty="0">
                <a:latin typeface="+mn-ea"/>
              </a:rPr>
              <a:t>優れている</a:t>
            </a:r>
            <a:endParaRPr lang="en-US" altLang="ja-JP" sz="1800" dirty="0">
              <a:latin typeface="+mn-ea"/>
            </a:endParaRPr>
          </a:p>
          <a:p>
            <a:pPr marL="400050" lvl="1" indent="0">
              <a:buNone/>
            </a:pPr>
            <a:r>
              <a:rPr lang="ja-JP" altLang="en-US" sz="1800" dirty="0">
                <a:latin typeface="+mn-ea"/>
              </a:rPr>
              <a:t>→リストワイズ削除はデータの損失、分散やバイアスの増加する可能性</a:t>
            </a:r>
            <a:endParaRPr lang="en-US" altLang="ja-JP" sz="1800" dirty="0">
              <a:latin typeface="+mn-ea"/>
            </a:endParaRPr>
          </a:p>
        </p:txBody>
      </p:sp>
    </p:spTree>
    <p:extLst>
      <p:ext uri="{BB962C8B-B14F-4D97-AF65-F5344CB8AC3E}">
        <p14:creationId xmlns:p14="http://schemas.microsoft.com/office/powerpoint/2010/main" val="3125840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5DA4B6-CDC0-EF70-C784-38DEEB6715C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199E4E1-D7C9-A368-6702-55B69D806BBF}"/>
              </a:ext>
            </a:extLst>
          </p:cNvPr>
          <p:cNvSpPr>
            <a:spLocks noGrp="1"/>
          </p:cNvSpPr>
          <p:nvPr>
            <p:ph type="title"/>
          </p:nvPr>
        </p:nvSpPr>
        <p:spPr>
          <a:xfrm>
            <a:off x="677334" y="609600"/>
            <a:ext cx="8596668" cy="566057"/>
          </a:xfrm>
        </p:spPr>
        <p:txBody>
          <a:bodyPr>
            <a:normAutofit fontScale="90000"/>
          </a:bodyPr>
          <a:lstStyle/>
          <a:p>
            <a:r>
              <a:rPr kumimoji="1" lang="ja-JP" altLang="en-US" dirty="0"/>
              <a:t>考察</a:t>
            </a:r>
            <a:br>
              <a:rPr kumimoji="1" lang="en-US" altLang="ja-JP" dirty="0"/>
            </a:br>
            <a:br>
              <a:rPr kumimoji="1" lang="en-US" altLang="ja-JP" dirty="0"/>
            </a:br>
            <a:endParaRPr kumimoji="1" lang="ja-JP" altLang="en-US" dirty="0"/>
          </a:p>
        </p:txBody>
      </p:sp>
      <p:sp>
        <p:nvSpPr>
          <p:cNvPr id="3" name="コンテンツ プレースホルダー 2">
            <a:extLst>
              <a:ext uri="{FF2B5EF4-FFF2-40B4-BE49-F238E27FC236}">
                <a16:creationId xmlns:a16="http://schemas.microsoft.com/office/drawing/2014/main" id="{3317A9DA-DA6F-7875-03E7-2BA141E6F7D7}"/>
              </a:ext>
            </a:extLst>
          </p:cNvPr>
          <p:cNvSpPr>
            <a:spLocks noGrp="1"/>
          </p:cNvSpPr>
          <p:nvPr>
            <p:ph idx="1"/>
          </p:nvPr>
        </p:nvSpPr>
        <p:spPr>
          <a:xfrm>
            <a:off x="677334" y="1502229"/>
            <a:ext cx="8596668" cy="5355771"/>
          </a:xfrm>
        </p:spPr>
        <p:txBody>
          <a:bodyPr>
            <a:normAutofit/>
          </a:bodyPr>
          <a:lstStyle/>
          <a:p>
            <a:r>
              <a:rPr lang="ja-JP" altLang="en-US" sz="1800" dirty="0">
                <a:latin typeface="+mn-ea"/>
              </a:rPr>
              <a:t>機械学習手法の性能は、データの種類、欠損値の割合、欠損データ処理手法によって異なる</a:t>
            </a:r>
            <a:endParaRPr lang="en-US" altLang="ja-JP" sz="1800" dirty="0">
              <a:latin typeface="+mn-ea"/>
            </a:endParaRPr>
          </a:p>
          <a:p>
            <a:endParaRPr lang="en-US" altLang="ja-JP" sz="1800" dirty="0">
              <a:latin typeface="+mn-ea"/>
            </a:endParaRPr>
          </a:p>
          <a:p>
            <a:r>
              <a:rPr lang="ja-JP" altLang="en-US" dirty="0">
                <a:latin typeface="+mn-ea"/>
              </a:rPr>
              <a:t>平均値、最頻値、</a:t>
            </a:r>
            <a:r>
              <a:rPr lang="en-US" altLang="ja-JP" dirty="0" err="1">
                <a:latin typeface="+mn-ea"/>
              </a:rPr>
              <a:t>kNN</a:t>
            </a:r>
            <a:r>
              <a:rPr lang="ja-JP" altLang="en-US" dirty="0">
                <a:latin typeface="+mn-ea"/>
              </a:rPr>
              <a:t>、期待値最大化法の単一の欠損データ処理手法がすべてのデータセットに適しているとは限らない</a:t>
            </a:r>
            <a:endParaRPr lang="en-US" altLang="ja-JP" dirty="0">
              <a:latin typeface="+mn-ea"/>
            </a:endParaRPr>
          </a:p>
          <a:p>
            <a:endParaRPr lang="en-US" altLang="ja-JP" dirty="0">
              <a:latin typeface="+mn-ea"/>
            </a:endParaRPr>
          </a:p>
          <a:p>
            <a:r>
              <a:rPr lang="ja-JP" altLang="en-US" sz="1800" dirty="0">
                <a:latin typeface="+mn-ea"/>
              </a:rPr>
              <a:t>欠損データ処理手法は、データ分布やデータサイズ、欠損率などに依存する</a:t>
            </a:r>
            <a:endParaRPr lang="en-US" altLang="ja-JP" sz="1800" dirty="0">
              <a:latin typeface="+mn-ea"/>
            </a:endParaRPr>
          </a:p>
          <a:p>
            <a:pPr marL="0" indent="0">
              <a:buNone/>
            </a:pPr>
            <a:endParaRPr lang="en-US" altLang="ja-JP" dirty="0">
              <a:latin typeface="+mn-ea"/>
            </a:endParaRPr>
          </a:p>
          <a:p>
            <a:pPr marL="0" indent="0">
              <a:buNone/>
            </a:pPr>
            <a:endParaRPr lang="en-US" altLang="ja-JP" sz="1800" dirty="0">
              <a:latin typeface="+mn-ea"/>
            </a:endParaRPr>
          </a:p>
        </p:txBody>
      </p:sp>
    </p:spTree>
    <p:extLst>
      <p:ext uri="{BB962C8B-B14F-4D97-AF65-F5344CB8AC3E}">
        <p14:creationId xmlns:p14="http://schemas.microsoft.com/office/powerpoint/2010/main" val="30120028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ABA26B-19E4-90F7-9F64-2A94D534F4C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E0F86BF-ECC1-2267-6109-86557AF92CB6}"/>
              </a:ext>
            </a:extLst>
          </p:cNvPr>
          <p:cNvSpPr>
            <a:spLocks noGrp="1"/>
          </p:cNvSpPr>
          <p:nvPr>
            <p:ph type="title"/>
          </p:nvPr>
        </p:nvSpPr>
        <p:spPr>
          <a:xfrm>
            <a:off x="677334" y="609600"/>
            <a:ext cx="8596668" cy="566057"/>
          </a:xfrm>
        </p:spPr>
        <p:txBody>
          <a:bodyPr>
            <a:normAutofit fontScale="90000"/>
          </a:bodyPr>
          <a:lstStyle/>
          <a:p>
            <a:r>
              <a:rPr lang="ja-JP" altLang="en-US" dirty="0"/>
              <a:t>結論</a:t>
            </a:r>
            <a:br>
              <a:rPr lang="en-US" altLang="ja-JP" dirty="0"/>
            </a:br>
            <a:br>
              <a:rPr kumimoji="1" lang="en-US" altLang="ja-JP" dirty="0"/>
            </a:br>
            <a:br>
              <a:rPr kumimoji="1" lang="en-US" altLang="ja-JP" dirty="0"/>
            </a:br>
            <a:endParaRPr kumimoji="1" lang="ja-JP" altLang="en-US" dirty="0"/>
          </a:p>
        </p:txBody>
      </p:sp>
      <p:sp>
        <p:nvSpPr>
          <p:cNvPr id="3" name="コンテンツ プレースホルダー 2">
            <a:extLst>
              <a:ext uri="{FF2B5EF4-FFF2-40B4-BE49-F238E27FC236}">
                <a16:creationId xmlns:a16="http://schemas.microsoft.com/office/drawing/2014/main" id="{F01E29AB-F678-334E-26C7-B660634D281B}"/>
              </a:ext>
            </a:extLst>
          </p:cNvPr>
          <p:cNvSpPr>
            <a:spLocks noGrp="1"/>
          </p:cNvSpPr>
          <p:nvPr>
            <p:ph idx="1"/>
          </p:nvPr>
        </p:nvSpPr>
        <p:spPr>
          <a:xfrm>
            <a:off x="677334" y="1502229"/>
            <a:ext cx="8370413" cy="5355771"/>
          </a:xfrm>
        </p:spPr>
        <p:txBody>
          <a:bodyPr>
            <a:normAutofit fontScale="92500" lnSpcReduction="20000"/>
          </a:bodyPr>
          <a:lstStyle/>
          <a:p>
            <a:r>
              <a:rPr lang="en-US" altLang="ja-JP" sz="2000" dirty="0"/>
              <a:t>2</a:t>
            </a:r>
            <a:r>
              <a:rPr lang="ja-JP" altLang="en-US" sz="2000" dirty="0"/>
              <a:t>種類のデータセットに対して、</a:t>
            </a:r>
            <a:r>
              <a:rPr lang="en-US" altLang="ja-JP" sz="2000" dirty="0"/>
              <a:t>6</a:t>
            </a:r>
            <a:r>
              <a:rPr lang="ja-JP" altLang="en-US" sz="2000" dirty="0"/>
              <a:t>種類の欠損データ処理手法と</a:t>
            </a:r>
            <a:r>
              <a:rPr lang="en-US" altLang="ja-JP" sz="2000" dirty="0"/>
              <a:t>6</a:t>
            </a:r>
            <a:r>
              <a:rPr lang="ja-JP" altLang="en-US" sz="2000" dirty="0"/>
              <a:t>種類の機械学習手法を用いて性能を比較し分析をすることが目的</a:t>
            </a:r>
            <a:endParaRPr lang="en-US" altLang="ja-JP" sz="2000" dirty="0"/>
          </a:p>
          <a:p>
            <a:endParaRPr lang="en-US" altLang="ja-JP" sz="2000" dirty="0"/>
          </a:p>
          <a:p>
            <a:r>
              <a:rPr lang="ja-JP" altLang="en-US" sz="2000" dirty="0">
                <a:latin typeface="+mn-ea"/>
              </a:rPr>
              <a:t>欠損値データ処理手法と機械学習モデルの組み合わせによる性能の違いを調査</a:t>
            </a:r>
            <a:endParaRPr lang="en-US" altLang="ja-JP" sz="2000" dirty="0">
              <a:latin typeface="+mn-ea"/>
            </a:endParaRPr>
          </a:p>
          <a:p>
            <a:endParaRPr lang="en-US" altLang="ja-JP" sz="2000" dirty="0"/>
          </a:p>
          <a:p>
            <a:pPr marL="0" indent="0">
              <a:buNone/>
            </a:pPr>
            <a:endParaRPr lang="en-US" altLang="ja-JP" sz="2000" dirty="0"/>
          </a:p>
          <a:p>
            <a:r>
              <a:rPr lang="ja-JP" altLang="en-US" sz="2000" dirty="0"/>
              <a:t>その結果、全体としての機械学習手法による性能の差はわずか</a:t>
            </a:r>
            <a:endParaRPr lang="en-US" altLang="ja-JP" sz="2000" dirty="0"/>
          </a:p>
          <a:p>
            <a:pPr marL="685800" lvl="1"/>
            <a:r>
              <a:rPr lang="ja-JP" altLang="en-US" sz="1800" dirty="0"/>
              <a:t>水質データセットに対して、</a:t>
            </a:r>
            <a:r>
              <a:rPr lang="en-US" altLang="ja-JP" sz="1800" dirty="0"/>
              <a:t>SVC</a:t>
            </a:r>
            <a:r>
              <a:rPr lang="ja-JP" altLang="en-US" sz="1800" dirty="0"/>
              <a:t>がわずかに優れていた</a:t>
            </a:r>
            <a:endParaRPr lang="en-US" altLang="ja-JP" sz="1800" dirty="0"/>
          </a:p>
          <a:p>
            <a:pPr marL="685800" lvl="1"/>
            <a:r>
              <a:rPr lang="ja-JP" altLang="en-US" sz="1800" dirty="0"/>
              <a:t>道路交通データセットに対して、</a:t>
            </a:r>
            <a:r>
              <a:rPr lang="en-US" altLang="ja-JP" sz="1800" dirty="0">
                <a:latin typeface="+mn-ea"/>
              </a:rPr>
              <a:t>NB</a:t>
            </a:r>
            <a:r>
              <a:rPr lang="ja-JP" altLang="en-US" sz="1800" dirty="0">
                <a:latin typeface="+mn-ea"/>
              </a:rPr>
              <a:t>の性能が良い傾向があった</a:t>
            </a:r>
            <a:endParaRPr lang="en-US" altLang="ja-JP" sz="1800" dirty="0">
              <a:latin typeface="+mn-ea"/>
            </a:endParaRPr>
          </a:p>
          <a:p>
            <a:pPr marL="685800" lvl="1"/>
            <a:r>
              <a:rPr lang="ja-JP" altLang="en-US" sz="1800" dirty="0">
                <a:latin typeface="+mn-ea"/>
              </a:rPr>
              <a:t>道路交通データセットに対して、</a:t>
            </a:r>
            <a:r>
              <a:rPr lang="en-US" altLang="ja-JP" sz="1800" dirty="0">
                <a:latin typeface="+mn-ea"/>
              </a:rPr>
              <a:t>ANN</a:t>
            </a:r>
            <a:r>
              <a:rPr lang="ja-JP" altLang="en-US" sz="1800" dirty="0">
                <a:latin typeface="+mn-ea"/>
              </a:rPr>
              <a:t>が評価指標に</a:t>
            </a:r>
            <a:r>
              <a:rPr lang="en-US" altLang="ja-JP" sz="1800" dirty="0">
                <a:latin typeface="+mn-ea"/>
              </a:rPr>
              <a:t>RMSE</a:t>
            </a:r>
            <a:r>
              <a:rPr lang="ja-JP" altLang="en-US" sz="1800" dirty="0">
                <a:latin typeface="+mn-ea"/>
              </a:rPr>
              <a:t>を用いた</a:t>
            </a:r>
            <a:endParaRPr lang="en-US" altLang="ja-JP" sz="1800" dirty="0">
              <a:latin typeface="+mn-ea"/>
            </a:endParaRPr>
          </a:p>
          <a:p>
            <a:pPr marL="800100" lvl="2" indent="0">
              <a:buNone/>
            </a:pPr>
            <a:r>
              <a:rPr lang="ja-JP" altLang="en-US" sz="1800" dirty="0">
                <a:latin typeface="+mn-ea"/>
              </a:rPr>
              <a:t>時の性能が最も良い</a:t>
            </a:r>
            <a:endParaRPr lang="en-US" altLang="ja-JP" sz="1800" dirty="0">
              <a:latin typeface="+mn-ea"/>
            </a:endParaRPr>
          </a:p>
          <a:p>
            <a:pPr marL="400050" lvl="1" indent="0">
              <a:buNone/>
            </a:pPr>
            <a:endParaRPr lang="en-US" altLang="ja-JP" sz="2000" dirty="0">
              <a:latin typeface="+mn-ea"/>
            </a:endParaRPr>
          </a:p>
          <a:p>
            <a:r>
              <a:rPr lang="ja-JP" altLang="en-US" sz="2000" dirty="0">
                <a:latin typeface="+mn-ea"/>
              </a:rPr>
              <a:t>異なるデータセットに対して、機械学習手法に基づいた欠損データ</a:t>
            </a:r>
            <a:endParaRPr lang="en-US" altLang="ja-JP" sz="2000" dirty="0">
              <a:latin typeface="+mn-ea"/>
            </a:endParaRPr>
          </a:p>
          <a:p>
            <a:pPr marL="400050" lvl="1" indent="0">
              <a:buNone/>
            </a:pPr>
            <a:r>
              <a:rPr lang="ja-JP" altLang="en-US" sz="1800" dirty="0">
                <a:latin typeface="+mn-ea"/>
              </a:rPr>
              <a:t>処理方法や他の手法の検討</a:t>
            </a:r>
            <a:endParaRPr lang="en-US" altLang="ja-JP" sz="1800" dirty="0">
              <a:latin typeface="+mn-ea"/>
            </a:endParaRPr>
          </a:p>
          <a:p>
            <a:r>
              <a:rPr lang="ja-JP" altLang="en-US" sz="2000" dirty="0">
                <a:latin typeface="+mn-ea"/>
              </a:rPr>
              <a:t>データセットにおける欠損値の原因を把握することが重要</a:t>
            </a:r>
            <a:endParaRPr lang="en-US" altLang="ja-JP" sz="2000" dirty="0">
              <a:latin typeface="+mn-ea"/>
            </a:endParaRPr>
          </a:p>
          <a:p>
            <a:pPr marL="0" indent="0">
              <a:buNone/>
            </a:pPr>
            <a:endParaRPr lang="en-US" altLang="ja-JP" sz="2000" dirty="0">
              <a:latin typeface="+mn-ea"/>
            </a:endParaRPr>
          </a:p>
        </p:txBody>
      </p:sp>
    </p:spTree>
    <p:extLst>
      <p:ext uri="{BB962C8B-B14F-4D97-AF65-F5344CB8AC3E}">
        <p14:creationId xmlns:p14="http://schemas.microsoft.com/office/powerpoint/2010/main" val="1530561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B880C5-A57A-702E-D2C3-ED1F1C467D43}"/>
              </a:ext>
            </a:extLst>
          </p:cNvPr>
          <p:cNvSpPr>
            <a:spLocks noGrp="1"/>
          </p:cNvSpPr>
          <p:nvPr>
            <p:ph type="title"/>
          </p:nvPr>
        </p:nvSpPr>
        <p:spPr>
          <a:xfrm>
            <a:off x="677334" y="609600"/>
            <a:ext cx="8596668" cy="566057"/>
          </a:xfrm>
        </p:spPr>
        <p:txBody>
          <a:bodyPr>
            <a:normAutofit fontScale="90000"/>
          </a:bodyPr>
          <a:lstStyle/>
          <a:p>
            <a:r>
              <a:rPr kumimoji="1" lang="ja-JP" altLang="en-US" dirty="0"/>
              <a:t>背景</a:t>
            </a:r>
          </a:p>
        </p:txBody>
      </p:sp>
      <p:sp>
        <p:nvSpPr>
          <p:cNvPr id="3" name="コンテンツ プレースホルダー 2">
            <a:extLst>
              <a:ext uri="{FF2B5EF4-FFF2-40B4-BE49-F238E27FC236}">
                <a16:creationId xmlns:a16="http://schemas.microsoft.com/office/drawing/2014/main" id="{BD3FD38B-FF47-C413-DEB5-4D5E295B1C0C}"/>
              </a:ext>
            </a:extLst>
          </p:cNvPr>
          <p:cNvSpPr>
            <a:spLocks noGrp="1"/>
          </p:cNvSpPr>
          <p:nvPr>
            <p:ph idx="1"/>
          </p:nvPr>
        </p:nvSpPr>
        <p:spPr>
          <a:xfrm>
            <a:off x="677334" y="1502229"/>
            <a:ext cx="8596668" cy="4539133"/>
          </a:xfrm>
        </p:spPr>
        <p:txBody>
          <a:bodyPr>
            <a:normAutofit/>
          </a:bodyPr>
          <a:lstStyle/>
          <a:p>
            <a:r>
              <a:rPr lang="ja-JP" altLang="en-US" sz="2000" dirty="0"/>
              <a:t>欠損値の種類</a:t>
            </a:r>
            <a:endParaRPr lang="en-US" altLang="ja-JP" sz="2000" dirty="0"/>
          </a:p>
          <a:p>
            <a:pPr lvl="1" indent="-342900">
              <a:buFont typeface="+mj-lt"/>
              <a:buAutoNum type="arabicPeriod"/>
            </a:pPr>
            <a:r>
              <a:rPr kumimoji="1" lang="en-US" altLang="ja-JP" sz="1800" dirty="0"/>
              <a:t>MCAR : Missing Completely At Random</a:t>
            </a:r>
            <a:r>
              <a:rPr lang="ja-JP" altLang="en-US" sz="1800" dirty="0"/>
              <a:t>（完全にランダムに欠損）</a:t>
            </a:r>
            <a:endParaRPr lang="en-US" altLang="ja-JP" sz="1800" dirty="0"/>
          </a:p>
          <a:p>
            <a:pPr lvl="1" indent="-342900">
              <a:buFont typeface="+mj-lt"/>
              <a:buAutoNum type="arabicPeriod"/>
            </a:pPr>
            <a:r>
              <a:rPr kumimoji="1" lang="en-US" altLang="ja-JP" sz="1800" dirty="0"/>
              <a:t>MAR : Missing At Random</a:t>
            </a:r>
            <a:r>
              <a:rPr kumimoji="1" lang="ja-JP" altLang="en-US" sz="1800" dirty="0"/>
              <a:t>（ランダムに欠損）</a:t>
            </a:r>
            <a:endParaRPr kumimoji="1" lang="en-US" altLang="ja-JP" sz="1800" dirty="0"/>
          </a:p>
          <a:p>
            <a:pPr lvl="1" indent="-342900">
              <a:buFont typeface="+mj-lt"/>
              <a:buAutoNum type="arabicPeriod"/>
            </a:pPr>
            <a:r>
              <a:rPr lang="en-US" altLang="ja-JP" sz="1800" dirty="0"/>
              <a:t>MNAR : Missing Not At Random</a:t>
            </a:r>
            <a:r>
              <a:rPr lang="ja-JP" altLang="en-US" sz="1800" dirty="0"/>
              <a:t>（ランダムではない欠損）</a:t>
            </a:r>
            <a:endParaRPr lang="en-US" altLang="ja-JP" sz="1800" dirty="0"/>
          </a:p>
          <a:p>
            <a:pPr marL="400050" lvl="1" indent="0">
              <a:buNone/>
            </a:pPr>
            <a:r>
              <a:rPr lang="ja-JP" altLang="en-US" sz="1800" dirty="0"/>
              <a:t>→発生する原因は様々（測定誤差、機械の故障、無回答など）</a:t>
            </a:r>
            <a:endParaRPr lang="en-US" altLang="ja-JP" sz="1800" dirty="0"/>
          </a:p>
          <a:p>
            <a:pPr marL="400050" lvl="1" indent="0">
              <a:buNone/>
            </a:pPr>
            <a:endParaRPr lang="ja-JP" altLang="en-US" sz="1800" dirty="0"/>
          </a:p>
          <a:p>
            <a:r>
              <a:rPr lang="ja-JP" altLang="en-US" sz="2000" dirty="0"/>
              <a:t>欠損による問題点</a:t>
            </a:r>
            <a:endParaRPr lang="en-US" altLang="ja-JP" sz="2000" dirty="0"/>
          </a:p>
          <a:p>
            <a:pPr lvl="1">
              <a:buFont typeface="Wingdings" panose="05000000000000000000" pitchFamily="2" charset="2"/>
              <a:buChar char="l"/>
            </a:pPr>
            <a:r>
              <a:rPr lang="ja-JP" altLang="en-US" sz="1800" dirty="0"/>
              <a:t>機械学習モデルでの、利用可能なサンプル数の減少</a:t>
            </a:r>
            <a:endParaRPr lang="en-US" altLang="ja-JP" sz="1800" dirty="0"/>
          </a:p>
          <a:p>
            <a:pPr lvl="1">
              <a:buFont typeface="Wingdings" panose="05000000000000000000" pitchFamily="2" charset="2"/>
              <a:buChar char="l"/>
            </a:pPr>
            <a:r>
              <a:rPr lang="ja-JP" altLang="en-US" sz="1800" dirty="0"/>
              <a:t>アルゴリズムのパラメータ推定にバイアスがかかる</a:t>
            </a:r>
            <a:endParaRPr lang="en-US" altLang="ja-JP" sz="1800" dirty="0"/>
          </a:p>
          <a:p>
            <a:pPr lvl="1">
              <a:buFont typeface="Wingdings" panose="05000000000000000000" pitchFamily="2" charset="2"/>
              <a:buChar char="l"/>
            </a:pPr>
            <a:r>
              <a:rPr lang="ja-JP" altLang="en-US" sz="1800" dirty="0"/>
              <a:t>結果の妥当性への影響</a:t>
            </a:r>
            <a:endParaRPr lang="en-US" altLang="ja-JP" sz="1800" dirty="0"/>
          </a:p>
          <a:p>
            <a:pPr marL="457200" indent="-457200">
              <a:buFont typeface="+mj-lt"/>
              <a:buAutoNum type="arabicPeriod"/>
            </a:pPr>
            <a:endParaRPr kumimoji="1" lang="en-US" altLang="ja-JP" sz="2000" dirty="0"/>
          </a:p>
        </p:txBody>
      </p:sp>
    </p:spTree>
    <p:extLst>
      <p:ext uri="{BB962C8B-B14F-4D97-AF65-F5344CB8AC3E}">
        <p14:creationId xmlns:p14="http://schemas.microsoft.com/office/powerpoint/2010/main" val="3005609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DE153F-1C55-4A72-3B27-95F2275423B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95107ED-5AA4-A80D-25A1-F1B19BF65585}"/>
              </a:ext>
            </a:extLst>
          </p:cNvPr>
          <p:cNvSpPr>
            <a:spLocks noGrp="1"/>
          </p:cNvSpPr>
          <p:nvPr>
            <p:ph type="title"/>
          </p:nvPr>
        </p:nvSpPr>
        <p:spPr>
          <a:xfrm>
            <a:off x="677334" y="609600"/>
            <a:ext cx="8596668" cy="566057"/>
          </a:xfrm>
        </p:spPr>
        <p:txBody>
          <a:bodyPr>
            <a:normAutofit fontScale="90000"/>
          </a:bodyPr>
          <a:lstStyle/>
          <a:p>
            <a:r>
              <a:rPr lang="ja-JP" altLang="en-US" dirty="0"/>
              <a:t>関連研究</a:t>
            </a:r>
            <a:endParaRPr kumimoji="1" lang="ja-JP" altLang="en-US" dirty="0"/>
          </a:p>
        </p:txBody>
      </p:sp>
      <p:sp>
        <p:nvSpPr>
          <p:cNvPr id="3" name="コンテンツ プレースホルダー 2">
            <a:extLst>
              <a:ext uri="{FF2B5EF4-FFF2-40B4-BE49-F238E27FC236}">
                <a16:creationId xmlns:a16="http://schemas.microsoft.com/office/drawing/2014/main" id="{49BC1C7E-BD83-379F-8393-98C920035051}"/>
              </a:ext>
            </a:extLst>
          </p:cNvPr>
          <p:cNvSpPr>
            <a:spLocks noGrp="1"/>
          </p:cNvSpPr>
          <p:nvPr>
            <p:ph idx="1"/>
          </p:nvPr>
        </p:nvSpPr>
        <p:spPr>
          <a:xfrm>
            <a:off x="677333" y="1502229"/>
            <a:ext cx="8915845" cy="4539133"/>
          </a:xfrm>
        </p:spPr>
        <p:txBody>
          <a:bodyPr>
            <a:normAutofit/>
          </a:bodyPr>
          <a:lstStyle/>
          <a:p>
            <a:r>
              <a:rPr lang="ja-JP" altLang="en-US" sz="2000" dirty="0"/>
              <a:t>最適化された</a:t>
            </a:r>
            <a:r>
              <a:rPr lang="en-US" altLang="ja-JP" sz="2000" dirty="0"/>
              <a:t>k</a:t>
            </a:r>
            <a:r>
              <a:rPr lang="ja-JP" altLang="en-US" sz="2000" dirty="0"/>
              <a:t>近傍法を用いた補完手法の提案</a:t>
            </a:r>
            <a:r>
              <a:rPr lang="en-US" altLang="ja-JP" sz="1400" dirty="0"/>
              <a:t>[</a:t>
            </a:r>
            <a:r>
              <a:rPr lang="pt-BR" altLang="ja-JP" sz="1400" b="0" i="0" dirty="0">
                <a:solidFill>
                  <a:srgbClr val="333333"/>
                </a:solidFill>
                <a:effectLst/>
                <a:latin typeface="HelveticaNeue Regular"/>
              </a:rPr>
              <a:t>H. de Silva and A. S. Perera, 2016</a:t>
            </a:r>
            <a:r>
              <a:rPr lang="en-US" altLang="ja-JP" sz="1400" dirty="0"/>
              <a:t>]</a:t>
            </a:r>
          </a:p>
          <a:p>
            <a:pPr marL="685800" lvl="1"/>
            <a:r>
              <a:rPr lang="ja-JP" altLang="en-US" sz="1800" dirty="0"/>
              <a:t>欠損データの補完に教師あり学習アルゴリズムを用いる有効性に着目し、従来の</a:t>
            </a:r>
            <a:r>
              <a:rPr lang="en-US" altLang="ja-JP" sz="1800" dirty="0"/>
              <a:t>k</a:t>
            </a:r>
            <a:r>
              <a:rPr lang="ja-JP" altLang="en-US" sz="1800" dirty="0"/>
              <a:t>近傍法の改良版を提案</a:t>
            </a:r>
            <a:endParaRPr lang="en-US" altLang="ja-JP" sz="1800" dirty="0"/>
          </a:p>
          <a:p>
            <a:pPr marL="0" indent="0">
              <a:buNone/>
            </a:pPr>
            <a:endParaRPr lang="en-US" altLang="ja-JP" sz="2000" dirty="0"/>
          </a:p>
          <a:p>
            <a:pPr marL="0" indent="0">
              <a:buNone/>
            </a:pPr>
            <a:endParaRPr lang="en-US" altLang="ja-JP" sz="2000" dirty="0"/>
          </a:p>
          <a:p>
            <a:r>
              <a:rPr lang="ja-JP" altLang="en-US" sz="2000" dirty="0"/>
              <a:t>機械学習手法による補完と統計的手法による補完の比較</a:t>
            </a:r>
            <a:endParaRPr lang="en-US" altLang="ja-JP" sz="2000" dirty="0"/>
          </a:p>
          <a:p>
            <a:pPr marL="400050" lvl="1" indent="0">
              <a:buNone/>
            </a:pPr>
            <a:r>
              <a:rPr lang="en-US" altLang="ja-JP" sz="1400" dirty="0"/>
              <a:t>[J. M. Jerez</a:t>
            </a:r>
            <a:r>
              <a:rPr lang="ja-JP" altLang="en-US" sz="1400" dirty="0">
                <a:solidFill>
                  <a:srgbClr val="333333"/>
                </a:solidFill>
                <a:latin typeface="HelveticaNeue Regular"/>
              </a:rPr>
              <a:t> </a:t>
            </a:r>
            <a:r>
              <a:rPr lang="en-US" altLang="ja-JP" sz="1400" dirty="0">
                <a:solidFill>
                  <a:srgbClr val="333333"/>
                </a:solidFill>
                <a:latin typeface="HelveticaNeue Regular"/>
              </a:rPr>
              <a:t>et</a:t>
            </a:r>
            <a:r>
              <a:rPr lang="ja-JP" altLang="en-US" sz="1400" dirty="0">
                <a:solidFill>
                  <a:srgbClr val="333333"/>
                </a:solidFill>
                <a:latin typeface="HelveticaNeue Regular"/>
              </a:rPr>
              <a:t> </a:t>
            </a:r>
            <a:r>
              <a:rPr lang="en-US" altLang="ja-JP" sz="1400" dirty="0">
                <a:solidFill>
                  <a:srgbClr val="333333"/>
                </a:solidFill>
                <a:latin typeface="HelveticaNeue Regular"/>
              </a:rPr>
              <a:t>al.,</a:t>
            </a:r>
            <a:r>
              <a:rPr lang="ja-JP" altLang="en-US" sz="1400" dirty="0">
                <a:solidFill>
                  <a:srgbClr val="333333"/>
                </a:solidFill>
                <a:latin typeface="HelveticaNeue Regular"/>
              </a:rPr>
              <a:t> </a:t>
            </a:r>
            <a:r>
              <a:rPr lang="en-US" altLang="ja-JP" sz="1400" dirty="0">
                <a:solidFill>
                  <a:srgbClr val="333333"/>
                </a:solidFill>
                <a:latin typeface="HelveticaNeue Regular"/>
              </a:rPr>
              <a:t>2010</a:t>
            </a:r>
            <a:r>
              <a:rPr lang="en-US" altLang="ja-JP" sz="1400" dirty="0"/>
              <a:t>][B. Twala, 2009][D. Ferreira-Santos, 2018]</a:t>
            </a:r>
          </a:p>
          <a:p>
            <a:pPr marL="685800" lvl="1"/>
            <a:r>
              <a:rPr lang="ja-JP" altLang="en-US" sz="1800" dirty="0"/>
              <a:t>補完手法は慎重に選択する必要があるが、統計的手法による補完は欠損データの処理には推奨しづらい傾向がある</a:t>
            </a:r>
            <a:endParaRPr lang="en-US" altLang="ja-JP" sz="1800" dirty="0"/>
          </a:p>
        </p:txBody>
      </p:sp>
    </p:spTree>
    <p:extLst>
      <p:ext uri="{BB962C8B-B14F-4D97-AF65-F5344CB8AC3E}">
        <p14:creationId xmlns:p14="http://schemas.microsoft.com/office/powerpoint/2010/main" val="3488151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E6831B-C5C5-748B-2F2E-4E8F7994A45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6F7B0AF-CF15-CCDE-DB1B-E20D9056A896}"/>
              </a:ext>
            </a:extLst>
          </p:cNvPr>
          <p:cNvSpPr>
            <a:spLocks noGrp="1"/>
          </p:cNvSpPr>
          <p:nvPr>
            <p:ph type="title"/>
          </p:nvPr>
        </p:nvSpPr>
        <p:spPr>
          <a:xfrm>
            <a:off x="677334" y="609600"/>
            <a:ext cx="8596668" cy="566057"/>
          </a:xfrm>
        </p:spPr>
        <p:txBody>
          <a:bodyPr>
            <a:normAutofit fontScale="90000"/>
          </a:bodyPr>
          <a:lstStyle/>
          <a:p>
            <a:r>
              <a:rPr kumimoji="1" lang="ja-JP" altLang="en-US" dirty="0"/>
              <a:t>目的</a:t>
            </a:r>
            <a:br>
              <a:rPr kumimoji="1" lang="en-US" altLang="ja-JP" dirty="0"/>
            </a:br>
            <a:endParaRPr kumimoji="1" lang="ja-JP" altLang="en-US" dirty="0"/>
          </a:p>
        </p:txBody>
      </p:sp>
      <p:sp>
        <p:nvSpPr>
          <p:cNvPr id="3" name="コンテンツ プレースホルダー 2">
            <a:extLst>
              <a:ext uri="{FF2B5EF4-FFF2-40B4-BE49-F238E27FC236}">
                <a16:creationId xmlns:a16="http://schemas.microsoft.com/office/drawing/2014/main" id="{4665AF76-66E7-2955-764D-5FD04FF020CE}"/>
              </a:ext>
            </a:extLst>
          </p:cNvPr>
          <p:cNvSpPr>
            <a:spLocks noGrp="1"/>
          </p:cNvSpPr>
          <p:nvPr>
            <p:ph idx="1"/>
          </p:nvPr>
        </p:nvSpPr>
        <p:spPr>
          <a:xfrm>
            <a:off x="677334" y="1502229"/>
            <a:ext cx="8596668" cy="4539133"/>
          </a:xfrm>
        </p:spPr>
        <p:txBody>
          <a:bodyPr>
            <a:normAutofit/>
          </a:bodyPr>
          <a:lstStyle/>
          <a:p>
            <a:r>
              <a:rPr kumimoji="1" lang="en-US" altLang="ja-JP" sz="2000" dirty="0"/>
              <a:t>2</a:t>
            </a:r>
            <a:r>
              <a:rPr kumimoji="1" lang="ja-JP" altLang="en-US" sz="2000" dirty="0"/>
              <a:t>種類のデータセットを用いて、</a:t>
            </a:r>
            <a:r>
              <a:rPr kumimoji="1" lang="en-US" altLang="ja-JP" sz="2000" dirty="0"/>
              <a:t>6</a:t>
            </a:r>
            <a:r>
              <a:rPr kumimoji="1" lang="ja-JP" altLang="en-US" sz="2000" dirty="0"/>
              <a:t>つの機械学習手法に対する</a:t>
            </a:r>
            <a:r>
              <a:rPr kumimoji="1" lang="en-US" altLang="ja-JP" sz="2000" dirty="0"/>
              <a:t>6</a:t>
            </a:r>
            <a:r>
              <a:rPr kumimoji="1" lang="ja-JP" altLang="en-US" sz="2000" dirty="0"/>
              <a:t>つの　　欠損データ処理方法の影響を、</a:t>
            </a:r>
            <a:r>
              <a:rPr kumimoji="1" lang="en-US" altLang="ja-JP" sz="2000" dirty="0"/>
              <a:t>4</a:t>
            </a:r>
            <a:r>
              <a:rPr kumimoji="1" lang="ja-JP" altLang="en-US" sz="2000" dirty="0"/>
              <a:t>つの評価指標で比較し、分析すること</a:t>
            </a:r>
            <a:endParaRPr kumimoji="1" lang="en-US" altLang="ja-JP" sz="2000" dirty="0"/>
          </a:p>
          <a:p>
            <a:pPr marL="0" indent="0">
              <a:buNone/>
            </a:pPr>
            <a:endParaRPr kumimoji="1" lang="en-US" altLang="ja-JP" sz="2000" dirty="0"/>
          </a:p>
        </p:txBody>
      </p:sp>
    </p:spTree>
    <p:extLst>
      <p:ext uri="{BB962C8B-B14F-4D97-AF65-F5344CB8AC3E}">
        <p14:creationId xmlns:p14="http://schemas.microsoft.com/office/powerpoint/2010/main" val="267101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51D2B7-269E-A0C2-A571-880AA3C5E3D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BDC1BCD-4726-2F83-1ECA-CCE038822B15}"/>
              </a:ext>
            </a:extLst>
          </p:cNvPr>
          <p:cNvSpPr>
            <a:spLocks noGrp="1"/>
          </p:cNvSpPr>
          <p:nvPr>
            <p:ph type="title"/>
          </p:nvPr>
        </p:nvSpPr>
        <p:spPr>
          <a:xfrm>
            <a:off x="677334" y="609600"/>
            <a:ext cx="8596668" cy="566057"/>
          </a:xfrm>
        </p:spPr>
        <p:txBody>
          <a:bodyPr>
            <a:normAutofit fontScale="90000"/>
          </a:bodyPr>
          <a:lstStyle/>
          <a:p>
            <a:r>
              <a:rPr kumimoji="1" lang="ja-JP" altLang="en-US" dirty="0"/>
              <a:t>実験</a:t>
            </a:r>
            <a:br>
              <a:rPr kumimoji="1" lang="en-US" altLang="ja-JP" dirty="0"/>
            </a:br>
            <a:br>
              <a:rPr kumimoji="1" lang="en-US" altLang="ja-JP" dirty="0"/>
            </a:br>
            <a:endParaRPr kumimoji="1" lang="ja-JP" altLang="en-US" dirty="0"/>
          </a:p>
        </p:txBody>
      </p:sp>
      <p:sp>
        <p:nvSpPr>
          <p:cNvPr id="3" name="コンテンツ プレースホルダー 2">
            <a:extLst>
              <a:ext uri="{FF2B5EF4-FFF2-40B4-BE49-F238E27FC236}">
                <a16:creationId xmlns:a16="http://schemas.microsoft.com/office/drawing/2014/main" id="{5CF7F1EA-E82D-10BE-4874-F1CBC07FCDFF}"/>
              </a:ext>
            </a:extLst>
          </p:cNvPr>
          <p:cNvSpPr>
            <a:spLocks noGrp="1"/>
          </p:cNvSpPr>
          <p:nvPr>
            <p:ph idx="1"/>
          </p:nvPr>
        </p:nvSpPr>
        <p:spPr>
          <a:xfrm>
            <a:off x="677334" y="1502229"/>
            <a:ext cx="8596668" cy="4539133"/>
          </a:xfrm>
        </p:spPr>
        <p:txBody>
          <a:bodyPr>
            <a:normAutofit/>
          </a:bodyPr>
          <a:lstStyle/>
          <a:p>
            <a:r>
              <a:rPr kumimoji="1" lang="ja-JP" altLang="en-US" sz="2000" dirty="0"/>
              <a:t>実験で使用する欠損データ処理手法</a:t>
            </a:r>
            <a:endParaRPr kumimoji="1" lang="en-US" altLang="ja-JP" sz="2000" dirty="0"/>
          </a:p>
          <a:p>
            <a:pPr lvl="1" indent="-342900">
              <a:buFont typeface="+mj-lt"/>
              <a:buAutoNum type="arabicPeriod"/>
            </a:pPr>
            <a:r>
              <a:rPr lang="ja-JP" altLang="en-US" sz="1800" dirty="0"/>
              <a:t>リストワイズ削除</a:t>
            </a:r>
            <a:r>
              <a:rPr lang="en-US" altLang="ja-JP" sz="1800" dirty="0"/>
              <a:t>(LD)</a:t>
            </a:r>
          </a:p>
          <a:p>
            <a:pPr lvl="1" indent="-342900">
              <a:buFont typeface="+mj-lt"/>
              <a:buAutoNum type="arabicPeriod"/>
            </a:pPr>
            <a:r>
              <a:rPr kumimoji="1" lang="ja-JP" altLang="en-US" sz="1800" dirty="0"/>
              <a:t>平均値代入</a:t>
            </a:r>
            <a:r>
              <a:rPr kumimoji="1" lang="en-US" altLang="ja-JP" sz="1800" dirty="0"/>
              <a:t>(Mean)</a:t>
            </a:r>
          </a:p>
          <a:p>
            <a:pPr lvl="1" indent="-342900">
              <a:buFont typeface="+mj-lt"/>
              <a:buAutoNum type="arabicPeriod"/>
            </a:pPr>
            <a:r>
              <a:rPr kumimoji="1" lang="ja-JP" altLang="en-US" sz="1800" dirty="0"/>
              <a:t>最頻値代入</a:t>
            </a:r>
            <a:r>
              <a:rPr kumimoji="1" lang="en-US" altLang="ja-JP" sz="1800" dirty="0"/>
              <a:t>(Mode)</a:t>
            </a:r>
          </a:p>
          <a:p>
            <a:pPr lvl="1" indent="-342900">
              <a:buFont typeface="+mj-lt"/>
              <a:buAutoNum type="arabicPeriod"/>
            </a:pPr>
            <a:r>
              <a:rPr lang="en-US" altLang="ja-JP" sz="1800" dirty="0"/>
              <a:t>k</a:t>
            </a:r>
            <a:r>
              <a:rPr lang="ja-JP" altLang="en-US" sz="1800" dirty="0"/>
              <a:t>近傍法</a:t>
            </a:r>
            <a:r>
              <a:rPr lang="en-US" altLang="ja-JP" sz="1800" dirty="0"/>
              <a:t>(</a:t>
            </a:r>
            <a:r>
              <a:rPr lang="en-US" altLang="ja-JP" sz="1800" dirty="0" err="1"/>
              <a:t>kNN</a:t>
            </a:r>
            <a:r>
              <a:rPr lang="en-US" altLang="ja-JP" sz="1800" dirty="0"/>
              <a:t>)</a:t>
            </a:r>
          </a:p>
          <a:p>
            <a:pPr lvl="1" indent="-342900">
              <a:buFont typeface="+mj-lt"/>
              <a:buAutoNum type="arabicPeriod"/>
            </a:pPr>
            <a:r>
              <a:rPr lang="ja-JP" altLang="en-US" sz="1800" dirty="0"/>
              <a:t>期待値最大化法</a:t>
            </a:r>
            <a:r>
              <a:rPr lang="en-US" altLang="ja-JP" sz="1800" dirty="0"/>
              <a:t>(Expectation Maximization, EM)</a:t>
            </a:r>
          </a:p>
          <a:p>
            <a:pPr lvl="1" indent="-342900">
              <a:buFont typeface="+mj-lt"/>
              <a:buAutoNum type="arabicPeriod"/>
            </a:pPr>
            <a:r>
              <a:rPr lang="ja-JP" altLang="en-US" sz="1800" dirty="0"/>
              <a:t>連鎖方程式による多変量代入</a:t>
            </a:r>
            <a:r>
              <a:rPr lang="en-US" altLang="ja-JP" sz="1800" dirty="0"/>
              <a:t>(Multiple Imputation by Chained Equations, MICE)</a:t>
            </a:r>
            <a:endParaRPr kumimoji="1" lang="en-US" altLang="ja-JP" sz="1800" dirty="0"/>
          </a:p>
        </p:txBody>
      </p:sp>
    </p:spTree>
    <p:extLst>
      <p:ext uri="{BB962C8B-B14F-4D97-AF65-F5344CB8AC3E}">
        <p14:creationId xmlns:p14="http://schemas.microsoft.com/office/powerpoint/2010/main" val="3504471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39FD86-C5A9-AEC4-3C95-4BAEAE5BE8B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CBCC924-8E47-0D27-6FF2-39CCA7FBE171}"/>
              </a:ext>
            </a:extLst>
          </p:cNvPr>
          <p:cNvSpPr>
            <a:spLocks noGrp="1"/>
          </p:cNvSpPr>
          <p:nvPr>
            <p:ph type="title"/>
          </p:nvPr>
        </p:nvSpPr>
        <p:spPr>
          <a:xfrm>
            <a:off x="677334" y="609600"/>
            <a:ext cx="8596668" cy="566057"/>
          </a:xfrm>
        </p:spPr>
        <p:txBody>
          <a:bodyPr>
            <a:normAutofit fontScale="90000"/>
          </a:bodyPr>
          <a:lstStyle/>
          <a:p>
            <a:r>
              <a:rPr kumimoji="1" lang="ja-JP" altLang="en-US" dirty="0"/>
              <a:t>実験</a:t>
            </a:r>
            <a:br>
              <a:rPr kumimoji="1" lang="en-US" altLang="ja-JP" dirty="0"/>
            </a:br>
            <a:br>
              <a:rPr kumimoji="1" lang="en-US" altLang="ja-JP" dirty="0"/>
            </a:br>
            <a:endParaRPr kumimoji="1" lang="ja-JP" altLang="en-US" dirty="0"/>
          </a:p>
        </p:txBody>
      </p:sp>
      <p:sp>
        <p:nvSpPr>
          <p:cNvPr id="3" name="コンテンツ プレースホルダー 2">
            <a:extLst>
              <a:ext uri="{FF2B5EF4-FFF2-40B4-BE49-F238E27FC236}">
                <a16:creationId xmlns:a16="http://schemas.microsoft.com/office/drawing/2014/main" id="{85EDEE0A-1FA5-6BFD-5D1A-CE475E566059}"/>
              </a:ext>
            </a:extLst>
          </p:cNvPr>
          <p:cNvSpPr>
            <a:spLocks noGrp="1"/>
          </p:cNvSpPr>
          <p:nvPr>
            <p:ph idx="1"/>
          </p:nvPr>
        </p:nvSpPr>
        <p:spPr>
          <a:xfrm>
            <a:off x="677334" y="1502229"/>
            <a:ext cx="8596668" cy="4539133"/>
          </a:xfrm>
        </p:spPr>
        <p:txBody>
          <a:bodyPr>
            <a:normAutofit/>
          </a:bodyPr>
          <a:lstStyle/>
          <a:p>
            <a:r>
              <a:rPr kumimoji="1" lang="ja-JP" altLang="en-US" sz="2000" dirty="0"/>
              <a:t>実験で使用する機械学習手法</a:t>
            </a:r>
            <a:endParaRPr kumimoji="1" lang="en-US" altLang="ja-JP" sz="2000" dirty="0"/>
          </a:p>
          <a:p>
            <a:pPr lvl="1" indent="-342900">
              <a:buFont typeface="+mj-lt"/>
              <a:buAutoNum type="arabicPeriod"/>
            </a:pPr>
            <a:r>
              <a:rPr kumimoji="1" lang="ja-JP" altLang="en-US" sz="1800" dirty="0"/>
              <a:t>ロジスティック回帰</a:t>
            </a:r>
            <a:r>
              <a:rPr kumimoji="1" lang="en-US" altLang="ja-JP" sz="1800" dirty="0"/>
              <a:t>(LR)</a:t>
            </a:r>
          </a:p>
          <a:p>
            <a:pPr lvl="1" indent="-342900">
              <a:buFont typeface="+mj-lt"/>
              <a:buAutoNum type="arabicPeriod"/>
            </a:pPr>
            <a:r>
              <a:rPr lang="en-US" altLang="ja-JP" sz="1800" dirty="0"/>
              <a:t>K</a:t>
            </a:r>
            <a:r>
              <a:rPr lang="ja-JP" altLang="en-US" sz="1800" dirty="0"/>
              <a:t>近傍法</a:t>
            </a:r>
            <a:r>
              <a:rPr lang="en-US" altLang="ja-JP" sz="1800" dirty="0"/>
              <a:t>(</a:t>
            </a:r>
            <a:r>
              <a:rPr lang="en-US" altLang="ja-JP" sz="1800" dirty="0" err="1"/>
              <a:t>kNN</a:t>
            </a:r>
            <a:r>
              <a:rPr lang="en-US" altLang="ja-JP" sz="1800" dirty="0"/>
              <a:t>)</a:t>
            </a:r>
          </a:p>
          <a:p>
            <a:pPr lvl="1" indent="-342900">
              <a:buFont typeface="+mj-lt"/>
              <a:buAutoNum type="arabicPeriod"/>
            </a:pPr>
            <a:r>
              <a:rPr kumimoji="1" lang="ja-JP" altLang="en-US" sz="1800" dirty="0"/>
              <a:t>サポートベクターマシン</a:t>
            </a:r>
            <a:r>
              <a:rPr kumimoji="1" lang="en-US" altLang="ja-JP" sz="1800" dirty="0"/>
              <a:t>(SVM)</a:t>
            </a:r>
          </a:p>
          <a:p>
            <a:pPr lvl="1" indent="-342900">
              <a:buFont typeface="+mj-lt"/>
              <a:buAutoNum type="arabicPeriod"/>
            </a:pPr>
            <a:r>
              <a:rPr lang="ja-JP" altLang="en-US" sz="1800" dirty="0"/>
              <a:t>ランダムフォレスト</a:t>
            </a:r>
            <a:r>
              <a:rPr lang="en-US" altLang="ja-JP" sz="1800" dirty="0"/>
              <a:t>(RF)</a:t>
            </a:r>
          </a:p>
          <a:p>
            <a:pPr lvl="1" indent="-342900">
              <a:buFont typeface="+mj-lt"/>
              <a:buAutoNum type="arabicPeriod"/>
            </a:pPr>
            <a:r>
              <a:rPr kumimoji="1" lang="ja-JP" altLang="en-US" sz="1800" dirty="0"/>
              <a:t>ナイーブベイズ</a:t>
            </a:r>
            <a:r>
              <a:rPr kumimoji="1" lang="en-US" altLang="ja-JP" sz="1800" dirty="0"/>
              <a:t>(NB)</a:t>
            </a:r>
          </a:p>
          <a:p>
            <a:pPr lvl="1" indent="-342900">
              <a:buFont typeface="+mj-lt"/>
              <a:buAutoNum type="arabicPeriod"/>
            </a:pPr>
            <a:r>
              <a:rPr kumimoji="1" lang="ja-JP" altLang="en-US" sz="1800" dirty="0"/>
              <a:t>人工ニューラルネットワーク</a:t>
            </a:r>
            <a:r>
              <a:rPr kumimoji="1" lang="en-US" altLang="ja-JP" sz="1800" dirty="0"/>
              <a:t>(ANN)</a:t>
            </a:r>
          </a:p>
        </p:txBody>
      </p:sp>
    </p:spTree>
    <p:extLst>
      <p:ext uri="{BB962C8B-B14F-4D97-AF65-F5344CB8AC3E}">
        <p14:creationId xmlns:p14="http://schemas.microsoft.com/office/powerpoint/2010/main" val="2002855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388426-80B8-9FEC-74AD-B5DEC96AA46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0AF9F74-F5D2-E5CF-2969-F0FAFBC7EA02}"/>
              </a:ext>
            </a:extLst>
          </p:cNvPr>
          <p:cNvSpPr>
            <a:spLocks noGrp="1"/>
          </p:cNvSpPr>
          <p:nvPr>
            <p:ph type="title"/>
          </p:nvPr>
        </p:nvSpPr>
        <p:spPr>
          <a:xfrm>
            <a:off x="677334" y="609600"/>
            <a:ext cx="8596668" cy="566057"/>
          </a:xfrm>
        </p:spPr>
        <p:txBody>
          <a:bodyPr>
            <a:normAutofit fontScale="90000"/>
          </a:bodyPr>
          <a:lstStyle/>
          <a:p>
            <a:r>
              <a:rPr kumimoji="1" lang="ja-JP" altLang="en-US" dirty="0"/>
              <a:t>実験</a:t>
            </a:r>
            <a:br>
              <a:rPr kumimoji="1" lang="en-US" altLang="ja-JP" dirty="0"/>
            </a:br>
            <a:br>
              <a:rPr kumimoji="1" lang="en-US" altLang="ja-JP" dirty="0"/>
            </a:br>
            <a:endParaRPr kumimoji="1" lang="ja-JP" altLang="en-US" dirty="0"/>
          </a:p>
        </p:txBody>
      </p:sp>
      <p:sp>
        <p:nvSpPr>
          <p:cNvPr id="3" name="コンテンツ プレースホルダー 2">
            <a:extLst>
              <a:ext uri="{FF2B5EF4-FFF2-40B4-BE49-F238E27FC236}">
                <a16:creationId xmlns:a16="http://schemas.microsoft.com/office/drawing/2014/main" id="{0FD8E846-4AA8-B5DE-31DF-59C00F2884A0}"/>
              </a:ext>
            </a:extLst>
          </p:cNvPr>
          <p:cNvSpPr>
            <a:spLocks noGrp="1"/>
          </p:cNvSpPr>
          <p:nvPr>
            <p:ph idx="1"/>
          </p:nvPr>
        </p:nvSpPr>
        <p:spPr>
          <a:xfrm>
            <a:off x="677334" y="1502229"/>
            <a:ext cx="8596668" cy="4539133"/>
          </a:xfrm>
        </p:spPr>
        <p:txBody>
          <a:bodyPr>
            <a:normAutofit/>
          </a:bodyPr>
          <a:lstStyle/>
          <a:p>
            <a:r>
              <a:rPr kumimoji="1" lang="ja-JP" altLang="en-US" sz="2000" dirty="0"/>
              <a:t>実験で使用するデータセット</a:t>
            </a:r>
            <a:endParaRPr kumimoji="1" lang="en-US" altLang="ja-JP" sz="2000" dirty="0"/>
          </a:p>
          <a:p>
            <a:pPr lvl="1" indent="-342900"/>
            <a:r>
              <a:rPr kumimoji="1" lang="ja-JP" altLang="en-US" sz="1800" dirty="0"/>
              <a:t>道路交通データセット</a:t>
            </a:r>
            <a:endParaRPr kumimoji="1" lang="en-US" altLang="ja-JP" sz="1800" dirty="0"/>
          </a:p>
          <a:p>
            <a:pPr marL="800100" lvl="2" indent="0">
              <a:buNone/>
            </a:pPr>
            <a:r>
              <a:rPr lang="ja-JP" altLang="en-US" sz="1600" dirty="0"/>
              <a:t>カテゴリカルデータ、データ数</a:t>
            </a:r>
            <a:r>
              <a:rPr lang="en-US" altLang="ja-JP" sz="1600" dirty="0"/>
              <a:t>672</a:t>
            </a:r>
            <a:r>
              <a:rPr lang="ja-JP" altLang="en-US" sz="1600" dirty="0"/>
              <a:t>個、属性</a:t>
            </a:r>
            <a:r>
              <a:rPr lang="en-US" altLang="ja-JP" sz="1600" dirty="0"/>
              <a:t>4</a:t>
            </a:r>
            <a:r>
              <a:rPr lang="ja-JP" altLang="en-US" sz="1600" dirty="0"/>
              <a:t>個、クラス</a:t>
            </a:r>
            <a:r>
              <a:rPr lang="en-US" altLang="ja-JP" sz="1600" dirty="0"/>
              <a:t>3</a:t>
            </a:r>
            <a:r>
              <a:rPr lang="ja-JP" altLang="en-US" sz="1600" dirty="0"/>
              <a:t>個、欠損数</a:t>
            </a:r>
            <a:r>
              <a:rPr lang="en-US" altLang="ja-JP" sz="1600" dirty="0"/>
              <a:t>21</a:t>
            </a:r>
            <a:r>
              <a:rPr lang="ja-JP" altLang="en-US" sz="1600" dirty="0"/>
              <a:t>個</a:t>
            </a:r>
            <a:endParaRPr kumimoji="1" lang="en-US" altLang="ja-JP" sz="1600" dirty="0"/>
          </a:p>
          <a:p>
            <a:pPr lvl="1" indent="-342900"/>
            <a:r>
              <a:rPr lang="ja-JP" altLang="en-US" sz="1800" dirty="0"/>
              <a:t>水質データセット</a:t>
            </a:r>
            <a:endParaRPr kumimoji="1" lang="en-US" altLang="ja-JP" sz="1800" dirty="0"/>
          </a:p>
          <a:p>
            <a:pPr marL="800100" lvl="2" indent="0">
              <a:buNone/>
            </a:pPr>
            <a:r>
              <a:rPr kumimoji="1" lang="ja-JP" altLang="en-US" sz="1600" dirty="0"/>
              <a:t>数値データ、データ数</a:t>
            </a:r>
            <a:r>
              <a:rPr kumimoji="1" lang="en-US" altLang="ja-JP" sz="1600" dirty="0"/>
              <a:t>1000</a:t>
            </a:r>
            <a:r>
              <a:rPr kumimoji="1" lang="ja-JP" altLang="en-US" sz="1600" dirty="0"/>
              <a:t>個、属性</a:t>
            </a:r>
            <a:r>
              <a:rPr kumimoji="1" lang="en-US" altLang="ja-JP" sz="1600" dirty="0"/>
              <a:t>9</a:t>
            </a:r>
            <a:r>
              <a:rPr kumimoji="1" lang="ja-JP" altLang="en-US" sz="1600" dirty="0"/>
              <a:t>個、クラス</a:t>
            </a:r>
            <a:r>
              <a:rPr kumimoji="1" lang="en-US" altLang="ja-JP" sz="1600" dirty="0"/>
              <a:t>2</a:t>
            </a:r>
            <a:r>
              <a:rPr kumimoji="1" lang="ja-JP" altLang="en-US" sz="1600" dirty="0"/>
              <a:t>個、欠損数</a:t>
            </a:r>
            <a:r>
              <a:rPr kumimoji="1" lang="en-US" altLang="ja-JP" sz="1600" dirty="0"/>
              <a:t>200</a:t>
            </a:r>
            <a:r>
              <a:rPr kumimoji="1" lang="ja-JP" altLang="en-US" sz="1600" dirty="0"/>
              <a:t>個</a:t>
            </a:r>
            <a:endParaRPr kumimoji="1" lang="en-US" altLang="ja-JP" sz="1600" dirty="0"/>
          </a:p>
          <a:p>
            <a:r>
              <a:rPr kumimoji="1" lang="ja-JP" altLang="en-US" sz="2000" dirty="0"/>
              <a:t>評価指標</a:t>
            </a:r>
            <a:endParaRPr kumimoji="1" lang="en-US" altLang="ja-JP" sz="2000" dirty="0"/>
          </a:p>
          <a:p>
            <a:pPr lvl="1"/>
            <a:r>
              <a:rPr kumimoji="1" lang="en-US" altLang="ja-JP" sz="1800" dirty="0"/>
              <a:t>Accuracy</a:t>
            </a:r>
          </a:p>
          <a:p>
            <a:pPr lvl="1"/>
            <a:r>
              <a:rPr kumimoji="1" lang="en-US" altLang="ja-JP" sz="1800" dirty="0"/>
              <a:t>RMSE</a:t>
            </a:r>
            <a:r>
              <a:rPr lang="ja-JP" altLang="en-US" sz="1800" dirty="0"/>
              <a:t>（平均二乗誤差平方根）</a:t>
            </a:r>
            <a:endParaRPr kumimoji="1" lang="en-US" altLang="ja-JP" sz="1800" dirty="0"/>
          </a:p>
          <a:p>
            <a:pPr lvl="1"/>
            <a:r>
              <a:rPr lang="en-US" altLang="ja-JP" sz="1800" dirty="0"/>
              <a:t>ROC</a:t>
            </a:r>
            <a:r>
              <a:rPr lang="ja-JP" altLang="en-US" sz="1800" dirty="0"/>
              <a:t>（受動者動作特性曲線）</a:t>
            </a:r>
            <a:endParaRPr lang="en-US" altLang="ja-JP" sz="1800" dirty="0"/>
          </a:p>
          <a:p>
            <a:pPr lvl="1"/>
            <a:r>
              <a:rPr kumimoji="1" lang="en-US" altLang="ja-JP" sz="1800" dirty="0"/>
              <a:t>F1-score</a:t>
            </a:r>
          </a:p>
        </p:txBody>
      </p:sp>
    </p:spTree>
    <p:extLst>
      <p:ext uri="{BB962C8B-B14F-4D97-AF65-F5344CB8AC3E}">
        <p14:creationId xmlns:p14="http://schemas.microsoft.com/office/powerpoint/2010/main" val="986996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272F15-AB87-7BF1-8FA5-993F503B3F0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0C8A199-3DAE-F738-F727-0DA84F672EF8}"/>
              </a:ext>
            </a:extLst>
          </p:cNvPr>
          <p:cNvSpPr>
            <a:spLocks noGrp="1"/>
          </p:cNvSpPr>
          <p:nvPr>
            <p:ph type="title"/>
          </p:nvPr>
        </p:nvSpPr>
        <p:spPr>
          <a:xfrm>
            <a:off x="677334" y="609600"/>
            <a:ext cx="8596668" cy="566057"/>
          </a:xfrm>
        </p:spPr>
        <p:txBody>
          <a:bodyPr>
            <a:normAutofit fontScale="90000"/>
          </a:bodyPr>
          <a:lstStyle/>
          <a:p>
            <a:r>
              <a:rPr kumimoji="1" lang="ja-JP" altLang="en-US" dirty="0"/>
              <a:t>結果（水質データセット）</a:t>
            </a:r>
            <a:br>
              <a:rPr kumimoji="1" lang="en-US" altLang="ja-JP" dirty="0"/>
            </a:br>
            <a:br>
              <a:rPr kumimoji="1" lang="en-US" altLang="ja-JP" dirty="0"/>
            </a:br>
            <a:endParaRPr kumimoji="1" lang="ja-JP" altLang="en-US" dirty="0"/>
          </a:p>
        </p:txBody>
      </p:sp>
      <p:pic>
        <p:nvPicPr>
          <p:cNvPr id="5" name="コンテンツ プレースホルダー 4" descr="文字の書かれた紙&#10;&#10;AI によって生成されたコンテンツは間違っている可能性があります。">
            <a:extLst>
              <a:ext uri="{FF2B5EF4-FFF2-40B4-BE49-F238E27FC236}">
                <a16:creationId xmlns:a16="http://schemas.microsoft.com/office/drawing/2014/main" id="{E129B3C6-CABD-FE60-991C-735872CE768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17974" y="1238695"/>
            <a:ext cx="5515387" cy="4734341"/>
          </a:xfrm>
        </p:spPr>
      </p:pic>
      <p:pic>
        <p:nvPicPr>
          <p:cNvPr id="7" name="図 6">
            <a:extLst>
              <a:ext uri="{FF2B5EF4-FFF2-40B4-BE49-F238E27FC236}">
                <a16:creationId xmlns:a16="http://schemas.microsoft.com/office/drawing/2014/main" id="{9EC8551A-6771-8F89-D972-838D49D7CE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17974" y="5971167"/>
            <a:ext cx="5515387" cy="550728"/>
          </a:xfrm>
          <a:prstGeom prst="rect">
            <a:avLst/>
          </a:prstGeom>
        </p:spPr>
      </p:pic>
    </p:spTree>
    <p:extLst>
      <p:ext uri="{BB962C8B-B14F-4D97-AF65-F5344CB8AC3E}">
        <p14:creationId xmlns:p14="http://schemas.microsoft.com/office/powerpoint/2010/main" val="4124989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4191FE-945B-C8D8-5991-D885990028E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10C3A9E-418C-9AE6-4D16-0805D336ABDE}"/>
              </a:ext>
            </a:extLst>
          </p:cNvPr>
          <p:cNvSpPr>
            <a:spLocks noGrp="1"/>
          </p:cNvSpPr>
          <p:nvPr>
            <p:ph type="title"/>
          </p:nvPr>
        </p:nvSpPr>
        <p:spPr>
          <a:xfrm>
            <a:off x="677334" y="609600"/>
            <a:ext cx="8596668" cy="566057"/>
          </a:xfrm>
        </p:spPr>
        <p:txBody>
          <a:bodyPr>
            <a:normAutofit fontScale="90000"/>
          </a:bodyPr>
          <a:lstStyle/>
          <a:p>
            <a:r>
              <a:rPr kumimoji="1" lang="ja-JP" altLang="en-US" dirty="0"/>
              <a:t>結果（水質データセット）</a:t>
            </a:r>
            <a:br>
              <a:rPr kumimoji="1" lang="en-US" altLang="ja-JP" dirty="0"/>
            </a:br>
            <a:br>
              <a:rPr kumimoji="1" lang="en-US" altLang="ja-JP" dirty="0"/>
            </a:br>
            <a:endParaRPr kumimoji="1" lang="ja-JP" altLang="en-US" dirty="0"/>
          </a:p>
        </p:txBody>
      </p:sp>
      <p:pic>
        <p:nvPicPr>
          <p:cNvPr id="5" name="コンテンツ プレースホルダー 4" descr="筆記用具, 抽象 が含まれている画像&#10;&#10;AI によって生成されたコンテンツは間違っている可能性があります。">
            <a:extLst>
              <a:ext uri="{FF2B5EF4-FFF2-40B4-BE49-F238E27FC236}">
                <a16:creationId xmlns:a16="http://schemas.microsoft.com/office/drawing/2014/main" id="{89612C2D-FA95-90CB-1471-F841D0D6148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77334" y="1180240"/>
            <a:ext cx="9301092" cy="5562027"/>
          </a:xfrm>
        </p:spPr>
      </p:pic>
    </p:spTree>
    <p:extLst>
      <p:ext uri="{BB962C8B-B14F-4D97-AF65-F5344CB8AC3E}">
        <p14:creationId xmlns:p14="http://schemas.microsoft.com/office/powerpoint/2010/main" val="2959532060"/>
      </p:ext>
    </p:extLst>
  </p:cSld>
  <p:clrMapOvr>
    <a:masterClrMapping/>
  </p:clrMapOvr>
</p:sld>
</file>

<file path=ppt/theme/theme1.xml><?xml version="1.0" encoding="utf-8"?>
<a:theme xmlns:a="http://schemas.openxmlformats.org/drawingml/2006/main" name="ファセット">
  <a:themeElements>
    <a:clrScheme name="ファセット">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ファセット">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ファセット">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Facet</Template>
  <TotalTime>741</TotalTime>
  <Words>2661</Words>
  <Application>Microsoft Office PowerPoint</Application>
  <PresentationFormat>ワイド画面</PresentationFormat>
  <Paragraphs>164</Paragraphs>
  <Slides>14</Slides>
  <Notes>13</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14</vt:i4>
      </vt:variant>
    </vt:vector>
  </HeadingPairs>
  <TitlesOfParts>
    <vt:vector size="21" baseType="lpstr">
      <vt:lpstr>HelveticaNeue Regular</vt:lpstr>
      <vt:lpstr>游ゴシック</vt:lpstr>
      <vt:lpstr>Arial</vt:lpstr>
      <vt:lpstr>Trebuchet MS</vt:lpstr>
      <vt:lpstr>Wingdings</vt:lpstr>
      <vt:lpstr>Wingdings 3</vt:lpstr>
      <vt:lpstr>ファセット</vt:lpstr>
      <vt:lpstr>A Comparison of Strategies for Missing Values in Data on Machine Learning Classification Algorithms</vt:lpstr>
      <vt:lpstr>背景</vt:lpstr>
      <vt:lpstr>関連研究</vt:lpstr>
      <vt:lpstr>目的 </vt:lpstr>
      <vt:lpstr>実験  </vt:lpstr>
      <vt:lpstr>実験  </vt:lpstr>
      <vt:lpstr>実験  </vt:lpstr>
      <vt:lpstr>結果（水質データセット）  </vt:lpstr>
      <vt:lpstr>結果（水質データセット）  </vt:lpstr>
      <vt:lpstr>考察（水質データセット）  </vt:lpstr>
      <vt:lpstr>結果（道路交通データセット）  </vt:lpstr>
      <vt:lpstr>考察（道路交通データセット）  </vt:lpstr>
      <vt:lpstr>考察  </vt:lpstr>
      <vt:lpstr>結論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仁保　貴耀</dc:creator>
  <cp:lastModifiedBy>仁保　貴耀</cp:lastModifiedBy>
  <cp:revision>2</cp:revision>
  <dcterms:created xsi:type="dcterms:W3CDTF">2025-04-22T06:56:20Z</dcterms:created>
  <dcterms:modified xsi:type="dcterms:W3CDTF">2025-04-23T01:04:02Z</dcterms:modified>
</cp:coreProperties>
</file>