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11" autoAdjust="0"/>
    <p:restoredTop sz="75645" autoAdjust="0"/>
  </p:normalViewPr>
  <p:slideViewPr>
    <p:cSldViewPr snapToGrid="0">
      <p:cViewPr varScale="1">
        <p:scale>
          <a:sx n="48" d="100"/>
          <a:sy n="48" d="100"/>
        </p:scale>
        <p:origin x="137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0FBB1A-9BCC-4DE9-8888-B9450854CA79}" type="datetimeFigureOut">
              <a:rPr kumimoji="1" lang="ja-JP" altLang="en-US" smtClean="0"/>
              <a:t>2025/6/11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6B3E5A-5222-4ECF-8EF7-0D115BED8D0A}" type="slidenum">
              <a:rPr kumimoji="1" lang="ja-JP" altLang="en-US" smtClean="0"/>
              <a:t>‹#›</a:t>
            </a:fld>
            <a:endParaRPr kumimoji="1" lang="ja-JP" altLang="en-US"/>
          </a:p>
        </p:txBody>
      </p:sp>
    </p:spTree>
    <p:extLst>
      <p:ext uri="{BB962C8B-B14F-4D97-AF65-F5344CB8AC3E}">
        <p14:creationId xmlns:p14="http://schemas.microsoft.com/office/powerpoint/2010/main" val="172959796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16B3E5A-5222-4ECF-8EF7-0D115BED8D0A}" type="slidenum">
              <a:rPr kumimoji="1" lang="ja-JP" altLang="en-US" smtClean="0"/>
              <a:t>1</a:t>
            </a:fld>
            <a:endParaRPr kumimoji="1" lang="ja-JP" altLang="en-US"/>
          </a:p>
        </p:txBody>
      </p:sp>
    </p:spTree>
    <p:extLst>
      <p:ext uri="{BB962C8B-B14F-4D97-AF65-F5344CB8AC3E}">
        <p14:creationId xmlns:p14="http://schemas.microsoft.com/office/powerpoint/2010/main" val="2083396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5CEA9-2A3E-BFE2-C339-04DE6059A05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F63F573-33EA-F305-9EF6-14EBF7F57F0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756EE5-E80A-56C2-F391-817B01272AE7}"/>
              </a:ext>
            </a:extLst>
          </p:cNvPr>
          <p:cNvSpPr>
            <a:spLocks noGrp="1"/>
          </p:cNvSpPr>
          <p:nvPr>
            <p:ph type="body" idx="1"/>
          </p:nvPr>
        </p:nvSpPr>
        <p:spPr/>
        <p:txBody>
          <a:bodyPr/>
          <a:lstStyle/>
          <a:p>
            <a:pPr>
              <a:buNone/>
            </a:pPr>
            <a:r>
              <a:rPr lang="ja-JP" altLang="en-US" b="1" dirty="0"/>
              <a:t>問題の定義</a:t>
            </a:r>
            <a:endParaRPr lang="ja-JP" altLang="en-US" dirty="0"/>
          </a:p>
          <a:p>
            <a:pPr>
              <a:buFont typeface="Arial" panose="020B0604020202020204" pitchFamily="34" charset="0"/>
              <a:buChar char="•"/>
            </a:pPr>
            <a:r>
              <a:rPr lang="ja-JP" altLang="en-US" dirty="0"/>
              <a:t>データセット </a:t>
            </a:r>
            <a:r>
              <a:rPr lang="en-US" altLang="ja-JP" dirty="0"/>
              <a:t>D </a:t>
            </a:r>
            <a:r>
              <a:rPr lang="ja-JP" altLang="en-US" dirty="0"/>
              <a:t>は、</a:t>
            </a:r>
            <a:r>
              <a:rPr lang="en-US" altLang="ja-JP" dirty="0"/>
              <a:t>N </a:t>
            </a:r>
            <a:r>
              <a:rPr lang="ja-JP" altLang="en-US" dirty="0"/>
              <a:t>人の参加者から構成されます。</a:t>
            </a:r>
          </a:p>
          <a:p>
            <a:pPr>
              <a:buFont typeface="Arial" panose="020B0604020202020204" pitchFamily="34" charset="0"/>
              <a:buChar char="•"/>
            </a:pPr>
            <a:r>
              <a:rPr lang="ja-JP" altLang="en-US" dirty="0"/>
              <a:t>各参加者 </a:t>
            </a:r>
            <a:r>
              <a:rPr lang="en-US" altLang="ja-JP" dirty="0"/>
              <a:t>n </a:t>
            </a:r>
            <a:r>
              <a:rPr lang="ja-JP" altLang="en-US" dirty="0"/>
              <a:t>は、</a:t>
            </a:r>
            <a:r>
              <a:rPr lang="en-US" altLang="ja-JP" dirty="0"/>
              <a:t>L </a:t>
            </a:r>
            <a:r>
              <a:rPr lang="ja-JP" altLang="en-US" dirty="0"/>
              <a:t>個の特徴量を持つ多変量時系列データ </a:t>
            </a:r>
            <a:r>
              <a:rPr lang="en-US" altLang="ja-JP" dirty="0">
                <a:effectLst/>
              </a:rPr>
              <a:t>C(n)</a:t>
            </a:r>
            <a:r>
              <a:rPr lang="ja-JP" altLang="en-US" dirty="0"/>
              <a:t>∈</a:t>
            </a:r>
            <a:r>
              <a:rPr lang="en-US" altLang="ja-JP" dirty="0" err="1"/>
              <a:t>R</a:t>
            </a:r>
            <a:r>
              <a:rPr lang="en-US" altLang="ja-JP" dirty="0" err="1">
                <a:effectLst/>
              </a:rPr>
              <a:t>L×Tn</a:t>
            </a:r>
            <a:r>
              <a:rPr lang="en-US" altLang="ja-JP" dirty="0">
                <a:effectLst/>
              </a:rPr>
              <a:t>​</a:t>
            </a:r>
            <a:r>
              <a:rPr lang="ja-JP" altLang="en-US" dirty="0"/>
              <a:t> で表現されます。</a:t>
            </a:r>
          </a:p>
          <a:p>
            <a:pPr>
              <a:buFont typeface="Arial" panose="020B0604020202020204" pitchFamily="34" charset="0"/>
              <a:buChar char="•"/>
            </a:pPr>
            <a:r>
              <a:rPr lang="en-US" altLang="ja-JP" dirty="0">
                <a:effectLst/>
              </a:rPr>
              <a:t>Tn</a:t>
            </a:r>
            <a:r>
              <a:rPr lang="ja-JP" altLang="en-US" dirty="0"/>
              <a:t>​ は参加者 </a:t>
            </a:r>
            <a:r>
              <a:rPr lang="en-US" altLang="ja-JP" dirty="0"/>
              <a:t>n </a:t>
            </a:r>
            <a:r>
              <a:rPr lang="ja-JP" altLang="en-US" dirty="0"/>
              <a:t>の時間単位のブロック数であり、参加者によって異なりますが、特徴量の数 </a:t>
            </a:r>
            <a:r>
              <a:rPr lang="en-US" altLang="ja-JP" dirty="0"/>
              <a:t>L </a:t>
            </a:r>
            <a:r>
              <a:rPr lang="ja-JP" altLang="en-US" dirty="0"/>
              <a:t>は一定です。</a:t>
            </a:r>
          </a:p>
          <a:p>
            <a:pPr>
              <a:buNone/>
            </a:pPr>
            <a:r>
              <a:rPr lang="ja-JP" altLang="en-US" b="1" dirty="0"/>
              <a:t>特徴量</a:t>
            </a:r>
            <a:endParaRPr lang="ja-JP" altLang="en-US" dirty="0"/>
          </a:p>
          <a:p>
            <a:pPr>
              <a:buFont typeface="Arial" panose="020B0604020202020204" pitchFamily="34" charset="0"/>
              <a:buChar char="•"/>
            </a:pPr>
            <a:r>
              <a:rPr lang="ja-JP" altLang="en-US" dirty="0"/>
              <a:t>各時間単位のブロックに関連する基本的な特徴量には、以下のものが含まれます。 </a:t>
            </a:r>
          </a:p>
          <a:p>
            <a:pPr marL="742950" lvl="1" indent="-285750">
              <a:buFont typeface="Arial" panose="020B0604020202020204" pitchFamily="34" charset="0"/>
              <a:buChar char="•"/>
            </a:pPr>
            <a:r>
              <a:rPr lang="ja-JP" altLang="en-US" dirty="0"/>
              <a:t>歩数 </a:t>
            </a:r>
            <a:r>
              <a:rPr lang="en-US" altLang="ja-JP" dirty="0"/>
              <a:t>(step count)</a:t>
            </a:r>
          </a:p>
          <a:p>
            <a:pPr marL="742950" lvl="1" indent="-285750">
              <a:buFont typeface="Arial" panose="020B0604020202020204" pitchFamily="34" charset="0"/>
              <a:buChar char="•"/>
            </a:pPr>
            <a:r>
              <a:rPr lang="ja-JP" altLang="en-US" dirty="0"/>
              <a:t>歩行率 </a:t>
            </a:r>
            <a:r>
              <a:rPr lang="en-US" altLang="ja-JP" dirty="0"/>
              <a:t>(step rate)</a:t>
            </a:r>
          </a:p>
          <a:p>
            <a:pPr marL="742950" lvl="1" indent="-285750">
              <a:buFont typeface="Arial" panose="020B0604020202020204" pitchFamily="34" charset="0"/>
              <a:buChar char="•"/>
            </a:pPr>
            <a:r>
              <a:rPr lang="ja-JP" altLang="en-US" dirty="0"/>
              <a:t>心拍数 </a:t>
            </a:r>
            <a:r>
              <a:rPr lang="en-US" altLang="ja-JP" dirty="0"/>
              <a:t>(heart rate)</a:t>
            </a:r>
          </a:p>
          <a:p>
            <a:pPr marL="742950" lvl="1" indent="-285750">
              <a:buFont typeface="Arial" panose="020B0604020202020204" pitchFamily="34" charset="0"/>
              <a:buChar char="•"/>
            </a:pPr>
            <a:r>
              <a:rPr lang="ja-JP" altLang="en-US" dirty="0"/>
              <a:t>曜日 </a:t>
            </a:r>
            <a:r>
              <a:rPr lang="en-US" altLang="ja-JP" dirty="0"/>
              <a:t>(day of the week)</a:t>
            </a:r>
          </a:p>
          <a:p>
            <a:pPr marL="742950" lvl="1" indent="-285750">
              <a:buFont typeface="Arial" panose="020B0604020202020204" pitchFamily="34" charset="0"/>
              <a:buChar char="•"/>
            </a:pPr>
            <a:r>
              <a:rPr lang="ja-JP" altLang="en-US" dirty="0"/>
              <a:t>時間 </a:t>
            </a:r>
            <a:r>
              <a:rPr lang="en-US" altLang="ja-JP" dirty="0"/>
              <a:t>(hour of the day)</a:t>
            </a:r>
          </a:p>
          <a:p>
            <a:pPr marL="742950" lvl="1" indent="-285750">
              <a:buFont typeface="Arial" panose="020B0604020202020204" pitchFamily="34" charset="0"/>
              <a:buChar char="•"/>
            </a:pPr>
            <a:r>
              <a:rPr lang="ja-JP" altLang="en-US" dirty="0"/>
              <a:t>装着時間 </a:t>
            </a:r>
            <a:r>
              <a:rPr lang="en-US" altLang="ja-JP" dirty="0"/>
              <a:t>(minutes of wear time)</a:t>
            </a:r>
          </a:p>
          <a:p>
            <a:pPr>
              <a:buFont typeface="Arial" panose="020B0604020202020204" pitchFamily="34" charset="0"/>
              <a:buChar char="•"/>
            </a:pPr>
            <a:r>
              <a:rPr lang="ja-JP" altLang="en-US" dirty="0"/>
              <a:t>単一の参加者のデータを扱う場合、表記を簡略化するために上付き文字 </a:t>
            </a:r>
            <a:r>
              <a:rPr lang="en-US" altLang="ja-JP" dirty="0"/>
              <a:t>(n) </a:t>
            </a:r>
            <a:r>
              <a:rPr lang="ja-JP" altLang="en-US" dirty="0"/>
              <a:t>を省略します。</a:t>
            </a:r>
          </a:p>
          <a:p>
            <a:pPr>
              <a:buNone/>
            </a:pPr>
            <a:r>
              <a:rPr lang="ja-JP" altLang="en-US" b="1" dirty="0"/>
              <a:t>応答インジケーター</a:t>
            </a:r>
            <a:endParaRPr lang="ja-JP" altLang="en-US" dirty="0"/>
          </a:p>
          <a:p>
            <a:pPr>
              <a:buFont typeface="Arial" panose="020B0604020202020204" pitchFamily="34" charset="0"/>
              <a:buChar char="•"/>
            </a:pPr>
            <a:r>
              <a:rPr lang="ja-JP" altLang="en-US" dirty="0"/>
              <a:t>各時間単位のブロック </a:t>
            </a:r>
            <a:r>
              <a:rPr lang="en-US" altLang="ja-JP" dirty="0"/>
              <a:t>t </a:t>
            </a:r>
            <a:r>
              <a:rPr lang="ja-JP" altLang="en-US" dirty="0"/>
              <a:t>に対して、応答インジケーター </a:t>
            </a:r>
            <a:r>
              <a:rPr lang="en-US" altLang="ja-JP" dirty="0">
                <a:effectLst/>
              </a:rPr>
              <a:t>rt</a:t>
            </a:r>
            <a:r>
              <a:rPr lang="ja-JP" altLang="en-US" dirty="0"/>
              <a:t>​ が式 </a:t>
            </a:r>
            <a:r>
              <a:rPr lang="en-US" altLang="ja-JP" dirty="0"/>
              <a:t>(1) </a:t>
            </a:r>
            <a:r>
              <a:rPr lang="ja-JP" altLang="en-US" dirty="0"/>
              <a:t>で定義され、特定の時間ブロックにおける参加者の</a:t>
            </a:r>
            <a:r>
              <a:rPr lang="en-US" altLang="ja-JP" dirty="0"/>
              <a:t>Fitbit</a:t>
            </a:r>
            <a:r>
              <a:rPr lang="ja-JP" altLang="en-US" dirty="0"/>
              <a:t>データが観測されたかどうか（つまり、</a:t>
            </a:r>
            <a:r>
              <a:rPr lang="en-US" altLang="ja-JP" dirty="0"/>
              <a:t>1</a:t>
            </a:r>
            <a:r>
              <a:rPr lang="ja-JP" altLang="en-US" dirty="0"/>
              <a:t>分以上の装着時間があるかどうか）を示します。</a:t>
            </a:r>
          </a:p>
          <a:p>
            <a:pPr>
              <a:buFont typeface="Arial" panose="020B0604020202020204" pitchFamily="34" charset="0"/>
              <a:buChar char="•"/>
            </a:pPr>
            <a:r>
              <a:rPr lang="en-US" altLang="ja-JP" dirty="0" err="1">
                <a:effectLst/>
              </a:rPr>
              <a:t>Cw,t</a:t>
            </a:r>
            <a:r>
              <a:rPr lang="ja-JP" altLang="en-US" dirty="0"/>
              <a:t>​ は装着時間を表します。</a:t>
            </a:r>
          </a:p>
          <a:p>
            <a:pPr>
              <a:buFont typeface="Arial" panose="020B0604020202020204" pitchFamily="34" charset="0"/>
              <a:buChar char="•"/>
            </a:pPr>
            <a:r>
              <a:rPr lang="ja-JP" altLang="en-US" dirty="0"/>
              <a:t>心拍数には欠損値が含まれる可能性がありますが、この研究の焦点はそれらの補完にはありません。</a:t>
            </a:r>
          </a:p>
          <a:p>
            <a:pPr>
              <a:buFont typeface="Arial" panose="020B0604020202020204" pitchFamily="34" charset="0"/>
              <a:buChar char="•"/>
            </a:pPr>
            <a:r>
              <a:rPr lang="ja-JP" altLang="en-US" dirty="0"/>
              <a:t>曜日、時間、および装着時間自体は常に完全に観測されています。</a:t>
            </a:r>
          </a:p>
          <a:p>
            <a:pPr>
              <a:buNone/>
            </a:pPr>
            <a:r>
              <a:rPr lang="ja-JP" altLang="en-US" b="1" dirty="0"/>
              <a:t>モデルの訓練と評価</a:t>
            </a:r>
            <a:r>
              <a:rPr lang="en-US" altLang="ja-JP" b="1" dirty="0"/>
              <a:t>:</a:t>
            </a:r>
            <a:endParaRPr lang="ja-JP" altLang="en-US" dirty="0"/>
          </a:p>
          <a:p>
            <a:pPr>
              <a:buFont typeface="Arial" panose="020B0604020202020204" pitchFamily="34" charset="0"/>
              <a:buChar char="•"/>
            </a:pPr>
            <a:r>
              <a:rPr lang="ja-JP" altLang="en-US" dirty="0"/>
              <a:t>重要な点として、補完モデルの訓練と評価は、元々データセット内で観測されていた時間ブロックに対してのみ行われます。なぜなら、それらのブロックには正解となる</a:t>
            </a:r>
            <a:r>
              <a:rPr lang="en-US" altLang="ja-JP" dirty="0"/>
              <a:t>Fitbit</a:t>
            </a:r>
            <a:r>
              <a:rPr lang="ja-JP" altLang="en-US" dirty="0"/>
              <a:t>データ値が存在するからです。</a:t>
            </a:r>
          </a:p>
          <a:p>
            <a:pPr>
              <a:buFont typeface="Arial" panose="020B0604020202020204" pitchFamily="34" charset="0"/>
              <a:buChar char="•"/>
            </a:pPr>
            <a:r>
              <a:rPr lang="ja-JP" altLang="en-US" dirty="0"/>
              <a:t>したがって、元々欠損していた（正解となる値がない）時間ブロックを直接補完するのではなく、</a:t>
            </a:r>
            <a:r>
              <a:rPr lang="ja-JP" altLang="en-US" b="1" dirty="0"/>
              <a:t>観測されていた時間ブロックを意図的に「人工的に欠損」とみなし</a:t>
            </a:r>
            <a:r>
              <a:rPr lang="ja-JP" altLang="en-US" dirty="0"/>
              <a:t>、モデルにその元の観測値を予測させます。</a:t>
            </a:r>
          </a:p>
          <a:p>
            <a:pPr>
              <a:buFont typeface="Arial" panose="020B0604020202020204" pitchFamily="34" charset="0"/>
              <a:buChar char="•"/>
            </a:pPr>
            <a:r>
              <a:rPr lang="ja-JP" altLang="en-US" dirty="0"/>
              <a:t>これにより、モデルの予測性能を、実際に観測されていた正解の値と比較して評価することができます。</a:t>
            </a:r>
          </a:p>
          <a:p>
            <a:pPr>
              <a:buNone/>
            </a:pPr>
            <a:r>
              <a:rPr lang="ja-JP" altLang="en-US" b="1" dirty="0"/>
              <a:t>要するに</a:t>
            </a:r>
            <a:r>
              <a:rPr lang="en-US" altLang="ja-JP" b="1" dirty="0"/>
              <a:t>:</a:t>
            </a:r>
            <a:endParaRPr lang="ja-JP" altLang="en-US" dirty="0"/>
          </a:p>
          <a:p>
            <a:r>
              <a:rPr lang="ja-JP" altLang="en-US" dirty="0"/>
              <a:t>このセクションでは、欠損した歩数データを補完するという問題が定義され、モデルの訓練と評価は、元々観測されていたデータを意図的に欠損させた状況で行われることが説明されています。これは、モデルの予測精度を客観的に評価するために、正解となるデータが必要であるためです。</a:t>
            </a:r>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03D201A2-BA3C-B001-DA1C-37CDBD101BD9}"/>
              </a:ext>
            </a:extLst>
          </p:cNvPr>
          <p:cNvSpPr>
            <a:spLocks noGrp="1"/>
          </p:cNvSpPr>
          <p:nvPr>
            <p:ph type="sldNum" sz="quarter" idx="5"/>
          </p:nvPr>
        </p:nvSpPr>
        <p:spPr/>
        <p:txBody>
          <a:bodyPr/>
          <a:lstStyle/>
          <a:p>
            <a:fld id="{516B3E5A-5222-4ECF-8EF7-0D115BED8D0A}" type="slidenum">
              <a:rPr kumimoji="1" lang="ja-JP" altLang="en-US" smtClean="0"/>
              <a:t>10</a:t>
            </a:fld>
            <a:endParaRPr kumimoji="1" lang="ja-JP" altLang="en-US"/>
          </a:p>
        </p:txBody>
      </p:sp>
    </p:spTree>
    <p:extLst>
      <p:ext uri="{BB962C8B-B14F-4D97-AF65-F5344CB8AC3E}">
        <p14:creationId xmlns:p14="http://schemas.microsoft.com/office/powerpoint/2010/main" val="1642990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7CB9B-59BA-C37E-3479-EC8CC33799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223ADB2-234A-3992-79A1-813EAAA1989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EF6C5FC-A7EE-B342-961A-B85932CF16B6}"/>
              </a:ext>
            </a:extLst>
          </p:cNvPr>
          <p:cNvSpPr>
            <a:spLocks noGrp="1"/>
          </p:cNvSpPr>
          <p:nvPr>
            <p:ph type="body" idx="1"/>
          </p:nvPr>
        </p:nvSpPr>
        <p:spPr/>
        <p:txBody>
          <a:bodyPr/>
          <a:lstStyle/>
          <a:p>
            <a:pPr>
              <a:buNone/>
            </a:pPr>
            <a:r>
              <a:rPr lang="ja-JP" altLang="en-US" b="1" dirty="0"/>
              <a:t>モデルの概要</a:t>
            </a:r>
            <a:endParaRPr lang="ja-JP" altLang="en-US" dirty="0"/>
          </a:p>
          <a:p>
            <a:pPr>
              <a:buFont typeface="Arial" panose="020B0604020202020204" pitchFamily="34" charset="0"/>
              <a:buChar char="•"/>
            </a:pPr>
            <a:r>
              <a:rPr lang="ja-JP" altLang="en-US" dirty="0"/>
              <a:t>提案モデルのアーキテクチャは、ドット積自己注意 </a:t>
            </a:r>
            <a:r>
              <a:rPr lang="en-US" altLang="ja-JP" dirty="0"/>
              <a:t>(dot-product self-attention) (Vaswani et al., 2017) </a:t>
            </a:r>
            <a:r>
              <a:rPr lang="ja-JP" altLang="en-US" dirty="0"/>
              <a:t>に基づいています。</a:t>
            </a:r>
          </a:p>
          <a:p>
            <a:pPr>
              <a:buFont typeface="Arial" panose="020B0604020202020204" pitchFamily="34" charset="0"/>
              <a:buChar char="•"/>
            </a:pPr>
            <a:r>
              <a:rPr lang="ja-JP" altLang="en-US" dirty="0"/>
              <a:t>従来の</a:t>
            </a:r>
            <a:r>
              <a:rPr lang="en-US" altLang="ja-JP" dirty="0"/>
              <a:t>Transformer</a:t>
            </a:r>
            <a:r>
              <a:rPr lang="ja-JP" altLang="en-US" dirty="0"/>
              <a:t>アーキテクチャは密な自己注意を使用しており、入力時系列の長さに比例して二次的な計算コストがかかります。</a:t>
            </a:r>
          </a:p>
          <a:p>
            <a:pPr>
              <a:buFont typeface="Arial" panose="020B0604020202020204" pitchFamily="34" charset="0"/>
              <a:buChar char="•"/>
            </a:pPr>
            <a:r>
              <a:rPr lang="ja-JP" altLang="en-US" dirty="0"/>
              <a:t>これは、平均時系列長が参加者あたり</a:t>
            </a:r>
            <a:r>
              <a:rPr lang="en-US" altLang="ja-JP" dirty="0"/>
              <a:t>50,000</a:t>
            </a:r>
            <a:r>
              <a:rPr lang="ja-JP" altLang="en-US" dirty="0"/>
              <a:t>時間にも及ぶこの研究のデータセットのような長い時系列データに対しては非常に非効率的です。</a:t>
            </a:r>
          </a:p>
          <a:p>
            <a:pPr>
              <a:buFont typeface="Arial" panose="020B0604020202020204" pitchFamily="34" charset="0"/>
              <a:buChar char="•"/>
            </a:pPr>
            <a:r>
              <a:rPr lang="ja-JP" altLang="en-US" dirty="0"/>
              <a:t>実際、これは</a:t>
            </a:r>
            <a:r>
              <a:rPr lang="en-US" altLang="ja-JP" dirty="0"/>
              <a:t>GPT-4</a:t>
            </a:r>
            <a:r>
              <a:rPr lang="ja-JP" altLang="en-US" dirty="0"/>
              <a:t>の一部のバージョンで使用されているコンテキストウィンドウよりも長いものです。</a:t>
            </a:r>
          </a:p>
          <a:p>
            <a:pPr>
              <a:buFont typeface="Arial" panose="020B0604020202020204" pitchFamily="34" charset="0"/>
              <a:buChar char="•"/>
            </a:pPr>
            <a:r>
              <a:rPr lang="ja-JP" altLang="en-US" dirty="0"/>
              <a:t>したがって、提案アーキテクチャの最初の重要な要素は、歩数データ補完のためのスパース自己注意構造の設計です。</a:t>
            </a:r>
          </a:p>
          <a:p>
            <a:pPr>
              <a:buFont typeface="Arial" panose="020B0604020202020204" pitchFamily="34" charset="0"/>
              <a:buChar char="•"/>
            </a:pPr>
            <a:r>
              <a:rPr lang="ja-JP" altLang="en-US" dirty="0"/>
              <a:t>ドメイン知識とデータ分析に基づいて、多重時間スケールのコンテキストウィンドウに基づく自己注意メカニズムを提案します。</a:t>
            </a:r>
          </a:p>
          <a:p>
            <a:pPr>
              <a:buFont typeface="Arial" panose="020B0604020202020204" pitchFamily="34" charset="0"/>
              <a:buChar char="•"/>
            </a:pPr>
            <a:r>
              <a:rPr lang="ja-JP" altLang="en-US" dirty="0"/>
              <a:t>アーキテクチャの</a:t>
            </a:r>
            <a:r>
              <a:rPr lang="en-US" altLang="ja-JP" dirty="0"/>
              <a:t>2</a:t>
            </a:r>
            <a:r>
              <a:rPr lang="ja-JP" altLang="en-US" dirty="0"/>
              <a:t>番目の重要な要素は、特徴量表現です。テキストデータに適用される</a:t>
            </a:r>
            <a:r>
              <a:rPr lang="en-US" altLang="ja-JP" dirty="0"/>
              <a:t>Transformer</a:t>
            </a:r>
            <a:r>
              <a:rPr lang="ja-JP" altLang="en-US" dirty="0"/>
              <a:t>モデルは通常、完全に観測されたデータから計算されたベーストークン埋め込みを使用しますが、このタスクには固有の入力表現が必要です。</a:t>
            </a:r>
          </a:p>
          <a:p>
            <a:pPr>
              <a:buFont typeface="Arial" panose="020B0604020202020204" pitchFamily="34" charset="0"/>
              <a:buChar char="•"/>
            </a:pPr>
            <a:r>
              <a:rPr lang="ja-JP" altLang="en-US" dirty="0"/>
              <a:t>そこで、時間的に局所的な活動データのウィンドウで時間単位のブロックを表現する、局所活動プロファイル表現 </a:t>
            </a:r>
            <a:r>
              <a:rPr lang="en-US" altLang="ja-JP" dirty="0"/>
              <a:t>(Local Activity Profile Representation, LAPR) </a:t>
            </a:r>
            <a:r>
              <a:rPr lang="ja-JP" altLang="en-US" dirty="0"/>
              <a:t>を提案します。</a:t>
            </a:r>
          </a:p>
          <a:p>
            <a:pPr>
              <a:buNone/>
            </a:pPr>
            <a:r>
              <a:rPr lang="ja-JP" altLang="en-US" b="1" dirty="0"/>
              <a:t>要するに</a:t>
            </a:r>
            <a:endParaRPr lang="ja-JP" altLang="en-US" dirty="0"/>
          </a:p>
          <a:p>
            <a:r>
              <a:rPr lang="ja-JP" altLang="en-US" dirty="0"/>
              <a:t>提案モデルは、長い時系列データに対応するためにスパース自己注意構造を採用し、歩数データ補完に特化した局所活動プロファイル表現 </a:t>
            </a:r>
            <a:r>
              <a:rPr lang="en-US" altLang="ja-JP" dirty="0"/>
              <a:t>(LAPR) </a:t>
            </a:r>
            <a:r>
              <a:rPr lang="ja-JP" altLang="en-US" dirty="0"/>
              <a:t>という特徴量表現を使用するアーキテクチャです。従来の</a:t>
            </a:r>
            <a:r>
              <a:rPr lang="en-US" altLang="ja-JP" dirty="0"/>
              <a:t>Transformer</a:t>
            </a:r>
            <a:r>
              <a:rPr lang="ja-JP" altLang="en-US" dirty="0"/>
              <a:t>モデルの課題を踏まえ、ドメイン知識とデータ分析に基づいて効率的かつ効果的なモデルを目指しています。</a:t>
            </a:r>
            <a:endParaRPr lang="en-US" altLang="ja-JP" dirty="0"/>
          </a:p>
          <a:p>
            <a:endParaRPr lang="en-US" altLang="ja-JP" dirty="0"/>
          </a:p>
          <a:p>
            <a:pPr>
              <a:buNone/>
            </a:pPr>
            <a:r>
              <a:rPr lang="ja-JP" altLang="en-US" b="1" dirty="0"/>
              <a:t>提案モデルの設計との関連性</a:t>
            </a:r>
            <a:r>
              <a:rPr lang="en-US" altLang="ja-JP" b="1" dirty="0"/>
              <a:t>:</a:t>
            </a:r>
            <a:endParaRPr lang="ja-JP" altLang="en-US" dirty="0"/>
          </a:p>
          <a:p>
            <a:pPr>
              <a:buNone/>
            </a:pPr>
            <a:r>
              <a:rPr lang="ja-JP" altLang="en-US" dirty="0"/>
              <a:t>これらの自己相関関数の分析結果は、提案された多重時間スケールコンテキストウィンドウ（図</a:t>
            </a:r>
            <a:r>
              <a:rPr lang="en-US" altLang="ja-JP" dirty="0"/>
              <a:t>2</a:t>
            </a:r>
            <a:r>
              <a:rPr lang="ja-JP" altLang="en-US" dirty="0"/>
              <a:t>参照）の設計を裏付けるものです。</a:t>
            </a:r>
          </a:p>
          <a:p>
            <a:pPr>
              <a:buFont typeface="Arial" panose="020B0604020202020204" pitchFamily="34" charset="0"/>
              <a:buChar char="•"/>
            </a:pPr>
            <a:r>
              <a:rPr lang="ja-JP" altLang="en-US" b="1" dirty="0"/>
              <a:t>小さな時間ラグでの高い相関</a:t>
            </a:r>
            <a:r>
              <a:rPr lang="en-US" altLang="ja-JP" b="1" dirty="0"/>
              <a:t>:</a:t>
            </a:r>
            <a:r>
              <a:rPr lang="ja-JP" altLang="en-US" dirty="0"/>
              <a:t> 近傍の時間ブロックの情報が重要であることを示唆しており、</a:t>
            </a:r>
            <a:r>
              <a:rPr lang="en-US" altLang="ja-JP" dirty="0"/>
              <a:t>LAPR</a:t>
            </a:r>
            <a:r>
              <a:rPr lang="ja-JP" altLang="en-US" dirty="0"/>
              <a:t>（局所活動プロファイル表現）で捉えようとしている短期的な依存関係の根拠となります。</a:t>
            </a:r>
          </a:p>
          <a:p>
            <a:pPr>
              <a:buFont typeface="Arial" panose="020B0604020202020204" pitchFamily="34" charset="0"/>
              <a:buChar char="•"/>
            </a:pPr>
            <a:r>
              <a:rPr lang="en-US" altLang="ja-JP" b="1" dirty="0"/>
              <a:t>24</a:t>
            </a:r>
            <a:r>
              <a:rPr lang="ja-JP" altLang="en-US" b="1" dirty="0"/>
              <a:t>時間と</a:t>
            </a:r>
            <a:r>
              <a:rPr lang="en-US" altLang="ja-JP" b="1" dirty="0"/>
              <a:t>168</a:t>
            </a:r>
            <a:r>
              <a:rPr lang="ja-JP" altLang="en-US" b="1" dirty="0"/>
              <a:t>時間のラグでの強い相関</a:t>
            </a:r>
            <a:r>
              <a:rPr lang="en-US" altLang="ja-JP" b="1" dirty="0"/>
              <a:t>:</a:t>
            </a:r>
            <a:r>
              <a:rPr lang="ja-JP" altLang="en-US" dirty="0"/>
              <a:t> </a:t>
            </a:r>
            <a:r>
              <a:rPr lang="en-US" altLang="ja-JP" dirty="0"/>
              <a:t>1</a:t>
            </a:r>
            <a:r>
              <a:rPr lang="ja-JP" altLang="en-US" dirty="0"/>
              <a:t>日周期と</a:t>
            </a:r>
            <a:r>
              <a:rPr lang="en-US" altLang="ja-JP" dirty="0"/>
              <a:t>1</a:t>
            </a:r>
            <a:r>
              <a:rPr lang="ja-JP" altLang="en-US" dirty="0"/>
              <a:t>週間周期のパターンが重要であることを示唆しており、多重時間スケールコンテキストウィンドウで、</a:t>
            </a:r>
            <a:r>
              <a:rPr lang="en-US" altLang="ja-JP" dirty="0"/>
              <a:t>±7 </a:t>
            </a:r>
            <a:r>
              <a:rPr lang="ja-JP" altLang="en-US" dirty="0"/>
              <a:t>日といった近傍の日や、</a:t>
            </a:r>
            <a:r>
              <a:rPr lang="en-US" altLang="ja-JP" dirty="0"/>
              <a:t>±7</a:t>
            </a:r>
            <a:r>
              <a:rPr lang="en-US" altLang="ja-JP" dirty="0">
                <a:effectLst/>
              </a:rPr>
              <a:t>k</a:t>
            </a:r>
            <a:r>
              <a:rPr lang="ja-JP" altLang="en-US" dirty="0"/>
              <a:t> 日といったより離れた日の同じ時間帯の情報を考慮する理由となります。</a:t>
            </a:r>
          </a:p>
          <a:p>
            <a:pPr>
              <a:buNone/>
            </a:pPr>
            <a:r>
              <a:rPr lang="ja-JP" altLang="en-US" b="1" dirty="0"/>
              <a:t>要するに</a:t>
            </a:r>
            <a:endParaRPr lang="ja-JP" altLang="en-US" dirty="0"/>
          </a:p>
          <a:p>
            <a:r>
              <a:rPr lang="ja-JP" altLang="en-US" dirty="0"/>
              <a:t>データセットの自己相関分析により、歩数データには時間的に近いほど強い相関があるだけでなく、</a:t>
            </a:r>
            <a:r>
              <a:rPr lang="en-US" altLang="ja-JP" dirty="0"/>
              <a:t>1</a:t>
            </a:r>
            <a:r>
              <a:rPr lang="ja-JP" altLang="en-US" dirty="0"/>
              <a:t>日周期や</a:t>
            </a:r>
            <a:r>
              <a:rPr lang="en-US" altLang="ja-JP" dirty="0"/>
              <a:t>1</a:t>
            </a:r>
            <a:r>
              <a:rPr lang="ja-JP" altLang="en-US" dirty="0"/>
              <a:t>週間周期といった明確な繰り返しパターンが存在することが確認されました。提案モデルのスパース自己注意構造における多重時間スケールコンテキストウィンドウは、これらの観測された時間的な依存関係と周期性を捉えるように設計されていると言えます。</a:t>
            </a:r>
            <a:endParaRPr lang="en-US" altLang="ja-JP" dirty="0"/>
          </a:p>
          <a:p>
            <a:endParaRPr lang="en-US" altLang="ja-JP" dirty="0"/>
          </a:p>
          <a:p>
            <a:endParaRPr lang="en-US" altLang="ja-JP" dirty="0"/>
          </a:p>
          <a:p>
            <a:r>
              <a:rPr lang="ja-JP" altLang="en-US" dirty="0"/>
              <a:t>本研究では、ドット積自己注意（</a:t>
            </a:r>
            <a:r>
              <a:rPr lang="en-US" altLang="ja-JP" dirty="0"/>
              <a:t>Vaswani et al., 2017</a:t>
            </a:r>
            <a:r>
              <a:rPr lang="ja-JP" altLang="en-US" dirty="0"/>
              <a:t>）に基づくモデルアーキテクチャを提案します。既に述べたように、標準的な</a:t>
            </a:r>
            <a:r>
              <a:rPr lang="en-US" altLang="ja-JP" dirty="0"/>
              <a:t>Transformer</a:t>
            </a:r>
            <a:r>
              <a:rPr lang="ja-JP" altLang="en-US" dirty="0"/>
              <a:t>アーキテクチャは密な自己注意を使用しますが、これは入力時系列の長さに対して二次関数的に計算コストが増加します。これは、長い時系列を扱う上で大きな問題となります。実際、我々の訓練データセットは、参加者一人当たり平均</a:t>
            </a:r>
            <a:r>
              <a:rPr lang="en-US" altLang="ja-JP" dirty="0"/>
              <a:t>50,000</a:t>
            </a:r>
            <a:r>
              <a:rPr lang="ja-JP" altLang="en-US" dirty="0"/>
              <a:t>時間という時系列長を持ちます。これは、</a:t>
            </a:r>
            <a:r>
              <a:rPr lang="en-US" altLang="ja-JP" dirty="0"/>
              <a:t>GPT-4</a:t>
            </a:r>
            <a:r>
              <a:rPr lang="ja-JP" altLang="en-US" dirty="0"/>
              <a:t>の一部のバージョンで使用されているコンテキストウィンドウよりも長いものです。したがって、提案するアーキテクチャの最初の重要な要素は、歩数カウント補完のためのスパース自己注意構造の設計です。ドメイン知識とデータ分析に基づいて、マルチタイムスケールコンテキストウィンドウに基づく自己注意メカニズムを提案します。アーキテクチャの</a:t>
            </a:r>
            <a:r>
              <a:rPr lang="en-US" altLang="ja-JP" dirty="0"/>
              <a:t>2</a:t>
            </a:r>
            <a:r>
              <a:rPr lang="ja-JP" altLang="en-US" dirty="0"/>
              <a:t>番目の重要な要素は、特徴量表現です。テキストデータに適用される</a:t>
            </a:r>
            <a:r>
              <a:rPr lang="en-US" altLang="ja-JP" dirty="0"/>
              <a:t>Transformer</a:t>
            </a:r>
            <a:r>
              <a:rPr lang="ja-JP" altLang="en-US" dirty="0"/>
              <a:t>モデルは、通常、完全に観測されたデータから計算されたベーストークン埋め込みを使用しますが、我々はこのタスクに特化した入力表現が必要です。そこで、時間的に局所的な活動データウィンドウを用いて</a:t>
            </a:r>
            <a:r>
              <a:rPr lang="en-US" altLang="ja-JP" dirty="0"/>
              <a:t>1</a:t>
            </a:r>
            <a:r>
              <a:rPr lang="ja-JP" altLang="en-US" dirty="0"/>
              <a:t>時間ブロックを表現する局所活動プロファイル表現（</a:t>
            </a:r>
            <a:r>
              <a:rPr lang="en-US" altLang="ja-JP" dirty="0"/>
              <a:t>LAPR</a:t>
            </a:r>
            <a:r>
              <a:rPr lang="ja-JP" altLang="en-US" dirty="0"/>
              <a:t>）を提案します。</a:t>
            </a:r>
          </a:p>
          <a:p>
            <a:endParaRPr lang="ja-JP" altLang="en-US" dirty="0"/>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1130A3B1-B03D-CCB9-121E-EA72C6E5501E}"/>
              </a:ext>
            </a:extLst>
          </p:cNvPr>
          <p:cNvSpPr>
            <a:spLocks noGrp="1"/>
          </p:cNvSpPr>
          <p:nvPr>
            <p:ph type="sldNum" sz="quarter" idx="5"/>
          </p:nvPr>
        </p:nvSpPr>
        <p:spPr/>
        <p:txBody>
          <a:bodyPr/>
          <a:lstStyle/>
          <a:p>
            <a:fld id="{516B3E5A-5222-4ECF-8EF7-0D115BED8D0A}" type="slidenum">
              <a:rPr kumimoji="1" lang="ja-JP" altLang="en-US" smtClean="0"/>
              <a:t>11</a:t>
            </a:fld>
            <a:endParaRPr kumimoji="1" lang="ja-JP" altLang="en-US"/>
          </a:p>
        </p:txBody>
      </p:sp>
    </p:spTree>
    <p:extLst>
      <p:ext uri="{BB962C8B-B14F-4D97-AF65-F5344CB8AC3E}">
        <p14:creationId xmlns:p14="http://schemas.microsoft.com/office/powerpoint/2010/main" val="3298037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CEEC5-D781-5E63-908F-C422A22C75F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5DD13A2-A4E3-5A66-7282-901F72D8A92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65D7F6D-63AA-CE94-B911-4FCCF2D6BBF8}"/>
              </a:ext>
            </a:extLst>
          </p:cNvPr>
          <p:cNvSpPr>
            <a:spLocks noGrp="1"/>
          </p:cNvSpPr>
          <p:nvPr>
            <p:ph type="body" idx="1"/>
          </p:nvPr>
        </p:nvSpPr>
        <p:spPr/>
        <p:txBody>
          <a:bodyPr/>
          <a:lstStyle/>
          <a:p>
            <a:pPr>
              <a:buNone/>
            </a:pPr>
            <a:r>
              <a:rPr lang="ja-JP" altLang="en-US" b="1" dirty="0"/>
              <a:t>問題の定義</a:t>
            </a:r>
            <a:endParaRPr lang="ja-JP" altLang="en-US" dirty="0"/>
          </a:p>
          <a:p>
            <a:pPr>
              <a:buFont typeface="Arial" panose="020B0604020202020204" pitchFamily="34" charset="0"/>
              <a:buChar char="•"/>
            </a:pPr>
            <a:r>
              <a:rPr lang="ja-JP" altLang="en-US" dirty="0"/>
              <a:t>データセット </a:t>
            </a:r>
            <a:r>
              <a:rPr lang="en-US" altLang="ja-JP" dirty="0"/>
              <a:t>D </a:t>
            </a:r>
            <a:r>
              <a:rPr lang="ja-JP" altLang="en-US" dirty="0"/>
              <a:t>は、</a:t>
            </a:r>
            <a:r>
              <a:rPr lang="en-US" altLang="ja-JP" dirty="0"/>
              <a:t>N </a:t>
            </a:r>
            <a:r>
              <a:rPr lang="ja-JP" altLang="en-US" dirty="0"/>
              <a:t>人の参加者から構成されます。</a:t>
            </a:r>
          </a:p>
          <a:p>
            <a:pPr>
              <a:buFont typeface="Arial" panose="020B0604020202020204" pitchFamily="34" charset="0"/>
              <a:buChar char="•"/>
            </a:pPr>
            <a:r>
              <a:rPr lang="ja-JP" altLang="en-US" dirty="0"/>
              <a:t>各参加者 </a:t>
            </a:r>
            <a:r>
              <a:rPr lang="en-US" altLang="ja-JP" dirty="0"/>
              <a:t>n </a:t>
            </a:r>
            <a:r>
              <a:rPr lang="ja-JP" altLang="en-US" dirty="0"/>
              <a:t>は、</a:t>
            </a:r>
            <a:r>
              <a:rPr lang="en-US" altLang="ja-JP" dirty="0"/>
              <a:t>L </a:t>
            </a:r>
            <a:r>
              <a:rPr lang="ja-JP" altLang="en-US" dirty="0"/>
              <a:t>個の特徴量を持つ多変量時系列データ </a:t>
            </a:r>
            <a:r>
              <a:rPr lang="en-US" altLang="ja-JP" dirty="0">
                <a:effectLst/>
              </a:rPr>
              <a:t>C(n)</a:t>
            </a:r>
            <a:r>
              <a:rPr lang="ja-JP" altLang="en-US" dirty="0"/>
              <a:t>∈</a:t>
            </a:r>
            <a:r>
              <a:rPr lang="en-US" altLang="ja-JP" dirty="0" err="1"/>
              <a:t>R</a:t>
            </a:r>
            <a:r>
              <a:rPr lang="en-US" altLang="ja-JP" dirty="0" err="1">
                <a:effectLst/>
              </a:rPr>
              <a:t>L×Tn</a:t>
            </a:r>
            <a:r>
              <a:rPr lang="en-US" altLang="ja-JP" dirty="0">
                <a:effectLst/>
              </a:rPr>
              <a:t>​</a:t>
            </a:r>
            <a:r>
              <a:rPr lang="ja-JP" altLang="en-US" dirty="0"/>
              <a:t> で表現されます。</a:t>
            </a:r>
          </a:p>
          <a:p>
            <a:pPr>
              <a:buFont typeface="Arial" panose="020B0604020202020204" pitchFamily="34" charset="0"/>
              <a:buChar char="•"/>
            </a:pPr>
            <a:r>
              <a:rPr lang="en-US" altLang="ja-JP" dirty="0">
                <a:effectLst/>
              </a:rPr>
              <a:t>Tn</a:t>
            </a:r>
            <a:r>
              <a:rPr lang="ja-JP" altLang="en-US" dirty="0"/>
              <a:t>​ は参加者 </a:t>
            </a:r>
            <a:r>
              <a:rPr lang="en-US" altLang="ja-JP" dirty="0"/>
              <a:t>n </a:t>
            </a:r>
            <a:r>
              <a:rPr lang="ja-JP" altLang="en-US" dirty="0"/>
              <a:t>の時間単位のブロック数であり、参加者によって異なりますが、特徴量の数 </a:t>
            </a:r>
            <a:r>
              <a:rPr lang="en-US" altLang="ja-JP" dirty="0"/>
              <a:t>L </a:t>
            </a:r>
            <a:r>
              <a:rPr lang="ja-JP" altLang="en-US" dirty="0"/>
              <a:t>は一定です。</a:t>
            </a:r>
          </a:p>
          <a:p>
            <a:pPr>
              <a:buNone/>
            </a:pPr>
            <a:r>
              <a:rPr lang="ja-JP" altLang="en-US" b="1" dirty="0"/>
              <a:t>特徴量</a:t>
            </a:r>
            <a:endParaRPr lang="ja-JP" altLang="en-US" dirty="0"/>
          </a:p>
          <a:p>
            <a:pPr>
              <a:buFont typeface="Arial" panose="020B0604020202020204" pitchFamily="34" charset="0"/>
              <a:buChar char="•"/>
            </a:pPr>
            <a:r>
              <a:rPr lang="ja-JP" altLang="en-US" dirty="0"/>
              <a:t>各時間単位のブロックに関連する基本的な特徴量には、以下のものが含まれます。 </a:t>
            </a:r>
          </a:p>
          <a:p>
            <a:pPr marL="742950" lvl="1" indent="-285750">
              <a:buFont typeface="Arial" panose="020B0604020202020204" pitchFamily="34" charset="0"/>
              <a:buChar char="•"/>
            </a:pPr>
            <a:r>
              <a:rPr lang="ja-JP" altLang="en-US" dirty="0"/>
              <a:t>歩数 </a:t>
            </a:r>
            <a:r>
              <a:rPr lang="en-US" altLang="ja-JP" dirty="0"/>
              <a:t>(step count)</a:t>
            </a:r>
          </a:p>
          <a:p>
            <a:pPr marL="742950" lvl="1" indent="-285750">
              <a:buFont typeface="Arial" panose="020B0604020202020204" pitchFamily="34" charset="0"/>
              <a:buChar char="•"/>
            </a:pPr>
            <a:r>
              <a:rPr lang="ja-JP" altLang="en-US" dirty="0"/>
              <a:t>歩行率 </a:t>
            </a:r>
            <a:r>
              <a:rPr lang="en-US" altLang="ja-JP" dirty="0"/>
              <a:t>(step rate)</a:t>
            </a:r>
          </a:p>
          <a:p>
            <a:pPr marL="742950" lvl="1" indent="-285750">
              <a:buFont typeface="Arial" panose="020B0604020202020204" pitchFamily="34" charset="0"/>
              <a:buChar char="•"/>
            </a:pPr>
            <a:r>
              <a:rPr lang="ja-JP" altLang="en-US" dirty="0"/>
              <a:t>心拍数 </a:t>
            </a:r>
            <a:r>
              <a:rPr lang="en-US" altLang="ja-JP" dirty="0"/>
              <a:t>(heart rate)</a:t>
            </a:r>
          </a:p>
          <a:p>
            <a:pPr marL="742950" lvl="1" indent="-285750">
              <a:buFont typeface="Arial" panose="020B0604020202020204" pitchFamily="34" charset="0"/>
              <a:buChar char="•"/>
            </a:pPr>
            <a:r>
              <a:rPr lang="ja-JP" altLang="en-US" dirty="0"/>
              <a:t>曜日 </a:t>
            </a:r>
            <a:r>
              <a:rPr lang="en-US" altLang="ja-JP" dirty="0"/>
              <a:t>(day of the week)</a:t>
            </a:r>
          </a:p>
          <a:p>
            <a:pPr marL="742950" lvl="1" indent="-285750">
              <a:buFont typeface="Arial" panose="020B0604020202020204" pitchFamily="34" charset="0"/>
              <a:buChar char="•"/>
            </a:pPr>
            <a:r>
              <a:rPr lang="ja-JP" altLang="en-US" dirty="0"/>
              <a:t>時間 </a:t>
            </a:r>
            <a:r>
              <a:rPr lang="en-US" altLang="ja-JP" dirty="0"/>
              <a:t>(hour of the day)</a:t>
            </a:r>
          </a:p>
          <a:p>
            <a:pPr marL="742950" lvl="1" indent="-285750">
              <a:buFont typeface="Arial" panose="020B0604020202020204" pitchFamily="34" charset="0"/>
              <a:buChar char="•"/>
            </a:pPr>
            <a:r>
              <a:rPr lang="ja-JP" altLang="en-US" dirty="0"/>
              <a:t>装着時間 </a:t>
            </a:r>
            <a:r>
              <a:rPr lang="en-US" altLang="ja-JP" dirty="0"/>
              <a:t>(minutes of wear time)</a:t>
            </a:r>
          </a:p>
          <a:p>
            <a:pPr>
              <a:buFont typeface="Arial" panose="020B0604020202020204" pitchFamily="34" charset="0"/>
              <a:buChar char="•"/>
            </a:pPr>
            <a:r>
              <a:rPr lang="ja-JP" altLang="en-US" dirty="0"/>
              <a:t>単一の参加者のデータを扱う場合、表記を簡略化するために上付き文字 </a:t>
            </a:r>
            <a:r>
              <a:rPr lang="en-US" altLang="ja-JP" dirty="0"/>
              <a:t>(n) </a:t>
            </a:r>
            <a:r>
              <a:rPr lang="ja-JP" altLang="en-US" dirty="0"/>
              <a:t>を省略します。</a:t>
            </a:r>
          </a:p>
          <a:p>
            <a:pPr>
              <a:buNone/>
            </a:pPr>
            <a:r>
              <a:rPr lang="ja-JP" altLang="en-US" b="1" dirty="0"/>
              <a:t>応答インジケーター</a:t>
            </a:r>
            <a:endParaRPr lang="ja-JP" altLang="en-US" dirty="0"/>
          </a:p>
          <a:p>
            <a:pPr>
              <a:buFont typeface="Arial" panose="020B0604020202020204" pitchFamily="34" charset="0"/>
              <a:buChar char="•"/>
            </a:pPr>
            <a:r>
              <a:rPr lang="ja-JP" altLang="en-US" dirty="0"/>
              <a:t>各時間単位のブロック </a:t>
            </a:r>
            <a:r>
              <a:rPr lang="en-US" altLang="ja-JP" dirty="0"/>
              <a:t>t </a:t>
            </a:r>
            <a:r>
              <a:rPr lang="ja-JP" altLang="en-US" dirty="0"/>
              <a:t>に対して、応答インジケーター </a:t>
            </a:r>
            <a:r>
              <a:rPr lang="en-US" altLang="ja-JP" dirty="0">
                <a:effectLst/>
              </a:rPr>
              <a:t>rt</a:t>
            </a:r>
            <a:r>
              <a:rPr lang="ja-JP" altLang="en-US" dirty="0"/>
              <a:t>​ が式 </a:t>
            </a:r>
            <a:r>
              <a:rPr lang="en-US" altLang="ja-JP" dirty="0"/>
              <a:t>(1) </a:t>
            </a:r>
            <a:r>
              <a:rPr lang="ja-JP" altLang="en-US" dirty="0"/>
              <a:t>で定義され、特定の時間ブロックにおける参加者の</a:t>
            </a:r>
            <a:r>
              <a:rPr lang="en-US" altLang="ja-JP" dirty="0"/>
              <a:t>Fitbit</a:t>
            </a:r>
            <a:r>
              <a:rPr lang="ja-JP" altLang="en-US" dirty="0"/>
              <a:t>データが観測されたかどうか（つまり、</a:t>
            </a:r>
            <a:r>
              <a:rPr lang="en-US" altLang="ja-JP" dirty="0"/>
              <a:t>1</a:t>
            </a:r>
            <a:r>
              <a:rPr lang="ja-JP" altLang="en-US" dirty="0"/>
              <a:t>分以上の装着時間があるかどうか）を示します。</a:t>
            </a:r>
          </a:p>
          <a:p>
            <a:pPr>
              <a:buFont typeface="Arial" panose="020B0604020202020204" pitchFamily="34" charset="0"/>
              <a:buChar char="•"/>
            </a:pPr>
            <a:r>
              <a:rPr lang="en-US" altLang="ja-JP" dirty="0" err="1">
                <a:effectLst/>
              </a:rPr>
              <a:t>Cw,t</a:t>
            </a:r>
            <a:r>
              <a:rPr lang="ja-JP" altLang="en-US" dirty="0"/>
              <a:t>​ は装着時間を表します。</a:t>
            </a:r>
          </a:p>
          <a:p>
            <a:pPr>
              <a:buFont typeface="Arial" panose="020B0604020202020204" pitchFamily="34" charset="0"/>
              <a:buChar char="•"/>
            </a:pPr>
            <a:r>
              <a:rPr lang="ja-JP" altLang="en-US" dirty="0"/>
              <a:t>心拍数には欠損値が含まれる可能性がありますが、この研究の焦点はそれらの補完にはありません。</a:t>
            </a:r>
          </a:p>
          <a:p>
            <a:pPr>
              <a:buFont typeface="Arial" panose="020B0604020202020204" pitchFamily="34" charset="0"/>
              <a:buChar char="•"/>
            </a:pPr>
            <a:r>
              <a:rPr lang="ja-JP" altLang="en-US" dirty="0"/>
              <a:t>曜日、時間、および装着時間自体は常に完全に観測されています。</a:t>
            </a:r>
          </a:p>
          <a:p>
            <a:pPr>
              <a:buNone/>
            </a:pPr>
            <a:r>
              <a:rPr lang="ja-JP" altLang="en-US" b="1" dirty="0"/>
              <a:t>モデルの訓練と評価</a:t>
            </a:r>
            <a:r>
              <a:rPr lang="en-US" altLang="ja-JP" b="1" dirty="0"/>
              <a:t>:</a:t>
            </a:r>
            <a:endParaRPr lang="ja-JP" altLang="en-US" dirty="0"/>
          </a:p>
          <a:p>
            <a:pPr>
              <a:buFont typeface="Arial" panose="020B0604020202020204" pitchFamily="34" charset="0"/>
              <a:buChar char="•"/>
            </a:pPr>
            <a:r>
              <a:rPr lang="ja-JP" altLang="en-US" dirty="0"/>
              <a:t>重要な点として、補完モデルの訓練と評価は、元々データセット内で観測されていた時間ブロックに対してのみ行われます。なぜなら、それらのブロックには正解となる</a:t>
            </a:r>
            <a:r>
              <a:rPr lang="en-US" altLang="ja-JP" dirty="0"/>
              <a:t>Fitbit</a:t>
            </a:r>
            <a:r>
              <a:rPr lang="ja-JP" altLang="en-US" dirty="0"/>
              <a:t>データ値が存在するからです。</a:t>
            </a:r>
          </a:p>
          <a:p>
            <a:pPr>
              <a:buFont typeface="Arial" panose="020B0604020202020204" pitchFamily="34" charset="0"/>
              <a:buChar char="•"/>
            </a:pPr>
            <a:r>
              <a:rPr lang="ja-JP" altLang="en-US" dirty="0"/>
              <a:t>したがって、元々欠損していた（正解となる値がない）時間ブロックを直接補完するのではなく、</a:t>
            </a:r>
            <a:r>
              <a:rPr lang="ja-JP" altLang="en-US" b="1" dirty="0"/>
              <a:t>観測されていた時間ブロックを意図的に「人工的に欠損」とみなし</a:t>
            </a:r>
            <a:r>
              <a:rPr lang="ja-JP" altLang="en-US" dirty="0"/>
              <a:t>、モデルにその元の観測値を予測させます。</a:t>
            </a:r>
          </a:p>
          <a:p>
            <a:pPr>
              <a:buFont typeface="Arial" panose="020B0604020202020204" pitchFamily="34" charset="0"/>
              <a:buChar char="•"/>
            </a:pPr>
            <a:r>
              <a:rPr lang="ja-JP" altLang="en-US" dirty="0"/>
              <a:t>これにより、モデルの予測性能を、実際に観測されていた正解の値と比較して評価することができます。</a:t>
            </a:r>
          </a:p>
          <a:p>
            <a:pPr>
              <a:buNone/>
            </a:pPr>
            <a:r>
              <a:rPr lang="ja-JP" altLang="en-US" b="1" dirty="0"/>
              <a:t>要するに</a:t>
            </a:r>
            <a:r>
              <a:rPr lang="en-US" altLang="ja-JP" b="1" dirty="0"/>
              <a:t>:</a:t>
            </a:r>
            <a:endParaRPr lang="ja-JP" altLang="en-US" dirty="0"/>
          </a:p>
          <a:p>
            <a:r>
              <a:rPr lang="ja-JP" altLang="en-US" dirty="0"/>
              <a:t>このセクションでは、欠損した歩数データを補完するという問題が定義され、モデルの訓練と評価は、元々観測されていたデータを意図的に欠損させた状況で行われることが説明されています。これは、モデルの予測精度を客観的に評価するために、正解となるデータが必要であるためです。</a:t>
            </a:r>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83D15D5E-6A3E-567B-00E0-6921F8F6DE67}"/>
              </a:ext>
            </a:extLst>
          </p:cNvPr>
          <p:cNvSpPr>
            <a:spLocks noGrp="1"/>
          </p:cNvSpPr>
          <p:nvPr>
            <p:ph type="sldNum" sz="quarter" idx="5"/>
          </p:nvPr>
        </p:nvSpPr>
        <p:spPr/>
        <p:txBody>
          <a:bodyPr/>
          <a:lstStyle/>
          <a:p>
            <a:fld id="{516B3E5A-5222-4ECF-8EF7-0D115BED8D0A}" type="slidenum">
              <a:rPr kumimoji="1" lang="ja-JP" altLang="en-US" smtClean="0"/>
              <a:t>12</a:t>
            </a:fld>
            <a:endParaRPr kumimoji="1" lang="ja-JP" altLang="en-US"/>
          </a:p>
        </p:txBody>
      </p:sp>
    </p:spTree>
    <p:extLst>
      <p:ext uri="{BB962C8B-B14F-4D97-AF65-F5344CB8AC3E}">
        <p14:creationId xmlns:p14="http://schemas.microsoft.com/office/powerpoint/2010/main" val="11710646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8C96A-4772-58CB-4C4F-D0BD23F5AF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9D96C5-5FA4-9EF9-1C41-E60752D762A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F8F12FE-73E8-5B4F-5634-F6A0FA4DDF66}"/>
              </a:ext>
            </a:extLst>
          </p:cNvPr>
          <p:cNvSpPr>
            <a:spLocks noGrp="1"/>
          </p:cNvSpPr>
          <p:nvPr>
            <p:ph type="body" idx="1"/>
          </p:nvPr>
        </p:nvSpPr>
        <p:spPr/>
        <p:txBody>
          <a:bodyPr/>
          <a:lstStyle/>
          <a:p>
            <a:pPr>
              <a:buNone/>
            </a:pPr>
            <a:r>
              <a:rPr lang="ja-JP" altLang="en-US" b="1" dirty="0"/>
              <a:t>出力の変換</a:t>
            </a:r>
            <a:r>
              <a:rPr lang="en-US" altLang="ja-JP" b="1" dirty="0"/>
              <a:t>:</a:t>
            </a:r>
            <a:endParaRPr lang="ja-JP" altLang="en-US" dirty="0"/>
          </a:p>
          <a:p>
            <a:pPr>
              <a:buFont typeface="Arial" panose="020B0604020202020204" pitchFamily="34" charset="0"/>
              <a:buChar char="•"/>
            </a:pPr>
            <a:r>
              <a:rPr lang="ja-JP" altLang="en-US" dirty="0"/>
              <a:t>モデルの出力は、制約のない時間単位の歩行率です。</a:t>
            </a:r>
          </a:p>
          <a:p>
            <a:pPr>
              <a:buFont typeface="Arial" panose="020B0604020202020204" pitchFamily="34" charset="0"/>
              <a:buChar char="•"/>
            </a:pPr>
            <a:r>
              <a:rPr lang="ja-JP" altLang="en-US" dirty="0"/>
              <a:t>この歩行率を実際の歩数に変換するために、以下の変換式を使用します。 </a:t>
            </a:r>
          </a:p>
          <a:p>
            <a:pPr marL="742950" lvl="1" indent="-285750">
              <a:buFont typeface="Arial" panose="020B0604020202020204" pitchFamily="34" charset="0"/>
              <a:buChar char="•"/>
            </a:pPr>
            <a:r>
              <a:rPr lang="en-US" altLang="ja-JP" dirty="0" err="1">
                <a:effectLst/>
              </a:rPr>
              <a:t>Cw,t</a:t>
            </a:r>
            <a:r>
              <a:rPr lang="ja-JP" altLang="en-US" dirty="0"/>
              <a:t>​⋅</a:t>
            </a:r>
            <a:r>
              <a:rPr lang="en-US" altLang="ja-JP" dirty="0"/>
              <a:t>min(1.5⋅s</a:t>
            </a:r>
            <a:r>
              <a:rPr lang="en-US" altLang="ja-JP" dirty="0">
                <a:effectLst/>
              </a:rPr>
              <a:t>max</a:t>
            </a:r>
            <a:r>
              <a:rPr lang="ja-JP" altLang="en-US" dirty="0"/>
              <a:t>​</a:t>
            </a:r>
            <a:r>
              <a:rPr lang="en-US" altLang="ja-JP" dirty="0"/>
              <a:t>,max(0,s</a:t>
            </a:r>
            <a:r>
              <a:rPr lang="en-US" altLang="ja-JP" dirty="0">
                <a:effectLst/>
              </a:rPr>
              <a:t>t</a:t>
            </a:r>
            <a:r>
              <a:rPr lang="ja-JP" altLang="en-US" dirty="0"/>
              <a:t>​</a:t>
            </a:r>
            <a:r>
              <a:rPr lang="en-US" altLang="ja-JP" dirty="0"/>
              <a:t>))</a:t>
            </a:r>
          </a:p>
          <a:p>
            <a:pPr marL="742950" lvl="1" indent="-285750">
              <a:buFont typeface="Arial" panose="020B0604020202020204" pitchFamily="34" charset="0"/>
              <a:buChar char="•"/>
            </a:pPr>
            <a:r>
              <a:rPr lang="ja-JP" altLang="en-US" dirty="0"/>
              <a:t>ここで、</a:t>
            </a:r>
            <a:r>
              <a:rPr lang="en-US" altLang="ja-JP" dirty="0" err="1">
                <a:effectLst/>
              </a:rPr>
              <a:t>Cw,t</a:t>
            </a:r>
            <a:r>
              <a:rPr lang="ja-JP" altLang="en-US" dirty="0"/>
              <a:t>​ は時刻 </a:t>
            </a:r>
            <a:r>
              <a:rPr lang="en-US" altLang="ja-JP" dirty="0"/>
              <a:t>t </a:t>
            </a:r>
            <a:r>
              <a:rPr lang="ja-JP" altLang="en-US" dirty="0"/>
              <a:t>における観測された装着時間、</a:t>
            </a:r>
            <a:r>
              <a:rPr lang="en-US" altLang="ja-JP" dirty="0" err="1"/>
              <a:t>s</a:t>
            </a:r>
            <a:r>
              <a:rPr lang="en-US" altLang="ja-JP" dirty="0" err="1">
                <a:effectLst/>
              </a:rPr>
              <a:t>t</a:t>
            </a:r>
            <a:r>
              <a:rPr lang="ja-JP" altLang="en-US" dirty="0"/>
              <a:t>​ は予測された歩行率、</a:t>
            </a:r>
            <a:r>
              <a:rPr lang="en-US" altLang="ja-JP" dirty="0" err="1"/>
              <a:t>s</a:t>
            </a:r>
            <a:r>
              <a:rPr lang="en-US" altLang="ja-JP" dirty="0" err="1">
                <a:effectLst/>
              </a:rPr>
              <a:t>max</a:t>
            </a:r>
            <a:r>
              <a:rPr lang="ja-JP" altLang="en-US" dirty="0"/>
              <a:t>​ はその参加者の訓練データで観測された最大の歩行率です。</a:t>
            </a:r>
          </a:p>
          <a:p>
            <a:pPr>
              <a:buFont typeface="Arial" panose="020B0604020202020204" pitchFamily="34" charset="0"/>
              <a:buChar char="•"/>
            </a:pPr>
            <a:r>
              <a:rPr lang="ja-JP" altLang="en-US" dirty="0"/>
              <a:t>この変換により、予測される歩数は常に非負の値となり、また、極端な外れ値を予測することを避けるために、予測された歩行率は最大でも </a:t>
            </a:r>
            <a:r>
              <a:rPr lang="en-US" altLang="ja-JP" dirty="0"/>
              <a:t>1.5⋅s</a:t>
            </a:r>
            <a:r>
              <a:rPr lang="en-US" altLang="ja-JP" dirty="0">
                <a:effectLst/>
              </a:rPr>
              <a:t>max</a:t>
            </a:r>
            <a:r>
              <a:rPr lang="ja-JP" altLang="en-US" dirty="0"/>
              <a:t>​ にクリップされます。</a:t>
            </a:r>
          </a:p>
          <a:p>
            <a:pPr>
              <a:buNone/>
            </a:pPr>
            <a:r>
              <a:rPr lang="ja-JP" altLang="en-US" b="1" dirty="0"/>
              <a:t>損失関数</a:t>
            </a:r>
            <a:r>
              <a:rPr lang="en-US" altLang="ja-JP" b="1" dirty="0"/>
              <a:t>:</a:t>
            </a:r>
            <a:endParaRPr lang="ja-JP" altLang="en-US" dirty="0"/>
          </a:p>
          <a:p>
            <a:pPr>
              <a:buFont typeface="Arial" panose="020B0604020202020204" pitchFamily="34" charset="0"/>
              <a:buChar char="•"/>
            </a:pPr>
            <a:r>
              <a:rPr lang="ja-JP" altLang="en-US" dirty="0"/>
              <a:t>モデルの訓練時の損失関数として、真の歩数と予測された歩数の間の平均絶対誤差 </a:t>
            </a:r>
            <a:r>
              <a:rPr lang="en-US" altLang="ja-JP" dirty="0"/>
              <a:t>(Mean Absolute Error, MAE) </a:t>
            </a:r>
            <a:r>
              <a:rPr lang="ja-JP" altLang="en-US" dirty="0"/>
              <a:t>を使用します。</a:t>
            </a:r>
          </a:p>
          <a:p>
            <a:pPr>
              <a:buNone/>
            </a:pPr>
            <a:r>
              <a:rPr lang="ja-JP" altLang="en-US" b="1" dirty="0"/>
              <a:t>訓練方法</a:t>
            </a:r>
            <a:r>
              <a:rPr lang="en-US" altLang="ja-JP" b="1" dirty="0"/>
              <a:t>:</a:t>
            </a:r>
            <a:endParaRPr lang="ja-JP" altLang="en-US" dirty="0"/>
          </a:p>
          <a:p>
            <a:pPr>
              <a:buFont typeface="Arial" panose="020B0604020202020204" pitchFamily="34" charset="0"/>
              <a:buChar char="•"/>
            </a:pPr>
            <a:r>
              <a:rPr lang="ja-JP" altLang="en-US" dirty="0"/>
              <a:t>確率的勾配降下法 </a:t>
            </a:r>
            <a:r>
              <a:rPr lang="en-US" altLang="ja-JP" dirty="0"/>
              <a:t>(Stochastic Gradient Descent, SGD) </a:t>
            </a:r>
            <a:r>
              <a:rPr lang="ja-JP" altLang="en-US" dirty="0"/>
              <a:t>に基づく訓練アプローチを使用します。</a:t>
            </a:r>
          </a:p>
          <a:p>
            <a:pPr>
              <a:buFont typeface="Arial" panose="020B0604020202020204" pitchFamily="34" charset="0"/>
              <a:buChar char="•"/>
            </a:pPr>
            <a:r>
              <a:rPr lang="ja-JP" altLang="en-US" dirty="0"/>
              <a:t>各バッチには、異なる参加者からサンプリングされたインスタンスが含まれます。</a:t>
            </a:r>
          </a:p>
          <a:p>
            <a:pPr>
              <a:buFont typeface="Arial" panose="020B0604020202020204" pitchFamily="34" charset="0"/>
              <a:buChar char="•"/>
            </a:pPr>
            <a:r>
              <a:rPr lang="ja-JP" altLang="en-US" dirty="0"/>
              <a:t>バッチ内のすべてのサンプルに対して等しい重みで</a:t>
            </a:r>
            <a:r>
              <a:rPr lang="en-US" altLang="ja-JP" dirty="0"/>
              <a:t>MAE</a:t>
            </a:r>
            <a:r>
              <a:rPr lang="ja-JP" altLang="en-US" dirty="0"/>
              <a:t>を計算します。</a:t>
            </a:r>
          </a:p>
          <a:p>
            <a:pPr>
              <a:buNone/>
            </a:pPr>
            <a:r>
              <a:rPr lang="ja-JP" altLang="en-US" b="1" dirty="0"/>
              <a:t>ハイパーパラメータ最適化と訓練の詳細</a:t>
            </a:r>
            <a:r>
              <a:rPr lang="en-US" altLang="ja-JP" b="1" dirty="0"/>
              <a:t>:</a:t>
            </a:r>
            <a:endParaRPr lang="ja-JP" altLang="en-US" dirty="0"/>
          </a:p>
          <a:p>
            <a:pPr>
              <a:buFont typeface="Arial" panose="020B0604020202020204" pitchFamily="34" charset="0"/>
              <a:buChar char="•"/>
            </a:pPr>
            <a:r>
              <a:rPr lang="ja-JP" altLang="en-US" dirty="0"/>
              <a:t>ハイパーパラメータの最適化と訓練に関する追加の詳細は、付録</a:t>
            </a:r>
            <a:r>
              <a:rPr lang="en-US" altLang="ja-JP" dirty="0"/>
              <a:t>C</a:t>
            </a:r>
            <a:r>
              <a:rPr lang="ja-JP" altLang="en-US" dirty="0"/>
              <a:t>に記載されています。</a:t>
            </a:r>
          </a:p>
          <a:p>
            <a:pPr>
              <a:buNone/>
            </a:pPr>
            <a:r>
              <a:rPr lang="ja-JP" altLang="en-US" b="1" dirty="0"/>
              <a:t>要するに</a:t>
            </a:r>
            <a:r>
              <a:rPr lang="en-US" altLang="ja-JP" b="1" dirty="0"/>
              <a:t>:</a:t>
            </a:r>
            <a:endParaRPr lang="ja-JP" altLang="en-US" dirty="0"/>
          </a:p>
          <a:p>
            <a:r>
              <a:rPr lang="ja-JP" altLang="en-US" dirty="0"/>
              <a:t>モデルは制約のない歩行率を予測し、それを装着時間と訓練データにおける最大歩行率に基づいて非負の値にクリップされた歩数に変換します。訓練の損失関数には</a:t>
            </a:r>
            <a:r>
              <a:rPr lang="en-US" altLang="ja-JP" dirty="0"/>
              <a:t>MAE</a:t>
            </a:r>
            <a:r>
              <a:rPr lang="ja-JP" altLang="en-US" dirty="0"/>
              <a:t>が用いられ、</a:t>
            </a:r>
            <a:r>
              <a:rPr lang="en-US" altLang="ja-JP" dirty="0"/>
              <a:t>SGD</a:t>
            </a:r>
            <a:r>
              <a:rPr lang="ja-JP" altLang="en-US" dirty="0"/>
              <a:t>によるバッチ学習が行われます。ハイパーパラメータや訓練の詳細については付録</a:t>
            </a:r>
            <a:r>
              <a:rPr lang="en-US" altLang="ja-JP" dirty="0"/>
              <a:t>C</a:t>
            </a:r>
            <a:r>
              <a:rPr lang="ja-JP" altLang="en-US" dirty="0"/>
              <a:t>で説明されます。</a:t>
            </a:r>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49EAC1D5-52A0-135F-C58A-1BEFFEB7B1D0}"/>
              </a:ext>
            </a:extLst>
          </p:cNvPr>
          <p:cNvSpPr>
            <a:spLocks noGrp="1"/>
          </p:cNvSpPr>
          <p:nvPr>
            <p:ph type="sldNum" sz="quarter" idx="5"/>
          </p:nvPr>
        </p:nvSpPr>
        <p:spPr/>
        <p:txBody>
          <a:bodyPr/>
          <a:lstStyle/>
          <a:p>
            <a:fld id="{516B3E5A-5222-4ECF-8EF7-0D115BED8D0A}" type="slidenum">
              <a:rPr kumimoji="1" lang="ja-JP" altLang="en-US" smtClean="0"/>
              <a:t>13</a:t>
            </a:fld>
            <a:endParaRPr kumimoji="1" lang="ja-JP" altLang="en-US"/>
          </a:p>
        </p:txBody>
      </p:sp>
    </p:spTree>
    <p:extLst>
      <p:ext uri="{BB962C8B-B14F-4D97-AF65-F5344CB8AC3E}">
        <p14:creationId xmlns:p14="http://schemas.microsoft.com/office/powerpoint/2010/main" val="4065301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AC8C3-50F9-CC7B-97A4-3E0822A03FC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3027792-370D-A336-89A4-AB75EFB204D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F8BFB9E-4485-5876-C49B-2B6F28FD5B18}"/>
              </a:ext>
            </a:extLst>
          </p:cNvPr>
          <p:cNvSpPr>
            <a:spLocks noGrp="1"/>
          </p:cNvSpPr>
          <p:nvPr>
            <p:ph type="body" idx="1"/>
          </p:nvPr>
        </p:nvSpPr>
        <p:spPr/>
        <p:txBody>
          <a:bodyPr/>
          <a:lstStyle/>
          <a:p>
            <a:pPr>
              <a:buNone/>
            </a:pPr>
            <a:r>
              <a:rPr lang="ja-JP" altLang="en-US" b="1" dirty="0"/>
              <a:t>平均値・マイクロ平均値・中央値埋めの</a:t>
            </a:r>
            <a:r>
              <a:rPr lang="en-US" altLang="ja-JP" b="1" dirty="0"/>
              <a:t>4</a:t>
            </a:r>
            <a:r>
              <a:rPr lang="ja-JP" altLang="en-US" b="1" dirty="0"/>
              <a:t>つのバリエーション（参加者ごと）</a:t>
            </a:r>
            <a:r>
              <a:rPr lang="en-US" altLang="ja-JP" b="1" dirty="0"/>
              <a:t>:</a:t>
            </a:r>
            <a:endParaRPr lang="ja-JP" altLang="en-US" dirty="0"/>
          </a:p>
          <a:p>
            <a:pPr>
              <a:buFont typeface="Arial" panose="020B0604020202020204" pitchFamily="34" charset="0"/>
              <a:buChar char="•"/>
            </a:pPr>
            <a:r>
              <a:rPr lang="en-US" altLang="ja-JP" b="1" dirty="0"/>
              <a:t>DW+HD (Day of the Week + Hour of the Day):</a:t>
            </a:r>
            <a:r>
              <a:rPr lang="ja-JP" altLang="en-US" dirty="0"/>
              <a:t> </a:t>
            </a:r>
          </a:p>
          <a:p>
            <a:pPr marL="742950" lvl="1" indent="-285750">
              <a:buFont typeface="Arial" panose="020B0604020202020204" pitchFamily="34" charset="0"/>
              <a:buChar char="•"/>
            </a:pPr>
            <a:r>
              <a:rPr lang="ja-JP" altLang="en-US" dirty="0"/>
              <a:t>各参加者について、曜日ごと（</a:t>
            </a:r>
            <a:r>
              <a:rPr lang="en-US" altLang="ja-JP" dirty="0"/>
              <a:t>Day of the Week, DW</a:t>
            </a:r>
            <a:r>
              <a:rPr lang="ja-JP" altLang="en-US" dirty="0"/>
              <a:t>）および時間ごと（</a:t>
            </a:r>
            <a:r>
              <a:rPr lang="en-US" altLang="ja-JP" dirty="0"/>
              <a:t>Hour of the Day, HD</a:t>
            </a:r>
            <a:r>
              <a:rPr lang="ja-JP" altLang="en-US" dirty="0"/>
              <a:t>）に補完統計量（平均値、マイクロ平均値、または中央値）を計算します。</a:t>
            </a:r>
          </a:p>
          <a:p>
            <a:pPr marL="742950" lvl="1" indent="-285750">
              <a:buFont typeface="Arial" panose="020B0604020202020204" pitchFamily="34" charset="0"/>
              <a:buChar char="•"/>
            </a:pPr>
            <a:r>
              <a:rPr lang="ja-JP" altLang="en-US" dirty="0"/>
              <a:t>そして、その参加者の、同じ曜日かつ同じ時間のすべての欠損データに、計算された統計量を適用します。</a:t>
            </a:r>
          </a:p>
          <a:p>
            <a:pPr marL="742950" lvl="1" indent="-285750">
              <a:buFont typeface="Arial" panose="020B0604020202020204" pitchFamily="34" charset="0"/>
              <a:buChar char="•"/>
            </a:pPr>
            <a:r>
              <a:rPr lang="ja-JP" altLang="en-US" b="1" dirty="0"/>
              <a:t>例</a:t>
            </a:r>
            <a:r>
              <a:rPr lang="en-US" altLang="ja-JP" b="1" dirty="0"/>
              <a:t>:</a:t>
            </a:r>
            <a:r>
              <a:rPr lang="ja-JP" altLang="en-US" dirty="0"/>
              <a:t> ある参加者の月曜日の午前</a:t>
            </a:r>
            <a:r>
              <a:rPr lang="en-US" altLang="ja-JP" dirty="0"/>
              <a:t>8</a:t>
            </a:r>
            <a:r>
              <a:rPr lang="ja-JP" altLang="en-US" dirty="0"/>
              <a:t>時の観測された歩数の中央値を計算し、その参加者のすべての月曜日の午前</a:t>
            </a:r>
            <a:r>
              <a:rPr lang="en-US" altLang="ja-JP" dirty="0"/>
              <a:t>8</a:t>
            </a:r>
            <a:r>
              <a:rPr lang="ja-JP" altLang="en-US" dirty="0"/>
              <a:t>時の欠損値をその中央値で埋めます。</a:t>
            </a:r>
          </a:p>
          <a:p>
            <a:pPr>
              <a:buNone/>
            </a:pPr>
            <a:r>
              <a:rPr lang="en-US" altLang="ja-JP" b="1" dirty="0" err="1"/>
              <a:t>kNN</a:t>
            </a:r>
            <a:r>
              <a:rPr lang="ja-JP" altLang="en-US" b="1" dirty="0"/>
              <a:t>モデル</a:t>
            </a:r>
            <a:r>
              <a:rPr lang="en-US" altLang="ja-JP" b="1" dirty="0"/>
              <a:t>:</a:t>
            </a:r>
            <a:endParaRPr lang="ja-JP" altLang="en-US" dirty="0"/>
          </a:p>
          <a:p>
            <a:pPr>
              <a:buFont typeface="Arial" panose="020B0604020202020204" pitchFamily="34" charset="0"/>
              <a:buChar char="•"/>
            </a:pPr>
            <a:r>
              <a:rPr lang="ja-JP" altLang="en-US" b="1" dirty="0"/>
              <a:t>一様 </a:t>
            </a:r>
            <a:r>
              <a:rPr lang="en-US" altLang="ja-JP" b="1" dirty="0"/>
              <a:t>(uniform):</a:t>
            </a:r>
            <a:r>
              <a:rPr lang="ja-JP" altLang="en-US" dirty="0"/>
              <a:t> 近傍の点に均等な重みを割り当てる</a:t>
            </a:r>
            <a:r>
              <a:rPr lang="en-US" altLang="ja-JP" dirty="0"/>
              <a:t>k</a:t>
            </a:r>
            <a:r>
              <a:rPr lang="ja-JP" altLang="en-US" dirty="0"/>
              <a:t>最近傍法 </a:t>
            </a:r>
            <a:r>
              <a:rPr lang="en-US" altLang="ja-JP" dirty="0"/>
              <a:t>(k-Nearest Neighbors)</a:t>
            </a:r>
            <a:r>
              <a:rPr lang="ja-JP" altLang="en-US" dirty="0"/>
              <a:t>。</a:t>
            </a:r>
          </a:p>
          <a:p>
            <a:pPr>
              <a:buFont typeface="Arial" panose="020B0604020202020204" pitchFamily="34" charset="0"/>
              <a:buChar char="•"/>
            </a:pPr>
            <a:r>
              <a:rPr lang="ja-JP" altLang="en-US" b="1" dirty="0"/>
              <a:t>ソフトマックス </a:t>
            </a:r>
            <a:r>
              <a:rPr lang="en-US" altLang="ja-JP" b="1" dirty="0"/>
              <a:t>(</a:t>
            </a:r>
            <a:r>
              <a:rPr lang="en-US" altLang="ja-JP" b="1" dirty="0" err="1"/>
              <a:t>softmax</a:t>
            </a:r>
            <a:r>
              <a:rPr lang="en-US" altLang="ja-JP" b="1" dirty="0"/>
              <a:t>):</a:t>
            </a:r>
            <a:r>
              <a:rPr lang="ja-JP" altLang="en-US" dirty="0"/>
              <a:t> 目標の時間ブロックとその近傍の点との距離に基づく</a:t>
            </a:r>
            <a:r>
              <a:rPr lang="en-US" altLang="ja-JP" dirty="0"/>
              <a:t>RBF</a:t>
            </a:r>
            <a:r>
              <a:rPr lang="ja-JP" altLang="en-US" dirty="0"/>
              <a:t>カーネルによって重みを決定する</a:t>
            </a:r>
            <a:r>
              <a:rPr lang="en-US" altLang="ja-JP" dirty="0"/>
              <a:t>k</a:t>
            </a:r>
            <a:r>
              <a:rPr lang="ja-JP" altLang="en-US" dirty="0"/>
              <a:t>最近傍法。</a:t>
            </a:r>
          </a:p>
          <a:p>
            <a:pPr>
              <a:buNone/>
            </a:pPr>
            <a:r>
              <a:rPr lang="ja-JP" altLang="en-US" b="1" dirty="0"/>
              <a:t>モデルベースのベースライン手法</a:t>
            </a:r>
            <a:r>
              <a:rPr lang="en-US" altLang="ja-JP" b="1" dirty="0"/>
              <a:t>:</a:t>
            </a:r>
            <a:endParaRPr lang="ja-JP" altLang="en-US" dirty="0"/>
          </a:p>
          <a:p>
            <a:pPr>
              <a:buFont typeface="Arial" panose="020B0604020202020204" pitchFamily="34" charset="0"/>
              <a:buChar char="•"/>
            </a:pPr>
            <a:r>
              <a:rPr lang="ja-JP" altLang="en-US" b="1" dirty="0"/>
              <a:t>線形回帰補完 </a:t>
            </a:r>
            <a:r>
              <a:rPr lang="en-US" altLang="ja-JP" b="1" dirty="0"/>
              <a:t>(linear regression imputation):</a:t>
            </a:r>
            <a:r>
              <a:rPr lang="ja-JP" altLang="en-US" dirty="0"/>
              <a:t> 他の観測された変数から線形回帰モデルを用いて欠損値を予測します。</a:t>
            </a:r>
          </a:p>
          <a:p>
            <a:pPr>
              <a:buFont typeface="Arial" panose="020B0604020202020204" pitchFamily="34" charset="0"/>
              <a:buChar char="•"/>
            </a:pPr>
            <a:r>
              <a:rPr lang="ja-JP" altLang="en-US" b="1" dirty="0"/>
              <a:t>反復補完 </a:t>
            </a:r>
            <a:r>
              <a:rPr lang="en-US" altLang="ja-JP" b="1" dirty="0"/>
              <a:t>(iterative imputation):</a:t>
            </a:r>
            <a:r>
              <a:rPr lang="ja-JP" altLang="en-US" dirty="0"/>
              <a:t> 欠損値を持つ変数を他の観測された変数から反復的に推定する手法 </a:t>
            </a:r>
            <a:r>
              <a:rPr lang="en-US" altLang="ja-JP" dirty="0"/>
              <a:t>(Azur et al., 2011)</a:t>
            </a:r>
            <a:r>
              <a:rPr lang="ja-JP" altLang="en-US" dirty="0"/>
              <a:t>。</a:t>
            </a:r>
          </a:p>
          <a:p>
            <a:pPr>
              <a:buFont typeface="Arial" panose="020B0604020202020204" pitchFamily="34" charset="0"/>
              <a:buChar char="•"/>
            </a:pPr>
            <a:r>
              <a:rPr lang="ja-JP" altLang="en-US" b="1" dirty="0"/>
              <a:t>最先端の畳み込みノイズ除去自己符号化器 </a:t>
            </a:r>
            <a:r>
              <a:rPr lang="en-US" altLang="ja-JP" b="1" dirty="0"/>
              <a:t>(CNN-DAE) (Jang et al., 2020):</a:t>
            </a:r>
            <a:r>
              <a:rPr lang="ja-JP" altLang="en-US" dirty="0"/>
              <a:t> 畳み込みニューラルネットワークを用いたノイズ除去自己符号化器による補完手法。</a:t>
            </a:r>
          </a:p>
          <a:p>
            <a:pPr>
              <a:buFont typeface="Arial" panose="020B0604020202020204" pitchFamily="34" charset="0"/>
              <a:buChar char="•"/>
            </a:pPr>
            <a:r>
              <a:rPr lang="en-US" altLang="ja-JP" b="1" dirty="0"/>
              <a:t>RNN</a:t>
            </a:r>
            <a:r>
              <a:rPr lang="ja-JP" altLang="en-US" b="1" dirty="0"/>
              <a:t>モデル </a:t>
            </a:r>
            <a:r>
              <a:rPr lang="en-US" altLang="ja-JP" b="1" dirty="0"/>
              <a:t>(BRITS (Cao et al., 2018) </a:t>
            </a:r>
            <a:r>
              <a:rPr lang="ja-JP" altLang="en-US" b="1" dirty="0"/>
              <a:t>および </a:t>
            </a:r>
            <a:r>
              <a:rPr lang="en-US" altLang="ja-JP" b="1" dirty="0"/>
              <a:t>MRNN (Yoon et al., 2018)):</a:t>
            </a:r>
            <a:r>
              <a:rPr lang="ja-JP" altLang="en-US" dirty="0"/>
              <a:t> </a:t>
            </a:r>
            <a:r>
              <a:rPr lang="en-US" altLang="ja-JP" dirty="0"/>
              <a:t>Recurrent Neural Network (RNN) </a:t>
            </a:r>
            <a:r>
              <a:rPr lang="ja-JP" altLang="en-US" dirty="0"/>
              <a:t>を用いた時系列データの補完手法。</a:t>
            </a:r>
          </a:p>
          <a:p>
            <a:pPr>
              <a:buFont typeface="Arial" panose="020B0604020202020204" pitchFamily="34" charset="0"/>
              <a:buChar char="•"/>
            </a:pPr>
            <a:r>
              <a:rPr lang="en-US" altLang="ja-JP" b="1" dirty="0"/>
              <a:t>USGAN (Miao et al., 2021):</a:t>
            </a:r>
            <a:r>
              <a:rPr lang="ja-JP" altLang="en-US" dirty="0"/>
              <a:t> </a:t>
            </a:r>
            <a:r>
              <a:rPr lang="en-US" altLang="ja-JP" dirty="0"/>
              <a:t>Generative Adversarial Network (GAN) </a:t>
            </a:r>
            <a:r>
              <a:rPr lang="ja-JP" altLang="en-US" dirty="0"/>
              <a:t>を用いた時系列データの補完手法。</a:t>
            </a:r>
          </a:p>
          <a:p>
            <a:pPr>
              <a:buFont typeface="Arial" panose="020B0604020202020204" pitchFamily="34" charset="0"/>
              <a:buChar char="•"/>
            </a:pPr>
            <a:r>
              <a:rPr lang="en-US" altLang="ja-JP" b="1" dirty="0"/>
              <a:t>SAITs (Du et al., 2023):</a:t>
            </a:r>
            <a:r>
              <a:rPr lang="ja-JP" altLang="en-US" dirty="0"/>
              <a:t> </a:t>
            </a:r>
            <a:r>
              <a:rPr lang="en-US" altLang="ja-JP" dirty="0"/>
              <a:t>Self-Attention</a:t>
            </a:r>
            <a:r>
              <a:rPr lang="ja-JP" altLang="en-US" dirty="0"/>
              <a:t>に基づいた時系列データ補完モデル。</a:t>
            </a:r>
          </a:p>
          <a:p>
            <a:pPr>
              <a:buNone/>
            </a:pPr>
            <a:r>
              <a:rPr lang="ja-JP" altLang="en-US" b="1" dirty="0"/>
              <a:t>要するに</a:t>
            </a:r>
            <a:r>
              <a:rPr lang="en-US" altLang="ja-JP" b="1" dirty="0"/>
              <a:t>:</a:t>
            </a:r>
            <a:endParaRPr lang="ja-JP" altLang="en-US" dirty="0"/>
          </a:p>
          <a:p>
            <a:r>
              <a:rPr lang="ja-JP" altLang="en-US" dirty="0"/>
              <a:t>このセクションでは、提案モデルと比較するための、より高度なベースライン手法が紹介されています。これには、曜日と時間帯を考慮した統計的な補完、</a:t>
            </a:r>
            <a:r>
              <a:rPr lang="en-US" altLang="ja-JP" dirty="0" err="1"/>
              <a:t>kNN</a:t>
            </a:r>
            <a:r>
              <a:rPr lang="ja-JP" altLang="en-US" dirty="0"/>
              <a:t>法、そして様々な深層学習モデル（</a:t>
            </a:r>
            <a:r>
              <a:rPr lang="en-US" altLang="ja-JP" dirty="0"/>
              <a:t>CNN</a:t>
            </a:r>
            <a:r>
              <a:rPr lang="ja-JP" altLang="en-US" dirty="0"/>
              <a:t>、</a:t>
            </a:r>
            <a:r>
              <a:rPr lang="en-US" altLang="ja-JP" dirty="0"/>
              <a:t>RNN</a:t>
            </a:r>
            <a:r>
              <a:rPr lang="ja-JP" altLang="en-US" dirty="0"/>
              <a:t>、</a:t>
            </a:r>
            <a:r>
              <a:rPr lang="en-US" altLang="ja-JP" dirty="0"/>
              <a:t>GAN</a:t>
            </a:r>
            <a:r>
              <a:rPr lang="ja-JP" altLang="en-US" dirty="0"/>
              <a:t>、</a:t>
            </a:r>
            <a:r>
              <a:rPr lang="en-US" altLang="ja-JP" dirty="0"/>
              <a:t>Self-Attention</a:t>
            </a:r>
            <a:r>
              <a:rPr lang="ja-JP" altLang="en-US" dirty="0"/>
              <a:t>）を用いた最先端の補完手法が含まれています</a:t>
            </a:r>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6F9381B4-D6E0-6620-DC04-BC189F2F8EEF}"/>
              </a:ext>
            </a:extLst>
          </p:cNvPr>
          <p:cNvSpPr>
            <a:spLocks noGrp="1"/>
          </p:cNvSpPr>
          <p:nvPr>
            <p:ph type="sldNum" sz="quarter" idx="5"/>
          </p:nvPr>
        </p:nvSpPr>
        <p:spPr/>
        <p:txBody>
          <a:bodyPr/>
          <a:lstStyle/>
          <a:p>
            <a:fld id="{516B3E5A-5222-4ECF-8EF7-0D115BED8D0A}" type="slidenum">
              <a:rPr kumimoji="1" lang="ja-JP" altLang="en-US" smtClean="0"/>
              <a:t>14</a:t>
            </a:fld>
            <a:endParaRPr kumimoji="1" lang="ja-JP" altLang="en-US"/>
          </a:p>
        </p:txBody>
      </p:sp>
    </p:spTree>
    <p:extLst>
      <p:ext uri="{BB962C8B-B14F-4D97-AF65-F5344CB8AC3E}">
        <p14:creationId xmlns:p14="http://schemas.microsoft.com/office/powerpoint/2010/main" val="3890716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09F70-8557-2231-557B-6F53C7A3D83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E2BBEC0-4964-66F3-C4E7-4DD637D6D78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5CFCE3C-0583-9FF2-DFB4-04807140C77A}"/>
              </a:ext>
            </a:extLst>
          </p:cNvPr>
          <p:cNvSpPr>
            <a:spLocks noGrp="1"/>
          </p:cNvSpPr>
          <p:nvPr>
            <p:ph type="body" idx="1"/>
          </p:nvPr>
        </p:nvSpPr>
        <p:spPr/>
        <p:txBody>
          <a:bodyPr/>
          <a:lstStyle/>
          <a:p>
            <a:pPr>
              <a:buNone/>
            </a:pPr>
            <a:r>
              <a:rPr lang="ja-JP" altLang="en-US" b="1" dirty="0"/>
              <a:t>データ分割</a:t>
            </a:r>
            <a:r>
              <a:rPr lang="en-US" altLang="ja-JP" b="1" dirty="0"/>
              <a:t>:</a:t>
            </a:r>
            <a:endParaRPr lang="ja-JP" altLang="en-US" dirty="0"/>
          </a:p>
          <a:p>
            <a:pPr>
              <a:buFont typeface="Arial" panose="020B0604020202020204" pitchFamily="34" charset="0"/>
              <a:buChar char="•"/>
            </a:pPr>
            <a:r>
              <a:rPr lang="ja-JP" altLang="en-US" dirty="0"/>
              <a:t>ハイパーパラメータを適切に設定するために、セクション</a:t>
            </a:r>
            <a:r>
              <a:rPr lang="en-US" altLang="ja-JP" dirty="0"/>
              <a:t>3</a:t>
            </a:r>
            <a:r>
              <a:rPr lang="ja-JP" altLang="en-US" dirty="0"/>
              <a:t>で説明したトレーニングデータセットに対して、</a:t>
            </a:r>
            <a:r>
              <a:rPr lang="en-US" altLang="ja-JP" dirty="0"/>
              <a:t>10</a:t>
            </a:r>
            <a:r>
              <a:rPr lang="ja-JP" altLang="en-US" dirty="0"/>
              <a:t>分割の層化ランダムサンプリングによる交差検証（</a:t>
            </a:r>
            <a:r>
              <a:rPr lang="en-US" altLang="ja-JP" dirty="0"/>
              <a:t>10-fold stratified random sampling validation</a:t>
            </a:r>
            <a:r>
              <a:rPr lang="ja-JP" altLang="en-US" dirty="0"/>
              <a:t>）アプローチを適用します。</a:t>
            </a:r>
          </a:p>
          <a:p>
            <a:pPr>
              <a:buFont typeface="Arial" panose="020B0604020202020204" pitchFamily="34" charset="0"/>
              <a:buChar char="•"/>
            </a:pPr>
            <a:r>
              <a:rPr lang="ja-JP" altLang="en-US" dirty="0"/>
              <a:t>層化サンプリングを用いる理由は、図</a:t>
            </a:r>
            <a:r>
              <a:rPr lang="en-US" altLang="ja-JP" dirty="0"/>
              <a:t>3</a:t>
            </a:r>
            <a:r>
              <a:rPr lang="ja-JP" altLang="en-US" dirty="0"/>
              <a:t>に見られるように、目標となる歩数カウント変数が低い値に大きく偏っているためです。</a:t>
            </a:r>
          </a:p>
          <a:p>
            <a:pPr>
              <a:buFont typeface="Arial" panose="020B0604020202020204" pitchFamily="34" charset="0"/>
              <a:buChar char="•"/>
            </a:pPr>
            <a:r>
              <a:rPr lang="ja-JP" altLang="en-US" dirty="0"/>
              <a:t>インスタンスを分割する際、これらの統計量（分布の形状）を一致させることが重要です。なぜなら、大きな歩数カウント値が検証セットに過剰または過少に含まれると、性能評価に大きな影響を与える可能性があるからです。</a:t>
            </a:r>
          </a:p>
          <a:p>
            <a:pPr>
              <a:buFont typeface="Arial" panose="020B0604020202020204" pitchFamily="34" charset="0"/>
              <a:buChar char="•"/>
            </a:pPr>
            <a:r>
              <a:rPr lang="ja-JP" altLang="en-US" dirty="0"/>
              <a:t>層化サンプリングでは、参加者ごとの一様密度ビンを使用します。</a:t>
            </a:r>
          </a:p>
          <a:p>
            <a:pPr>
              <a:buFont typeface="Arial" panose="020B0604020202020204" pitchFamily="34" charset="0"/>
              <a:buChar char="•"/>
            </a:pPr>
            <a:r>
              <a:rPr lang="ja-JP" altLang="en-US" dirty="0"/>
              <a:t>データ分割の具体的な割合として、各分割において</a:t>
            </a:r>
            <a:r>
              <a:rPr lang="en-US" altLang="ja-JP" dirty="0"/>
              <a:t>80%</a:t>
            </a:r>
            <a:r>
              <a:rPr lang="ja-JP" altLang="en-US" dirty="0"/>
              <a:t>のインスタンスを訓練に、</a:t>
            </a:r>
            <a:r>
              <a:rPr lang="en-US" altLang="ja-JP" dirty="0"/>
              <a:t>15%</a:t>
            </a:r>
            <a:r>
              <a:rPr lang="ja-JP" altLang="en-US" dirty="0"/>
              <a:t>を検証に、</a:t>
            </a:r>
            <a:r>
              <a:rPr lang="en-US" altLang="ja-JP" dirty="0"/>
              <a:t>5%</a:t>
            </a:r>
            <a:r>
              <a:rPr lang="ja-JP" altLang="en-US" dirty="0"/>
              <a:t>をインドメインのテストセットに割り当てます。</a:t>
            </a:r>
          </a:p>
          <a:p>
            <a:pPr>
              <a:buFont typeface="Arial" panose="020B0604020202020204" pitchFamily="34" charset="0"/>
              <a:buChar char="•"/>
            </a:pPr>
            <a:r>
              <a:rPr lang="ja-JP" altLang="en-US" dirty="0"/>
              <a:t>しかし、この論文では、様々なレベルの欠損データを網羅した結果を提供するために、セクション</a:t>
            </a:r>
            <a:r>
              <a:rPr lang="en-US" altLang="ja-JP" dirty="0"/>
              <a:t>3</a:t>
            </a:r>
            <a:r>
              <a:rPr lang="ja-JP" altLang="en-US" dirty="0"/>
              <a:t>で説明した完全にホールドアウトされたテストセットに焦点を当てます。</a:t>
            </a:r>
          </a:p>
          <a:p>
            <a:pPr>
              <a:buNone/>
            </a:pPr>
            <a:r>
              <a:rPr lang="ja-JP" altLang="en-US" b="1" dirty="0"/>
              <a:t>要するに</a:t>
            </a:r>
            <a:r>
              <a:rPr lang="en-US" altLang="ja-JP" b="1" dirty="0"/>
              <a:t>:</a:t>
            </a:r>
            <a:endParaRPr lang="ja-JP" altLang="en-US" dirty="0"/>
          </a:p>
          <a:p>
            <a:r>
              <a:rPr lang="ja-JP" altLang="en-US" dirty="0"/>
              <a:t>モデルのハイパーパラメータ調整には、層化</a:t>
            </a:r>
            <a:r>
              <a:rPr lang="en-US" altLang="ja-JP" dirty="0"/>
              <a:t>k</a:t>
            </a:r>
            <a:r>
              <a:rPr lang="ja-JP" altLang="en-US" dirty="0"/>
              <a:t>分割交差検証を使用します。これは、歩数データの偏りを考慮し、訓練、検証、インデストテストセットを適切な割合で分割するためです。ただし、最終的な性能評価は、完全に独立したホールドアウトされたテストセットで行います。</a:t>
            </a:r>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46DF56AF-793D-C65E-2EA9-816769BE851E}"/>
              </a:ext>
            </a:extLst>
          </p:cNvPr>
          <p:cNvSpPr>
            <a:spLocks noGrp="1"/>
          </p:cNvSpPr>
          <p:nvPr>
            <p:ph type="sldNum" sz="quarter" idx="5"/>
          </p:nvPr>
        </p:nvSpPr>
        <p:spPr/>
        <p:txBody>
          <a:bodyPr/>
          <a:lstStyle/>
          <a:p>
            <a:fld id="{516B3E5A-5222-4ECF-8EF7-0D115BED8D0A}" type="slidenum">
              <a:rPr kumimoji="1" lang="ja-JP" altLang="en-US" smtClean="0"/>
              <a:t>15</a:t>
            </a:fld>
            <a:endParaRPr kumimoji="1" lang="ja-JP" altLang="en-US"/>
          </a:p>
        </p:txBody>
      </p:sp>
    </p:spTree>
    <p:extLst>
      <p:ext uri="{BB962C8B-B14F-4D97-AF65-F5344CB8AC3E}">
        <p14:creationId xmlns:p14="http://schemas.microsoft.com/office/powerpoint/2010/main" val="3877548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35EA6-7B4A-BF02-8DB4-29D8BC47DBA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D588979-AB0A-D942-A91D-4ED60EEDC3C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072152E-4EFB-213F-E3D2-B3C9B46A4072}"/>
              </a:ext>
            </a:extLst>
          </p:cNvPr>
          <p:cNvSpPr>
            <a:spLocks noGrp="1"/>
          </p:cNvSpPr>
          <p:nvPr>
            <p:ph type="body" idx="1"/>
          </p:nvPr>
        </p:nvSpPr>
        <p:spPr/>
        <p:txBody>
          <a:bodyPr/>
          <a:lstStyle/>
          <a:p>
            <a:pPr>
              <a:buNone/>
            </a:pPr>
            <a:r>
              <a:rPr lang="ja-JP" altLang="en-US" b="1" dirty="0"/>
              <a:t>モデル評価</a:t>
            </a:r>
            <a:endParaRPr lang="ja-JP" altLang="en-US" dirty="0"/>
          </a:p>
          <a:p>
            <a:pPr>
              <a:buFont typeface="Arial" panose="020B0604020202020204" pitchFamily="34" charset="0"/>
              <a:buChar char="•"/>
            </a:pPr>
            <a:r>
              <a:rPr lang="ja-JP" altLang="en-US" dirty="0"/>
              <a:t>訓練されたモデルは、セクション</a:t>
            </a:r>
            <a:r>
              <a:rPr lang="en-US" altLang="ja-JP" dirty="0"/>
              <a:t>3</a:t>
            </a:r>
            <a:r>
              <a:rPr lang="ja-JP" altLang="en-US" dirty="0"/>
              <a:t>で説明されている完全にホールドアウトされたテストセットで評価されます。</a:t>
            </a:r>
          </a:p>
          <a:p>
            <a:pPr>
              <a:buFont typeface="Arial" panose="020B0604020202020204" pitchFamily="34" charset="0"/>
              <a:buChar char="•"/>
            </a:pPr>
            <a:r>
              <a:rPr lang="ja-JP" altLang="en-US" dirty="0"/>
              <a:t>結果は、欠損データの割合のビンごとと、全体で報告されます。</a:t>
            </a:r>
          </a:p>
          <a:p>
            <a:pPr>
              <a:buFont typeface="Arial" panose="020B0604020202020204" pitchFamily="34" charset="0"/>
              <a:buChar char="•"/>
            </a:pPr>
            <a:r>
              <a:rPr lang="ja-JP" altLang="en-US" dirty="0"/>
              <a:t>評価指標として、マクロ平均絶対誤差 </a:t>
            </a:r>
            <a:r>
              <a:rPr lang="en-US" altLang="ja-JP" dirty="0"/>
              <a:t>(Macro Mean Absolute Error, Macro MAE) </a:t>
            </a:r>
            <a:r>
              <a:rPr lang="ja-JP" altLang="en-US" dirty="0"/>
              <a:t>を使用します。</a:t>
            </a:r>
          </a:p>
          <a:p>
            <a:pPr>
              <a:buNone/>
            </a:pPr>
            <a:r>
              <a:rPr lang="ja-JP" altLang="en-US" b="1" dirty="0"/>
              <a:t>マクロ平均絶対誤差 </a:t>
            </a:r>
            <a:r>
              <a:rPr lang="en-US" altLang="ja-JP" b="1" dirty="0"/>
              <a:t>(Macro MAE)</a:t>
            </a:r>
            <a:endParaRPr lang="ja-JP" altLang="en-US" dirty="0"/>
          </a:p>
          <a:p>
            <a:pPr>
              <a:buFont typeface="Arial" panose="020B0604020202020204" pitchFamily="34" charset="0"/>
              <a:buChar char="•"/>
            </a:pPr>
            <a:r>
              <a:rPr lang="en-US" altLang="ja-JP" dirty="0"/>
              <a:t>Macro MAE</a:t>
            </a:r>
            <a:r>
              <a:rPr lang="ja-JP" altLang="en-US" dirty="0"/>
              <a:t>は、テストセットの参加者全体にわたる、各テスト参加者の平均絶対誤差の平均です。</a:t>
            </a:r>
          </a:p>
          <a:p>
            <a:pPr>
              <a:buFont typeface="Arial" panose="020B0604020202020204" pitchFamily="34" charset="0"/>
              <a:buChar char="•"/>
            </a:pPr>
            <a:r>
              <a:rPr lang="ja-JP" altLang="en-US" dirty="0"/>
              <a:t>これは、以下の式</a:t>
            </a:r>
            <a:r>
              <a:rPr lang="en-US" altLang="ja-JP" dirty="0"/>
              <a:t>(5)</a:t>
            </a:r>
            <a:r>
              <a:rPr lang="ja-JP" altLang="en-US" dirty="0"/>
              <a:t>で定義されます。</a:t>
            </a:r>
          </a:p>
          <a:p>
            <a:pPr>
              <a:buNone/>
            </a:pPr>
            <a:r>
              <a:rPr lang="en-US" altLang="ja-JP" dirty="0" err="1">
                <a:effectLst/>
              </a:rPr>
              <a:t>MacroMAE</a:t>
            </a:r>
            <a:r>
              <a:rPr lang="en-US" altLang="ja-JP" dirty="0">
                <a:effectLst/>
              </a:rPr>
              <a:t>= 1/N * Σ_{n=1}^{N} (1/|M(n)| * Σ_{</a:t>
            </a:r>
            <a:r>
              <a:rPr lang="en-US" altLang="ja-JP" dirty="0" err="1">
                <a:effectLst/>
              </a:rPr>
              <a:t>m_n</a:t>
            </a:r>
            <a:r>
              <a:rPr lang="en-US" altLang="ja-JP" dirty="0">
                <a:effectLst/>
              </a:rPr>
              <a:t>=1}^{|M(n)|} AE_{</a:t>
            </a:r>
            <a:r>
              <a:rPr lang="en-US" altLang="ja-JP" dirty="0" err="1">
                <a:effectLst/>
              </a:rPr>
              <a:t>m_n</a:t>
            </a:r>
            <a:r>
              <a:rPr lang="en-US" altLang="ja-JP" dirty="0">
                <a:effectLst/>
              </a:rPr>
              <a:t>}) </a:t>
            </a:r>
          </a:p>
          <a:p>
            <a:pPr>
              <a:buFont typeface="Arial" panose="020B0604020202020204" pitchFamily="34" charset="0"/>
              <a:buChar char="•"/>
            </a:pPr>
            <a:r>
              <a:rPr lang="ja-JP" altLang="en-US" dirty="0"/>
              <a:t>ここで、</a:t>
            </a:r>
            <a:r>
              <a:rPr lang="en-US" altLang="ja-JP" dirty="0" err="1"/>
              <a:t>m</a:t>
            </a:r>
            <a:r>
              <a:rPr lang="en-US" altLang="ja-JP" dirty="0" err="1">
                <a:effectLst/>
              </a:rPr>
              <a:t>n</a:t>
            </a:r>
            <a:r>
              <a:rPr lang="ja-JP" altLang="en-US" dirty="0"/>
              <a:t>​∈</a:t>
            </a:r>
            <a:r>
              <a:rPr lang="en-US" altLang="ja-JP" dirty="0">
                <a:effectLst/>
              </a:rPr>
              <a:t>M</a:t>
            </a:r>
            <a:r>
              <a:rPr lang="en-US" altLang="ja-JP" dirty="0"/>
              <a:t>(n) </a:t>
            </a:r>
            <a:r>
              <a:rPr lang="ja-JP" altLang="en-US" dirty="0"/>
              <a:t>は、参加者 </a:t>
            </a:r>
            <a:r>
              <a:rPr lang="en-US" altLang="ja-JP" dirty="0"/>
              <a:t>n </a:t>
            </a:r>
            <a:r>
              <a:rPr lang="ja-JP" altLang="en-US" dirty="0"/>
              <a:t>の欠損時間ブロックの集合 </a:t>
            </a:r>
            <a:r>
              <a:rPr lang="en-US" altLang="ja-JP" dirty="0">
                <a:effectLst/>
              </a:rPr>
              <a:t>M</a:t>
            </a:r>
            <a:r>
              <a:rPr lang="en-US" altLang="ja-JP" dirty="0"/>
              <a:t>(n) </a:t>
            </a:r>
            <a:r>
              <a:rPr lang="ja-JP" altLang="en-US" dirty="0"/>
              <a:t>から補完される単一の時間ブロックのインデックスです。</a:t>
            </a:r>
          </a:p>
          <a:p>
            <a:pPr>
              <a:buFont typeface="Arial" panose="020B0604020202020204" pitchFamily="34" charset="0"/>
              <a:buChar char="•"/>
            </a:pPr>
            <a:r>
              <a:rPr lang="en-US" altLang="ja-JP" dirty="0"/>
              <a:t>N </a:t>
            </a:r>
            <a:r>
              <a:rPr lang="ja-JP" altLang="en-US" dirty="0"/>
              <a:t>はデータセット内の参加者の数です。</a:t>
            </a:r>
          </a:p>
          <a:p>
            <a:pPr>
              <a:buFont typeface="Arial" panose="020B0604020202020204" pitchFamily="34" charset="0"/>
              <a:buChar char="•"/>
            </a:pPr>
            <a:r>
              <a:rPr lang="ja-JP" altLang="en-US" dirty="0"/>
              <a:t>∣</a:t>
            </a:r>
            <a:r>
              <a:rPr lang="en-US" altLang="ja-JP" dirty="0">
                <a:effectLst/>
              </a:rPr>
              <a:t>M</a:t>
            </a:r>
            <a:r>
              <a:rPr lang="en-US" altLang="ja-JP" dirty="0"/>
              <a:t>(n)∣ </a:t>
            </a:r>
            <a:r>
              <a:rPr lang="ja-JP" altLang="en-US" dirty="0"/>
              <a:t>は、参加者 </a:t>
            </a:r>
            <a:r>
              <a:rPr lang="en-US" altLang="ja-JP" dirty="0"/>
              <a:t>n </a:t>
            </a:r>
            <a:r>
              <a:rPr lang="ja-JP" altLang="en-US" dirty="0"/>
              <a:t>から補完された時間ブロックの数です。</a:t>
            </a:r>
          </a:p>
          <a:p>
            <a:pPr>
              <a:buFont typeface="Arial" panose="020B0604020202020204" pitchFamily="34" charset="0"/>
              <a:buChar char="•"/>
            </a:pPr>
            <a:r>
              <a:rPr lang="en-US" altLang="ja-JP" dirty="0" err="1"/>
              <a:t>A</a:t>
            </a:r>
            <a:r>
              <a:rPr lang="en-US" altLang="ja-JP" dirty="0" err="1">
                <a:effectLst/>
              </a:rPr>
              <a:t>Emn</a:t>
            </a:r>
            <a:r>
              <a:rPr lang="en-US" altLang="ja-JP" dirty="0">
                <a:effectLst/>
              </a:rPr>
              <a:t>​</a:t>
            </a:r>
            <a:r>
              <a:rPr lang="ja-JP" altLang="en-US" dirty="0"/>
              <a:t>​ は、補完された時間ブロック </a:t>
            </a:r>
            <a:r>
              <a:rPr lang="en-US" altLang="ja-JP" dirty="0" err="1"/>
              <a:t>m</a:t>
            </a:r>
            <a:r>
              <a:rPr lang="en-US" altLang="ja-JP" dirty="0" err="1">
                <a:effectLst/>
              </a:rPr>
              <a:t>n</a:t>
            </a:r>
            <a:r>
              <a:rPr lang="ja-JP" altLang="en-US" dirty="0"/>
              <a:t>​ における絶対誤差（真の値と予測値の差の絶対値）です。</a:t>
            </a:r>
          </a:p>
          <a:p>
            <a:pPr>
              <a:buNone/>
            </a:pPr>
            <a:r>
              <a:rPr lang="ja-JP" altLang="en-US" b="1" dirty="0"/>
              <a:t>誤差のばらつきの測定</a:t>
            </a:r>
            <a:endParaRPr lang="ja-JP" altLang="en-US" dirty="0"/>
          </a:p>
          <a:p>
            <a:pPr>
              <a:buFont typeface="Arial" panose="020B0604020202020204" pitchFamily="34" charset="0"/>
              <a:buChar char="•"/>
            </a:pPr>
            <a:r>
              <a:rPr lang="ja-JP" altLang="en-US" dirty="0"/>
              <a:t>ばらつきの尺度として、平均の標準誤差の</a:t>
            </a:r>
            <a:r>
              <a:rPr lang="en-US" altLang="ja-JP" dirty="0"/>
              <a:t>1.96</a:t>
            </a:r>
            <a:r>
              <a:rPr lang="ja-JP" altLang="en-US" dirty="0"/>
              <a:t>倍（平均の</a:t>
            </a:r>
            <a:r>
              <a:rPr lang="en-US" altLang="ja-JP" dirty="0"/>
              <a:t>95%</a:t>
            </a:r>
            <a:r>
              <a:rPr lang="ja-JP" altLang="en-US" dirty="0"/>
              <a:t>信頼区間）を報告します。これにより、平均予測性能の</a:t>
            </a:r>
            <a:r>
              <a:rPr lang="en-US" altLang="ja-JP" dirty="0"/>
              <a:t>95%</a:t>
            </a:r>
            <a:r>
              <a:rPr lang="ja-JP" altLang="en-US" dirty="0"/>
              <a:t>信頼区間が得られます。</a:t>
            </a:r>
          </a:p>
          <a:p>
            <a:pPr>
              <a:buNone/>
            </a:pPr>
            <a:r>
              <a:rPr lang="ja-JP" altLang="en-US" b="1" dirty="0"/>
              <a:t>ハイパーパラメータの選択</a:t>
            </a:r>
            <a:endParaRPr lang="ja-JP" altLang="en-US" dirty="0"/>
          </a:p>
          <a:p>
            <a:pPr>
              <a:buFont typeface="Arial" panose="020B0604020202020204" pitchFamily="34" charset="0"/>
              <a:buChar char="•"/>
            </a:pPr>
            <a:r>
              <a:rPr lang="en-US" altLang="ja-JP" dirty="0"/>
              <a:t>10</a:t>
            </a:r>
            <a:r>
              <a:rPr lang="ja-JP" altLang="en-US" dirty="0"/>
              <a:t>分割の検証分割を使用してハイパーパラメータが選択されたモデルの場合、検証セットで最適なハイパーパラメータ値を決定し、対応する</a:t>
            </a:r>
            <a:r>
              <a:rPr lang="en-US" altLang="ja-JP" dirty="0"/>
              <a:t>10</a:t>
            </a:r>
            <a:r>
              <a:rPr lang="ja-JP" altLang="en-US" dirty="0"/>
              <a:t>個のモデルのテスト予測を平均して最終的なテスト予測を形成します。</a:t>
            </a:r>
          </a:p>
          <a:p>
            <a:pPr>
              <a:buNone/>
            </a:pPr>
            <a:r>
              <a:rPr lang="ja-JP" altLang="en-US" b="1" dirty="0"/>
              <a:t>パーソナライズされたベースラインモデル</a:t>
            </a:r>
            <a:endParaRPr lang="ja-JP" altLang="en-US" dirty="0"/>
          </a:p>
          <a:p>
            <a:pPr>
              <a:buFont typeface="Arial" panose="020B0604020202020204" pitchFamily="34" charset="0"/>
              <a:buChar char="•"/>
            </a:pPr>
            <a:r>
              <a:rPr lang="ja-JP" altLang="en-US" dirty="0"/>
              <a:t>参加者レベルの平均値補完などのパーソナライズされたベースラインモデルの場合、テストデータセットから計算された補完統計量を使用します。</a:t>
            </a:r>
          </a:p>
          <a:p>
            <a:pPr>
              <a:buFont typeface="Arial" panose="020B0604020202020204" pitchFamily="34" charset="0"/>
              <a:buChar char="•"/>
            </a:pPr>
            <a:r>
              <a:rPr lang="ja-JP" altLang="en-US" dirty="0"/>
              <a:t>これは、これらのアプローチが個人ごとに行われ、テストセットがトレーニングセットと重複するデータを持たない完全にホールドアウトされた個人で構成されているため、必要です。</a:t>
            </a:r>
          </a:p>
          <a:p>
            <a:pPr>
              <a:buFont typeface="Arial" panose="020B0604020202020204" pitchFamily="34" charset="0"/>
              <a:buChar char="•"/>
            </a:pPr>
            <a:r>
              <a:rPr lang="ja-JP" altLang="en-US" dirty="0"/>
              <a:t>この処理は、ベースラインモデルに有利なバイアスを与える可能性があります。</a:t>
            </a:r>
          </a:p>
          <a:p>
            <a:pPr>
              <a:buNone/>
            </a:pPr>
            <a:r>
              <a:rPr lang="ja-JP" altLang="en-US" b="1" dirty="0"/>
              <a:t>要するに</a:t>
            </a:r>
            <a:endParaRPr lang="ja-JP" altLang="en-US" dirty="0"/>
          </a:p>
          <a:p>
            <a:r>
              <a:rPr lang="ja-JP" altLang="en-US" dirty="0"/>
              <a:t>モデルの評価は、完全に独立したテストセットに対して、参加者ごとの平均絶対誤差をさらに参加者全体で平均した</a:t>
            </a:r>
            <a:r>
              <a:rPr lang="en-US" altLang="ja-JP" dirty="0"/>
              <a:t>Macro MAE</a:t>
            </a:r>
            <a:r>
              <a:rPr lang="ja-JP" altLang="en-US" dirty="0"/>
              <a:t>という指標で行われます。予測性能のばらつきは</a:t>
            </a:r>
            <a:r>
              <a:rPr lang="en-US" altLang="ja-JP" dirty="0"/>
              <a:t>95%</a:t>
            </a:r>
            <a:r>
              <a:rPr lang="ja-JP" altLang="en-US" dirty="0"/>
              <a:t>信頼区間で示されます。ハイパーパラメータは交差検証で選択され、パーソナライズされたベースラインモデルの補完統計量はテストデータから計算されますが、これはベースラインに有利なバイアスを生む可能性があることに注意が必要です。</a:t>
            </a:r>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AE9F6FA7-4CFC-EA8C-8EE7-380F1DFE6E8C}"/>
              </a:ext>
            </a:extLst>
          </p:cNvPr>
          <p:cNvSpPr>
            <a:spLocks noGrp="1"/>
          </p:cNvSpPr>
          <p:nvPr>
            <p:ph type="sldNum" sz="quarter" idx="5"/>
          </p:nvPr>
        </p:nvSpPr>
        <p:spPr/>
        <p:txBody>
          <a:bodyPr/>
          <a:lstStyle/>
          <a:p>
            <a:fld id="{516B3E5A-5222-4ECF-8EF7-0D115BED8D0A}" type="slidenum">
              <a:rPr kumimoji="1" lang="ja-JP" altLang="en-US" smtClean="0"/>
              <a:t>16</a:t>
            </a:fld>
            <a:endParaRPr kumimoji="1" lang="ja-JP" altLang="en-US"/>
          </a:p>
        </p:txBody>
      </p:sp>
    </p:spTree>
    <p:extLst>
      <p:ext uri="{BB962C8B-B14F-4D97-AF65-F5344CB8AC3E}">
        <p14:creationId xmlns:p14="http://schemas.microsoft.com/office/powerpoint/2010/main" val="1322700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EF5F9-1111-8ED0-E1B7-F3C37C21B8F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CBD8295-7731-9E8F-E203-B9170F85EA8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609E709-BFD5-1FA5-E2B4-218CEDD7E9FF}"/>
              </a:ext>
            </a:extLst>
          </p:cNvPr>
          <p:cNvSpPr>
            <a:spLocks noGrp="1"/>
          </p:cNvSpPr>
          <p:nvPr>
            <p:ph type="body" idx="1"/>
          </p:nvPr>
        </p:nvSpPr>
        <p:spPr/>
        <p:txBody>
          <a:bodyPr/>
          <a:lstStyle/>
          <a:p>
            <a:pPr>
              <a:buNone/>
            </a:pPr>
            <a:r>
              <a:rPr lang="ja-JP" altLang="en-US" b="1" dirty="0"/>
              <a:t>全体的な補完結果 </a:t>
            </a:r>
            <a:r>
              <a:rPr lang="en-US" altLang="ja-JP" b="1" dirty="0"/>
              <a:t>(</a:t>
            </a:r>
            <a:r>
              <a:rPr lang="ja-JP" altLang="en-US" b="1" dirty="0"/>
              <a:t>表</a:t>
            </a:r>
            <a:r>
              <a:rPr lang="en-US" altLang="ja-JP" b="1" dirty="0"/>
              <a:t>1)</a:t>
            </a:r>
            <a:endParaRPr lang="ja-JP" altLang="en-US" dirty="0"/>
          </a:p>
          <a:p>
            <a:pPr>
              <a:buFont typeface="Arial" panose="020B0604020202020204" pitchFamily="34" charset="0"/>
              <a:buChar char="•"/>
            </a:pPr>
            <a:r>
              <a:rPr lang="ja-JP" altLang="en-US" dirty="0"/>
              <a:t>表</a:t>
            </a:r>
            <a:r>
              <a:rPr lang="en-US" altLang="ja-JP" dirty="0"/>
              <a:t>1</a:t>
            </a:r>
            <a:r>
              <a:rPr lang="ja-JP" altLang="en-US" dirty="0"/>
              <a:t>には、各補完手法の全体的な補完結果が最終列に示されています。</a:t>
            </a:r>
          </a:p>
          <a:p>
            <a:pPr>
              <a:buFont typeface="Arial" panose="020B0604020202020204" pitchFamily="34" charset="0"/>
              <a:buChar char="•"/>
            </a:pPr>
            <a:r>
              <a:rPr lang="ja-JP" altLang="en-US" dirty="0"/>
              <a:t>青色で強調表示された手法は、そのグループ内の他の手法と比較して、統計的に有意に低い誤差を示しています（</a:t>
            </a:r>
            <a:r>
              <a:rPr lang="en-US" altLang="ja-JP" dirty="0"/>
              <a:t>p &lt; 0.05</a:t>
            </a:r>
            <a:r>
              <a:rPr lang="ja-JP" altLang="en-US" dirty="0"/>
              <a:t>）。</a:t>
            </a:r>
          </a:p>
          <a:p>
            <a:pPr>
              <a:buFont typeface="Arial" panose="020B0604020202020204" pitchFamily="34" charset="0"/>
              <a:buChar char="•"/>
            </a:pPr>
            <a:r>
              <a:rPr lang="ja-JP" altLang="en-US" dirty="0"/>
              <a:t>赤色で強調表示された手法は、すべてのグループの手法と比較して、統計的に有意に低い誤差を示しています（</a:t>
            </a:r>
            <a:r>
              <a:rPr lang="en-US" altLang="ja-JP" dirty="0"/>
              <a:t>p &lt; 0.05</a:t>
            </a:r>
            <a:r>
              <a:rPr lang="ja-JP" altLang="en-US" dirty="0"/>
              <a:t>）。</a:t>
            </a:r>
          </a:p>
          <a:p>
            <a:pPr>
              <a:buFont typeface="Arial" panose="020B0604020202020204" pitchFamily="34" charset="0"/>
              <a:buChar char="•"/>
            </a:pPr>
            <a:r>
              <a:rPr lang="ja-JP" altLang="en-US" dirty="0"/>
              <a:t>表からわかるように、提案されたスパース自己注意モデルが、全体的に最も優れた性能を達成しており、検討された他のすべての手法と比較して統計的に有意な差をつけています。</a:t>
            </a:r>
            <a:endParaRPr lang="en-US" altLang="ja-JP" b="1" dirty="0"/>
          </a:p>
          <a:p>
            <a:pPr>
              <a:buFont typeface="Arial" panose="020B0604020202020204" pitchFamily="34" charset="0"/>
              <a:buChar char="•"/>
            </a:pPr>
            <a:endParaRPr lang="en-US" altLang="ja-JP" b="1" dirty="0"/>
          </a:p>
          <a:p>
            <a:pPr>
              <a:buFont typeface="Arial" panose="020B0604020202020204" pitchFamily="34" charset="0"/>
              <a:buChar char="•"/>
            </a:pPr>
            <a:r>
              <a:rPr lang="ja-JP" altLang="en-US" b="1" dirty="0"/>
              <a:t>青色</a:t>
            </a:r>
            <a:r>
              <a:rPr lang="en-US" altLang="ja-JP" b="1" dirty="0"/>
              <a:t>:</a:t>
            </a:r>
            <a:r>
              <a:rPr lang="ja-JP" altLang="en-US" dirty="0"/>
              <a:t> そのグループ内の他の手法と比較して、統計的に有意に低い誤差を示しています（</a:t>
            </a:r>
            <a:r>
              <a:rPr lang="en-US" altLang="ja-JP" dirty="0"/>
              <a:t>p &lt; 0.05</a:t>
            </a:r>
            <a:r>
              <a:rPr lang="ja-JP" altLang="en-US" dirty="0"/>
              <a:t>）。つまり、同じ種類の補完方法（例えば、単純な埋め合わせ方法のグループ内）で、青色の手法が他の手法よりも有意に優れているということです。</a:t>
            </a:r>
          </a:p>
          <a:p>
            <a:pPr>
              <a:buFont typeface="Arial" panose="020B0604020202020204" pitchFamily="34" charset="0"/>
              <a:buChar char="•"/>
            </a:pPr>
            <a:r>
              <a:rPr lang="ja-JP" altLang="en-US" b="1" dirty="0"/>
              <a:t>赤色</a:t>
            </a:r>
            <a:r>
              <a:rPr lang="en-US" altLang="ja-JP" b="1" dirty="0"/>
              <a:t>:</a:t>
            </a:r>
            <a:r>
              <a:rPr lang="ja-JP" altLang="en-US" dirty="0"/>
              <a:t> すべてのグループの手法と比較して、統計的に有意に低い誤差を示しています（</a:t>
            </a:r>
            <a:r>
              <a:rPr lang="en-US" altLang="ja-JP" dirty="0"/>
              <a:t>p &lt; 0.05</a:t>
            </a:r>
            <a:r>
              <a:rPr lang="ja-JP" altLang="en-US" dirty="0"/>
              <a:t>）。これは、検討されたすべての補完方法の中で、赤色の手法が最も優れており、その誤差の低さは他のどの手法と比較しても偶然とは考えにくいほど有意であることを意味します。</a:t>
            </a:r>
          </a:p>
          <a:p>
            <a:r>
              <a:rPr lang="ja-JP" altLang="en-US" dirty="0"/>
              <a:t>したがって、</a:t>
            </a:r>
            <a:r>
              <a:rPr lang="ja-JP" altLang="en-US" b="1" dirty="0"/>
              <a:t>赤色は「すべての中で最も優れている」</a:t>
            </a:r>
            <a:r>
              <a:rPr lang="ja-JP" altLang="en-US" dirty="0"/>
              <a:t> ことを示し、</a:t>
            </a:r>
            <a:r>
              <a:rPr lang="ja-JP" altLang="en-US" b="1" dirty="0"/>
              <a:t>青色は「そのグループの中で最も優れている」</a:t>
            </a:r>
            <a:r>
              <a:rPr lang="ja-JP" altLang="en-US" dirty="0"/>
              <a:t> ことを示しています。提案されたスパース自己注意モデルが赤色で強調表示されていることから、このモデルが論文で比較されたすべての手法の中で最も優れた性能を発揮したと結論付けられます。</a:t>
            </a:r>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45BF1AC6-D7FF-3033-E6A4-90974283F382}"/>
              </a:ext>
            </a:extLst>
          </p:cNvPr>
          <p:cNvSpPr>
            <a:spLocks noGrp="1"/>
          </p:cNvSpPr>
          <p:nvPr>
            <p:ph type="sldNum" sz="quarter" idx="5"/>
          </p:nvPr>
        </p:nvSpPr>
        <p:spPr/>
        <p:txBody>
          <a:bodyPr/>
          <a:lstStyle/>
          <a:p>
            <a:fld id="{516B3E5A-5222-4ECF-8EF7-0D115BED8D0A}" type="slidenum">
              <a:rPr kumimoji="1" lang="ja-JP" altLang="en-US" smtClean="0"/>
              <a:t>17</a:t>
            </a:fld>
            <a:endParaRPr kumimoji="1" lang="ja-JP" altLang="en-US"/>
          </a:p>
        </p:txBody>
      </p:sp>
    </p:spTree>
    <p:extLst>
      <p:ext uri="{BB962C8B-B14F-4D97-AF65-F5344CB8AC3E}">
        <p14:creationId xmlns:p14="http://schemas.microsoft.com/office/powerpoint/2010/main" val="1421725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61FB2-8D15-3A59-8B8C-C4D5308F095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AAA04B8-82D6-5546-A0B9-4CDFEDDF89B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4CF9356-2BA5-4687-C428-0C6E4C6AFCA2}"/>
              </a:ext>
            </a:extLst>
          </p:cNvPr>
          <p:cNvSpPr>
            <a:spLocks noGrp="1"/>
          </p:cNvSpPr>
          <p:nvPr>
            <p:ph type="body" idx="1"/>
          </p:nvPr>
        </p:nvSpPr>
        <p:spPr/>
        <p:txBody>
          <a:bodyPr/>
          <a:lstStyle/>
          <a:p>
            <a:pPr>
              <a:buNone/>
            </a:pPr>
            <a:r>
              <a:rPr lang="ja-JP" altLang="en-US" b="1" dirty="0"/>
              <a:t>全体的な補完結果 </a:t>
            </a:r>
            <a:r>
              <a:rPr lang="en-US" altLang="ja-JP" b="1" dirty="0"/>
              <a:t>(</a:t>
            </a:r>
            <a:r>
              <a:rPr lang="ja-JP" altLang="en-US" b="1" dirty="0"/>
              <a:t>表</a:t>
            </a:r>
            <a:r>
              <a:rPr lang="en-US" altLang="ja-JP" b="1" dirty="0"/>
              <a:t>1)</a:t>
            </a:r>
            <a:endParaRPr lang="ja-JP" altLang="en-US" dirty="0"/>
          </a:p>
          <a:p>
            <a:pPr>
              <a:buFont typeface="Arial" panose="020B0604020202020204" pitchFamily="34" charset="0"/>
              <a:buChar char="•"/>
            </a:pPr>
            <a:r>
              <a:rPr lang="ja-JP" altLang="en-US" dirty="0"/>
              <a:t>表</a:t>
            </a:r>
            <a:r>
              <a:rPr lang="en-US" altLang="ja-JP" dirty="0"/>
              <a:t>1</a:t>
            </a:r>
            <a:r>
              <a:rPr lang="ja-JP" altLang="en-US" dirty="0"/>
              <a:t>には、各補完手法の全体的な補完結果が最終列に示されています。</a:t>
            </a:r>
          </a:p>
          <a:p>
            <a:pPr>
              <a:buFont typeface="Arial" panose="020B0604020202020204" pitchFamily="34" charset="0"/>
              <a:buChar char="•"/>
            </a:pPr>
            <a:r>
              <a:rPr lang="ja-JP" altLang="en-US" dirty="0"/>
              <a:t>青色で強調表示された手法は、そのグループ内の他の手法と比較して、統計的に有意に低い誤差を示しています（</a:t>
            </a:r>
            <a:r>
              <a:rPr lang="en-US" altLang="ja-JP" dirty="0"/>
              <a:t>p &lt; 0.05</a:t>
            </a:r>
            <a:r>
              <a:rPr lang="ja-JP" altLang="en-US" dirty="0"/>
              <a:t>）。</a:t>
            </a:r>
          </a:p>
          <a:p>
            <a:pPr>
              <a:buFont typeface="Arial" panose="020B0604020202020204" pitchFamily="34" charset="0"/>
              <a:buChar char="•"/>
            </a:pPr>
            <a:r>
              <a:rPr lang="ja-JP" altLang="en-US" dirty="0"/>
              <a:t>赤色で強調表示された手法は、すべてのグループの手法と比較して、統計的に有意に低い誤差を示しています（</a:t>
            </a:r>
            <a:r>
              <a:rPr lang="en-US" altLang="ja-JP" dirty="0"/>
              <a:t>p &lt; 0.05</a:t>
            </a:r>
            <a:r>
              <a:rPr lang="ja-JP" altLang="en-US" dirty="0"/>
              <a:t>）。</a:t>
            </a:r>
          </a:p>
          <a:p>
            <a:pPr>
              <a:buFont typeface="Arial" panose="020B0604020202020204" pitchFamily="34" charset="0"/>
              <a:buChar char="•"/>
            </a:pPr>
            <a:r>
              <a:rPr lang="ja-JP" altLang="en-US" dirty="0"/>
              <a:t>表からわかるように、提案されたスパース自己注意モデルが、全体的に最も優れた性能を達成しており、検討された他のすべての手法と比較して統計的に有意な差をつけています。</a:t>
            </a:r>
            <a:endParaRPr lang="en-US" altLang="ja-JP" b="1" dirty="0"/>
          </a:p>
          <a:p>
            <a:pPr>
              <a:buFont typeface="Arial" panose="020B0604020202020204" pitchFamily="34" charset="0"/>
              <a:buChar char="•"/>
            </a:pPr>
            <a:endParaRPr lang="en-US" altLang="ja-JP" b="1" dirty="0"/>
          </a:p>
          <a:p>
            <a:pPr>
              <a:buFont typeface="Arial" panose="020B0604020202020204" pitchFamily="34" charset="0"/>
              <a:buChar char="•"/>
            </a:pPr>
            <a:r>
              <a:rPr lang="ja-JP" altLang="en-US" b="1" dirty="0"/>
              <a:t>青色</a:t>
            </a:r>
            <a:r>
              <a:rPr lang="en-US" altLang="ja-JP" b="1" dirty="0"/>
              <a:t>:</a:t>
            </a:r>
            <a:r>
              <a:rPr lang="ja-JP" altLang="en-US" dirty="0"/>
              <a:t> そのグループ内の他の手法と比較して、統計的に有意に低い誤差を示しています（</a:t>
            </a:r>
            <a:r>
              <a:rPr lang="en-US" altLang="ja-JP" dirty="0"/>
              <a:t>p &lt; 0.05</a:t>
            </a:r>
            <a:r>
              <a:rPr lang="ja-JP" altLang="en-US" dirty="0"/>
              <a:t>）。つまり、同じ種類の補完方法（例えば、単純な埋め合わせ方法のグループ内）で、青色の手法が他の手法よりも有意に優れているということです。</a:t>
            </a:r>
          </a:p>
          <a:p>
            <a:pPr>
              <a:buFont typeface="Arial" panose="020B0604020202020204" pitchFamily="34" charset="0"/>
              <a:buChar char="•"/>
            </a:pPr>
            <a:r>
              <a:rPr lang="ja-JP" altLang="en-US" b="1" dirty="0"/>
              <a:t>赤色</a:t>
            </a:r>
            <a:r>
              <a:rPr lang="en-US" altLang="ja-JP" b="1" dirty="0"/>
              <a:t>:</a:t>
            </a:r>
            <a:r>
              <a:rPr lang="ja-JP" altLang="en-US" dirty="0"/>
              <a:t> すべてのグループの手法と比較して、統計的に有意に低い誤差を示しています（</a:t>
            </a:r>
            <a:r>
              <a:rPr lang="en-US" altLang="ja-JP" dirty="0"/>
              <a:t>p &lt; 0.05</a:t>
            </a:r>
            <a:r>
              <a:rPr lang="ja-JP" altLang="en-US" dirty="0"/>
              <a:t>）。これは、検討されたすべての補完方法の中で、赤色の手法が最も優れており、その誤差の低さは他のどの手法と比較しても偶然とは考えにくいほど有意であることを意味します。</a:t>
            </a:r>
          </a:p>
          <a:p>
            <a:r>
              <a:rPr lang="ja-JP" altLang="en-US" dirty="0"/>
              <a:t>したがって、</a:t>
            </a:r>
            <a:r>
              <a:rPr lang="ja-JP" altLang="en-US" b="1" dirty="0"/>
              <a:t>赤色は「すべての中で最も優れている」</a:t>
            </a:r>
            <a:r>
              <a:rPr lang="ja-JP" altLang="en-US" dirty="0"/>
              <a:t> ことを示し、</a:t>
            </a:r>
            <a:r>
              <a:rPr lang="ja-JP" altLang="en-US" b="1" dirty="0"/>
              <a:t>青色は「そのグループの中で最も優れている」</a:t>
            </a:r>
            <a:r>
              <a:rPr lang="ja-JP" altLang="en-US" dirty="0"/>
              <a:t> ことを示しています。提案されたスパース自己注意モデルが赤色で強調表示されていることから、このモデルが論文で比較されたすべての手法の中で最も優れた性能を発揮したと結論付けられます。</a:t>
            </a:r>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283F8FC6-77AD-1E2F-79BF-839EBBEC5328}"/>
              </a:ext>
            </a:extLst>
          </p:cNvPr>
          <p:cNvSpPr>
            <a:spLocks noGrp="1"/>
          </p:cNvSpPr>
          <p:nvPr>
            <p:ph type="sldNum" sz="quarter" idx="5"/>
          </p:nvPr>
        </p:nvSpPr>
        <p:spPr/>
        <p:txBody>
          <a:bodyPr/>
          <a:lstStyle/>
          <a:p>
            <a:fld id="{516B3E5A-5222-4ECF-8EF7-0D115BED8D0A}" type="slidenum">
              <a:rPr kumimoji="1" lang="ja-JP" altLang="en-US" smtClean="0"/>
              <a:t>18</a:t>
            </a:fld>
            <a:endParaRPr kumimoji="1" lang="ja-JP" altLang="en-US"/>
          </a:p>
        </p:txBody>
      </p:sp>
    </p:spTree>
    <p:extLst>
      <p:ext uri="{BB962C8B-B14F-4D97-AF65-F5344CB8AC3E}">
        <p14:creationId xmlns:p14="http://schemas.microsoft.com/office/powerpoint/2010/main" val="41522610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72044-E7F2-53A2-2561-5E5A39DF852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BC48E02-9EAE-8581-FC31-268526EF357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E2FB734-12DA-9494-A501-36346F676754}"/>
              </a:ext>
            </a:extLst>
          </p:cNvPr>
          <p:cNvSpPr>
            <a:spLocks noGrp="1"/>
          </p:cNvSpPr>
          <p:nvPr>
            <p:ph type="body" idx="1"/>
          </p:nvPr>
        </p:nvSpPr>
        <p:spPr/>
        <p:txBody>
          <a:bodyPr/>
          <a:lstStyle/>
          <a:p>
            <a:pPr>
              <a:buNone/>
            </a:pPr>
            <a:r>
              <a:rPr lang="ja-JP" altLang="en-US" dirty="0"/>
              <a:t>この図</a:t>
            </a:r>
            <a:r>
              <a:rPr lang="en-US" altLang="ja-JP" dirty="0"/>
              <a:t>4</a:t>
            </a:r>
            <a:r>
              <a:rPr lang="ja-JP" altLang="en-US" dirty="0"/>
              <a:t>の説明は、様々な真の歩数カウントを持つ時間ブロックに対する補完結果とモデル比較を示しています。</a:t>
            </a:r>
          </a:p>
          <a:p>
            <a:pPr>
              <a:buFont typeface="Arial" panose="020B0604020202020204" pitchFamily="34" charset="0"/>
              <a:buChar char="•"/>
            </a:pPr>
            <a:r>
              <a:rPr lang="ja-JP" altLang="en-US" b="1" dirty="0"/>
              <a:t>最初のプロット</a:t>
            </a:r>
            <a:r>
              <a:rPr lang="en-US" altLang="ja-JP" b="1" dirty="0"/>
              <a:t>:</a:t>
            </a:r>
            <a:r>
              <a:rPr lang="ja-JP" altLang="en-US" dirty="0"/>
              <a:t> 提案モデルの性能を、真の歩数カウントのビンごとにマイクロ</a:t>
            </a:r>
            <a:r>
              <a:rPr lang="en-US" altLang="ja-JP" dirty="0"/>
              <a:t>MAE</a:t>
            </a:r>
            <a:r>
              <a:rPr lang="ja-JP" altLang="en-US" dirty="0"/>
              <a:t>で評価した結果を示しています。最初のビンは歩数がゼロの場合で、残りのビンは</a:t>
            </a:r>
            <a:r>
              <a:rPr lang="en-US" altLang="ja-JP" dirty="0"/>
              <a:t>500</a:t>
            </a:r>
            <a:r>
              <a:rPr lang="ja-JP" altLang="en-US" dirty="0"/>
              <a:t>歩ごとの幅を持っています（例：</a:t>
            </a:r>
            <a:r>
              <a:rPr lang="en-US" altLang="ja-JP" dirty="0"/>
              <a:t>[1, 500)</a:t>
            </a:r>
            <a:r>
              <a:rPr lang="ja-JP" altLang="en-US" dirty="0"/>
              <a:t>、</a:t>
            </a:r>
            <a:r>
              <a:rPr lang="en-US" altLang="ja-JP" dirty="0"/>
              <a:t>[501, 1000)</a:t>
            </a:r>
            <a:r>
              <a:rPr lang="ja-JP" altLang="en-US" dirty="0"/>
              <a:t>など）。</a:t>
            </a:r>
          </a:p>
          <a:p>
            <a:pPr>
              <a:buFont typeface="Arial" panose="020B0604020202020204" pitchFamily="34" charset="0"/>
              <a:buChar char="•"/>
            </a:pPr>
            <a:r>
              <a:rPr lang="en-US" altLang="ja-JP" b="1" dirty="0"/>
              <a:t>2</a:t>
            </a:r>
            <a:r>
              <a:rPr lang="ja-JP" altLang="en-US" b="1" dirty="0"/>
              <a:t>番目から</a:t>
            </a:r>
            <a:r>
              <a:rPr lang="en-US" altLang="ja-JP" b="1" dirty="0"/>
              <a:t>4</a:t>
            </a:r>
            <a:r>
              <a:rPr lang="ja-JP" altLang="en-US" b="1" dirty="0"/>
              <a:t>番目のプロット</a:t>
            </a:r>
            <a:r>
              <a:rPr lang="en-US" altLang="ja-JP" b="1" dirty="0"/>
              <a:t>:</a:t>
            </a:r>
            <a:r>
              <a:rPr lang="ja-JP" altLang="en-US" dirty="0"/>
              <a:t> 提案モデルに対する、他のいくつかのモデルの誤差比率を示しています。誤差比率が</a:t>
            </a:r>
            <a:r>
              <a:rPr lang="en-US" altLang="ja-JP" dirty="0"/>
              <a:t>1</a:t>
            </a:r>
            <a:r>
              <a:rPr lang="ja-JP" altLang="en-US" dirty="0"/>
              <a:t>より大きい場合、その特定のビンにおいて、他のモデルの性能が提案モデルよりも悪いことを意味します。</a:t>
            </a:r>
          </a:p>
          <a:p>
            <a:r>
              <a:rPr lang="ja-JP" altLang="en-US" b="1" dirty="0"/>
              <a:t>要するに、図</a:t>
            </a:r>
            <a:r>
              <a:rPr lang="en-US" altLang="ja-JP" b="1" dirty="0"/>
              <a:t>4</a:t>
            </a:r>
            <a:r>
              <a:rPr lang="ja-JP" altLang="en-US" b="1" dirty="0"/>
              <a:t>は真の歩数カウントの範囲別に、提案モデルの誤差と他の代表的なモデルの誤差を比較することで、提案モデルがどのような活動レベルのデータに対して得意または不得意なのかを分析していると考えられます。</a:t>
            </a:r>
            <a:r>
              <a:rPr lang="ja-JP" altLang="en-US" dirty="0"/>
              <a:t> 最初のプロットで提案モデル自身の誤差が示され、残りのプロットで他のモデルとの相対的な性能差が示されています。</a:t>
            </a:r>
          </a:p>
          <a:p>
            <a:pPr>
              <a:buNone/>
            </a:pPr>
            <a:endParaRPr lang="en-US" altLang="ja-JP" b="1" dirty="0"/>
          </a:p>
          <a:p>
            <a:pPr>
              <a:buNone/>
            </a:pPr>
            <a:endParaRPr lang="en-US" altLang="ja-JP" b="1" dirty="0"/>
          </a:p>
          <a:p>
            <a:pPr>
              <a:buNone/>
            </a:pPr>
            <a:r>
              <a:rPr lang="ja-JP" altLang="en-US" b="1" dirty="0"/>
              <a:t>真の歩数カウント別の補完結果 </a:t>
            </a:r>
            <a:r>
              <a:rPr lang="en-US" altLang="ja-JP" b="1" dirty="0"/>
              <a:t>(</a:t>
            </a:r>
            <a:r>
              <a:rPr lang="ja-JP" altLang="en-US" b="1" dirty="0"/>
              <a:t>図</a:t>
            </a:r>
            <a:r>
              <a:rPr lang="en-US" altLang="ja-JP" b="1" dirty="0"/>
              <a:t>4)</a:t>
            </a:r>
            <a:endParaRPr lang="ja-JP" altLang="en-US" dirty="0"/>
          </a:p>
          <a:p>
            <a:pPr>
              <a:buFont typeface="Arial" panose="020B0604020202020204" pitchFamily="34" charset="0"/>
              <a:buChar char="•"/>
            </a:pPr>
            <a:r>
              <a:rPr lang="ja-JP" altLang="en-US" dirty="0"/>
              <a:t>図</a:t>
            </a:r>
            <a:r>
              <a:rPr lang="en-US" altLang="ja-JP" dirty="0"/>
              <a:t>4</a:t>
            </a:r>
            <a:r>
              <a:rPr lang="ja-JP" altLang="en-US" dirty="0"/>
              <a:t>の最初のプロットは、真の歩数カウントのビンごとの提案モデルのテスト誤差率を示しています。</a:t>
            </a:r>
          </a:p>
          <a:p>
            <a:pPr>
              <a:buFont typeface="Arial" panose="020B0604020202020204" pitchFamily="34" charset="0"/>
              <a:buChar char="•"/>
            </a:pPr>
            <a:r>
              <a:rPr lang="ja-JP" altLang="en-US" dirty="0"/>
              <a:t>これを見ると、真の歩数カウントが高いビンほど、モデルの誤差が大きいことがわかります。</a:t>
            </a:r>
          </a:p>
          <a:p>
            <a:pPr>
              <a:buFont typeface="Arial" panose="020B0604020202020204" pitchFamily="34" charset="0"/>
              <a:buChar char="•"/>
            </a:pPr>
            <a:r>
              <a:rPr lang="ja-JP" altLang="en-US" dirty="0"/>
              <a:t>これは、図</a:t>
            </a:r>
            <a:r>
              <a:rPr lang="en-US" altLang="ja-JP" dirty="0"/>
              <a:t>3</a:t>
            </a:r>
            <a:r>
              <a:rPr lang="ja-JP" altLang="en-US" dirty="0"/>
              <a:t>で示されているように、高い真の</a:t>
            </a:r>
            <a:r>
              <a:rPr lang="en-US" altLang="ja-JP" dirty="0"/>
              <a:t>1</a:t>
            </a:r>
            <a:r>
              <a:rPr lang="ja-JP" altLang="en-US" dirty="0"/>
              <a:t>時間あたり歩数は低い歩数よりもはるかにまれにしか発生しないため、おそらく驚くべきことではありません。</a:t>
            </a:r>
          </a:p>
          <a:p>
            <a:pPr>
              <a:buFont typeface="Arial" panose="020B0604020202020204" pitchFamily="34" charset="0"/>
              <a:buChar char="•"/>
            </a:pPr>
            <a:r>
              <a:rPr lang="ja-JP" altLang="en-US" dirty="0"/>
              <a:t>図</a:t>
            </a:r>
            <a:r>
              <a:rPr lang="en-US" altLang="ja-JP" dirty="0"/>
              <a:t>4</a:t>
            </a:r>
            <a:r>
              <a:rPr lang="ja-JP" altLang="en-US" dirty="0"/>
              <a:t>の残りのプロットは、</a:t>
            </a:r>
            <a:r>
              <a:rPr lang="en-US" altLang="ja-JP" dirty="0"/>
              <a:t>DW+HD</a:t>
            </a:r>
            <a:r>
              <a:rPr lang="ja-JP" altLang="en-US" dirty="0"/>
              <a:t>中央値埋め、</a:t>
            </a:r>
            <a:r>
              <a:rPr lang="en-US" altLang="ja-JP" dirty="0" err="1"/>
              <a:t>kNN</a:t>
            </a:r>
            <a:r>
              <a:rPr lang="en-US" altLang="ja-JP" dirty="0"/>
              <a:t>-</a:t>
            </a:r>
            <a:r>
              <a:rPr lang="ja-JP" altLang="en-US" dirty="0"/>
              <a:t>ソフトマックス、および</a:t>
            </a:r>
            <a:r>
              <a:rPr lang="en-US" altLang="ja-JP" dirty="0"/>
              <a:t>MRNN</a:t>
            </a:r>
            <a:r>
              <a:rPr lang="ja-JP" altLang="en-US" dirty="0"/>
              <a:t>（それぞれのグループで最も性能の良かった他のモデル）によって得られた誤差と、提案モデルによって得られた誤差の比率を示しています。</a:t>
            </a:r>
          </a:p>
          <a:p>
            <a:pPr>
              <a:buFont typeface="Arial" panose="020B0604020202020204" pitchFamily="34" charset="0"/>
              <a:buChar char="•"/>
            </a:pPr>
            <a:r>
              <a:rPr lang="ja-JP" altLang="en-US" dirty="0"/>
              <a:t>比率が</a:t>
            </a:r>
            <a:r>
              <a:rPr lang="en-US" altLang="ja-JP" dirty="0"/>
              <a:t>1</a:t>
            </a:r>
            <a:r>
              <a:rPr lang="ja-JP" altLang="en-US" dirty="0"/>
              <a:t>より大きい場合は、代替モデルの誤差が提案モデルよりも大きいことを意味します。</a:t>
            </a:r>
          </a:p>
          <a:p>
            <a:pPr>
              <a:buFont typeface="Arial" panose="020B0604020202020204" pitchFamily="34" charset="0"/>
              <a:buChar char="•"/>
            </a:pPr>
            <a:r>
              <a:rPr lang="ja-JP" altLang="en-US" dirty="0"/>
              <a:t>これを見ると、提案モデルは全体的に代替モデルよりも優れているだけでなく、ほぼすべての個々の真の歩数カウントのビンにおいても優れていることがわかります。</a:t>
            </a:r>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605949F6-3FAC-FD47-79FF-2A8E95AC29CF}"/>
              </a:ext>
            </a:extLst>
          </p:cNvPr>
          <p:cNvSpPr>
            <a:spLocks noGrp="1"/>
          </p:cNvSpPr>
          <p:nvPr>
            <p:ph type="sldNum" sz="quarter" idx="5"/>
          </p:nvPr>
        </p:nvSpPr>
        <p:spPr/>
        <p:txBody>
          <a:bodyPr/>
          <a:lstStyle/>
          <a:p>
            <a:fld id="{516B3E5A-5222-4ECF-8EF7-0D115BED8D0A}" type="slidenum">
              <a:rPr kumimoji="1" lang="ja-JP" altLang="en-US" smtClean="0"/>
              <a:t>19</a:t>
            </a:fld>
            <a:endParaRPr kumimoji="1" lang="ja-JP" altLang="en-US"/>
          </a:p>
        </p:txBody>
      </p:sp>
    </p:spTree>
    <p:extLst>
      <p:ext uri="{BB962C8B-B14F-4D97-AF65-F5344CB8AC3E}">
        <p14:creationId xmlns:p14="http://schemas.microsoft.com/office/powerpoint/2010/main" val="1726826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None/>
            </a:pPr>
            <a:r>
              <a:rPr lang="ja-JP" altLang="en-US" b="1" dirty="0"/>
              <a:t>背景と問題提起</a:t>
            </a:r>
            <a:r>
              <a:rPr lang="en-US" altLang="ja-JP" b="1" dirty="0"/>
              <a:t>:</a:t>
            </a:r>
            <a:endParaRPr lang="ja-JP" altLang="en-US" dirty="0"/>
          </a:p>
          <a:p>
            <a:pPr>
              <a:buFont typeface="Arial" panose="020B0604020202020204" pitchFamily="34" charset="0"/>
              <a:buChar char="•"/>
            </a:pPr>
            <a:r>
              <a:rPr lang="ja-JP" altLang="en-US" b="1" dirty="0"/>
              <a:t>ウェアラブルセンサーデータの普及と重要性</a:t>
            </a:r>
            <a:r>
              <a:rPr lang="en-US" altLang="ja-JP" b="1" dirty="0"/>
              <a:t>:</a:t>
            </a:r>
            <a:r>
              <a:rPr lang="ja-JP" altLang="en-US" dirty="0"/>
              <a:t> スマートウォッチや活動量計などのウェアラブルセンサーは、歩数データなどの身体活動に関するデータを継続的に収集するための一般的なツールとなっています。これらのデータは、個人の長期的な身体活動パターンや、それが健康の他の側面とどのように関連しているかについての貴重な情報を提供します。また、個人の状況に合わせてリアルタイムに介入を行うことで、身体活動を促進したり、座位行動を減らしたりする可能性も秘めています。</a:t>
            </a:r>
          </a:p>
          <a:p>
            <a:pPr>
              <a:buFont typeface="Arial" panose="020B0604020202020204" pitchFamily="34" charset="0"/>
              <a:buChar char="•"/>
            </a:pPr>
            <a:r>
              <a:rPr lang="ja-JP" altLang="en-US" b="1" dirty="0"/>
              <a:t>ウェアラブルセンサーデータの欠損問題</a:t>
            </a:r>
            <a:r>
              <a:rPr lang="en-US" altLang="ja-JP" b="1" dirty="0"/>
              <a:t>:</a:t>
            </a:r>
            <a:r>
              <a:rPr lang="ja-JP" altLang="en-US" dirty="0"/>
              <a:t> しかし、ウェアラブルセンサーデータには、デバイスの非装着、装着の不備、バッテリー切れなど、様々な理由で複雑な欠損パターンが生じるという大きな課題があります。</a:t>
            </a:r>
          </a:p>
          <a:p>
            <a:pPr>
              <a:buFont typeface="Arial" panose="020B0604020202020204" pitchFamily="34" charset="0"/>
              <a:buChar char="•"/>
            </a:pPr>
            <a:r>
              <a:rPr lang="ja-JP" altLang="en-US" b="1" dirty="0"/>
              <a:t>欠損データがもたらす悪影響</a:t>
            </a:r>
            <a:r>
              <a:rPr lang="en-US" altLang="ja-JP" b="1" dirty="0"/>
              <a:t>:</a:t>
            </a:r>
            <a:r>
              <a:rPr lang="ja-JP" altLang="en-US" dirty="0"/>
              <a:t> これらの欠損の問題は、ウェアラブルセンサーデータが健康行動の理解を深めたり、適応的な介入のための実用的な情報を提供したりする上での有用性を低下させる可能性があります。具体的には、 </a:t>
            </a:r>
          </a:p>
          <a:p>
            <a:pPr marL="742950" lvl="1" indent="-285750">
              <a:buFont typeface="Arial" panose="020B0604020202020204" pitchFamily="34" charset="0"/>
              <a:buChar char="•"/>
            </a:pPr>
            <a:r>
              <a:rPr lang="ja-JP" altLang="en-US" dirty="0"/>
              <a:t>身体活動レベルと他の健康事象との関係や、介入の効果を分析する従来の統計的手法において、欠損データは問題となります。</a:t>
            </a:r>
          </a:p>
          <a:p>
            <a:pPr marL="742950" lvl="1" indent="-285750">
              <a:buFont typeface="Arial" panose="020B0604020202020204" pitchFamily="34" charset="0"/>
              <a:buChar char="•"/>
            </a:pPr>
            <a:r>
              <a:rPr lang="ja-JP" altLang="en-US" dirty="0"/>
              <a:t>教師あり学習や教師なし学習などの一般的な機械学習モデルは、完全なデータ入力を必要とするため、欠損データがあると適用が困難になります。</a:t>
            </a:r>
          </a:p>
          <a:p>
            <a:pPr marL="742950" lvl="1" indent="-285750">
              <a:buFont typeface="Arial" panose="020B0604020202020204" pitchFamily="34" charset="0"/>
              <a:buChar char="•"/>
            </a:pPr>
            <a:r>
              <a:rPr lang="ja-JP" altLang="en-US" dirty="0"/>
              <a:t>強化学習に基づく適応的介入において、歩数データが報酬関数として使用される場合にも、欠損データは問題となります。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516B3E5A-5222-4ECF-8EF7-0D115BED8D0A}" type="slidenum">
              <a:rPr kumimoji="1" lang="ja-JP" altLang="en-US" smtClean="0"/>
              <a:t>2</a:t>
            </a:fld>
            <a:endParaRPr kumimoji="1" lang="ja-JP" altLang="en-US"/>
          </a:p>
        </p:txBody>
      </p:sp>
    </p:spTree>
    <p:extLst>
      <p:ext uri="{BB962C8B-B14F-4D97-AF65-F5344CB8AC3E}">
        <p14:creationId xmlns:p14="http://schemas.microsoft.com/office/powerpoint/2010/main" val="2304193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0C214-BC0B-1C34-39C9-733D883E535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3AB57A6-43E4-C9BB-A339-76D48B40176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7583480-418A-B3EC-5CC4-C2AA1D8FCCEC}"/>
              </a:ext>
            </a:extLst>
          </p:cNvPr>
          <p:cNvSpPr>
            <a:spLocks noGrp="1"/>
          </p:cNvSpPr>
          <p:nvPr>
            <p:ph type="body" idx="1"/>
          </p:nvPr>
        </p:nvSpPr>
        <p:spPr/>
        <p:txBody>
          <a:bodyPr/>
          <a:lstStyle/>
          <a:p>
            <a:pPr>
              <a:buNone/>
            </a:pPr>
            <a:r>
              <a:rPr lang="ja-JP" altLang="en-US" dirty="0"/>
              <a:t>その上で、図</a:t>
            </a:r>
            <a:r>
              <a:rPr lang="en-US" altLang="ja-JP" dirty="0"/>
              <a:t>5</a:t>
            </a:r>
            <a:r>
              <a:rPr lang="ja-JP" altLang="en-US" dirty="0"/>
              <a:t>の</a:t>
            </a:r>
            <a:r>
              <a:rPr lang="en-US" altLang="ja-JP" dirty="0"/>
              <a:t>4</a:t>
            </a:r>
            <a:r>
              <a:rPr lang="ja-JP" altLang="en-US" dirty="0"/>
              <a:t>番目の図は、</a:t>
            </a:r>
            <a:r>
              <a:rPr lang="en-US" altLang="ja-JP" b="1" dirty="0"/>
              <a:t>2</a:t>
            </a:r>
            <a:r>
              <a:rPr lang="ja-JP" altLang="en-US" b="1" dirty="0"/>
              <a:t>番目と</a:t>
            </a:r>
            <a:r>
              <a:rPr lang="en-US" altLang="ja-JP" b="1" dirty="0"/>
              <a:t>3</a:t>
            </a:r>
            <a:r>
              <a:rPr lang="ja-JP" altLang="en-US" b="1" dirty="0"/>
              <a:t>番目の図で示された</a:t>
            </a:r>
            <a:r>
              <a:rPr lang="en-US" altLang="ja-JP" b="1" dirty="0"/>
              <a:t>2</a:t>
            </a:r>
            <a:r>
              <a:rPr lang="ja-JP" altLang="en-US" b="1" dirty="0"/>
              <a:t>つの異なる曜日における注意の重みの差</a:t>
            </a:r>
            <a:r>
              <a:rPr lang="ja-JP" altLang="en-US" dirty="0"/>
              <a:t>を表しています。</a:t>
            </a:r>
          </a:p>
          <a:p>
            <a:pPr>
              <a:buNone/>
            </a:pPr>
            <a:r>
              <a:rPr lang="ja-JP" altLang="en-US" dirty="0"/>
              <a:t>具体的に言うと、</a:t>
            </a:r>
          </a:p>
          <a:p>
            <a:pPr>
              <a:buFont typeface="Arial" panose="020B0604020202020204" pitchFamily="34" charset="0"/>
              <a:buChar char="•"/>
            </a:pPr>
            <a:r>
              <a:rPr lang="en-US" altLang="ja-JP" dirty="0"/>
              <a:t>2</a:t>
            </a:r>
            <a:r>
              <a:rPr lang="ja-JP" altLang="en-US" dirty="0"/>
              <a:t>番目と</a:t>
            </a:r>
            <a:r>
              <a:rPr lang="en-US" altLang="ja-JP" dirty="0"/>
              <a:t>3</a:t>
            </a:r>
            <a:r>
              <a:rPr lang="ja-JP" altLang="en-US" dirty="0"/>
              <a:t>番目の図は、それぞれ異なる曜日（例：月曜日と土曜日）における平均的な注意の重みを示しています。つまり、モデルがそれぞれの曜日において、どの時間帯の情報をより重視しているかを示しています。</a:t>
            </a:r>
          </a:p>
          <a:p>
            <a:pPr>
              <a:buFont typeface="Arial" panose="020B0604020202020204" pitchFamily="34" charset="0"/>
              <a:buChar char="•"/>
            </a:pPr>
            <a:r>
              <a:rPr lang="en-US" altLang="ja-JP" dirty="0"/>
              <a:t>4</a:t>
            </a:r>
            <a:r>
              <a:rPr lang="ja-JP" altLang="en-US" dirty="0"/>
              <a:t>番目の図は、これらの</a:t>
            </a:r>
            <a:r>
              <a:rPr lang="en-US" altLang="ja-JP" dirty="0"/>
              <a:t>2</a:t>
            </a:r>
            <a:r>
              <a:rPr lang="ja-JP" altLang="en-US" dirty="0"/>
              <a:t>つの図の引き算を行った結果です。これにより、</a:t>
            </a:r>
            <a:r>
              <a:rPr lang="en-US" altLang="ja-JP" dirty="0"/>
              <a:t>2</a:t>
            </a:r>
            <a:r>
              <a:rPr lang="ja-JP" altLang="en-US" dirty="0"/>
              <a:t>つの曜日の間で注意の重みがどのように異なっているのかを視覚化できます。</a:t>
            </a:r>
          </a:p>
          <a:p>
            <a:pPr>
              <a:buNone/>
            </a:pPr>
            <a:r>
              <a:rPr lang="ja-JP" altLang="en-US" b="1" dirty="0"/>
              <a:t>なぜこれが重要なのか</a:t>
            </a:r>
            <a:endParaRPr lang="ja-JP" altLang="en-US" dirty="0"/>
          </a:p>
          <a:p>
            <a:pPr>
              <a:buFont typeface="Arial" panose="020B0604020202020204" pitchFamily="34" charset="0"/>
              <a:buChar char="•"/>
            </a:pPr>
            <a:r>
              <a:rPr lang="ja-JP" altLang="en-US" b="1" dirty="0"/>
              <a:t>曜日による違いの強調</a:t>
            </a:r>
            <a:r>
              <a:rPr lang="en-US" altLang="ja-JP" b="1" dirty="0"/>
              <a:t>:</a:t>
            </a:r>
            <a:r>
              <a:rPr lang="ja-JP" altLang="en-US" dirty="0"/>
              <a:t> </a:t>
            </a:r>
            <a:r>
              <a:rPr lang="en-US" altLang="ja-JP" dirty="0"/>
              <a:t>4</a:t>
            </a:r>
            <a:r>
              <a:rPr lang="ja-JP" altLang="en-US" dirty="0"/>
              <a:t>番目の図は、モデルが曜日ごとに異なる時間的な依存性を学習していることを明確に示すものです。つまり、モデルは、例えば「平日は直前の時間の活動が重要だが、週末は過去の同じ曜日の活動が重要」といった、曜日特有のパターンを捉えていることを示唆します。</a:t>
            </a:r>
          </a:p>
          <a:p>
            <a:pPr>
              <a:buFont typeface="Arial" panose="020B0604020202020204" pitchFamily="34" charset="0"/>
              <a:buChar char="•"/>
            </a:pPr>
            <a:r>
              <a:rPr lang="ja-JP" altLang="en-US" b="1" dirty="0"/>
              <a:t>モデルの複雑さの理解</a:t>
            </a:r>
            <a:r>
              <a:rPr lang="en-US" altLang="ja-JP" b="1" dirty="0"/>
              <a:t>:</a:t>
            </a:r>
            <a:r>
              <a:rPr lang="ja-JP" altLang="en-US" dirty="0"/>
              <a:t> この図を見ることで、モデルが単に「近い時間の情報を重視する」といった単純な規則に従っているのではなく、曜日という文脈に応じて注意の重みを動的に変化させていることがわかります。</a:t>
            </a:r>
          </a:p>
          <a:p>
            <a:r>
              <a:rPr lang="ja-JP" altLang="en-US" dirty="0"/>
              <a:t>要するに、図</a:t>
            </a:r>
            <a:r>
              <a:rPr lang="en-US" altLang="ja-JP" dirty="0"/>
              <a:t>5</a:t>
            </a:r>
            <a:r>
              <a:rPr lang="ja-JP" altLang="en-US" dirty="0"/>
              <a:t>の</a:t>
            </a:r>
            <a:r>
              <a:rPr lang="en-US" altLang="ja-JP" dirty="0"/>
              <a:t>4</a:t>
            </a:r>
            <a:r>
              <a:rPr lang="ja-JP" altLang="en-US" dirty="0"/>
              <a:t>番目の図は、モデルが曜日によって注意のメカニズムをどのように変化させているかを強調するための「比較図」であり、モデルが曜日ごとの活動パターンの違いを学習していることを示唆する重要な情報を提供しているのです。</a:t>
            </a:r>
          </a:p>
          <a:p>
            <a:pPr>
              <a:buNone/>
            </a:pPr>
            <a:endParaRPr lang="en-US" altLang="ja-JP" dirty="0"/>
          </a:p>
          <a:p>
            <a:pPr>
              <a:buNone/>
            </a:pPr>
            <a:endParaRPr lang="en-US" altLang="ja-JP" dirty="0"/>
          </a:p>
          <a:p>
            <a:pPr>
              <a:buNone/>
            </a:pPr>
            <a:r>
              <a:rPr lang="ja-JP" altLang="en-US" dirty="0"/>
              <a:t>図</a:t>
            </a:r>
            <a:r>
              <a:rPr lang="en-US" altLang="ja-JP" dirty="0"/>
              <a:t>5</a:t>
            </a:r>
            <a:r>
              <a:rPr lang="ja-JP" altLang="en-US" dirty="0"/>
              <a:t>の中の</a:t>
            </a:r>
            <a:r>
              <a:rPr lang="en-US" altLang="ja-JP" dirty="0"/>
              <a:t>5</a:t>
            </a:r>
            <a:r>
              <a:rPr lang="ja-JP" altLang="en-US" dirty="0"/>
              <a:t>番目の図は、</a:t>
            </a:r>
            <a:r>
              <a:rPr lang="ja-JP" altLang="en-US" b="1" dirty="0"/>
              <a:t>相対時間エンコーディング</a:t>
            </a:r>
            <a:r>
              <a:rPr lang="ja-JP" altLang="en-US" dirty="0"/>
              <a:t>を可視化したものです。</a:t>
            </a:r>
          </a:p>
          <a:p>
            <a:pPr>
              <a:buNone/>
            </a:pPr>
            <a:r>
              <a:rPr lang="ja-JP" altLang="en-US" dirty="0"/>
              <a:t>もう少し詳しく説明すると、</a:t>
            </a:r>
          </a:p>
          <a:p>
            <a:pPr>
              <a:buFont typeface="Arial" panose="020B0604020202020204" pitchFamily="34" charset="0"/>
              <a:buChar char="•"/>
            </a:pPr>
            <a:r>
              <a:rPr lang="ja-JP" altLang="en-US" dirty="0"/>
              <a:t>相対時間エンコーディングは、モデルに入力される情報の一部であり、予測したい時間と、モデルが考慮する他の時間との間の時間的な距離や関係性を示すものです。</a:t>
            </a:r>
          </a:p>
          <a:p>
            <a:pPr>
              <a:buFont typeface="Arial" panose="020B0604020202020204" pitchFamily="34" charset="0"/>
              <a:buChar char="•"/>
            </a:pPr>
            <a:r>
              <a:rPr lang="ja-JP" altLang="en-US" dirty="0"/>
              <a:t>モデルは、この相対時間エンコーディングと、実際の歩数データなどの入力特徴量を組み合わせて、どの時間帯の情報を重視するか（注意の重みをどうするか）を決定します。</a:t>
            </a:r>
          </a:p>
          <a:p>
            <a:pPr>
              <a:buFont typeface="Arial" panose="020B0604020202020204" pitchFamily="34" charset="0"/>
              <a:buChar char="•"/>
            </a:pPr>
            <a:r>
              <a:rPr lang="en-US" altLang="ja-JP" dirty="0"/>
              <a:t>5</a:t>
            </a:r>
            <a:r>
              <a:rPr lang="ja-JP" altLang="en-US" dirty="0"/>
              <a:t>番目の図は、この相対時間エンコーディングがどのような構造を持っているか、つまり、モデルが時間的な関係性をどのように数値で表現しているかを示しています。</a:t>
            </a:r>
          </a:p>
          <a:p>
            <a:pPr>
              <a:buNone/>
            </a:pPr>
            <a:r>
              <a:rPr lang="ja-JP" altLang="en-US" b="1" dirty="0"/>
              <a:t>なぜこれが重要なのか</a:t>
            </a:r>
            <a:endParaRPr lang="ja-JP" altLang="en-US" dirty="0"/>
          </a:p>
          <a:p>
            <a:pPr>
              <a:buFont typeface="Arial" panose="020B0604020202020204" pitchFamily="34" charset="0"/>
              <a:buChar char="•"/>
            </a:pPr>
            <a:r>
              <a:rPr lang="en-US" altLang="ja-JP" dirty="0"/>
              <a:t>5</a:t>
            </a:r>
            <a:r>
              <a:rPr lang="ja-JP" altLang="en-US" dirty="0"/>
              <a:t>番目の図を見ることで、モデルが時間的な情報をどのように扱っているのかを理解する手がかりになります。</a:t>
            </a:r>
          </a:p>
          <a:p>
            <a:pPr>
              <a:buFont typeface="Arial" panose="020B0604020202020204" pitchFamily="34" charset="0"/>
              <a:buChar char="•"/>
            </a:pPr>
            <a:r>
              <a:rPr lang="ja-JP" altLang="en-US" dirty="0"/>
              <a:t>この図と、注意の重みを示す他の図（</a:t>
            </a:r>
            <a:r>
              <a:rPr lang="en-US" altLang="ja-JP" dirty="0"/>
              <a:t>1</a:t>
            </a:r>
            <a:r>
              <a:rPr lang="ja-JP" altLang="en-US" dirty="0"/>
              <a:t>番目、</a:t>
            </a:r>
            <a:r>
              <a:rPr lang="en-US" altLang="ja-JP" dirty="0"/>
              <a:t>2</a:t>
            </a:r>
            <a:r>
              <a:rPr lang="ja-JP" altLang="en-US" dirty="0"/>
              <a:t>番目、</a:t>
            </a:r>
            <a:r>
              <a:rPr lang="en-US" altLang="ja-JP" dirty="0"/>
              <a:t>3</a:t>
            </a:r>
            <a:r>
              <a:rPr lang="ja-JP" altLang="en-US" dirty="0"/>
              <a:t>番目）を比較することで、モデルが時間的な関係性だけでなく、実際のデータの内容も考慮して注意を決定していることを確認できます。</a:t>
            </a:r>
          </a:p>
          <a:p>
            <a:r>
              <a:rPr lang="ja-JP" altLang="en-US" dirty="0"/>
              <a:t>つまり、図</a:t>
            </a:r>
            <a:r>
              <a:rPr lang="en-US" altLang="ja-JP" dirty="0"/>
              <a:t>5</a:t>
            </a:r>
            <a:r>
              <a:rPr lang="ja-JP" altLang="en-US" dirty="0"/>
              <a:t>の</a:t>
            </a:r>
            <a:r>
              <a:rPr lang="en-US" altLang="ja-JP" dirty="0"/>
              <a:t>5</a:t>
            </a:r>
            <a:r>
              <a:rPr lang="ja-JP" altLang="en-US" dirty="0"/>
              <a:t>番目の図は、モデルが「時間」という情報を内部でどのように表現しているのかを示すもので、モデルの動作を理解する上で重要な要素の一つです。</a:t>
            </a:r>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1EF6CF15-1785-A705-6CC8-A183F0AE22A9}"/>
              </a:ext>
            </a:extLst>
          </p:cNvPr>
          <p:cNvSpPr>
            <a:spLocks noGrp="1"/>
          </p:cNvSpPr>
          <p:nvPr>
            <p:ph type="sldNum" sz="quarter" idx="5"/>
          </p:nvPr>
        </p:nvSpPr>
        <p:spPr/>
        <p:txBody>
          <a:bodyPr/>
          <a:lstStyle/>
          <a:p>
            <a:fld id="{516B3E5A-5222-4ECF-8EF7-0D115BED8D0A}" type="slidenum">
              <a:rPr kumimoji="1" lang="ja-JP" altLang="en-US" smtClean="0"/>
              <a:t>20</a:t>
            </a:fld>
            <a:endParaRPr kumimoji="1" lang="ja-JP" altLang="en-US"/>
          </a:p>
        </p:txBody>
      </p:sp>
    </p:spTree>
    <p:extLst>
      <p:ext uri="{BB962C8B-B14F-4D97-AF65-F5344CB8AC3E}">
        <p14:creationId xmlns:p14="http://schemas.microsoft.com/office/powerpoint/2010/main" val="10323755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E00B1-877D-037C-6F26-E52A0E0A439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7095164-4109-A115-2347-73106B6017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BB526E0-493E-F86A-7ECE-546DB4099240}"/>
              </a:ext>
            </a:extLst>
          </p:cNvPr>
          <p:cNvSpPr>
            <a:spLocks noGrp="1"/>
          </p:cNvSpPr>
          <p:nvPr>
            <p:ph type="body" idx="1"/>
          </p:nvPr>
        </p:nvSpPr>
        <p:spPr/>
        <p:txBody>
          <a:bodyPr/>
          <a:lstStyle/>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9DD7B915-31EB-3AEF-A19F-72CEFD5A5394}"/>
              </a:ext>
            </a:extLst>
          </p:cNvPr>
          <p:cNvSpPr>
            <a:spLocks noGrp="1"/>
          </p:cNvSpPr>
          <p:nvPr>
            <p:ph type="sldNum" sz="quarter" idx="5"/>
          </p:nvPr>
        </p:nvSpPr>
        <p:spPr/>
        <p:txBody>
          <a:bodyPr/>
          <a:lstStyle/>
          <a:p>
            <a:fld id="{516B3E5A-5222-4ECF-8EF7-0D115BED8D0A}" type="slidenum">
              <a:rPr kumimoji="1" lang="ja-JP" altLang="en-US" smtClean="0"/>
              <a:t>21</a:t>
            </a:fld>
            <a:endParaRPr kumimoji="1" lang="ja-JP" altLang="en-US"/>
          </a:p>
        </p:txBody>
      </p:sp>
    </p:spTree>
    <p:extLst>
      <p:ext uri="{BB962C8B-B14F-4D97-AF65-F5344CB8AC3E}">
        <p14:creationId xmlns:p14="http://schemas.microsoft.com/office/powerpoint/2010/main" val="169109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研究の焦点</a:t>
            </a:r>
            <a:r>
              <a:rPr lang="en-US" altLang="ja-JP" b="1" dirty="0"/>
              <a:t>:</a:t>
            </a:r>
            <a:r>
              <a:rPr lang="ja-JP" altLang="en-US" dirty="0"/>
              <a:t> 本研究では、時間単位の歩数データの欠損値補完という問題に焦点を当てています。 </a:t>
            </a:r>
            <a:r>
              <a:rPr lang="ja-JP" altLang="en-US" b="1" dirty="0"/>
              <a:t>問題の難しさ</a:t>
            </a:r>
            <a:r>
              <a:rPr lang="en-US" altLang="ja-JP" b="1" dirty="0"/>
              <a:t>:</a:t>
            </a:r>
            <a:r>
              <a:rPr lang="ja-JP" altLang="en-US" dirty="0"/>
              <a:t> この問題は、個人内および個人間の身体活動パターンの大きな変動のために、非常に難しいものです。これらの変動は、個人の休息度や多忙度、天候や気温などの環境要因、日課の変化、季節変動、病気の発症と回復、その他の重大なライフイベントなど、歩数データ自体とは無関係の様々な要因によって影響を受ける可能性があります。 </a:t>
            </a:r>
            <a:r>
              <a:rPr lang="ja-JP" altLang="en-US" b="1" dirty="0"/>
              <a:t>解決へのアプローチ</a:t>
            </a:r>
            <a:r>
              <a:rPr lang="en-US" altLang="ja-JP" b="1" dirty="0"/>
              <a:t>:</a:t>
            </a:r>
            <a:r>
              <a:rPr lang="ja-JP" altLang="en-US" dirty="0"/>
              <a:t> これらの課題に対処するためには、慎重に設計されたドメイン知識に基づいたモデルと、大規模な歩数データセットの両方が必要です。</a:t>
            </a:r>
            <a:endParaRPr lang="en-US" altLang="ja-JP" dirty="0"/>
          </a:p>
          <a:p>
            <a:endParaRPr kumimoji="1" lang="en-US" altLang="ja-JP" dirty="0"/>
          </a:p>
          <a:p>
            <a:endParaRPr kumimoji="1" lang="en-US" altLang="ja-JP" dirty="0"/>
          </a:p>
          <a:p>
            <a:pPr>
              <a:buFont typeface="+mj-lt"/>
              <a:buAutoNum type="arabicPeriod"/>
            </a:pPr>
            <a:r>
              <a:rPr lang="ja-JP" altLang="en-US" b="1" dirty="0"/>
              <a:t>慎重に設計されたドメイン知識に基づいたモデル</a:t>
            </a:r>
            <a:r>
              <a:rPr lang="en-US" altLang="ja-JP" b="1" dirty="0"/>
              <a:t>:</a:t>
            </a:r>
            <a:endParaRPr lang="ja-JP" altLang="en-US" dirty="0"/>
          </a:p>
          <a:p>
            <a:pPr marL="742950" lvl="1" indent="-285750">
              <a:buFont typeface="+mj-lt"/>
              <a:buAutoNum type="arabicPeriod"/>
            </a:pPr>
            <a:r>
              <a:rPr lang="ja-JP" altLang="en-US" dirty="0"/>
              <a:t>ドメイン知識とは、対象とする分野（この場合は、人間の身体活動、ウェアラブルデバイスの特性、データの欠損メカニズムなど）に関する専門的な知識のことです。</a:t>
            </a:r>
          </a:p>
          <a:p>
            <a:pPr marL="742950" lvl="1" indent="-285750">
              <a:buFont typeface="+mj-lt"/>
              <a:buAutoNum type="arabicPeriod"/>
            </a:pPr>
            <a:r>
              <a:rPr lang="ja-JP" altLang="en-US" dirty="0"/>
              <a:t>歩数データには、日内変動、週周期、個人の生活習慣など、複雑なパターンが含まれています。また、欠損は、デバイスの装着状況やバッテリー切れなど、様々な要因で発生します。</a:t>
            </a:r>
          </a:p>
          <a:p>
            <a:pPr marL="742950" lvl="1" indent="-285750">
              <a:buFont typeface="+mj-lt"/>
              <a:buAutoNum type="arabicPeriod"/>
            </a:pPr>
            <a:r>
              <a:rPr lang="ja-JP" altLang="en-US" dirty="0"/>
              <a:t>これらのドメイン知識をモデル設計に組み込むことで、より現実に近いデータ変動や欠損パターンを捉え、精度の高い補完を行うことができます。</a:t>
            </a:r>
          </a:p>
          <a:p>
            <a:pPr marL="742950" lvl="1" indent="-285750">
              <a:buFont typeface="+mj-lt"/>
              <a:buAutoNum type="arabicPeriod"/>
            </a:pPr>
            <a:r>
              <a:rPr lang="ja-JP" altLang="en-US" dirty="0"/>
              <a:t>例えば、活動の時間帯、曜日、過去の活動レベル、個人の生活習慣などの情報をモデルに入力したり、欠損が連続する時間帯を考慮したりするなどが考えられます。</a:t>
            </a:r>
          </a:p>
          <a:p>
            <a:pPr>
              <a:buFont typeface="+mj-lt"/>
              <a:buAutoNum type="arabicPeriod"/>
            </a:pPr>
            <a:r>
              <a:rPr lang="ja-JP" altLang="en-US" b="1" dirty="0"/>
              <a:t>大規模な歩数データセット</a:t>
            </a:r>
            <a:r>
              <a:rPr lang="en-US" altLang="ja-JP" b="1" dirty="0"/>
              <a:t>:</a:t>
            </a:r>
            <a:endParaRPr lang="ja-JP" altLang="en-US" dirty="0"/>
          </a:p>
          <a:p>
            <a:pPr marL="742950" lvl="1" indent="-285750">
              <a:buFont typeface="+mj-lt"/>
              <a:buAutoNum type="arabicPeriod"/>
            </a:pPr>
            <a:r>
              <a:rPr lang="ja-JP" altLang="en-US" dirty="0"/>
              <a:t>機械学習モデルは、一般的に、大量のデータを用いて学習することで、より高い性能を発揮します。</a:t>
            </a:r>
          </a:p>
          <a:p>
            <a:pPr marL="742950" lvl="1" indent="-285750">
              <a:buFont typeface="+mj-lt"/>
              <a:buAutoNum type="arabicPeriod"/>
            </a:pPr>
            <a:r>
              <a:rPr lang="ja-JP" altLang="en-US" dirty="0"/>
              <a:t>歩数データは、個人差が大きく、また、欠損パターンも多様であるため、モデルがこれらの多様性を学習するためには、大規模なデータセットが必要です。</a:t>
            </a:r>
          </a:p>
          <a:p>
            <a:pPr marL="742950" lvl="1" indent="-285750">
              <a:buFont typeface="+mj-lt"/>
              <a:buAutoNum type="arabicPeriod"/>
            </a:pPr>
            <a:r>
              <a:rPr lang="ja-JP" altLang="en-US" dirty="0"/>
              <a:t>大規模なデータセットを用いることで、モデルは、様々な状況下での歩数データの変動パターンや、欠損の発生パターンを学習し、より汎用性の高い補完を行うことができるようになります。</a:t>
            </a:r>
          </a:p>
          <a:p>
            <a:pPr>
              <a:buNone/>
            </a:pPr>
            <a:r>
              <a:rPr lang="ja-JP" altLang="en-US" b="1" dirty="0"/>
              <a:t>つまり、</a:t>
            </a:r>
            <a:endParaRPr lang="ja-JP" altLang="en-US" dirty="0"/>
          </a:p>
          <a:p>
            <a:pPr>
              <a:buNone/>
            </a:pPr>
            <a:r>
              <a:rPr lang="ja-JP" altLang="en-US" dirty="0"/>
              <a:t>歩数データの欠損値補完という課題を解決するためには、単に汎用的な機械学習モデルを使うだけでなく、</a:t>
            </a:r>
          </a:p>
          <a:p>
            <a:pPr>
              <a:buFont typeface="Arial" panose="020B0604020202020204" pitchFamily="34" charset="0"/>
              <a:buChar char="•"/>
            </a:pPr>
            <a:r>
              <a:rPr lang="ja-JP" altLang="en-US" dirty="0"/>
              <a:t>歩数データの特性や欠損の発生メカニズムに関する専門知識をモデル設計に反映させること</a:t>
            </a:r>
          </a:p>
          <a:p>
            <a:pPr>
              <a:buFont typeface="Arial" panose="020B0604020202020204" pitchFamily="34" charset="0"/>
              <a:buChar char="•"/>
            </a:pPr>
            <a:r>
              <a:rPr lang="ja-JP" altLang="en-US" dirty="0"/>
              <a:t>モデルが多様なデータパターンを学習できるように、十分な量のデータを用意すること</a:t>
            </a:r>
          </a:p>
          <a:p>
            <a:endParaRPr kumimoji="1" lang="ja-JP" altLang="en-US" dirty="0"/>
          </a:p>
        </p:txBody>
      </p:sp>
      <p:sp>
        <p:nvSpPr>
          <p:cNvPr id="4" name="スライド番号プレースホルダー 3"/>
          <p:cNvSpPr>
            <a:spLocks noGrp="1"/>
          </p:cNvSpPr>
          <p:nvPr>
            <p:ph type="sldNum" sz="quarter" idx="5"/>
          </p:nvPr>
        </p:nvSpPr>
        <p:spPr/>
        <p:txBody>
          <a:bodyPr/>
          <a:lstStyle/>
          <a:p>
            <a:fld id="{516B3E5A-5222-4ECF-8EF7-0D115BED8D0A}" type="slidenum">
              <a:rPr kumimoji="1" lang="ja-JP" altLang="en-US" smtClean="0"/>
              <a:t>3</a:t>
            </a:fld>
            <a:endParaRPr kumimoji="1" lang="ja-JP" altLang="en-US"/>
          </a:p>
        </p:txBody>
      </p:sp>
    </p:spTree>
    <p:extLst>
      <p:ext uri="{BB962C8B-B14F-4D97-AF65-F5344CB8AC3E}">
        <p14:creationId xmlns:p14="http://schemas.microsoft.com/office/powerpoint/2010/main" val="151575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4875E-B8A3-7723-30FF-171667AB80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7B8A7A-6549-0FB7-B427-715FE5E0C94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A16B12D-C79C-D203-BA89-A07AD2E45766}"/>
              </a:ext>
            </a:extLst>
          </p:cNvPr>
          <p:cNvSpPr>
            <a:spLocks noGrp="1"/>
          </p:cNvSpPr>
          <p:nvPr>
            <p:ph type="body" idx="1"/>
          </p:nvPr>
        </p:nvSpPr>
        <p:spPr/>
        <p:txBody>
          <a:bodyPr/>
          <a:lstStyle/>
          <a:p>
            <a:pPr>
              <a:buFont typeface="Arial" panose="020B0604020202020204" pitchFamily="34" charset="0"/>
              <a:buChar char="•"/>
            </a:pPr>
            <a:r>
              <a:rPr lang="ja-JP" altLang="en-US" b="1" dirty="0"/>
              <a:t>統計学と機械学習における研究</a:t>
            </a:r>
            <a:r>
              <a:rPr lang="en-US" altLang="ja-JP" b="1" dirty="0"/>
              <a:t>:</a:t>
            </a:r>
            <a:r>
              <a:rPr lang="ja-JP" altLang="en-US" dirty="0"/>
              <a:t> 時系列データの欠損値補完は、統計学（</a:t>
            </a:r>
            <a:r>
              <a:rPr lang="en-US" altLang="ja-JP" dirty="0"/>
              <a:t>Little and Rubin, 2019</a:t>
            </a:r>
            <a:r>
              <a:rPr lang="ja-JP" altLang="en-US" dirty="0"/>
              <a:t>）と機械学習（</a:t>
            </a:r>
            <a:r>
              <a:rPr lang="en-US" altLang="ja-JP" dirty="0"/>
              <a:t>Emmanuel et al., 2021; Gond et al., 2021</a:t>
            </a:r>
            <a:r>
              <a:rPr lang="ja-JP" altLang="en-US" dirty="0"/>
              <a:t>）の両分野で広く研究されてきました。 </a:t>
            </a:r>
            <a:r>
              <a:rPr lang="ja-JP" altLang="en-US" b="1" dirty="0"/>
              <a:t>一般的なベースライン手法</a:t>
            </a:r>
            <a:r>
              <a:rPr lang="en-US" altLang="ja-JP" b="1" dirty="0"/>
              <a:t>:</a:t>
            </a:r>
            <a:r>
              <a:rPr lang="ja-JP" altLang="en-US" dirty="0"/>
              <a:t> </a:t>
            </a:r>
            <a:r>
              <a:rPr lang="ja-JP" altLang="en-US" b="1" dirty="0"/>
              <a:t>平均補完 </a:t>
            </a:r>
            <a:r>
              <a:rPr lang="en-US" altLang="ja-JP" b="1" dirty="0"/>
              <a:t>(Mean Imputation):</a:t>
            </a:r>
            <a:r>
              <a:rPr lang="ja-JP" altLang="en-US" dirty="0"/>
              <a:t> 欠損値を時系列データの平均値で埋める単純な手法（</a:t>
            </a:r>
            <a:r>
              <a:rPr lang="en-US" altLang="ja-JP" dirty="0"/>
              <a:t>Emmanuel et al., 2021</a:t>
            </a:r>
            <a:r>
              <a:rPr lang="ja-JP" altLang="en-US" dirty="0"/>
              <a:t>）。</a:t>
            </a:r>
          </a:p>
          <a:p>
            <a:pPr>
              <a:buFont typeface="Arial" panose="020B0604020202020204" pitchFamily="34" charset="0"/>
              <a:buChar char="•"/>
            </a:pPr>
            <a:r>
              <a:rPr lang="ja-JP" altLang="en-US" b="1" dirty="0"/>
              <a:t>回帰補完 </a:t>
            </a:r>
            <a:r>
              <a:rPr lang="en-US" altLang="ja-JP" b="1" dirty="0"/>
              <a:t>(Regression Imputation):</a:t>
            </a:r>
            <a:r>
              <a:rPr lang="ja-JP" altLang="en-US" dirty="0"/>
              <a:t> 観測された変数を用いて回帰モデルを構築し、欠損値を予測する手法（</a:t>
            </a:r>
            <a:r>
              <a:rPr lang="en-US" altLang="ja-JP" dirty="0"/>
              <a:t>Little, 1992</a:t>
            </a:r>
            <a:r>
              <a:rPr lang="ja-JP" altLang="en-US" dirty="0"/>
              <a:t>）。</a:t>
            </a:r>
          </a:p>
          <a:p>
            <a:pPr>
              <a:buFont typeface="Arial" panose="020B0604020202020204" pitchFamily="34" charset="0"/>
              <a:buChar char="•"/>
            </a:pPr>
            <a:r>
              <a:rPr lang="en-US" altLang="ja-JP" b="1" dirty="0"/>
              <a:t>k-</a:t>
            </a:r>
            <a:r>
              <a:rPr lang="ja-JP" altLang="en-US" b="1" dirty="0"/>
              <a:t>最近傍法 </a:t>
            </a:r>
            <a:r>
              <a:rPr lang="en-US" altLang="ja-JP" b="1" dirty="0"/>
              <a:t>(k-Nearest Neighbors, </a:t>
            </a:r>
            <a:r>
              <a:rPr lang="en-US" altLang="ja-JP" b="1" dirty="0" err="1"/>
              <a:t>kNN</a:t>
            </a:r>
            <a:r>
              <a:rPr lang="en-US" altLang="ja-JP" b="1" dirty="0"/>
              <a:t>) </a:t>
            </a:r>
            <a:r>
              <a:rPr lang="ja-JP" altLang="en-US" b="1" dirty="0"/>
              <a:t>補完</a:t>
            </a:r>
            <a:r>
              <a:rPr lang="en-US" altLang="ja-JP" b="1" dirty="0"/>
              <a:t>:</a:t>
            </a:r>
            <a:r>
              <a:rPr lang="ja-JP" altLang="en-US" dirty="0"/>
              <a:t> 欠損値を持つデータ点と類似した</a:t>
            </a:r>
            <a:r>
              <a:rPr lang="en-US" altLang="ja-JP" dirty="0"/>
              <a:t>k</a:t>
            </a:r>
            <a:r>
              <a:rPr lang="ja-JP" altLang="en-US" dirty="0"/>
              <a:t>個のデータ点を用いて欠損値を補完する手法。</a:t>
            </a:r>
          </a:p>
          <a:p>
            <a:pPr>
              <a:buFont typeface="Arial" panose="020B0604020202020204" pitchFamily="34" charset="0"/>
              <a:buChar char="•"/>
            </a:pPr>
            <a:r>
              <a:rPr lang="ja-JP" altLang="en-US" b="1" dirty="0"/>
              <a:t>連鎖方程式による多重代入法 </a:t>
            </a:r>
            <a:r>
              <a:rPr lang="en-US" altLang="ja-JP" b="1" dirty="0"/>
              <a:t>(Multiple Imputation by Chained Equations, MICE):</a:t>
            </a:r>
            <a:r>
              <a:rPr lang="ja-JP" altLang="en-US" dirty="0"/>
              <a:t> 欠損値を確率分布から複数回推定し、それらを組み合わせて補完する手法（</a:t>
            </a:r>
            <a:r>
              <a:rPr lang="en-US" altLang="ja-JP" dirty="0"/>
              <a:t>Little and Rubin, 2019; Azur et al., 2011</a:t>
            </a:r>
            <a:r>
              <a:rPr lang="ja-JP" altLang="en-US" dirty="0"/>
              <a:t>）。回帰補完と同様に、観測された変数間の関係を利用するモデルベースの手法。</a:t>
            </a:r>
            <a:r>
              <a:rPr lang="en-US" altLang="ja-JP" dirty="0" err="1"/>
              <a:t>kNN</a:t>
            </a:r>
            <a:r>
              <a:rPr lang="ja-JP" altLang="en-US" dirty="0"/>
              <a:t>は非パラメトリックな手法。</a:t>
            </a:r>
          </a:p>
          <a:p>
            <a:pPr>
              <a:buFont typeface="Arial" panose="020B0604020202020204" pitchFamily="34" charset="0"/>
              <a:buChar char="•"/>
            </a:pPr>
            <a:r>
              <a:rPr lang="ja-JP" altLang="en-US" b="1" dirty="0"/>
              <a:t>ニューラルネットワークに基づく補完手法</a:t>
            </a:r>
            <a:r>
              <a:rPr lang="en-US" altLang="ja-JP" b="1" dirty="0"/>
              <a:t>:</a:t>
            </a:r>
            <a:r>
              <a:rPr lang="ja-JP" altLang="en-US" dirty="0"/>
              <a:t> 近年、リカレントニューラルネットワーク </a:t>
            </a:r>
            <a:r>
              <a:rPr lang="en-US" altLang="ja-JP" dirty="0"/>
              <a:t>(RNN)</a:t>
            </a:r>
            <a:r>
              <a:rPr lang="ja-JP" altLang="en-US" dirty="0"/>
              <a:t>（</a:t>
            </a:r>
            <a:r>
              <a:rPr lang="en-US" altLang="ja-JP" dirty="0"/>
              <a:t>Hochreiter and </a:t>
            </a:r>
            <a:r>
              <a:rPr lang="en-US" altLang="ja-JP" dirty="0" err="1"/>
              <a:t>Schmidhuber</a:t>
            </a:r>
            <a:r>
              <a:rPr lang="en-US" altLang="ja-JP" dirty="0"/>
              <a:t>, 1997; Cho et al., 2014</a:t>
            </a:r>
            <a:r>
              <a:rPr lang="ja-JP" altLang="en-US" dirty="0"/>
              <a:t>）や敵対的生成ネットワーク </a:t>
            </a:r>
            <a:r>
              <a:rPr lang="en-US" altLang="ja-JP" dirty="0"/>
              <a:t>(GAN)</a:t>
            </a:r>
            <a:r>
              <a:rPr lang="ja-JP" altLang="en-US" dirty="0"/>
              <a:t>（</a:t>
            </a:r>
            <a:r>
              <a:rPr lang="en-US" altLang="ja-JP" dirty="0"/>
              <a:t>Goodfellow et al., 2014</a:t>
            </a:r>
            <a:r>
              <a:rPr lang="ja-JP" altLang="en-US" dirty="0"/>
              <a:t>）などのニューラルネットワークを用いた補完手法が注目を集めている。</a:t>
            </a:r>
          </a:p>
          <a:p>
            <a:pPr>
              <a:buFont typeface="Arial" panose="020B0604020202020204" pitchFamily="34" charset="0"/>
              <a:buChar char="•"/>
            </a:pPr>
            <a:r>
              <a:rPr lang="en-US" altLang="ja-JP" b="1" dirty="0"/>
              <a:t>GRU-D:</a:t>
            </a:r>
            <a:r>
              <a:rPr lang="ja-JP" altLang="en-US" dirty="0"/>
              <a:t> 不規則にサンプリングされた不完全な時系列データのために、欠損パターンと連続する観測値間の時間ラグを考慮した</a:t>
            </a:r>
            <a:r>
              <a:rPr lang="en-US" altLang="ja-JP" dirty="0"/>
              <a:t>Gated Recurrent Unit with Decay (GRU-D) </a:t>
            </a:r>
            <a:r>
              <a:rPr lang="ja-JP" altLang="en-US" dirty="0"/>
              <a:t>モデルが提案された（</a:t>
            </a:r>
            <a:r>
              <a:rPr lang="en-US" altLang="ja-JP" dirty="0"/>
              <a:t>Che et al., 2018; Cho et al., 2014</a:t>
            </a:r>
            <a:r>
              <a:rPr lang="ja-JP" altLang="en-US" dirty="0"/>
              <a:t>）。</a:t>
            </a:r>
          </a:p>
          <a:p>
            <a:pPr>
              <a:buFont typeface="Arial" panose="020B0604020202020204" pitchFamily="34" charset="0"/>
              <a:buChar char="•"/>
            </a:pPr>
            <a:r>
              <a:rPr lang="ja-JP" altLang="en-US" b="1" dirty="0"/>
              <a:t>双方向</a:t>
            </a:r>
            <a:r>
              <a:rPr lang="en-US" altLang="ja-JP" b="1" dirty="0"/>
              <a:t>RNN:</a:t>
            </a:r>
            <a:r>
              <a:rPr lang="ja-JP" altLang="en-US" dirty="0"/>
              <a:t> 補完においては、</a:t>
            </a:r>
            <a:r>
              <a:rPr lang="en-US" altLang="ja-JP" dirty="0"/>
              <a:t>GRU-D</a:t>
            </a:r>
            <a:r>
              <a:rPr lang="ja-JP" altLang="en-US" dirty="0"/>
              <a:t>のような一方向</a:t>
            </a:r>
            <a:r>
              <a:rPr lang="en-US" altLang="ja-JP" dirty="0"/>
              <a:t>RNN</a:t>
            </a:r>
            <a:r>
              <a:rPr lang="ja-JP" altLang="en-US" dirty="0"/>
              <a:t>モデルは、</a:t>
            </a:r>
            <a:r>
              <a:rPr lang="en-US" altLang="ja-JP" dirty="0"/>
              <a:t>M-RNN</a:t>
            </a:r>
            <a:r>
              <a:rPr lang="ja-JP" altLang="en-US" dirty="0"/>
              <a:t>（</a:t>
            </a:r>
            <a:r>
              <a:rPr lang="en-US" altLang="ja-JP" dirty="0"/>
              <a:t>Yoon et al., 2018</a:t>
            </a:r>
            <a:r>
              <a:rPr lang="ja-JP" altLang="en-US" dirty="0"/>
              <a:t>）や</a:t>
            </a:r>
            <a:r>
              <a:rPr lang="en-US" altLang="ja-JP" dirty="0"/>
              <a:t>BRITS</a:t>
            </a:r>
            <a:r>
              <a:rPr lang="ja-JP" altLang="en-US" dirty="0"/>
              <a:t>（</a:t>
            </a:r>
            <a:r>
              <a:rPr lang="en-US" altLang="ja-JP" dirty="0"/>
              <a:t>Cao et al., 2018</a:t>
            </a:r>
            <a:r>
              <a:rPr lang="ja-JP" altLang="en-US" dirty="0"/>
              <a:t>）のような双方向</a:t>
            </a:r>
            <a:r>
              <a:rPr lang="en-US" altLang="ja-JP" dirty="0"/>
              <a:t>RNN</a:t>
            </a:r>
            <a:r>
              <a:rPr lang="ja-JP" altLang="en-US" dirty="0"/>
              <a:t>モデルに通常は性能が劣る。</a:t>
            </a:r>
          </a:p>
          <a:p>
            <a:endParaRPr kumimoji="1" lang="en-US" altLang="ja-JP" dirty="0"/>
          </a:p>
          <a:p>
            <a:r>
              <a:rPr kumimoji="1" lang="ja-JP" altLang="en-US" dirty="0"/>
              <a:t>単方向とは過去から未来</a:t>
            </a:r>
            <a:endParaRPr kumimoji="1" lang="en-US" altLang="ja-JP" dirty="0"/>
          </a:p>
          <a:p>
            <a:r>
              <a:rPr kumimoji="1" lang="ja-JP" altLang="en-US" dirty="0"/>
              <a:t>双方向は過去から未来と、未来から過去</a:t>
            </a:r>
          </a:p>
        </p:txBody>
      </p:sp>
      <p:sp>
        <p:nvSpPr>
          <p:cNvPr id="4" name="スライド番号プレースホルダー 3">
            <a:extLst>
              <a:ext uri="{FF2B5EF4-FFF2-40B4-BE49-F238E27FC236}">
                <a16:creationId xmlns:a16="http://schemas.microsoft.com/office/drawing/2014/main" id="{39694FEE-7716-752F-4E56-5A5AE01E414D}"/>
              </a:ext>
            </a:extLst>
          </p:cNvPr>
          <p:cNvSpPr>
            <a:spLocks noGrp="1"/>
          </p:cNvSpPr>
          <p:nvPr>
            <p:ph type="sldNum" sz="quarter" idx="5"/>
          </p:nvPr>
        </p:nvSpPr>
        <p:spPr/>
        <p:txBody>
          <a:bodyPr/>
          <a:lstStyle/>
          <a:p>
            <a:fld id="{516B3E5A-5222-4ECF-8EF7-0D115BED8D0A}" type="slidenum">
              <a:rPr kumimoji="1" lang="ja-JP" altLang="en-US" smtClean="0"/>
              <a:t>4</a:t>
            </a:fld>
            <a:endParaRPr kumimoji="1" lang="ja-JP" altLang="en-US"/>
          </a:p>
        </p:txBody>
      </p:sp>
    </p:spTree>
    <p:extLst>
      <p:ext uri="{BB962C8B-B14F-4D97-AF65-F5344CB8AC3E}">
        <p14:creationId xmlns:p14="http://schemas.microsoft.com/office/powerpoint/2010/main" val="1936253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71844-1391-679B-6EF7-34AB17149F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A3E962A-FE26-539D-EC80-111A83705DF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E307CF-B6C9-5CFA-1063-443D9260E4AC}"/>
              </a:ext>
            </a:extLst>
          </p:cNvPr>
          <p:cNvSpPr>
            <a:spLocks noGrp="1"/>
          </p:cNvSpPr>
          <p:nvPr>
            <p:ph type="body" idx="1"/>
          </p:nvPr>
        </p:nvSpPr>
        <p:spPr/>
        <p:txBody>
          <a:bodyPr/>
          <a:lstStyle/>
          <a:p>
            <a:pPr>
              <a:buNone/>
            </a:pPr>
            <a:r>
              <a:rPr lang="ja-JP" altLang="en-US" b="1" dirty="0"/>
              <a:t>本研究のアプローチの詳細</a:t>
            </a:r>
            <a:endParaRPr lang="ja-JP" altLang="en-US" dirty="0"/>
          </a:p>
          <a:p>
            <a:pPr>
              <a:buFont typeface="Arial" panose="020B0604020202020204" pitchFamily="34" charset="0"/>
              <a:buChar char="•"/>
            </a:pPr>
            <a:r>
              <a:rPr lang="ja-JP" altLang="en-US" b="1" dirty="0"/>
              <a:t>自己注意に基づく補完モデルへの焦点</a:t>
            </a:r>
            <a:r>
              <a:rPr lang="en-US" altLang="ja-JP" b="1" dirty="0"/>
              <a:t>:</a:t>
            </a:r>
            <a:r>
              <a:rPr lang="ja-JP" altLang="en-US" dirty="0"/>
              <a:t> この研究では、経験的リスク最小化 </a:t>
            </a:r>
            <a:r>
              <a:rPr lang="en-US" altLang="ja-JP" dirty="0"/>
              <a:t>(Empirical Risk Minimization, ERM) </a:t>
            </a:r>
            <a:r>
              <a:rPr lang="ja-JP" altLang="en-US" dirty="0"/>
              <a:t>を用いて訓練された自己注意に基づく補完モデルに焦点を当てています。</a:t>
            </a:r>
          </a:p>
          <a:p>
            <a:pPr>
              <a:buFont typeface="Arial" panose="020B0604020202020204" pitchFamily="34" charset="0"/>
              <a:buChar char="•"/>
            </a:pPr>
            <a:r>
              <a:rPr lang="ja-JP" altLang="en-US" b="1" dirty="0"/>
              <a:t>自己注意モデルの利点</a:t>
            </a:r>
            <a:r>
              <a:rPr lang="en-US" altLang="ja-JP" b="1" dirty="0"/>
              <a:t>:</a:t>
            </a:r>
            <a:r>
              <a:rPr lang="ja-JP" altLang="en-US" dirty="0"/>
              <a:t> </a:t>
            </a:r>
          </a:p>
          <a:p>
            <a:pPr marL="742950" lvl="1" indent="-285750">
              <a:buFont typeface="Arial" panose="020B0604020202020204" pitchFamily="34" charset="0"/>
              <a:buChar char="•"/>
            </a:pPr>
            <a:r>
              <a:rPr lang="ja-JP" altLang="en-US" dirty="0"/>
              <a:t>自己注意に基づくモデルは、</a:t>
            </a:r>
            <a:r>
              <a:rPr lang="en-US" altLang="ja-JP" dirty="0"/>
              <a:t>RNN (Recurrent Neural Network) </a:t>
            </a:r>
            <a:r>
              <a:rPr lang="ja-JP" altLang="en-US" dirty="0"/>
              <a:t>に基づくモデルと比較して、並列処理能力が向上していることが知られています </a:t>
            </a:r>
            <a:r>
              <a:rPr lang="en-US" altLang="ja-JP" dirty="0"/>
              <a:t>(Martin and Cundy, 2018)</a:t>
            </a:r>
            <a:r>
              <a:rPr lang="ja-JP" altLang="en-US" dirty="0"/>
              <a:t>。これは、長い時系列データを扱う上で、計算効率の面で大きな利点となります。</a:t>
            </a:r>
          </a:p>
          <a:p>
            <a:pPr marL="742950" lvl="1" indent="-285750">
              <a:buFont typeface="Arial" panose="020B0604020202020204" pitchFamily="34" charset="0"/>
              <a:buChar char="•"/>
            </a:pPr>
            <a:r>
              <a:rPr lang="en-US" altLang="ja-JP" dirty="0"/>
              <a:t>RNN</a:t>
            </a:r>
            <a:r>
              <a:rPr lang="ja-JP" altLang="en-US" dirty="0"/>
              <a:t>は逐次的に処理を行うため、計算を並列化することが難しいのに対し、自己注意は入力の各要素間の関係性を並列に計算できるため、高速な処理が可能です。</a:t>
            </a:r>
          </a:p>
          <a:p>
            <a:pPr>
              <a:buFont typeface="Arial" panose="020B0604020202020204" pitchFamily="34" charset="0"/>
              <a:buChar char="•"/>
            </a:pPr>
            <a:r>
              <a:rPr lang="en-US" altLang="ja-JP" b="1" dirty="0"/>
              <a:t>ERM</a:t>
            </a:r>
            <a:r>
              <a:rPr lang="ja-JP" altLang="en-US" b="1" dirty="0"/>
              <a:t>に基づく訓練の利点</a:t>
            </a:r>
            <a:r>
              <a:rPr lang="en-US" altLang="ja-JP" b="1" dirty="0"/>
              <a:t>:</a:t>
            </a:r>
            <a:r>
              <a:rPr lang="ja-JP" altLang="en-US" dirty="0"/>
              <a:t> </a:t>
            </a:r>
          </a:p>
          <a:p>
            <a:pPr marL="742950" lvl="1" indent="-285750">
              <a:buFont typeface="Arial" panose="020B0604020202020204" pitchFamily="34" charset="0"/>
              <a:buChar char="•"/>
            </a:pPr>
            <a:r>
              <a:rPr lang="ja-JP" altLang="en-US" dirty="0"/>
              <a:t>経験的リスク最小化に基づく訓練（例：予測損失の最小化）を使用することで、</a:t>
            </a:r>
            <a:r>
              <a:rPr lang="en-US" altLang="ja-JP" dirty="0"/>
              <a:t>GAN (Generative Adversarial Network) </a:t>
            </a:r>
            <a:r>
              <a:rPr lang="ja-JP" altLang="en-US" dirty="0"/>
              <a:t>に基づくモデルの訓練アルゴリズムに固有の不安定性の問題を回避できます </a:t>
            </a:r>
            <a:r>
              <a:rPr lang="en-US" altLang="ja-JP" dirty="0"/>
              <a:t>(Sinha et al., 2020; </a:t>
            </a:r>
            <a:r>
              <a:rPr lang="en-US" altLang="ja-JP" dirty="0" err="1"/>
              <a:t>Arjovsky</a:t>
            </a:r>
            <a:r>
              <a:rPr lang="en-US" altLang="ja-JP" dirty="0"/>
              <a:t> and </a:t>
            </a:r>
            <a:r>
              <a:rPr lang="en-US" altLang="ja-JP" dirty="0" err="1"/>
              <a:t>Bottou</a:t>
            </a:r>
            <a:r>
              <a:rPr lang="en-US" altLang="ja-JP" dirty="0"/>
              <a:t>, 2017)</a:t>
            </a:r>
            <a:r>
              <a:rPr lang="ja-JP" altLang="en-US" dirty="0"/>
              <a:t>。</a:t>
            </a:r>
          </a:p>
          <a:p>
            <a:pPr marL="742950" lvl="1" indent="-285750">
              <a:buFont typeface="Arial" panose="020B0604020202020204" pitchFamily="34" charset="0"/>
              <a:buChar char="•"/>
            </a:pPr>
            <a:r>
              <a:rPr lang="en-US" altLang="ja-JP" dirty="0"/>
              <a:t>GAN</a:t>
            </a:r>
            <a:r>
              <a:rPr lang="ja-JP" altLang="en-US" dirty="0"/>
              <a:t>は、生成器と識別器の間の競合的な学習プロセスを用いるため、学習が不安定になりやすいという課題があります。一方、</a:t>
            </a:r>
            <a:r>
              <a:rPr lang="en-US" altLang="ja-JP" dirty="0"/>
              <a:t>ERM</a:t>
            </a:r>
            <a:r>
              <a:rPr lang="ja-JP" altLang="en-US" dirty="0"/>
              <a:t>に基づく訓練は、予測誤差を直接的に最小化するため、より安定した学習が期待できます。</a:t>
            </a:r>
          </a:p>
          <a:p>
            <a:pPr>
              <a:buFont typeface="Arial" panose="020B0604020202020204" pitchFamily="34" charset="0"/>
              <a:buChar char="•"/>
            </a:pPr>
            <a:r>
              <a:rPr lang="ja-JP" altLang="en-US" b="1" dirty="0"/>
              <a:t>本研究の主な貢献</a:t>
            </a:r>
            <a:r>
              <a:rPr lang="en-US" altLang="ja-JP" b="1" dirty="0"/>
              <a:t>:</a:t>
            </a:r>
            <a:r>
              <a:rPr lang="ja-JP" altLang="en-US" dirty="0"/>
              <a:t> </a:t>
            </a:r>
          </a:p>
          <a:p>
            <a:pPr marL="742950" lvl="1" indent="-285750">
              <a:buFont typeface="Arial" panose="020B0604020202020204" pitchFamily="34" charset="0"/>
              <a:buChar char="•"/>
            </a:pPr>
            <a:r>
              <a:rPr lang="ja-JP" altLang="en-US" dirty="0"/>
              <a:t>この研究の主な貢献は、スパース性 </a:t>
            </a:r>
            <a:r>
              <a:rPr lang="en-US" altLang="ja-JP" dirty="0"/>
              <a:t>(sparsity) </a:t>
            </a:r>
            <a:r>
              <a:rPr lang="ja-JP" altLang="en-US" dirty="0"/>
              <a:t>を用いることで、歩数の長い時系列データに対する自己注意モデルを計算効率良くすることに焦点を当てています。</a:t>
            </a:r>
          </a:p>
          <a:p>
            <a:pPr marL="742950" lvl="1" indent="-285750">
              <a:buFont typeface="Arial" panose="020B0604020202020204" pitchFamily="34" charset="0"/>
              <a:buChar char="•"/>
            </a:pPr>
            <a:r>
              <a:rPr lang="ja-JP" altLang="en-US" dirty="0"/>
              <a:t>スパース性とは、データの大部分がゼロまたは非常に小さい値を持つ状態を指します。スパース自己注意は、注意機構の計算を、すべての入力要素の組み合わせに対して行うのではなく、一部の重要な組み合わせに限定することで、計算量を削減します。</a:t>
            </a:r>
          </a:p>
          <a:p>
            <a:pPr>
              <a:buFont typeface="Arial" panose="020B0604020202020204" pitchFamily="34" charset="0"/>
              <a:buChar char="•"/>
            </a:pPr>
            <a:r>
              <a:rPr lang="ja-JP" altLang="en-US" b="1" dirty="0"/>
              <a:t>スパース自己注意に関する先行研究</a:t>
            </a:r>
            <a:r>
              <a:rPr lang="en-US" altLang="ja-JP" b="1" dirty="0"/>
              <a:t>:</a:t>
            </a:r>
            <a:r>
              <a:rPr lang="ja-JP" altLang="en-US" dirty="0"/>
              <a:t> </a:t>
            </a:r>
          </a:p>
          <a:p>
            <a:pPr marL="742950" lvl="1" indent="-285750">
              <a:buFont typeface="Arial" panose="020B0604020202020204" pitchFamily="34" charset="0"/>
              <a:buChar char="•"/>
            </a:pPr>
            <a:r>
              <a:rPr lang="ja-JP" altLang="en-US" dirty="0"/>
              <a:t>スパース自己注意に関する先行研究については、次のセクションで詳しく説明します。</a:t>
            </a:r>
          </a:p>
          <a:p>
            <a:pPr>
              <a:buNone/>
            </a:pPr>
            <a:r>
              <a:rPr lang="ja-JP" altLang="en-US" b="1" dirty="0"/>
              <a:t>要するに</a:t>
            </a:r>
            <a:endParaRPr lang="ja-JP" altLang="en-US" dirty="0"/>
          </a:p>
          <a:p>
            <a:r>
              <a:rPr lang="ja-JP" altLang="en-US" dirty="0"/>
              <a:t>この部分は、提案モデルが自己注意に基づくものであり、経験的リスク最小化によって訓練されることを強調しています。これは、計算効率と学習の安定性の観点から、</a:t>
            </a:r>
            <a:r>
              <a:rPr lang="en-US" altLang="ja-JP" dirty="0"/>
              <a:t>RNN</a:t>
            </a:r>
            <a:r>
              <a:rPr lang="ja-JP" altLang="en-US" dirty="0"/>
              <a:t>や</a:t>
            </a:r>
            <a:r>
              <a:rPr lang="en-US" altLang="ja-JP" dirty="0"/>
              <a:t>GAN</a:t>
            </a:r>
            <a:r>
              <a:rPr lang="ja-JP" altLang="en-US" dirty="0"/>
              <a:t>と比較して利点があるためです。そして、この研究の重要な貢献は、スパース性を用いて自己注意を長い時系列データに効率的に適用することであると述べています</a:t>
            </a:r>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3C513A97-74F4-CBAE-5BD4-5D1756E7E007}"/>
              </a:ext>
            </a:extLst>
          </p:cNvPr>
          <p:cNvSpPr>
            <a:spLocks noGrp="1"/>
          </p:cNvSpPr>
          <p:nvPr>
            <p:ph type="sldNum" sz="quarter" idx="5"/>
          </p:nvPr>
        </p:nvSpPr>
        <p:spPr/>
        <p:txBody>
          <a:bodyPr/>
          <a:lstStyle/>
          <a:p>
            <a:fld id="{516B3E5A-5222-4ECF-8EF7-0D115BED8D0A}" type="slidenum">
              <a:rPr kumimoji="1" lang="ja-JP" altLang="en-US" smtClean="0"/>
              <a:t>5</a:t>
            </a:fld>
            <a:endParaRPr kumimoji="1" lang="ja-JP" altLang="en-US"/>
          </a:p>
        </p:txBody>
      </p:sp>
    </p:spTree>
    <p:extLst>
      <p:ext uri="{BB962C8B-B14F-4D97-AF65-F5344CB8AC3E}">
        <p14:creationId xmlns:p14="http://schemas.microsoft.com/office/powerpoint/2010/main" val="158069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7F519-2596-F994-C90F-57C0183D153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545D6D0-5076-E66A-52AE-CBDA109F891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6EF44CB-961B-D7F5-F3B1-BE181F97A8BC}"/>
              </a:ext>
            </a:extLst>
          </p:cNvPr>
          <p:cNvSpPr>
            <a:spLocks noGrp="1"/>
          </p:cNvSpPr>
          <p:nvPr>
            <p:ph type="body" idx="1"/>
          </p:nvPr>
        </p:nvSpPr>
        <p:spPr/>
        <p:txBody>
          <a:bodyPr/>
          <a:lstStyle/>
          <a:p>
            <a:pPr>
              <a:buNone/>
            </a:pPr>
            <a:r>
              <a:rPr lang="ja-JP" altLang="en-US" b="1" dirty="0"/>
              <a:t>スパース自己注意の概要</a:t>
            </a:r>
            <a:endParaRPr lang="ja-JP" altLang="en-US" dirty="0"/>
          </a:p>
          <a:p>
            <a:pPr>
              <a:buFont typeface="Arial" panose="020B0604020202020204" pitchFamily="34" charset="0"/>
              <a:buChar char="•"/>
            </a:pPr>
            <a:r>
              <a:rPr lang="ja-JP" altLang="en-US" b="1" dirty="0"/>
              <a:t>自己注意の計算量の問題</a:t>
            </a:r>
            <a:r>
              <a:rPr lang="en-US" altLang="ja-JP" b="1" dirty="0"/>
              <a:t>:</a:t>
            </a:r>
            <a:r>
              <a:rPr lang="ja-JP" altLang="en-US" dirty="0"/>
              <a:t> 自己注意は、入力データの長さの二乗に比例する計算量を必要とするため、長い時系列データを扱う際には計算コストが非常に高くなります。多くの研究が、スパース性 </a:t>
            </a:r>
            <a:r>
              <a:rPr lang="en-US" altLang="ja-JP" dirty="0"/>
              <a:t>(sparsity) </a:t>
            </a:r>
            <a:r>
              <a:rPr lang="ja-JP" altLang="en-US" dirty="0"/>
              <a:t>を利用してこの問題を解決しようと試みています </a:t>
            </a:r>
            <a:r>
              <a:rPr lang="en-US" altLang="ja-JP" dirty="0"/>
              <a:t>(Tay et al., 2023)</a:t>
            </a:r>
            <a:r>
              <a:rPr lang="ja-JP" altLang="en-US" dirty="0"/>
              <a:t>。</a:t>
            </a:r>
          </a:p>
          <a:p>
            <a:pPr>
              <a:buFont typeface="Arial" panose="020B0604020202020204" pitchFamily="34" charset="0"/>
              <a:buChar char="•"/>
            </a:pPr>
            <a:r>
              <a:rPr lang="ja-JP" altLang="en-US" b="1" dirty="0"/>
              <a:t>スパース自己注意の例</a:t>
            </a:r>
            <a:r>
              <a:rPr lang="en-US" altLang="ja-JP" b="1" dirty="0"/>
              <a:t>:</a:t>
            </a:r>
            <a:r>
              <a:rPr lang="ja-JP" altLang="en-US" dirty="0"/>
              <a:t> </a:t>
            </a:r>
          </a:p>
          <a:p>
            <a:pPr marL="742950" lvl="1" indent="-285750">
              <a:buFont typeface="Arial" panose="020B0604020202020204" pitchFamily="34" charset="0"/>
              <a:buChar char="•"/>
            </a:pPr>
            <a:r>
              <a:rPr lang="en-US" altLang="ja-JP" b="1" dirty="0"/>
              <a:t>Vision Transformer </a:t>
            </a:r>
            <a:r>
              <a:rPr lang="ja-JP" altLang="en-US" b="1" dirty="0"/>
              <a:t>と </a:t>
            </a:r>
            <a:r>
              <a:rPr lang="en-US" altLang="ja-JP" b="1" dirty="0"/>
              <a:t>Swin Transformer:</a:t>
            </a:r>
            <a:r>
              <a:rPr lang="ja-JP" altLang="en-US" dirty="0"/>
              <a:t> 画像処理分野では、</a:t>
            </a:r>
            <a:r>
              <a:rPr lang="en-US" altLang="ja-JP" dirty="0"/>
              <a:t>Vision Transformer (</a:t>
            </a:r>
            <a:r>
              <a:rPr lang="en-US" altLang="ja-JP" dirty="0" err="1"/>
              <a:t>Dosovitskiy</a:t>
            </a:r>
            <a:r>
              <a:rPr lang="en-US" altLang="ja-JP" dirty="0"/>
              <a:t> et al., 2021) </a:t>
            </a:r>
            <a:r>
              <a:rPr lang="ja-JP" altLang="en-US" dirty="0"/>
              <a:t>や </a:t>
            </a:r>
            <a:r>
              <a:rPr lang="en-US" altLang="ja-JP" dirty="0"/>
              <a:t>Swin Transformer (Liu et al., 2021) </a:t>
            </a:r>
            <a:r>
              <a:rPr lang="ja-JP" altLang="en-US" dirty="0"/>
              <a:t>が、画像を非重複のパッチに分割し、パッチ間で自己注意を計算することで計算量を削減しています。</a:t>
            </a:r>
          </a:p>
          <a:p>
            <a:pPr marL="742950" lvl="1" indent="-285750">
              <a:buFont typeface="Arial" panose="020B0604020202020204" pitchFamily="34" charset="0"/>
              <a:buChar char="•"/>
            </a:pPr>
            <a:r>
              <a:rPr lang="en-US" altLang="ja-JP" b="1" dirty="0"/>
              <a:t>Sparse Transformer </a:t>
            </a:r>
            <a:r>
              <a:rPr lang="ja-JP" altLang="en-US" b="1" dirty="0"/>
              <a:t>と </a:t>
            </a:r>
            <a:r>
              <a:rPr lang="en-US" altLang="ja-JP" b="1" dirty="0"/>
              <a:t>Axial Transformer:</a:t>
            </a:r>
            <a:r>
              <a:rPr lang="ja-JP" altLang="en-US" dirty="0"/>
              <a:t> </a:t>
            </a:r>
            <a:r>
              <a:rPr lang="en-US" altLang="ja-JP" dirty="0"/>
              <a:t>Sparse Transformer (Child et al., 2019) </a:t>
            </a:r>
            <a:r>
              <a:rPr lang="ja-JP" altLang="en-US" dirty="0"/>
              <a:t>や </a:t>
            </a:r>
            <a:r>
              <a:rPr lang="en-US" altLang="ja-JP" dirty="0"/>
              <a:t>Axial Transformer (Ho et al., 2019) </a:t>
            </a:r>
            <a:r>
              <a:rPr lang="ja-JP" altLang="en-US" dirty="0"/>
              <a:t>は、完全な注意マップを複数の注意ステップに分割し、複数の注意ヘッドを用いることで、計算量を削減しています。</a:t>
            </a:r>
          </a:p>
          <a:p>
            <a:pPr marL="742950" lvl="1" indent="-285750">
              <a:buFont typeface="Arial" panose="020B0604020202020204" pitchFamily="34" charset="0"/>
              <a:buChar char="•"/>
            </a:pPr>
            <a:r>
              <a:rPr lang="ja-JP" altLang="en-US" b="1" dirty="0"/>
              <a:t>学習可能なスパース性メカニズム</a:t>
            </a:r>
            <a:r>
              <a:rPr lang="en-US" altLang="ja-JP" b="1" dirty="0"/>
              <a:t>:</a:t>
            </a:r>
            <a:r>
              <a:rPr lang="ja-JP" altLang="en-US" dirty="0"/>
              <a:t> 一部の研究では、注意を計算する対象をデータに応じて選択する「学習可能なスパース性メカニズム」が検討されています。例えば、</a:t>
            </a:r>
            <a:r>
              <a:rPr lang="en-US" altLang="ja-JP" dirty="0"/>
              <a:t>Deformable DETR (Zhu et al., 2021) </a:t>
            </a:r>
            <a:r>
              <a:rPr lang="ja-JP" altLang="en-US" dirty="0"/>
              <a:t>は学習可能なサンプリング関数、</a:t>
            </a:r>
            <a:r>
              <a:rPr lang="en-US" altLang="ja-JP" dirty="0"/>
              <a:t>Reformer (</a:t>
            </a:r>
            <a:r>
              <a:rPr lang="en-US" altLang="ja-JP" dirty="0" err="1"/>
              <a:t>Kitaev</a:t>
            </a:r>
            <a:r>
              <a:rPr lang="en-US" altLang="ja-JP" dirty="0"/>
              <a:t> et al., 2020) </a:t>
            </a:r>
            <a:r>
              <a:rPr lang="ja-JP" altLang="en-US" dirty="0"/>
              <a:t>は局所性敏感型ハッシュ </a:t>
            </a:r>
            <a:r>
              <a:rPr lang="en-US" altLang="ja-JP" dirty="0"/>
              <a:t>(Locality Sensitive Hashing)</a:t>
            </a:r>
            <a:r>
              <a:rPr lang="ja-JP" altLang="en-US" dirty="0"/>
              <a:t>、</a:t>
            </a:r>
            <a:r>
              <a:rPr lang="en-US" altLang="ja-JP" dirty="0"/>
              <a:t>Routing Transformer (Roy et al., 2021) </a:t>
            </a:r>
            <a:r>
              <a:rPr lang="ja-JP" altLang="en-US" dirty="0"/>
              <a:t>は </a:t>
            </a:r>
            <a:r>
              <a:rPr lang="en-US" altLang="ja-JP" dirty="0"/>
              <a:t>k-means </a:t>
            </a:r>
            <a:r>
              <a:rPr lang="ja-JP" altLang="en-US" dirty="0"/>
              <a:t>クラスタリングを用いて、各クエリに対して最も関連性の高いキーを取得します。</a:t>
            </a:r>
          </a:p>
          <a:p>
            <a:pPr>
              <a:buFont typeface="Arial" panose="020B0604020202020204" pitchFamily="34" charset="0"/>
              <a:buChar char="•"/>
            </a:pPr>
            <a:r>
              <a:rPr lang="ja-JP" altLang="en-US" b="1" dirty="0"/>
              <a:t>学習可能なスパース性メカニズムの課題</a:t>
            </a:r>
            <a:r>
              <a:rPr lang="en-US" altLang="ja-JP" b="1" dirty="0"/>
              <a:t>:</a:t>
            </a:r>
            <a:r>
              <a:rPr lang="ja-JP" altLang="en-US" dirty="0"/>
              <a:t> </a:t>
            </a:r>
          </a:p>
          <a:p>
            <a:pPr marL="742950" lvl="1" indent="-285750">
              <a:buFont typeface="Arial" panose="020B0604020202020204" pitchFamily="34" charset="0"/>
              <a:buChar char="•"/>
            </a:pPr>
            <a:r>
              <a:rPr lang="ja-JP" altLang="en-US" dirty="0"/>
              <a:t>これらの学習可能なスパース性メカニズムは、一般的に学習に時間がかかるという欠点があります。</a:t>
            </a:r>
          </a:p>
          <a:p>
            <a:pPr>
              <a:buFont typeface="Arial" panose="020B0604020202020204" pitchFamily="34" charset="0"/>
              <a:buChar char="•"/>
            </a:pPr>
            <a:r>
              <a:rPr lang="ja-JP" altLang="en-US" b="1" dirty="0"/>
              <a:t>本研究のアプローチ</a:t>
            </a:r>
            <a:r>
              <a:rPr lang="en-US" altLang="ja-JP" b="1" dirty="0"/>
              <a:t>:</a:t>
            </a:r>
            <a:r>
              <a:rPr lang="ja-JP" altLang="en-US" dirty="0"/>
              <a:t> </a:t>
            </a:r>
          </a:p>
          <a:p>
            <a:pPr marL="742950" lvl="1" indent="-285750">
              <a:buFont typeface="Arial" panose="020B0604020202020204" pitchFamily="34" charset="0"/>
              <a:buChar char="•"/>
            </a:pPr>
            <a:r>
              <a:rPr lang="ja-JP" altLang="en-US" dirty="0"/>
              <a:t>提案モデルでは、歩数データに特化して設計された、固定の多重時間スケールスパースパターンを使用します。</a:t>
            </a:r>
          </a:p>
          <a:p>
            <a:pPr>
              <a:buNone/>
            </a:pPr>
            <a:r>
              <a:rPr lang="ja-JP" altLang="en-US" b="1" dirty="0"/>
              <a:t>要するに</a:t>
            </a:r>
            <a:endParaRPr lang="ja-JP" altLang="en-US" dirty="0"/>
          </a:p>
          <a:p>
            <a:r>
              <a:rPr lang="ja-JP" altLang="en-US" dirty="0"/>
              <a:t>この部分は、自己注意の計算効率を改善するための様々なスパース自己注意の手法を紹介しています。画像処理分野での応用例や、</a:t>
            </a:r>
            <a:r>
              <a:rPr lang="en-US" altLang="ja-JP" dirty="0"/>
              <a:t>Transformer</a:t>
            </a:r>
            <a:r>
              <a:rPr lang="ja-JP" altLang="en-US" dirty="0"/>
              <a:t>モデルの効率化手法、学習可能なスパース性メカニズムなどが挙げられています。ただし、学習可能な手法は学習に時間がかかるという課題があるため、提案モデルでは歩数データに特化した固定のスパースパターンを用いることを選択していると説明しています</a:t>
            </a:r>
            <a:endParaRPr lang="en-US" altLang="ja-JP" dirty="0"/>
          </a:p>
          <a:p>
            <a:endParaRPr lang="en-US" altLang="ja-JP" dirty="0"/>
          </a:p>
          <a:p>
            <a:pPr>
              <a:buNone/>
            </a:pPr>
            <a:r>
              <a:rPr lang="en-US" altLang="ja-JP" b="1" dirty="0"/>
              <a:t>2. Sparse Self-Attention </a:t>
            </a:r>
            <a:r>
              <a:rPr lang="ja-JP" altLang="en-US" b="1" dirty="0"/>
              <a:t>の仕組みと計算コスト削減の理由</a:t>
            </a:r>
            <a:endParaRPr lang="ja-JP" altLang="en-US" dirty="0"/>
          </a:p>
          <a:p>
            <a:pPr>
              <a:buNone/>
            </a:pPr>
            <a:r>
              <a:rPr lang="en-US" altLang="ja-JP" dirty="0"/>
              <a:t>Sparse self-attention </a:t>
            </a:r>
            <a:r>
              <a:rPr lang="ja-JP" altLang="en-US" dirty="0"/>
              <a:t>は、この計算を効率化するために、関連性を計算する対象を制限します。</a:t>
            </a:r>
          </a:p>
          <a:p>
            <a:pPr>
              <a:buFont typeface="Arial" panose="020B0604020202020204" pitchFamily="34" charset="0"/>
              <a:buChar char="•"/>
            </a:pPr>
            <a:r>
              <a:rPr lang="ja-JP" altLang="en-US" b="1" dirty="0"/>
              <a:t>関連性の計算対象の制限</a:t>
            </a:r>
            <a:r>
              <a:rPr lang="en-US" altLang="ja-JP" b="1" dirty="0"/>
              <a:t>:</a:t>
            </a:r>
            <a:r>
              <a:rPr lang="ja-JP" altLang="en-US" dirty="0"/>
              <a:t> </a:t>
            </a:r>
            <a:r>
              <a:rPr lang="en-US" altLang="ja-JP" dirty="0"/>
              <a:t>Sparse self-attention </a:t>
            </a:r>
            <a:r>
              <a:rPr lang="ja-JP" altLang="en-US" dirty="0"/>
              <a:t>では、各要素がシーケンス内のすべての要素と関連性を計算するのではなく、一部の要素（例えば、局所的な近傍の要素や、特定のパターンに従って選択された要素）とのみ関連性を計算します。</a:t>
            </a:r>
          </a:p>
          <a:p>
            <a:endParaRPr lang="ja-JP" altLang="en-US" dirty="0"/>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B09001B8-1300-B197-FA43-CC13DE8A9604}"/>
              </a:ext>
            </a:extLst>
          </p:cNvPr>
          <p:cNvSpPr>
            <a:spLocks noGrp="1"/>
          </p:cNvSpPr>
          <p:nvPr>
            <p:ph type="sldNum" sz="quarter" idx="5"/>
          </p:nvPr>
        </p:nvSpPr>
        <p:spPr/>
        <p:txBody>
          <a:bodyPr/>
          <a:lstStyle/>
          <a:p>
            <a:fld id="{516B3E5A-5222-4ECF-8EF7-0D115BED8D0A}" type="slidenum">
              <a:rPr kumimoji="1" lang="ja-JP" altLang="en-US" smtClean="0"/>
              <a:t>6</a:t>
            </a:fld>
            <a:endParaRPr kumimoji="1" lang="ja-JP" altLang="en-US"/>
          </a:p>
        </p:txBody>
      </p:sp>
    </p:spTree>
    <p:extLst>
      <p:ext uri="{BB962C8B-B14F-4D97-AF65-F5344CB8AC3E}">
        <p14:creationId xmlns:p14="http://schemas.microsoft.com/office/powerpoint/2010/main" val="88505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C766B-30AC-5DD6-CCD2-7D87933426D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6581867-EE76-A113-C0F9-385D340130E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1FD87CC-114B-9105-45DF-7AD755B9A9E2}"/>
              </a:ext>
            </a:extLst>
          </p:cNvPr>
          <p:cNvSpPr>
            <a:spLocks noGrp="1"/>
          </p:cNvSpPr>
          <p:nvPr>
            <p:ph type="body" idx="1"/>
          </p:nvPr>
        </p:nvSpPr>
        <p:spPr/>
        <p:txBody>
          <a:bodyPr/>
          <a:lstStyle/>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149375FE-33CF-D90C-FEED-E1EE8C1316DE}"/>
              </a:ext>
            </a:extLst>
          </p:cNvPr>
          <p:cNvSpPr>
            <a:spLocks noGrp="1"/>
          </p:cNvSpPr>
          <p:nvPr>
            <p:ph type="sldNum" sz="quarter" idx="5"/>
          </p:nvPr>
        </p:nvSpPr>
        <p:spPr/>
        <p:txBody>
          <a:bodyPr/>
          <a:lstStyle/>
          <a:p>
            <a:fld id="{516B3E5A-5222-4ECF-8EF7-0D115BED8D0A}" type="slidenum">
              <a:rPr kumimoji="1" lang="ja-JP" altLang="en-US" smtClean="0"/>
              <a:t>7</a:t>
            </a:fld>
            <a:endParaRPr kumimoji="1" lang="ja-JP" altLang="en-US"/>
          </a:p>
        </p:txBody>
      </p:sp>
    </p:spTree>
    <p:extLst>
      <p:ext uri="{BB962C8B-B14F-4D97-AF65-F5344CB8AC3E}">
        <p14:creationId xmlns:p14="http://schemas.microsoft.com/office/powerpoint/2010/main" val="2000757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97ADD-EB58-BED4-59A5-F7CE662C9B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3CE5DCA-17D3-D69D-874C-B48655A3AF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8B59E5E-85BB-513A-9E5C-6CCAAF4B5FF8}"/>
              </a:ext>
            </a:extLst>
          </p:cNvPr>
          <p:cNvSpPr>
            <a:spLocks noGrp="1"/>
          </p:cNvSpPr>
          <p:nvPr>
            <p:ph type="body" idx="1"/>
          </p:nvPr>
        </p:nvSpPr>
        <p:spPr/>
        <p:txBody>
          <a:bodyPr/>
          <a:lstStyle/>
          <a:p>
            <a:pPr>
              <a:buNone/>
            </a:pPr>
            <a:r>
              <a:rPr lang="ja-JP" altLang="en-US" b="1" dirty="0"/>
              <a:t>トレーニングデータセットの作成</a:t>
            </a:r>
            <a:endParaRPr lang="ja-JP" altLang="en-US" dirty="0"/>
          </a:p>
          <a:p>
            <a:pPr>
              <a:buFont typeface="Arial" panose="020B0604020202020204" pitchFamily="34" charset="0"/>
              <a:buChar char="•"/>
            </a:pPr>
            <a:r>
              <a:rPr lang="ja-JP" altLang="en-US" dirty="0"/>
              <a:t>補完モデルの学習には、モデルに欠損値を予測させるために、意図的にデータの一部を隠す必要があります。</a:t>
            </a:r>
          </a:p>
          <a:p>
            <a:pPr>
              <a:buFont typeface="Arial" panose="020B0604020202020204" pitchFamily="34" charset="0"/>
              <a:buChar char="•"/>
            </a:pPr>
            <a:r>
              <a:rPr lang="ja-JP" altLang="en-US" dirty="0"/>
              <a:t>一方で、モデルにデータのパターンを学習させるためには、できるだけ欠損値の少ないデータを使用することが望ましいです。</a:t>
            </a:r>
          </a:p>
          <a:p>
            <a:pPr>
              <a:buFont typeface="Arial" panose="020B0604020202020204" pitchFamily="34" charset="0"/>
              <a:buChar char="•"/>
            </a:pPr>
            <a:r>
              <a:rPr lang="ja-JP" altLang="en-US" dirty="0"/>
              <a:t>そのため、トレーニングデータセットは、もともと欠損値が少ない参加者のデータで構成されます。</a:t>
            </a:r>
          </a:p>
          <a:p>
            <a:pPr>
              <a:buFont typeface="Arial" panose="020B0604020202020204" pitchFamily="34" charset="0"/>
              <a:buChar char="•"/>
            </a:pPr>
            <a:r>
              <a:rPr lang="ja-JP" altLang="en-US" dirty="0"/>
              <a:t>具体的には、</a:t>
            </a:r>
            <a:r>
              <a:rPr lang="en-US" altLang="ja-JP" dirty="0"/>
              <a:t>180</a:t>
            </a:r>
            <a:r>
              <a:rPr lang="ja-JP" altLang="en-US" dirty="0"/>
              <a:t>日以上の連続したデータがあり、かつ</a:t>
            </a:r>
            <a:r>
              <a:rPr lang="en-US" altLang="ja-JP" dirty="0"/>
              <a:t>3</a:t>
            </a:r>
            <a:r>
              <a:rPr lang="ja-JP" altLang="en-US" dirty="0"/>
              <a:t>日以上連続してデータが欠損していない参加者の中から、最も多くのデータを持つ</a:t>
            </a:r>
            <a:r>
              <a:rPr lang="en-US" altLang="ja-JP" dirty="0"/>
              <a:t>100</a:t>
            </a:r>
            <a:r>
              <a:rPr lang="ja-JP" altLang="en-US" dirty="0"/>
              <a:t>人を選びます。</a:t>
            </a:r>
          </a:p>
          <a:p>
            <a:pPr>
              <a:buFont typeface="Arial" panose="020B0604020202020204" pitchFamily="34" charset="0"/>
              <a:buChar char="•"/>
            </a:pPr>
            <a:r>
              <a:rPr lang="ja-JP" altLang="en-US" dirty="0"/>
              <a:t>結果として、</a:t>
            </a:r>
            <a:r>
              <a:rPr lang="en-US" altLang="ja-JP" dirty="0"/>
              <a:t>300</a:t>
            </a:r>
            <a:r>
              <a:rPr lang="ja-JP" altLang="en-US" dirty="0"/>
              <a:t>万以上のデータポイントと、参加者あたり平均</a:t>
            </a:r>
            <a:r>
              <a:rPr lang="en-US" altLang="ja-JP" dirty="0"/>
              <a:t>50,000</a:t>
            </a:r>
            <a:r>
              <a:rPr lang="ja-JP" altLang="en-US" dirty="0"/>
              <a:t>時間以上のデータを含む大規模なトレーニングデータセットが作成されます。</a:t>
            </a:r>
          </a:p>
          <a:p>
            <a:pPr>
              <a:buFont typeface="Arial" panose="020B0604020202020204" pitchFamily="34" charset="0"/>
              <a:buChar char="•"/>
            </a:pPr>
            <a:r>
              <a:rPr lang="ja-JP" altLang="en-US" dirty="0"/>
              <a:t>多くの参加者は夜間にデバイスを装着しないため、予測対象の時間帯を午前</a:t>
            </a:r>
            <a:r>
              <a:rPr lang="en-US" altLang="ja-JP" dirty="0"/>
              <a:t>6</a:t>
            </a:r>
            <a:r>
              <a:rPr lang="ja-JP" altLang="en-US" dirty="0"/>
              <a:t>時から午後</a:t>
            </a:r>
            <a:r>
              <a:rPr lang="en-US" altLang="ja-JP" dirty="0"/>
              <a:t>10</a:t>
            </a:r>
            <a:r>
              <a:rPr lang="ja-JP" altLang="en-US" dirty="0"/>
              <a:t>時までに絞ります（ただし、一部のモデルでは夜間のデータも利用します）。</a:t>
            </a:r>
          </a:p>
          <a:p>
            <a:pPr>
              <a:buFont typeface="Arial" panose="020B0604020202020204" pitchFamily="34" charset="0"/>
              <a:buChar char="•"/>
            </a:pPr>
            <a:r>
              <a:rPr lang="ja-JP" altLang="en-US" dirty="0"/>
              <a:t>トレーニングデータセットにおける、午前</a:t>
            </a:r>
            <a:r>
              <a:rPr lang="en-US" altLang="ja-JP" dirty="0"/>
              <a:t>6</a:t>
            </a:r>
            <a:r>
              <a:rPr lang="ja-JP" altLang="en-US" dirty="0"/>
              <a:t>時から午後</a:t>
            </a:r>
            <a:r>
              <a:rPr lang="en-US" altLang="ja-JP" dirty="0"/>
              <a:t>10</a:t>
            </a:r>
            <a:r>
              <a:rPr lang="ja-JP" altLang="en-US" dirty="0"/>
              <a:t>時までの時間帯の欠損率は、最大でも</a:t>
            </a:r>
            <a:r>
              <a:rPr lang="en-US" altLang="ja-JP" dirty="0"/>
              <a:t>20%</a:t>
            </a:r>
            <a:r>
              <a:rPr lang="ja-JP" altLang="en-US" dirty="0"/>
              <a:t>です。</a:t>
            </a:r>
          </a:p>
          <a:p>
            <a:pPr>
              <a:buNone/>
            </a:pPr>
            <a:r>
              <a:rPr lang="ja-JP" altLang="en-US" b="1" dirty="0"/>
              <a:t>テストデータセットの作成</a:t>
            </a:r>
            <a:endParaRPr lang="ja-JP" altLang="en-US" dirty="0"/>
          </a:p>
          <a:p>
            <a:pPr>
              <a:buFont typeface="Arial" panose="020B0604020202020204" pitchFamily="34" charset="0"/>
              <a:buChar char="•"/>
            </a:pPr>
            <a:r>
              <a:rPr lang="ja-JP" altLang="en-US" dirty="0"/>
              <a:t>テストデータセットは、トレーニングデータセットとは異なる参加者のデータで構成されます。</a:t>
            </a:r>
          </a:p>
          <a:p>
            <a:pPr>
              <a:buFont typeface="Arial" panose="020B0604020202020204" pitchFamily="34" charset="0"/>
              <a:buChar char="•"/>
            </a:pPr>
            <a:r>
              <a:rPr lang="ja-JP" altLang="en-US" dirty="0"/>
              <a:t>テストデータセットは、欠損データの割合に応じて</a:t>
            </a:r>
            <a:r>
              <a:rPr lang="en-US" altLang="ja-JP" dirty="0"/>
              <a:t>5</a:t>
            </a:r>
            <a:r>
              <a:rPr lang="ja-JP" altLang="en-US" dirty="0"/>
              <a:t>つのグループに分け、各グループに</a:t>
            </a:r>
            <a:r>
              <a:rPr lang="en-US" altLang="ja-JP" dirty="0"/>
              <a:t>100</a:t>
            </a:r>
            <a:r>
              <a:rPr lang="ja-JP" altLang="en-US" dirty="0"/>
              <a:t>人の参加者を選びます。</a:t>
            </a:r>
          </a:p>
          <a:p>
            <a:pPr>
              <a:buFont typeface="Arial" panose="020B0604020202020204" pitchFamily="34" charset="0"/>
              <a:buChar char="•"/>
            </a:pPr>
            <a:r>
              <a:rPr lang="ja-JP" altLang="en-US" dirty="0"/>
              <a:t>欠損データの割合は、午前</a:t>
            </a:r>
            <a:r>
              <a:rPr lang="en-US" altLang="ja-JP" dirty="0"/>
              <a:t>6</a:t>
            </a:r>
            <a:r>
              <a:rPr lang="ja-JP" altLang="en-US" dirty="0"/>
              <a:t>時から午後</a:t>
            </a:r>
            <a:r>
              <a:rPr lang="en-US" altLang="ja-JP" dirty="0"/>
              <a:t>10</a:t>
            </a:r>
            <a:r>
              <a:rPr lang="ja-JP" altLang="en-US" dirty="0"/>
              <a:t>時までの時間帯で評価されます。</a:t>
            </a:r>
          </a:p>
          <a:p>
            <a:pPr>
              <a:buFont typeface="Arial" panose="020B0604020202020204" pitchFamily="34" charset="0"/>
              <a:buChar char="•"/>
            </a:pPr>
            <a:r>
              <a:rPr lang="ja-JP" altLang="en-US" dirty="0"/>
              <a:t>欠損データが最も少ないグループは、トレーニングデータセットと同様の基準で選び、残りのグループはランダムに選びます。</a:t>
            </a:r>
          </a:p>
          <a:p>
            <a:pPr>
              <a:buFont typeface="Arial" panose="020B0604020202020204" pitchFamily="34" charset="0"/>
              <a:buChar char="•"/>
            </a:pPr>
            <a:r>
              <a:rPr lang="ja-JP" altLang="en-US" dirty="0"/>
              <a:t>結果として、合計</a:t>
            </a:r>
            <a:r>
              <a:rPr lang="en-US" altLang="ja-JP" dirty="0"/>
              <a:t>500</a:t>
            </a:r>
            <a:r>
              <a:rPr lang="ja-JP" altLang="en-US" dirty="0"/>
              <a:t>人の参加者と、約</a:t>
            </a:r>
            <a:r>
              <a:rPr lang="en-US" altLang="ja-JP" dirty="0"/>
              <a:t>250</a:t>
            </a:r>
            <a:r>
              <a:rPr lang="ja-JP" altLang="en-US" dirty="0"/>
              <a:t>万のデータポイントからなるテストデータセットが作成されます。</a:t>
            </a:r>
            <a:endParaRPr lang="en-US" altLang="ja-JP" dirty="0"/>
          </a:p>
          <a:p>
            <a:pPr>
              <a:buFont typeface="Arial" panose="020B0604020202020204" pitchFamily="34" charset="0"/>
              <a:buChar char="•"/>
            </a:pPr>
            <a:endParaRPr lang="en-US" altLang="ja-JP" dirty="0"/>
          </a:p>
          <a:p>
            <a:pPr>
              <a:buNone/>
            </a:pPr>
            <a:r>
              <a:rPr lang="ja-JP" altLang="en-US" b="1" dirty="0"/>
              <a:t>補完モデルの学習の仕組み</a:t>
            </a:r>
            <a:endParaRPr lang="ja-JP" altLang="en-US" dirty="0"/>
          </a:p>
          <a:p>
            <a:pPr>
              <a:buNone/>
            </a:pPr>
            <a:r>
              <a:rPr lang="ja-JP" altLang="en-US" dirty="0"/>
              <a:t>まず、補完モデルがどのように学習するかを理解することが重要です。</a:t>
            </a:r>
          </a:p>
          <a:p>
            <a:pPr>
              <a:buFont typeface="+mj-lt"/>
              <a:buAutoNum type="arabicPeriod"/>
            </a:pPr>
            <a:r>
              <a:rPr lang="ja-JP" altLang="en-US" b="1" dirty="0"/>
              <a:t>モデルの目的</a:t>
            </a:r>
            <a:r>
              <a:rPr lang="en-US" altLang="ja-JP" b="1" dirty="0"/>
              <a:t>:</a:t>
            </a:r>
            <a:r>
              <a:rPr lang="ja-JP" altLang="en-US" dirty="0"/>
              <a:t> 補完モデルの目的は、時系列データ内の欠損値を、周囲のデータに基づいて予測し、埋めることです。</a:t>
            </a:r>
          </a:p>
          <a:p>
            <a:pPr>
              <a:buFont typeface="+mj-lt"/>
              <a:buAutoNum type="arabicPeriod"/>
            </a:pPr>
            <a:r>
              <a:rPr lang="ja-JP" altLang="en-US" b="1" dirty="0"/>
              <a:t>学習データ</a:t>
            </a:r>
            <a:r>
              <a:rPr lang="en-US" altLang="ja-JP" b="1" dirty="0"/>
              <a:t>:</a:t>
            </a:r>
            <a:r>
              <a:rPr lang="ja-JP" altLang="en-US" dirty="0"/>
              <a:t> モデルは、既存の時系列データを使って学習します。このデータには、ある時点の値が入っている部分と、欠損している部分（値がない部分）の両方が含まれています。</a:t>
            </a:r>
          </a:p>
          <a:p>
            <a:pPr>
              <a:buFont typeface="+mj-lt"/>
              <a:buAutoNum type="arabicPeriod"/>
            </a:pPr>
            <a:r>
              <a:rPr lang="ja-JP" altLang="en-US" b="1" dirty="0"/>
              <a:t>予測と誤差</a:t>
            </a:r>
            <a:r>
              <a:rPr lang="en-US" altLang="ja-JP" b="1" dirty="0"/>
              <a:t>:</a:t>
            </a:r>
            <a:r>
              <a:rPr lang="ja-JP" altLang="en-US" dirty="0"/>
              <a:t> </a:t>
            </a:r>
          </a:p>
          <a:p>
            <a:pPr marL="742950" lvl="1" indent="-285750">
              <a:buFont typeface="+mj-lt"/>
              <a:buAutoNum type="arabicPeriod"/>
            </a:pPr>
            <a:r>
              <a:rPr lang="ja-JP" altLang="en-US" dirty="0"/>
              <a:t>モデルは、入力として与えられた時系列データ（一部に欠損を含む）に基づいて、欠損している値を予測します。</a:t>
            </a:r>
          </a:p>
          <a:p>
            <a:pPr marL="742950" lvl="1" indent="-285750">
              <a:buFont typeface="+mj-lt"/>
              <a:buAutoNum type="arabicPeriod"/>
            </a:pPr>
            <a:r>
              <a:rPr lang="ja-JP" altLang="en-US" dirty="0"/>
              <a:t>モデルの予測がどれくらい正確だったかは、「誤差」として計算されます。誤差は、モデルが予測した値と、実際にあるべき値との差です。</a:t>
            </a:r>
          </a:p>
          <a:p>
            <a:pPr>
              <a:buFont typeface="+mj-lt"/>
              <a:buAutoNum type="arabicPeriod"/>
            </a:pPr>
            <a:r>
              <a:rPr lang="ja-JP" altLang="en-US" b="1" dirty="0"/>
              <a:t>学習</a:t>
            </a:r>
            <a:r>
              <a:rPr lang="en-US" altLang="ja-JP" b="1" dirty="0"/>
              <a:t>:</a:t>
            </a:r>
            <a:r>
              <a:rPr lang="ja-JP" altLang="en-US" dirty="0"/>
              <a:t> モデルは、この誤差を小さくするように、内部のパラメータを調整します。これが「学習」のプロセスです。</a:t>
            </a:r>
          </a:p>
          <a:p>
            <a:pPr>
              <a:buNone/>
            </a:pPr>
            <a:r>
              <a:rPr lang="ja-JP" altLang="en-US" b="1" dirty="0"/>
              <a:t>なぜ意図的に欠損を作るのか</a:t>
            </a:r>
            <a:endParaRPr lang="ja-JP" altLang="en-US" dirty="0"/>
          </a:p>
          <a:p>
            <a:pPr>
              <a:buNone/>
            </a:pPr>
            <a:r>
              <a:rPr lang="ja-JP" altLang="en-US" dirty="0"/>
              <a:t>ここで、なぜ学習データに意図的に欠損を作る必要があるのかが問題になります。</a:t>
            </a:r>
          </a:p>
          <a:p>
            <a:pPr>
              <a:buFont typeface="+mj-lt"/>
              <a:buAutoNum type="arabicPeriod"/>
            </a:pPr>
            <a:r>
              <a:rPr lang="ja-JP" altLang="en-US" b="1" dirty="0"/>
              <a:t>欠損を予測するタスクの付与</a:t>
            </a:r>
            <a:r>
              <a:rPr lang="en-US" altLang="ja-JP" b="1" dirty="0"/>
              <a:t>:</a:t>
            </a:r>
            <a:r>
              <a:rPr lang="ja-JP" altLang="en-US" dirty="0"/>
              <a:t> </a:t>
            </a:r>
          </a:p>
          <a:p>
            <a:pPr marL="742950" lvl="1" indent="-285750">
              <a:buFont typeface="+mj-lt"/>
              <a:buAutoNum type="arabicPeriod"/>
            </a:pPr>
            <a:r>
              <a:rPr lang="ja-JP" altLang="en-US" dirty="0"/>
              <a:t>モデルに「欠損値を予測する」というタスクを学習させるためには、学習データの中に、実際に予測すべき「欠損」が含まれている必要があります。</a:t>
            </a:r>
          </a:p>
          <a:p>
            <a:pPr marL="742950" lvl="1" indent="-285750">
              <a:buFont typeface="+mj-lt"/>
              <a:buAutoNum type="arabicPeriod"/>
            </a:pPr>
            <a:r>
              <a:rPr lang="ja-JP" altLang="en-US" dirty="0"/>
              <a:t>もし、学習データに全く欠損が含まれていなければ、モデルは欠損値を予測する必要がないため、その能力を学習することができません。</a:t>
            </a:r>
          </a:p>
          <a:p>
            <a:pPr>
              <a:buFont typeface="+mj-lt"/>
              <a:buAutoNum type="arabicPeriod"/>
            </a:pPr>
            <a:r>
              <a:rPr lang="ja-JP" altLang="en-US" b="1" dirty="0"/>
              <a:t>多様な欠損パターンの学習</a:t>
            </a:r>
            <a:r>
              <a:rPr lang="en-US" altLang="ja-JP" b="1" dirty="0"/>
              <a:t>:</a:t>
            </a:r>
            <a:r>
              <a:rPr lang="ja-JP" altLang="en-US" dirty="0"/>
              <a:t> </a:t>
            </a:r>
          </a:p>
          <a:p>
            <a:pPr marL="742950" lvl="1" indent="-285750">
              <a:buFont typeface="+mj-lt"/>
              <a:buAutoNum type="arabicPeriod"/>
            </a:pPr>
            <a:r>
              <a:rPr lang="ja-JP" altLang="en-US" dirty="0"/>
              <a:t>現実のデータでは、欠損は様々なパターンで発生します。</a:t>
            </a:r>
          </a:p>
          <a:p>
            <a:pPr marL="742950" lvl="1" indent="-285750">
              <a:buFont typeface="+mj-lt"/>
              <a:buAutoNum type="arabicPeriod"/>
            </a:pPr>
            <a:r>
              <a:rPr lang="ja-JP" altLang="en-US" dirty="0"/>
              <a:t>例えば、短期間の欠損、長期間の欠損、連続した欠損、散発的な欠損など、様々な状況が考えられます。</a:t>
            </a:r>
          </a:p>
          <a:p>
            <a:pPr marL="742950" lvl="1" indent="-285750">
              <a:buFont typeface="+mj-lt"/>
              <a:buAutoNum type="arabicPeriod"/>
            </a:pPr>
            <a:r>
              <a:rPr lang="ja-JP" altLang="en-US" dirty="0"/>
              <a:t>モデルに、これらの多様な欠損パターンに対応できるようにするためには、学習データの中で、様々なパターンの欠損を経験させる必要があります。</a:t>
            </a:r>
          </a:p>
          <a:p>
            <a:pPr marL="742950" lvl="1" indent="-285750">
              <a:buFont typeface="+mj-lt"/>
              <a:buAutoNum type="arabicPeriod"/>
            </a:pPr>
            <a:r>
              <a:rPr lang="ja-JP" altLang="en-US" dirty="0"/>
              <a:t>意図的に欠損を作ることで、これらの多様なパターンを学習データ内に人工的に作り出すことができます。</a:t>
            </a:r>
          </a:p>
          <a:p>
            <a:pPr>
              <a:buFont typeface="+mj-lt"/>
              <a:buAutoNum type="arabicPeriod"/>
            </a:pPr>
            <a:r>
              <a:rPr lang="ja-JP" altLang="en-US" b="1" dirty="0"/>
              <a:t>モデルの汎化性能の向上</a:t>
            </a:r>
            <a:r>
              <a:rPr lang="en-US" altLang="ja-JP" b="1" dirty="0"/>
              <a:t>:</a:t>
            </a:r>
            <a:r>
              <a:rPr lang="ja-JP" altLang="en-US" dirty="0"/>
              <a:t> </a:t>
            </a:r>
          </a:p>
          <a:p>
            <a:pPr marL="742950" lvl="1" indent="-285750">
              <a:buFont typeface="+mj-lt"/>
              <a:buAutoNum type="arabicPeriod"/>
            </a:pPr>
            <a:r>
              <a:rPr lang="ja-JP" altLang="en-US" dirty="0"/>
              <a:t>モデルが、学習データに現れた特定の欠損パターンに過剰に適合してしまうと、未知のデータ（テストデータなど）に対してうまく予測できない可能性があります（過学習）。</a:t>
            </a:r>
          </a:p>
          <a:p>
            <a:pPr marL="742950" lvl="1" indent="-285750">
              <a:buFont typeface="+mj-lt"/>
              <a:buAutoNum type="arabicPeriod"/>
            </a:pPr>
            <a:r>
              <a:rPr lang="ja-JP" altLang="en-US" dirty="0"/>
              <a:t>意図的に欠損を作ることで、モデルが特定のパターンに依存せず、より一般的な欠損に対応できるように学習を促し、汎化性能を向上させることができます。</a:t>
            </a:r>
          </a:p>
          <a:p>
            <a:pPr>
              <a:buFont typeface="Arial" panose="020B0604020202020204" pitchFamily="34" charset="0"/>
              <a:buChar char="•"/>
            </a:pPr>
            <a:endParaRPr lang="en-US" altLang="ja-JP" dirty="0"/>
          </a:p>
          <a:p>
            <a:pPr>
              <a:buFont typeface="Arial" panose="020B0604020202020204" pitchFamily="34" charset="0"/>
              <a:buChar char="•"/>
            </a:pPr>
            <a:endParaRPr lang="ja-JP" altLang="en-US" dirty="0"/>
          </a:p>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E81E3435-5B25-A190-5BDF-4128CF984C19}"/>
              </a:ext>
            </a:extLst>
          </p:cNvPr>
          <p:cNvSpPr>
            <a:spLocks noGrp="1"/>
          </p:cNvSpPr>
          <p:nvPr>
            <p:ph type="sldNum" sz="quarter" idx="5"/>
          </p:nvPr>
        </p:nvSpPr>
        <p:spPr/>
        <p:txBody>
          <a:bodyPr/>
          <a:lstStyle/>
          <a:p>
            <a:fld id="{516B3E5A-5222-4ECF-8EF7-0D115BED8D0A}" type="slidenum">
              <a:rPr kumimoji="1" lang="ja-JP" altLang="en-US" smtClean="0"/>
              <a:t>8</a:t>
            </a:fld>
            <a:endParaRPr kumimoji="1" lang="ja-JP" altLang="en-US"/>
          </a:p>
        </p:txBody>
      </p:sp>
    </p:spTree>
    <p:extLst>
      <p:ext uri="{BB962C8B-B14F-4D97-AF65-F5344CB8AC3E}">
        <p14:creationId xmlns:p14="http://schemas.microsoft.com/office/powerpoint/2010/main" val="2076486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DD198-CF11-838F-D2DE-91BB2ABF03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1DC0A25-FE64-E8AD-51A4-5B483575D88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E9CF246-22C1-5A3B-B8E0-4A9BC4174266}"/>
              </a:ext>
            </a:extLst>
          </p:cNvPr>
          <p:cNvSpPr>
            <a:spLocks noGrp="1"/>
          </p:cNvSpPr>
          <p:nvPr>
            <p:ph type="body" idx="1"/>
          </p:nvPr>
        </p:nvSpPr>
        <p:spPr/>
        <p:txBody>
          <a:bodyPr/>
          <a:lstStyle/>
          <a:p>
            <a:pPr>
              <a:buFont typeface="Arial" panose="020B0604020202020204" pitchFamily="34" charset="0"/>
              <a:buChar char="•"/>
            </a:pPr>
            <a:endParaRPr kumimoji="1" lang="ja-JP" altLang="en-US" dirty="0"/>
          </a:p>
        </p:txBody>
      </p:sp>
      <p:sp>
        <p:nvSpPr>
          <p:cNvPr id="4" name="スライド番号プレースホルダー 3">
            <a:extLst>
              <a:ext uri="{FF2B5EF4-FFF2-40B4-BE49-F238E27FC236}">
                <a16:creationId xmlns:a16="http://schemas.microsoft.com/office/drawing/2014/main" id="{638F3E3D-BC16-56E6-9D4C-C54109A02FA0}"/>
              </a:ext>
            </a:extLst>
          </p:cNvPr>
          <p:cNvSpPr>
            <a:spLocks noGrp="1"/>
          </p:cNvSpPr>
          <p:nvPr>
            <p:ph type="sldNum" sz="quarter" idx="5"/>
          </p:nvPr>
        </p:nvSpPr>
        <p:spPr/>
        <p:txBody>
          <a:bodyPr/>
          <a:lstStyle/>
          <a:p>
            <a:fld id="{516B3E5A-5222-4ECF-8EF7-0D115BED8D0A}" type="slidenum">
              <a:rPr kumimoji="1" lang="ja-JP" altLang="en-US" smtClean="0"/>
              <a:t>9</a:t>
            </a:fld>
            <a:endParaRPr kumimoji="1" lang="ja-JP" altLang="en-US"/>
          </a:p>
        </p:txBody>
      </p:sp>
    </p:spTree>
    <p:extLst>
      <p:ext uri="{BB962C8B-B14F-4D97-AF65-F5344CB8AC3E}">
        <p14:creationId xmlns:p14="http://schemas.microsoft.com/office/powerpoint/2010/main" val="1230899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A1884E-D226-30BB-A82B-9442AC48452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8B27B70-CA3B-FD1C-7B38-869D86B87C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693E3A2-9CE8-58F3-995A-8AA58DFF6D9A}"/>
              </a:ext>
            </a:extLst>
          </p:cNvPr>
          <p:cNvSpPr>
            <a:spLocks noGrp="1"/>
          </p:cNvSpPr>
          <p:nvPr>
            <p:ph type="dt" sz="half" idx="10"/>
          </p:nvPr>
        </p:nvSpPr>
        <p:spPr/>
        <p:txBody>
          <a:bodyPr/>
          <a:lstStyle/>
          <a:p>
            <a:fld id="{F3764D63-7617-47EB-BCF5-3F83F0716216}" type="datetimeFigureOut">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266182EE-5D8C-7695-2472-59D11E2A8AD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6633BD1-B6EB-256E-3CDD-661D448C1AE6}"/>
              </a:ext>
            </a:extLst>
          </p:cNvPr>
          <p:cNvSpPr>
            <a:spLocks noGrp="1"/>
          </p:cNvSpPr>
          <p:nvPr>
            <p:ph type="sldNum" sz="quarter" idx="12"/>
          </p:nvPr>
        </p:nvSpPr>
        <p:spPr/>
        <p:txBody>
          <a:bodyPr/>
          <a:lstStyle/>
          <a:p>
            <a:fld id="{72D6EF18-C919-4C50-A386-5C2D6E5B7615}" type="slidenum">
              <a:rPr kumimoji="1" lang="ja-JP" altLang="en-US" smtClean="0"/>
              <a:t>‹#›</a:t>
            </a:fld>
            <a:endParaRPr kumimoji="1" lang="ja-JP" altLang="en-US"/>
          </a:p>
        </p:txBody>
      </p:sp>
    </p:spTree>
    <p:extLst>
      <p:ext uri="{BB962C8B-B14F-4D97-AF65-F5344CB8AC3E}">
        <p14:creationId xmlns:p14="http://schemas.microsoft.com/office/powerpoint/2010/main" val="2135953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061692-C39F-3754-AF71-EFBA1C6FE78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E81B49-9D9F-9C3F-68AB-4342EDE1103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34299F0-FAAA-4675-3A5B-42F28CA201C9}"/>
              </a:ext>
            </a:extLst>
          </p:cNvPr>
          <p:cNvSpPr>
            <a:spLocks noGrp="1"/>
          </p:cNvSpPr>
          <p:nvPr>
            <p:ph type="dt" sz="half" idx="10"/>
          </p:nvPr>
        </p:nvSpPr>
        <p:spPr/>
        <p:txBody>
          <a:bodyPr/>
          <a:lstStyle/>
          <a:p>
            <a:fld id="{F3764D63-7617-47EB-BCF5-3F83F0716216}" type="datetimeFigureOut">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8DA23E41-A845-1CA5-75D6-6CBED0B12D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611F9C-13AF-D5C9-7CB7-76A5CB3A7195}"/>
              </a:ext>
            </a:extLst>
          </p:cNvPr>
          <p:cNvSpPr>
            <a:spLocks noGrp="1"/>
          </p:cNvSpPr>
          <p:nvPr>
            <p:ph type="sldNum" sz="quarter" idx="12"/>
          </p:nvPr>
        </p:nvSpPr>
        <p:spPr/>
        <p:txBody>
          <a:bodyPr/>
          <a:lstStyle/>
          <a:p>
            <a:fld id="{72D6EF18-C919-4C50-A386-5C2D6E5B7615}" type="slidenum">
              <a:rPr kumimoji="1" lang="ja-JP" altLang="en-US" smtClean="0"/>
              <a:t>‹#›</a:t>
            </a:fld>
            <a:endParaRPr kumimoji="1" lang="ja-JP" altLang="en-US"/>
          </a:p>
        </p:txBody>
      </p:sp>
    </p:spTree>
    <p:extLst>
      <p:ext uri="{BB962C8B-B14F-4D97-AF65-F5344CB8AC3E}">
        <p14:creationId xmlns:p14="http://schemas.microsoft.com/office/powerpoint/2010/main" val="40368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65BFD13-4DC2-8E18-017E-46529576A20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A01F4B1-DC37-E04C-6703-F654919F2AB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F39436F-D545-6036-7856-9CEF75155A66}"/>
              </a:ext>
            </a:extLst>
          </p:cNvPr>
          <p:cNvSpPr>
            <a:spLocks noGrp="1"/>
          </p:cNvSpPr>
          <p:nvPr>
            <p:ph type="dt" sz="half" idx="10"/>
          </p:nvPr>
        </p:nvSpPr>
        <p:spPr/>
        <p:txBody>
          <a:bodyPr/>
          <a:lstStyle/>
          <a:p>
            <a:fld id="{F3764D63-7617-47EB-BCF5-3F83F0716216}" type="datetimeFigureOut">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7A59B1BF-4554-4668-721B-AAA181ED39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287C9B-EE15-F7CC-FC6D-52970890F919}"/>
              </a:ext>
            </a:extLst>
          </p:cNvPr>
          <p:cNvSpPr>
            <a:spLocks noGrp="1"/>
          </p:cNvSpPr>
          <p:nvPr>
            <p:ph type="sldNum" sz="quarter" idx="12"/>
          </p:nvPr>
        </p:nvSpPr>
        <p:spPr/>
        <p:txBody>
          <a:bodyPr/>
          <a:lstStyle/>
          <a:p>
            <a:fld id="{72D6EF18-C919-4C50-A386-5C2D6E5B7615}" type="slidenum">
              <a:rPr kumimoji="1" lang="ja-JP" altLang="en-US" smtClean="0"/>
              <a:t>‹#›</a:t>
            </a:fld>
            <a:endParaRPr kumimoji="1" lang="ja-JP" altLang="en-US"/>
          </a:p>
        </p:txBody>
      </p:sp>
    </p:spTree>
    <p:extLst>
      <p:ext uri="{BB962C8B-B14F-4D97-AF65-F5344CB8AC3E}">
        <p14:creationId xmlns:p14="http://schemas.microsoft.com/office/powerpoint/2010/main" val="1527637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54C18-1A39-6D19-9441-1415633186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BD8A29-D465-0811-45EF-30B5A3835A5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FD29B9-8883-81F1-8C35-3F3F2129B662}"/>
              </a:ext>
            </a:extLst>
          </p:cNvPr>
          <p:cNvSpPr>
            <a:spLocks noGrp="1"/>
          </p:cNvSpPr>
          <p:nvPr>
            <p:ph type="dt" sz="half" idx="10"/>
          </p:nvPr>
        </p:nvSpPr>
        <p:spPr/>
        <p:txBody>
          <a:bodyPr/>
          <a:lstStyle/>
          <a:p>
            <a:fld id="{F3764D63-7617-47EB-BCF5-3F83F0716216}" type="datetimeFigureOut">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C6288EC9-02CC-0B92-4F2E-9CEDED449D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17D8191-7D06-F591-9C63-508746856959}"/>
              </a:ext>
            </a:extLst>
          </p:cNvPr>
          <p:cNvSpPr>
            <a:spLocks noGrp="1"/>
          </p:cNvSpPr>
          <p:nvPr>
            <p:ph type="sldNum" sz="quarter" idx="12"/>
          </p:nvPr>
        </p:nvSpPr>
        <p:spPr/>
        <p:txBody>
          <a:bodyPr/>
          <a:lstStyle/>
          <a:p>
            <a:fld id="{72D6EF18-C919-4C50-A386-5C2D6E5B7615}" type="slidenum">
              <a:rPr kumimoji="1" lang="ja-JP" altLang="en-US" smtClean="0"/>
              <a:t>‹#›</a:t>
            </a:fld>
            <a:endParaRPr kumimoji="1" lang="ja-JP" altLang="en-US"/>
          </a:p>
        </p:txBody>
      </p:sp>
    </p:spTree>
    <p:extLst>
      <p:ext uri="{BB962C8B-B14F-4D97-AF65-F5344CB8AC3E}">
        <p14:creationId xmlns:p14="http://schemas.microsoft.com/office/powerpoint/2010/main" val="1006060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C7FF69-ABC3-A026-6961-19F22AF3D02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E1E56E-B68A-BEE0-47A6-0CF0F4B635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5A49394-E3E9-EDFF-DA93-D007C6820658}"/>
              </a:ext>
            </a:extLst>
          </p:cNvPr>
          <p:cNvSpPr>
            <a:spLocks noGrp="1"/>
          </p:cNvSpPr>
          <p:nvPr>
            <p:ph type="dt" sz="half" idx="10"/>
          </p:nvPr>
        </p:nvSpPr>
        <p:spPr/>
        <p:txBody>
          <a:bodyPr/>
          <a:lstStyle/>
          <a:p>
            <a:fld id="{F3764D63-7617-47EB-BCF5-3F83F0716216}" type="datetimeFigureOut">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8CD55144-1B03-78AB-BF42-8AC86D46DE4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7E15557-F44E-6FD5-5099-1E982121F028}"/>
              </a:ext>
            </a:extLst>
          </p:cNvPr>
          <p:cNvSpPr>
            <a:spLocks noGrp="1"/>
          </p:cNvSpPr>
          <p:nvPr>
            <p:ph type="sldNum" sz="quarter" idx="12"/>
          </p:nvPr>
        </p:nvSpPr>
        <p:spPr/>
        <p:txBody>
          <a:bodyPr/>
          <a:lstStyle/>
          <a:p>
            <a:fld id="{72D6EF18-C919-4C50-A386-5C2D6E5B7615}" type="slidenum">
              <a:rPr kumimoji="1" lang="ja-JP" altLang="en-US" smtClean="0"/>
              <a:t>‹#›</a:t>
            </a:fld>
            <a:endParaRPr kumimoji="1" lang="ja-JP" altLang="en-US"/>
          </a:p>
        </p:txBody>
      </p:sp>
    </p:spTree>
    <p:extLst>
      <p:ext uri="{BB962C8B-B14F-4D97-AF65-F5344CB8AC3E}">
        <p14:creationId xmlns:p14="http://schemas.microsoft.com/office/powerpoint/2010/main" val="162564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3BCCD2-C55A-4B06-19B7-CCD820DDDED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6AF766C-2550-2FF7-5E89-46F1AE7739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63B138F-9E67-150A-7030-A10897306D1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D6B30244-F6EC-4B10-E01E-3E1566318A63}"/>
              </a:ext>
            </a:extLst>
          </p:cNvPr>
          <p:cNvSpPr>
            <a:spLocks noGrp="1"/>
          </p:cNvSpPr>
          <p:nvPr>
            <p:ph type="dt" sz="half" idx="10"/>
          </p:nvPr>
        </p:nvSpPr>
        <p:spPr/>
        <p:txBody>
          <a:bodyPr/>
          <a:lstStyle/>
          <a:p>
            <a:fld id="{F3764D63-7617-47EB-BCF5-3F83F0716216}" type="datetimeFigureOut">
              <a:rPr kumimoji="1" lang="ja-JP" altLang="en-US" smtClean="0"/>
              <a:t>2025/6/11</a:t>
            </a:fld>
            <a:endParaRPr kumimoji="1" lang="ja-JP" altLang="en-US"/>
          </a:p>
        </p:txBody>
      </p:sp>
      <p:sp>
        <p:nvSpPr>
          <p:cNvPr id="6" name="フッター プレースホルダー 5">
            <a:extLst>
              <a:ext uri="{FF2B5EF4-FFF2-40B4-BE49-F238E27FC236}">
                <a16:creationId xmlns:a16="http://schemas.microsoft.com/office/drawing/2014/main" id="{E41FBDD5-58A5-02E5-C222-6FC1189642E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71ABE18-8FC6-072A-9123-C18B7BA1C0C8}"/>
              </a:ext>
            </a:extLst>
          </p:cNvPr>
          <p:cNvSpPr>
            <a:spLocks noGrp="1"/>
          </p:cNvSpPr>
          <p:nvPr>
            <p:ph type="sldNum" sz="quarter" idx="12"/>
          </p:nvPr>
        </p:nvSpPr>
        <p:spPr/>
        <p:txBody>
          <a:bodyPr/>
          <a:lstStyle/>
          <a:p>
            <a:fld id="{72D6EF18-C919-4C50-A386-5C2D6E5B7615}" type="slidenum">
              <a:rPr kumimoji="1" lang="ja-JP" altLang="en-US" smtClean="0"/>
              <a:t>‹#›</a:t>
            </a:fld>
            <a:endParaRPr kumimoji="1" lang="ja-JP" altLang="en-US"/>
          </a:p>
        </p:txBody>
      </p:sp>
    </p:spTree>
    <p:extLst>
      <p:ext uri="{BB962C8B-B14F-4D97-AF65-F5344CB8AC3E}">
        <p14:creationId xmlns:p14="http://schemas.microsoft.com/office/powerpoint/2010/main" val="117746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1576D8-D238-7004-D24E-6392AFCD7A7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74B4067-F968-EC85-2BC4-0BA520A80D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F46735B-AAD0-C5FC-3AA6-6C6968F28C5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817EA96-392E-7B59-82C3-7CB8C3C577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0CBC9D4-5202-107A-21B6-1094D7B4FC6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991425D-CC31-C3EA-B9EE-2C3F6233FAAD}"/>
              </a:ext>
            </a:extLst>
          </p:cNvPr>
          <p:cNvSpPr>
            <a:spLocks noGrp="1"/>
          </p:cNvSpPr>
          <p:nvPr>
            <p:ph type="dt" sz="half" idx="10"/>
          </p:nvPr>
        </p:nvSpPr>
        <p:spPr/>
        <p:txBody>
          <a:bodyPr/>
          <a:lstStyle/>
          <a:p>
            <a:fld id="{F3764D63-7617-47EB-BCF5-3F83F0716216}" type="datetimeFigureOut">
              <a:rPr kumimoji="1" lang="ja-JP" altLang="en-US" smtClean="0"/>
              <a:t>2025/6/11</a:t>
            </a:fld>
            <a:endParaRPr kumimoji="1" lang="ja-JP" altLang="en-US"/>
          </a:p>
        </p:txBody>
      </p:sp>
      <p:sp>
        <p:nvSpPr>
          <p:cNvPr id="8" name="フッター プレースホルダー 7">
            <a:extLst>
              <a:ext uri="{FF2B5EF4-FFF2-40B4-BE49-F238E27FC236}">
                <a16:creationId xmlns:a16="http://schemas.microsoft.com/office/drawing/2014/main" id="{52BE540B-E713-64CE-E4C7-D87EFAE126D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2246190-A981-B88A-AF4B-E1449683340E}"/>
              </a:ext>
            </a:extLst>
          </p:cNvPr>
          <p:cNvSpPr>
            <a:spLocks noGrp="1"/>
          </p:cNvSpPr>
          <p:nvPr>
            <p:ph type="sldNum" sz="quarter" idx="12"/>
          </p:nvPr>
        </p:nvSpPr>
        <p:spPr/>
        <p:txBody>
          <a:bodyPr/>
          <a:lstStyle/>
          <a:p>
            <a:fld id="{72D6EF18-C919-4C50-A386-5C2D6E5B7615}" type="slidenum">
              <a:rPr kumimoji="1" lang="ja-JP" altLang="en-US" smtClean="0"/>
              <a:t>‹#›</a:t>
            </a:fld>
            <a:endParaRPr kumimoji="1" lang="ja-JP" altLang="en-US"/>
          </a:p>
        </p:txBody>
      </p:sp>
    </p:spTree>
    <p:extLst>
      <p:ext uri="{BB962C8B-B14F-4D97-AF65-F5344CB8AC3E}">
        <p14:creationId xmlns:p14="http://schemas.microsoft.com/office/powerpoint/2010/main" val="599775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6E2D86-EBDE-F310-A421-6B5FCE1DDF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9B91220-B871-F6A8-6789-7A50208872E0}"/>
              </a:ext>
            </a:extLst>
          </p:cNvPr>
          <p:cNvSpPr>
            <a:spLocks noGrp="1"/>
          </p:cNvSpPr>
          <p:nvPr>
            <p:ph type="dt" sz="half" idx="10"/>
          </p:nvPr>
        </p:nvSpPr>
        <p:spPr/>
        <p:txBody>
          <a:bodyPr/>
          <a:lstStyle/>
          <a:p>
            <a:fld id="{F3764D63-7617-47EB-BCF5-3F83F0716216}" type="datetimeFigureOut">
              <a:rPr kumimoji="1" lang="ja-JP" altLang="en-US" smtClean="0"/>
              <a:t>2025/6/11</a:t>
            </a:fld>
            <a:endParaRPr kumimoji="1" lang="ja-JP" altLang="en-US"/>
          </a:p>
        </p:txBody>
      </p:sp>
      <p:sp>
        <p:nvSpPr>
          <p:cNvPr id="4" name="フッター プレースホルダー 3">
            <a:extLst>
              <a:ext uri="{FF2B5EF4-FFF2-40B4-BE49-F238E27FC236}">
                <a16:creationId xmlns:a16="http://schemas.microsoft.com/office/drawing/2014/main" id="{924FBFF7-6B25-524A-EB82-8ED993CB80E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BCEFDEB-2254-242A-EB59-B41A6D75CEC1}"/>
              </a:ext>
            </a:extLst>
          </p:cNvPr>
          <p:cNvSpPr>
            <a:spLocks noGrp="1"/>
          </p:cNvSpPr>
          <p:nvPr>
            <p:ph type="sldNum" sz="quarter" idx="12"/>
          </p:nvPr>
        </p:nvSpPr>
        <p:spPr/>
        <p:txBody>
          <a:bodyPr/>
          <a:lstStyle/>
          <a:p>
            <a:fld id="{72D6EF18-C919-4C50-A386-5C2D6E5B7615}" type="slidenum">
              <a:rPr kumimoji="1" lang="ja-JP" altLang="en-US" smtClean="0"/>
              <a:t>‹#›</a:t>
            </a:fld>
            <a:endParaRPr kumimoji="1" lang="ja-JP" altLang="en-US"/>
          </a:p>
        </p:txBody>
      </p:sp>
    </p:spTree>
    <p:extLst>
      <p:ext uri="{BB962C8B-B14F-4D97-AF65-F5344CB8AC3E}">
        <p14:creationId xmlns:p14="http://schemas.microsoft.com/office/powerpoint/2010/main" val="2813004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DE971E7-8C6E-72E4-4472-0811CF1BC7CD}"/>
              </a:ext>
            </a:extLst>
          </p:cNvPr>
          <p:cNvSpPr>
            <a:spLocks noGrp="1"/>
          </p:cNvSpPr>
          <p:nvPr>
            <p:ph type="dt" sz="half" idx="10"/>
          </p:nvPr>
        </p:nvSpPr>
        <p:spPr/>
        <p:txBody>
          <a:bodyPr/>
          <a:lstStyle/>
          <a:p>
            <a:fld id="{F3764D63-7617-47EB-BCF5-3F83F0716216}" type="datetimeFigureOut">
              <a:rPr kumimoji="1" lang="ja-JP" altLang="en-US" smtClean="0"/>
              <a:t>2025/6/11</a:t>
            </a:fld>
            <a:endParaRPr kumimoji="1" lang="ja-JP" altLang="en-US"/>
          </a:p>
        </p:txBody>
      </p:sp>
      <p:sp>
        <p:nvSpPr>
          <p:cNvPr id="3" name="フッター プレースホルダー 2">
            <a:extLst>
              <a:ext uri="{FF2B5EF4-FFF2-40B4-BE49-F238E27FC236}">
                <a16:creationId xmlns:a16="http://schemas.microsoft.com/office/drawing/2014/main" id="{880F0341-BA2E-6819-50E7-C55C4AFCB5C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9838EA9-90D4-9308-443F-FDBDBCE5009D}"/>
              </a:ext>
            </a:extLst>
          </p:cNvPr>
          <p:cNvSpPr>
            <a:spLocks noGrp="1"/>
          </p:cNvSpPr>
          <p:nvPr>
            <p:ph type="sldNum" sz="quarter" idx="12"/>
          </p:nvPr>
        </p:nvSpPr>
        <p:spPr/>
        <p:txBody>
          <a:bodyPr/>
          <a:lstStyle/>
          <a:p>
            <a:fld id="{72D6EF18-C919-4C50-A386-5C2D6E5B7615}" type="slidenum">
              <a:rPr kumimoji="1" lang="ja-JP" altLang="en-US" smtClean="0"/>
              <a:t>‹#›</a:t>
            </a:fld>
            <a:endParaRPr kumimoji="1" lang="ja-JP" altLang="en-US"/>
          </a:p>
        </p:txBody>
      </p:sp>
    </p:spTree>
    <p:extLst>
      <p:ext uri="{BB962C8B-B14F-4D97-AF65-F5344CB8AC3E}">
        <p14:creationId xmlns:p14="http://schemas.microsoft.com/office/powerpoint/2010/main" val="370161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2AABE-9724-90C0-8AB1-8FA80B69696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534B7B3-DF5D-14B2-D793-6A365A90D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9620684-F30A-82A7-6167-CD91496636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C3D76D-559C-F0DD-B0FD-7CCD146961E9}"/>
              </a:ext>
            </a:extLst>
          </p:cNvPr>
          <p:cNvSpPr>
            <a:spLocks noGrp="1"/>
          </p:cNvSpPr>
          <p:nvPr>
            <p:ph type="dt" sz="half" idx="10"/>
          </p:nvPr>
        </p:nvSpPr>
        <p:spPr/>
        <p:txBody>
          <a:bodyPr/>
          <a:lstStyle/>
          <a:p>
            <a:fld id="{F3764D63-7617-47EB-BCF5-3F83F0716216}" type="datetimeFigureOut">
              <a:rPr kumimoji="1" lang="ja-JP" altLang="en-US" smtClean="0"/>
              <a:t>2025/6/11</a:t>
            </a:fld>
            <a:endParaRPr kumimoji="1" lang="ja-JP" altLang="en-US"/>
          </a:p>
        </p:txBody>
      </p:sp>
      <p:sp>
        <p:nvSpPr>
          <p:cNvPr id="6" name="フッター プレースホルダー 5">
            <a:extLst>
              <a:ext uri="{FF2B5EF4-FFF2-40B4-BE49-F238E27FC236}">
                <a16:creationId xmlns:a16="http://schemas.microsoft.com/office/drawing/2014/main" id="{F42DCA07-077D-55B6-B7D8-FB9D2B7952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52593C8-ED9A-578E-C828-4C54DDF76191}"/>
              </a:ext>
            </a:extLst>
          </p:cNvPr>
          <p:cNvSpPr>
            <a:spLocks noGrp="1"/>
          </p:cNvSpPr>
          <p:nvPr>
            <p:ph type="sldNum" sz="quarter" idx="12"/>
          </p:nvPr>
        </p:nvSpPr>
        <p:spPr/>
        <p:txBody>
          <a:bodyPr/>
          <a:lstStyle/>
          <a:p>
            <a:fld id="{72D6EF18-C919-4C50-A386-5C2D6E5B7615}" type="slidenum">
              <a:rPr kumimoji="1" lang="ja-JP" altLang="en-US" smtClean="0"/>
              <a:t>‹#›</a:t>
            </a:fld>
            <a:endParaRPr kumimoji="1" lang="ja-JP" altLang="en-US"/>
          </a:p>
        </p:txBody>
      </p:sp>
    </p:spTree>
    <p:extLst>
      <p:ext uri="{BB962C8B-B14F-4D97-AF65-F5344CB8AC3E}">
        <p14:creationId xmlns:p14="http://schemas.microsoft.com/office/powerpoint/2010/main" val="2489480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6F8B1E-A3C8-DC1F-4155-7E22614FF35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D20CFBB-3D7F-49C2-CA65-2334303A29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67AFE76-6A31-1E57-E9F9-6DD3E4DAA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C4EE7E8-DD40-6649-DF5D-F826ED73522E}"/>
              </a:ext>
            </a:extLst>
          </p:cNvPr>
          <p:cNvSpPr>
            <a:spLocks noGrp="1"/>
          </p:cNvSpPr>
          <p:nvPr>
            <p:ph type="dt" sz="half" idx="10"/>
          </p:nvPr>
        </p:nvSpPr>
        <p:spPr/>
        <p:txBody>
          <a:bodyPr/>
          <a:lstStyle/>
          <a:p>
            <a:fld id="{F3764D63-7617-47EB-BCF5-3F83F0716216}" type="datetimeFigureOut">
              <a:rPr kumimoji="1" lang="ja-JP" altLang="en-US" smtClean="0"/>
              <a:t>2025/6/11</a:t>
            </a:fld>
            <a:endParaRPr kumimoji="1" lang="ja-JP" altLang="en-US"/>
          </a:p>
        </p:txBody>
      </p:sp>
      <p:sp>
        <p:nvSpPr>
          <p:cNvPr id="6" name="フッター プレースホルダー 5">
            <a:extLst>
              <a:ext uri="{FF2B5EF4-FFF2-40B4-BE49-F238E27FC236}">
                <a16:creationId xmlns:a16="http://schemas.microsoft.com/office/drawing/2014/main" id="{25364475-E0DC-FF2D-2255-657D2C4B55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83A7ECC-1D8A-0401-B81F-C569C34C616F}"/>
              </a:ext>
            </a:extLst>
          </p:cNvPr>
          <p:cNvSpPr>
            <a:spLocks noGrp="1"/>
          </p:cNvSpPr>
          <p:nvPr>
            <p:ph type="sldNum" sz="quarter" idx="12"/>
          </p:nvPr>
        </p:nvSpPr>
        <p:spPr/>
        <p:txBody>
          <a:bodyPr/>
          <a:lstStyle/>
          <a:p>
            <a:fld id="{72D6EF18-C919-4C50-A386-5C2D6E5B7615}" type="slidenum">
              <a:rPr kumimoji="1" lang="ja-JP" altLang="en-US" smtClean="0"/>
              <a:t>‹#›</a:t>
            </a:fld>
            <a:endParaRPr kumimoji="1" lang="ja-JP" altLang="en-US"/>
          </a:p>
        </p:txBody>
      </p:sp>
    </p:spTree>
    <p:extLst>
      <p:ext uri="{BB962C8B-B14F-4D97-AF65-F5344CB8AC3E}">
        <p14:creationId xmlns:p14="http://schemas.microsoft.com/office/powerpoint/2010/main" val="2833955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8FE0295-EC11-D3D7-793A-561D87FDDB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8A67E4-48A7-6651-B07B-E0B2759A1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7F9C86-2F1B-960F-A01F-3F2C9EE93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764D63-7617-47EB-BCF5-3F83F0716216}" type="datetimeFigureOut">
              <a:rPr kumimoji="1" lang="ja-JP" altLang="en-US" smtClean="0"/>
              <a:t>2025/6/11</a:t>
            </a:fld>
            <a:endParaRPr kumimoji="1" lang="ja-JP" altLang="en-US"/>
          </a:p>
        </p:txBody>
      </p:sp>
      <p:sp>
        <p:nvSpPr>
          <p:cNvPr id="5" name="フッター プレースホルダー 4">
            <a:extLst>
              <a:ext uri="{FF2B5EF4-FFF2-40B4-BE49-F238E27FC236}">
                <a16:creationId xmlns:a16="http://schemas.microsoft.com/office/drawing/2014/main" id="{A9405A91-4951-94D8-C056-9CA8721684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3CDCF75-44F4-A791-909C-0E9337E53F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D6EF18-C919-4C50-A386-5C2D6E5B7615}" type="slidenum">
              <a:rPr kumimoji="1" lang="ja-JP" altLang="en-US" smtClean="0"/>
              <a:t>‹#›</a:t>
            </a:fld>
            <a:endParaRPr kumimoji="1" lang="ja-JP" altLang="en-US"/>
          </a:p>
        </p:txBody>
      </p:sp>
    </p:spTree>
    <p:extLst>
      <p:ext uri="{BB962C8B-B14F-4D97-AF65-F5344CB8AC3E}">
        <p14:creationId xmlns:p14="http://schemas.microsoft.com/office/powerpoint/2010/main" val="3663689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D809D-C52F-BE0C-915D-4D2FABB4D84D}"/>
              </a:ext>
            </a:extLst>
          </p:cNvPr>
          <p:cNvSpPr>
            <a:spLocks noGrp="1"/>
          </p:cNvSpPr>
          <p:nvPr>
            <p:ph type="ctrTitle"/>
          </p:nvPr>
        </p:nvSpPr>
        <p:spPr>
          <a:xfrm>
            <a:off x="1524000" y="1293338"/>
            <a:ext cx="9144000" cy="3274592"/>
          </a:xfrm>
        </p:spPr>
        <p:txBody>
          <a:bodyPr anchor="ctr">
            <a:normAutofit/>
          </a:bodyPr>
          <a:lstStyle/>
          <a:p>
            <a:br>
              <a:rPr lang="en-US" altLang="ja-JP" sz="2900" dirty="0">
                <a:latin typeface="メイリオ" panose="020B0604030504040204" pitchFamily="50" charset="-128"/>
                <a:ea typeface="メイリオ" panose="020B0604030504040204" pitchFamily="50" charset="-128"/>
              </a:rPr>
            </a:br>
            <a:r>
              <a:rPr lang="en-US" altLang="ja-JP" sz="2900" dirty="0">
                <a:latin typeface="メイリオ" panose="020B0604030504040204" pitchFamily="50" charset="-128"/>
                <a:ea typeface="メイリオ" panose="020B0604030504040204" pitchFamily="50" charset="-128"/>
              </a:rPr>
              <a:t>Temporally Multi-Scale Sparse Self-Attention      for Physical Activity Data Imputation</a:t>
            </a:r>
            <a:br>
              <a:rPr lang="en-US" altLang="ja-JP" sz="2900" dirty="0">
                <a:latin typeface="メイリオ" panose="020B0604030504040204" pitchFamily="50" charset="-128"/>
                <a:ea typeface="メイリオ" panose="020B0604030504040204" pitchFamily="50" charset="-128"/>
              </a:rPr>
            </a:br>
            <a:br>
              <a:rPr lang="en-US" altLang="ja-JP" sz="2900" dirty="0">
                <a:latin typeface="メイリオ" panose="020B0604030504040204" pitchFamily="50" charset="-128"/>
                <a:ea typeface="メイリオ" panose="020B0604030504040204" pitchFamily="50" charset="-128"/>
              </a:rPr>
            </a:br>
            <a:r>
              <a:rPr lang="ja-JP" altLang="en-US" sz="2900" dirty="0">
                <a:latin typeface="メイリオ" panose="020B0604030504040204" pitchFamily="50" charset="-128"/>
                <a:ea typeface="メイリオ" panose="020B0604030504040204" pitchFamily="50" charset="-128"/>
              </a:rPr>
              <a:t>時間的スケールの多重性をもつスパース</a:t>
            </a:r>
            <a:br>
              <a:rPr lang="en-US" altLang="ja-JP" sz="2900" dirty="0">
                <a:latin typeface="メイリオ" panose="020B0604030504040204" pitchFamily="50" charset="-128"/>
                <a:ea typeface="メイリオ" panose="020B0604030504040204" pitchFamily="50" charset="-128"/>
              </a:rPr>
            </a:br>
            <a:r>
              <a:rPr lang="ja-JP" altLang="en-US" sz="2900" dirty="0">
                <a:latin typeface="メイリオ" panose="020B0604030504040204" pitchFamily="50" charset="-128"/>
                <a:ea typeface="メイリオ" panose="020B0604030504040204" pitchFamily="50" charset="-128"/>
              </a:rPr>
              <a:t>自己注意機構を用いた身体活動データの補完</a:t>
            </a:r>
            <a:endParaRPr kumimoji="1" lang="ja-JP" altLang="en-US" sz="2900" dirty="0">
              <a:latin typeface="メイリオ" panose="020B0604030504040204" pitchFamily="50" charset="-128"/>
              <a:ea typeface="メイリオ" panose="020B0604030504040204" pitchFamily="50" charset="-128"/>
            </a:endParaRPr>
          </a:p>
        </p:txBody>
      </p:sp>
      <p:sp>
        <p:nvSpPr>
          <p:cNvPr id="3" name="字幕 2">
            <a:extLst>
              <a:ext uri="{FF2B5EF4-FFF2-40B4-BE49-F238E27FC236}">
                <a16:creationId xmlns:a16="http://schemas.microsoft.com/office/drawing/2014/main" id="{1B23A3B4-8064-A328-3E33-DF4C1C540C60}"/>
              </a:ext>
            </a:extLst>
          </p:cNvPr>
          <p:cNvSpPr>
            <a:spLocks noGrp="1"/>
          </p:cNvSpPr>
          <p:nvPr>
            <p:ph type="subTitle" idx="1"/>
          </p:nvPr>
        </p:nvSpPr>
        <p:spPr>
          <a:xfrm>
            <a:off x="1524000" y="5514052"/>
            <a:ext cx="9144000" cy="651910"/>
          </a:xfrm>
        </p:spPr>
        <p:txBody>
          <a:bodyPr anchor="ctr">
            <a:noAutofit/>
          </a:bodyPr>
          <a:lstStyle/>
          <a:p>
            <a:r>
              <a:rPr lang="en-US" altLang="ja-JP" sz="1600" cap="none" dirty="0">
                <a:latin typeface="メイリオ" panose="020B0604030504040204" pitchFamily="50" charset="-128"/>
                <a:ea typeface="メイリオ" panose="020B0604030504040204" pitchFamily="50" charset="-128"/>
              </a:rPr>
              <a:t>Hui Wei, Maxwell </a:t>
            </a:r>
            <a:r>
              <a:rPr lang="en-US" altLang="ja-JP" sz="1600" cap="none" dirty="0" err="1">
                <a:latin typeface="メイリオ" panose="020B0604030504040204" pitchFamily="50" charset="-128"/>
                <a:ea typeface="メイリオ" panose="020B0604030504040204" pitchFamily="50" charset="-128"/>
              </a:rPr>
              <a:t>A.Xu</a:t>
            </a:r>
            <a:r>
              <a:rPr lang="en-US" altLang="ja-JP" sz="1600" cap="none" dirty="0">
                <a:latin typeface="メイリオ" panose="020B0604030504040204" pitchFamily="50" charset="-128"/>
                <a:ea typeface="メイリオ" panose="020B0604030504040204" pitchFamily="50" charset="-128"/>
              </a:rPr>
              <a:t>, Colin Samplawski, James </a:t>
            </a:r>
            <a:r>
              <a:rPr lang="en-US" altLang="ja-JP" sz="1600" cap="none" dirty="0" err="1">
                <a:latin typeface="メイリオ" panose="020B0604030504040204" pitchFamily="50" charset="-128"/>
                <a:ea typeface="メイリオ" panose="020B0604030504040204" pitchFamily="50" charset="-128"/>
              </a:rPr>
              <a:t>M.Rehg</a:t>
            </a:r>
            <a:endParaRPr lang="en-US" altLang="ja-JP" sz="1600" cap="none" dirty="0">
              <a:latin typeface="メイリオ" panose="020B0604030504040204" pitchFamily="50" charset="-128"/>
              <a:ea typeface="メイリオ" panose="020B0604030504040204" pitchFamily="50" charset="-128"/>
            </a:endParaRPr>
          </a:p>
          <a:p>
            <a:r>
              <a:rPr kumimoji="1" lang="en-US" altLang="ja-JP" sz="1600" cap="none" dirty="0">
                <a:latin typeface="メイリオ" panose="020B0604030504040204" pitchFamily="50" charset="-128"/>
                <a:ea typeface="メイリオ" panose="020B0604030504040204" pitchFamily="50" charset="-128"/>
              </a:rPr>
              <a:t>Santosh </a:t>
            </a:r>
            <a:r>
              <a:rPr lang="en-US" altLang="ja-JP" sz="1600" cap="none" dirty="0">
                <a:latin typeface="メイリオ" panose="020B0604030504040204" pitchFamily="50" charset="-128"/>
                <a:ea typeface="メイリオ" panose="020B0604030504040204" pitchFamily="50" charset="-128"/>
              </a:rPr>
              <a:t>Kumar, Benjamin </a:t>
            </a:r>
            <a:r>
              <a:rPr lang="en-US" altLang="ja-JP" sz="1600" cap="none" dirty="0" err="1">
                <a:latin typeface="メイリオ" panose="020B0604030504040204" pitchFamily="50" charset="-128"/>
                <a:ea typeface="メイリオ" panose="020B0604030504040204" pitchFamily="50" charset="-128"/>
              </a:rPr>
              <a:t>M.Marlin</a:t>
            </a:r>
            <a:endParaRPr lang="en-US" altLang="ja-JP" sz="1600" cap="none" dirty="0">
              <a:latin typeface="メイリオ" panose="020B0604030504040204" pitchFamily="50" charset="-128"/>
              <a:ea typeface="メイリオ" panose="020B0604030504040204" pitchFamily="50" charset="-128"/>
            </a:endParaRPr>
          </a:p>
          <a:p>
            <a:r>
              <a:rPr lang="en-US" altLang="ja-JP" sz="1600" dirty="0"/>
              <a:t>Proceedings of Machine Learning Research 248:137–154, 2024 Conference on Health, Inference, and Learning (CHIL) 2024</a:t>
            </a:r>
            <a:endParaRPr kumimoji="1" lang="ja-JP" altLang="en-US" sz="1600" cap="none"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99217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EAE0E-4309-97CA-6BF0-84F58C541E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7DA4109-CDD8-533E-940C-E053750962DB}"/>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5</a:t>
            </a:r>
            <a:r>
              <a:rPr lang="ja-JP" altLang="en-US" sz="2800" dirty="0">
                <a:latin typeface="メイリオ" panose="020B0604030504040204" pitchFamily="50" charset="-128"/>
                <a:ea typeface="メイリオ" panose="020B0604030504040204" pitchFamily="50" charset="-128"/>
              </a:rPr>
              <a:t>．提案モデル</a:t>
            </a:r>
            <a:endParaRPr kumimoji="1" lang="ja-JP" altLang="en-US" sz="28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FD174DB-6F19-8621-48DD-C3B4E78043A8}"/>
                  </a:ext>
                </a:extLst>
              </p:cNvPr>
              <p:cNvSpPr>
                <a:spLocks noGrp="1"/>
              </p:cNvSpPr>
              <p:nvPr>
                <p:ph idx="1"/>
              </p:nvPr>
            </p:nvSpPr>
            <p:spPr>
              <a:xfrm>
                <a:off x="838199" y="1122948"/>
                <a:ext cx="10760243" cy="5534525"/>
              </a:xfrm>
            </p:spPr>
            <p:txBody>
              <a:bodyPr>
                <a:normAutofit/>
              </a:bodyPr>
              <a:lstStyle/>
              <a:p>
                <a:r>
                  <a:rPr lang="ja-JP" altLang="en-US" sz="2400" dirty="0">
                    <a:latin typeface="メイリオ" panose="020B0604030504040204" pitchFamily="50" charset="-128"/>
                    <a:ea typeface="メイリオ" panose="020B0604030504040204" pitchFamily="50" charset="-128"/>
                  </a:rPr>
                  <a:t>問題の定義</a:t>
                </a:r>
              </a:p>
              <a:p>
                <a:pPr lvl="1">
                  <a:buFont typeface="Wingdings" panose="05000000000000000000" pitchFamily="2" charset="2"/>
                  <a:buChar char="Ø"/>
                </a:pP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𝐷</m:t>
                    </m:r>
                    <m:r>
                      <a:rPr lang="en-US" altLang="ja-JP" sz="2000" b="0" i="1" smtClean="0">
                        <a:latin typeface="Cambria Math" panose="02040503050406030204" pitchFamily="18" charset="0"/>
                        <a:ea typeface="メイリオ" panose="020B0604030504040204" pitchFamily="50" charset="-128"/>
                      </a:rPr>
                      <m:t>=</m:t>
                    </m:r>
                    <m:d>
                      <m:dPr>
                        <m:begChr m:val="{"/>
                        <m:endChr m:val="}"/>
                        <m:ctrlPr>
                          <a:rPr lang="en-US" altLang="ja-JP" sz="2000" b="0" i="1" smtClean="0">
                            <a:latin typeface="Cambria Math" panose="02040503050406030204" pitchFamily="18" charset="0"/>
                            <a:ea typeface="メイリオ" panose="020B0604030504040204" pitchFamily="50" charset="-128"/>
                          </a:rPr>
                        </m:ctrlPr>
                      </m:dPr>
                      <m:e>
                        <m:sSubSup>
                          <m:sSubSupPr>
                            <m:ctrlPr>
                              <a:rPr lang="en-US" altLang="ja-JP" sz="2000" b="0" i="1" smtClean="0">
                                <a:latin typeface="Cambria Math" panose="02040503050406030204" pitchFamily="18" charset="0"/>
                                <a:ea typeface="メイリオ" panose="020B0604030504040204" pitchFamily="50" charset="-128"/>
                              </a:rPr>
                            </m:ctrlPr>
                          </m:sSubSupPr>
                          <m:e>
                            <m:r>
                              <a:rPr lang="en-US" altLang="ja-JP" sz="2000" b="0" i="1" smtClean="0">
                                <a:latin typeface="Cambria Math" panose="02040503050406030204" pitchFamily="18" charset="0"/>
                                <a:ea typeface="メイリオ" panose="020B0604030504040204" pitchFamily="50" charset="-128"/>
                              </a:rPr>
                              <m:t>𝐶</m:t>
                            </m:r>
                          </m:e>
                          <m:sub>
                            <m:r>
                              <a:rPr lang="en-US" altLang="ja-JP" sz="2000" b="0" i="1" smtClean="0">
                                <a:latin typeface="Cambria Math" panose="02040503050406030204" pitchFamily="18" charset="0"/>
                                <a:ea typeface="メイリオ" panose="020B0604030504040204" pitchFamily="50" charset="-128"/>
                              </a:rPr>
                              <m:t>𝑙</m:t>
                            </m:r>
                            <m:r>
                              <a:rPr lang="en-US" altLang="ja-JP" sz="2000" b="0" i="1" smtClean="0">
                                <a:latin typeface="Cambria Math" panose="02040503050406030204" pitchFamily="18" charset="0"/>
                                <a:ea typeface="メイリオ" panose="020B0604030504040204" pitchFamily="50" charset="-128"/>
                              </a:rPr>
                              <m:t>,</m:t>
                            </m:r>
                            <m:r>
                              <a:rPr lang="en-US" altLang="ja-JP" sz="2000" b="0" i="1" smtClean="0">
                                <a:latin typeface="Cambria Math" panose="02040503050406030204" pitchFamily="18" charset="0"/>
                                <a:ea typeface="メイリオ" panose="020B0604030504040204" pitchFamily="50" charset="-128"/>
                              </a:rPr>
                              <m:t>𝑡</m:t>
                            </m:r>
                          </m:sub>
                          <m:sup>
                            <m:d>
                              <m:dPr>
                                <m:ctrlPr>
                                  <a:rPr lang="en-US" altLang="ja-JP" sz="2000" b="0" i="1" smtClean="0">
                                    <a:latin typeface="Cambria Math" panose="02040503050406030204" pitchFamily="18" charset="0"/>
                                    <a:ea typeface="メイリオ" panose="020B0604030504040204" pitchFamily="50" charset="-128"/>
                                  </a:rPr>
                                </m:ctrlPr>
                              </m:dPr>
                              <m:e>
                                <m:r>
                                  <a:rPr lang="en-US" altLang="ja-JP" sz="2000" b="0" i="1" smtClean="0">
                                    <a:latin typeface="Cambria Math" panose="02040503050406030204" pitchFamily="18" charset="0"/>
                                    <a:ea typeface="メイリオ" panose="020B0604030504040204" pitchFamily="50" charset="-128"/>
                                  </a:rPr>
                                  <m:t>𝑛</m:t>
                                </m:r>
                              </m:e>
                            </m:d>
                          </m:sup>
                        </m:sSubSup>
                      </m:e>
                      <m:e>
                        <m:r>
                          <a:rPr lang="en-US" altLang="ja-JP" sz="2000" b="0" i="1" smtClean="0">
                            <a:latin typeface="Cambria Math" panose="02040503050406030204" pitchFamily="18" charset="0"/>
                            <a:ea typeface="メイリオ" panose="020B0604030504040204" pitchFamily="50" charset="-128"/>
                          </a:rPr>
                          <m:t>𝑛</m:t>
                        </m:r>
                        <m:r>
                          <a:rPr lang="en-US" altLang="ja-JP" sz="2000" b="0" i="1" smtClean="0">
                            <a:latin typeface="Cambria Math" panose="02040503050406030204" pitchFamily="18" charset="0"/>
                            <a:ea typeface="メイリオ" panose="020B0604030504040204" pitchFamily="50" charset="-128"/>
                          </a:rPr>
                          <m:t>=1,…,</m:t>
                        </m:r>
                        <m:r>
                          <a:rPr lang="en-US" altLang="ja-JP" sz="2000" b="0" i="1" smtClean="0">
                            <a:latin typeface="Cambria Math" panose="02040503050406030204" pitchFamily="18" charset="0"/>
                            <a:ea typeface="メイリオ" panose="020B0604030504040204" pitchFamily="50" charset="-128"/>
                          </a:rPr>
                          <m:t>𝑁</m:t>
                        </m:r>
                        <m:r>
                          <a:rPr lang="en-US" altLang="ja-JP" sz="2000" b="0" i="1" smtClean="0">
                            <a:latin typeface="Cambria Math" panose="02040503050406030204" pitchFamily="18" charset="0"/>
                            <a:ea typeface="メイリオ" panose="020B0604030504040204" pitchFamily="50" charset="-128"/>
                          </a:rPr>
                          <m:t>, </m:t>
                        </m:r>
                        <m:r>
                          <a:rPr lang="en-US" altLang="ja-JP" sz="2000" b="0" i="1" smtClean="0">
                            <a:latin typeface="Cambria Math" panose="02040503050406030204" pitchFamily="18" charset="0"/>
                            <a:ea typeface="メイリオ" panose="020B0604030504040204" pitchFamily="50" charset="-128"/>
                          </a:rPr>
                          <m:t>𝑙</m:t>
                        </m:r>
                        <m:r>
                          <a:rPr lang="en-US" altLang="ja-JP" sz="2000" b="0" i="1" smtClean="0">
                            <a:latin typeface="Cambria Math" panose="02040503050406030204" pitchFamily="18" charset="0"/>
                            <a:ea typeface="メイリオ" panose="020B0604030504040204" pitchFamily="50" charset="-128"/>
                          </a:rPr>
                          <m:t>=1,…,</m:t>
                        </m:r>
                        <m:r>
                          <a:rPr lang="en-US" altLang="ja-JP" sz="2000" b="0" i="1" smtClean="0">
                            <a:latin typeface="Cambria Math" panose="02040503050406030204" pitchFamily="18" charset="0"/>
                            <a:ea typeface="メイリオ" panose="020B0604030504040204" pitchFamily="50" charset="-128"/>
                          </a:rPr>
                          <m:t>𝐿</m:t>
                        </m:r>
                        <m:r>
                          <a:rPr lang="en-US" altLang="ja-JP" sz="2000" b="0" i="1" smtClean="0">
                            <a:latin typeface="Cambria Math" panose="02040503050406030204" pitchFamily="18" charset="0"/>
                            <a:ea typeface="メイリオ" panose="020B0604030504040204" pitchFamily="50" charset="-128"/>
                          </a:rPr>
                          <m:t>, </m:t>
                        </m:r>
                        <m:r>
                          <a:rPr lang="en-US" altLang="ja-JP" sz="2000" b="0" i="1" smtClean="0">
                            <a:latin typeface="Cambria Math" panose="02040503050406030204" pitchFamily="18" charset="0"/>
                            <a:ea typeface="メイリオ" panose="020B0604030504040204" pitchFamily="50" charset="-128"/>
                          </a:rPr>
                          <m:t>𝑡</m:t>
                        </m:r>
                        <m:r>
                          <a:rPr lang="en-US" altLang="ja-JP" sz="2000" b="0" i="1" smtClean="0">
                            <a:latin typeface="Cambria Math" panose="02040503050406030204" pitchFamily="18" charset="0"/>
                            <a:ea typeface="メイリオ" panose="020B0604030504040204" pitchFamily="50" charset="-128"/>
                          </a:rPr>
                          <m:t>=1, …,</m:t>
                        </m:r>
                        <m:sSub>
                          <m:sSubPr>
                            <m:ctrlPr>
                              <a:rPr lang="en-US" altLang="ja-JP" sz="2000" b="0" i="1" smtClean="0">
                                <a:latin typeface="Cambria Math" panose="02040503050406030204" pitchFamily="18" charset="0"/>
                                <a:ea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rPr>
                              <m:t>𝑇</m:t>
                            </m:r>
                          </m:e>
                          <m:sub>
                            <m:r>
                              <a:rPr lang="en-US" altLang="ja-JP" sz="2000" b="0" i="1" smtClean="0">
                                <a:latin typeface="Cambria Math" panose="02040503050406030204" pitchFamily="18" charset="0"/>
                                <a:ea typeface="メイリオ" panose="020B0604030504040204" pitchFamily="50" charset="-128"/>
                              </a:rPr>
                              <m:t>𝑛</m:t>
                            </m:r>
                          </m:sub>
                        </m:sSub>
                        <m:r>
                          <a:rPr lang="en-US" altLang="ja-JP" sz="2000" b="0" i="1" smtClean="0">
                            <a:latin typeface="Cambria Math" panose="02040503050406030204" pitchFamily="18" charset="0"/>
                            <a:ea typeface="メイリオ" panose="020B0604030504040204" pitchFamily="50" charset="-128"/>
                          </a:rPr>
                          <m:t> </m:t>
                        </m:r>
                      </m:e>
                    </m:d>
                  </m:oMath>
                </a14:m>
                <a:endParaRPr lang="en-US" altLang="ja-JP" sz="2200" b="0" i="1" dirty="0">
                  <a:latin typeface="メイリオ" panose="020B0604030504040204" pitchFamily="50" charset="-128"/>
                  <a:ea typeface="メイリオ" panose="020B0604030504040204" pitchFamily="50" charset="-128"/>
                </a:endParaRPr>
              </a:p>
              <a:p>
                <a:pPr marL="914400" lvl="2" indent="0">
                  <a:buNone/>
                </a:pPr>
                <a:r>
                  <a:rPr lang="ja-JP" altLang="en-US" b="0" i="1" dirty="0">
                    <a:latin typeface="メイリオ" panose="020B0604030504040204" pitchFamily="50" charset="-128"/>
                    <a:ea typeface="メイリオ" panose="020B0604030504040204" pitchFamily="50" charset="-128"/>
                  </a:rPr>
                  <a:t>→</a:t>
                </a:r>
                <a:r>
                  <a:rPr lang="en-US" altLang="ja-JP" b="0" i="1" dirty="0">
                    <a:latin typeface="メイリオ" panose="020B0604030504040204" pitchFamily="50" charset="-128"/>
                    <a:ea typeface="メイリオ" panose="020B0604030504040204" pitchFamily="50" charset="-128"/>
                  </a:rPr>
                  <a:t>D</a:t>
                </a:r>
                <a:r>
                  <a:rPr lang="ja-JP" altLang="en-US" b="0" i="1" dirty="0">
                    <a:latin typeface="メイリオ" panose="020B0604030504040204" pitchFamily="50" charset="-128"/>
                    <a:ea typeface="メイリオ" panose="020B0604030504040204" pitchFamily="50" charset="-128"/>
                  </a:rPr>
                  <a:t>は</a:t>
                </a:r>
                <a:r>
                  <a:rPr lang="en-US" altLang="ja-JP" b="0" i="1" dirty="0">
                    <a:latin typeface="メイリオ" panose="020B0604030504040204" pitchFamily="50" charset="-128"/>
                    <a:ea typeface="メイリオ" panose="020B0604030504040204" pitchFamily="50" charset="-128"/>
                  </a:rPr>
                  <a:t>N</a:t>
                </a:r>
                <a:r>
                  <a:rPr lang="ja-JP" altLang="en-US" b="0" dirty="0">
                    <a:latin typeface="メイリオ" panose="020B0604030504040204" pitchFamily="50" charset="-128"/>
                    <a:ea typeface="メイリオ" panose="020B0604030504040204" pitchFamily="50" charset="-128"/>
                  </a:rPr>
                  <a:t>人の参加者から構成、各参加者</a:t>
                </a:r>
                <a:r>
                  <a:rPr lang="en-US" altLang="ja-JP" b="0" i="1" dirty="0">
                    <a:latin typeface="メイリオ" panose="020B0604030504040204" pitchFamily="50" charset="-128"/>
                    <a:ea typeface="メイリオ" panose="020B0604030504040204" pitchFamily="50" charset="-128"/>
                  </a:rPr>
                  <a:t>n</a:t>
                </a:r>
                <a:r>
                  <a:rPr lang="ja-JP" altLang="en-US" b="0" dirty="0">
                    <a:latin typeface="メイリオ" panose="020B0604030504040204" pitchFamily="50" charset="-128"/>
                    <a:ea typeface="メイリオ" panose="020B0604030504040204" pitchFamily="50" charset="-128"/>
                  </a:rPr>
                  <a:t>は</a:t>
                </a:r>
                <a:r>
                  <a:rPr lang="en-US" altLang="ja-JP" b="0" i="1" dirty="0">
                    <a:latin typeface="メイリオ" panose="020B0604030504040204" pitchFamily="50" charset="-128"/>
                    <a:ea typeface="メイリオ" panose="020B0604030504040204" pitchFamily="50" charset="-128"/>
                  </a:rPr>
                  <a:t>L</a:t>
                </a:r>
                <a:r>
                  <a:rPr lang="ja-JP" altLang="en-US" dirty="0">
                    <a:latin typeface="メイリオ" panose="020B0604030504040204" pitchFamily="50" charset="-128"/>
                    <a:ea typeface="メイリオ" panose="020B0604030504040204" pitchFamily="50" charset="-128"/>
                  </a:rPr>
                  <a:t>個の特徴量をもつ時系列データ</a:t>
                </a:r>
                <a14:m>
                  <m:oMath xmlns:m="http://schemas.openxmlformats.org/officeDocument/2006/math">
                    <m:sSubSup>
                      <m:sSubSupPr>
                        <m:ctrlPr>
                          <a:rPr lang="en-US" altLang="ja-JP" b="0" i="1" smtClean="0">
                            <a:latin typeface="Cambria Math" panose="02040503050406030204" pitchFamily="18" charset="0"/>
                            <a:ea typeface="メイリオ" panose="020B0604030504040204" pitchFamily="50" charset="-128"/>
                          </a:rPr>
                        </m:ctrlPr>
                      </m:sSubSupPr>
                      <m:e>
                        <m:r>
                          <a:rPr lang="en-US" altLang="ja-JP" b="0" i="1" smtClean="0">
                            <a:latin typeface="Cambria Math" panose="02040503050406030204" pitchFamily="18" charset="0"/>
                            <a:ea typeface="メイリオ" panose="020B0604030504040204" pitchFamily="50" charset="-128"/>
                          </a:rPr>
                          <m:t>𝐶</m:t>
                        </m:r>
                      </m:e>
                      <m:sub>
                        <m:r>
                          <a:rPr lang="en-US" altLang="ja-JP" b="0" i="1" smtClean="0">
                            <a:latin typeface="Cambria Math" panose="02040503050406030204" pitchFamily="18" charset="0"/>
                            <a:ea typeface="メイリオ" panose="020B0604030504040204" pitchFamily="50" charset="-128"/>
                          </a:rPr>
                          <m:t>𝑙</m:t>
                        </m:r>
                        <m:r>
                          <a:rPr lang="en-US" altLang="ja-JP" b="0" i="1" smtClean="0">
                            <a:latin typeface="Cambria Math" panose="02040503050406030204" pitchFamily="18" charset="0"/>
                            <a:ea typeface="メイリオ" panose="020B0604030504040204" pitchFamily="50" charset="-128"/>
                          </a:rPr>
                          <m:t>,</m:t>
                        </m:r>
                        <m:r>
                          <a:rPr lang="en-US" altLang="ja-JP" b="0" i="1" smtClean="0">
                            <a:latin typeface="Cambria Math" panose="02040503050406030204" pitchFamily="18" charset="0"/>
                            <a:ea typeface="メイリオ" panose="020B0604030504040204" pitchFamily="50" charset="-128"/>
                          </a:rPr>
                          <m:t>𝑡</m:t>
                        </m:r>
                      </m:sub>
                      <m:sup>
                        <m:d>
                          <m:dPr>
                            <m:ctrlPr>
                              <a:rPr lang="en-US" altLang="ja-JP" b="0" i="1" smtClean="0">
                                <a:latin typeface="Cambria Math" panose="02040503050406030204" pitchFamily="18" charset="0"/>
                                <a:ea typeface="メイリオ" panose="020B0604030504040204" pitchFamily="50" charset="-128"/>
                              </a:rPr>
                            </m:ctrlPr>
                          </m:dPr>
                          <m:e>
                            <m:r>
                              <a:rPr lang="en-US" altLang="ja-JP" b="0" i="1" smtClean="0">
                                <a:latin typeface="Cambria Math" panose="02040503050406030204" pitchFamily="18" charset="0"/>
                                <a:ea typeface="メイリオ" panose="020B0604030504040204" pitchFamily="50" charset="-128"/>
                              </a:rPr>
                              <m:t>𝑛</m:t>
                            </m:r>
                          </m:e>
                        </m:d>
                      </m:sup>
                    </m:sSubSup>
                  </m:oMath>
                </a14:m>
                <a:r>
                  <a:rPr lang="ja-JP" altLang="en-US" b="0" i="1" dirty="0">
                    <a:latin typeface="Cambria Math" panose="02040503050406030204" pitchFamily="18" charset="0"/>
                    <a:ea typeface="メイリオ" panose="020B0604030504040204" pitchFamily="50" charset="-128"/>
                  </a:rPr>
                  <a:t>で</a:t>
                </a:r>
                <a:endParaRPr lang="en-US" altLang="ja-JP" b="0" i="1" dirty="0">
                  <a:latin typeface="Cambria Math" panose="02040503050406030204" pitchFamily="18" charset="0"/>
                  <a:ea typeface="メイリオ" panose="020B0604030504040204" pitchFamily="50" charset="-128"/>
                </a:endParaRPr>
              </a:p>
              <a:p>
                <a:pPr marL="914400" lvl="2" indent="0">
                  <a:buNone/>
                </a:pPr>
                <a:r>
                  <a:rPr lang="ja-JP" altLang="en-US" b="0" i="1" dirty="0">
                    <a:latin typeface="Cambria Math" panose="02040503050406030204" pitchFamily="18" charset="0"/>
                    <a:ea typeface="メイリオ" panose="020B0604030504040204" pitchFamily="50" charset="-128"/>
                  </a:rPr>
                  <a:t>　表される、</a:t>
                </a:r>
                <a:endParaRPr lang="en-US" altLang="ja-JP" b="0" i="1" dirty="0">
                  <a:latin typeface="Cambria Math" panose="02040503050406030204" pitchFamily="18" charset="0"/>
                  <a:ea typeface="メイリオ" panose="020B0604030504040204" pitchFamily="50" charset="-128"/>
                </a:endParaRPr>
              </a:p>
              <a:p>
                <a:pPr marL="914400" lvl="2" indent="0">
                  <a:buNone/>
                </a:pPr>
                <a:r>
                  <a:rPr lang="en-US" altLang="ja-JP" b="0" dirty="0">
                    <a:ea typeface="メイリオ" panose="020B0604030504040204" pitchFamily="50" charset="-128"/>
                  </a:rPr>
                  <a:t> </a:t>
                </a:r>
                <a:r>
                  <a:rPr lang="ja-JP" altLang="en-US" b="0" dirty="0">
                    <a:ea typeface="メイリオ" panose="020B0604030504040204" pitchFamily="50" charset="-128"/>
                  </a:rPr>
                  <a:t>　</a:t>
                </a:r>
                <a14:m>
                  <m:oMath xmlns:m="http://schemas.openxmlformats.org/officeDocument/2006/math">
                    <m:sSub>
                      <m:sSubPr>
                        <m:ctrlPr>
                          <a:rPr lang="en-US" altLang="ja-JP" b="0"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𝑇</m:t>
                        </m:r>
                      </m:e>
                      <m:sub>
                        <m:r>
                          <a:rPr lang="en-US" altLang="ja-JP" b="0" i="1" smtClean="0">
                            <a:latin typeface="Cambria Math" panose="02040503050406030204" pitchFamily="18" charset="0"/>
                            <a:ea typeface="メイリオ" panose="020B0604030504040204" pitchFamily="50" charset="-128"/>
                          </a:rPr>
                          <m:t>𝑛</m:t>
                        </m:r>
                      </m:sub>
                    </m:sSub>
                    <m:r>
                      <a:rPr lang="en-US" altLang="ja-JP" b="0" i="1" smtClean="0">
                        <a:latin typeface="Cambria Math" panose="02040503050406030204" pitchFamily="18" charset="0"/>
                        <a:ea typeface="メイリオ" panose="020B0604030504040204" pitchFamily="50" charset="-128"/>
                      </a:rPr>
                      <m:t> </m:t>
                    </m:r>
                  </m:oMath>
                </a14:m>
                <a:r>
                  <a:rPr lang="ja-JP" altLang="en-US" b="0" dirty="0">
                    <a:latin typeface="Cambria Math" panose="02040503050406030204" pitchFamily="18" charset="0"/>
                    <a:ea typeface="メイリオ" panose="020B0604030504040204" pitchFamily="50" charset="-128"/>
                  </a:rPr>
                  <a:t>は参加者</a:t>
                </a:r>
                <a:r>
                  <a:rPr lang="en-US" altLang="ja-JP" i="1" dirty="0">
                    <a:latin typeface="Cambria Math" panose="02040503050406030204" pitchFamily="18" charset="0"/>
                    <a:ea typeface="メイリオ" panose="020B0604030504040204" pitchFamily="50" charset="-128"/>
                  </a:rPr>
                  <a:t>n </a:t>
                </a:r>
                <a:r>
                  <a:rPr lang="ja-JP" altLang="en-US" b="0" dirty="0">
                    <a:latin typeface="Cambria Math" panose="02040503050406030204" pitchFamily="18" charset="0"/>
                    <a:ea typeface="メイリオ" panose="020B0604030504040204" pitchFamily="50" charset="-128"/>
                  </a:rPr>
                  <a:t>の時間ブロック数であり、参加者によって異なるが、</a:t>
                </a:r>
                <a:r>
                  <a:rPr lang="en-US" altLang="ja-JP" b="0" i="1" dirty="0">
                    <a:latin typeface="Cambria Math" panose="02040503050406030204" pitchFamily="18" charset="0"/>
                    <a:ea typeface="メイリオ" panose="020B0604030504040204" pitchFamily="50" charset="-128"/>
                  </a:rPr>
                  <a:t>L</a:t>
                </a:r>
                <a:r>
                  <a:rPr lang="ja-JP" altLang="en-US" b="0" dirty="0">
                    <a:latin typeface="Cambria Math" panose="02040503050406030204" pitchFamily="18" charset="0"/>
                    <a:ea typeface="メイリオ" panose="020B0604030504040204" pitchFamily="50" charset="-128"/>
                  </a:rPr>
                  <a:t>は一定</a:t>
                </a:r>
                <a:endParaRPr lang="en-US" altLang="ja-JP" i="1" dirty="0">
                  <a:latin typeface="Cambria Math" panose="02040503050406030204" pitchFamily="18" charset="0"/>
                  <a:ea typeface="メイリオ" panose="020B0604030504040204" pitchFamily="50" charset="-128"/>
                </a:endParaRPr>
              </a:p>
              <a:p>
                <a:pPr marL="914400" lvl="2" indent="0">
                  <a:buNone/>
                </a:pPr>
                <a:endParaRPr lang="en-US" altLang="ja-JP" sz="1800" i="1" dirty="0">
                  <a:latin typeface="Cambria Math" panose="02040503050406030204" pitchFamily="18" charset="0"/>
                  <a:ea typeface="メイリオ" panose="020B0604030504040204" pitchFamily="50" charset="-128"/>
                </a:endParaRPr>
              </a:p>
              <a:p>
                <a:pPr lvl="1">
                  <a:buFont typeface="Wingdings" panose="05000000000000000000" pitchFamily="2" charset="2"/>
                  <a:buChar char="Ø"/>
                </a:pPr>
                <a:r>
                  <a:rPr lang="ja-JP" altLang="en-US" sz="2000" dirty="0">
                    <a:latin typeface="Cambria Math" panose="02040503050406030204" pitchFamily="18" charset="0"/>
                    <a:ea typeface="メイリオ" panose="020B0604030504040204" pitchFamily="50" charset="-128"/>
                  </a:rPr>
                  <a:t>特徴量は歩数、歩行率、心拍数、曜日、時刻、装着時間</a:t>
                </a:r>
                <a:endParaRPr lang="en-US" altLang="ja-JP" sz="2000" dirty="0">
                  <a:latin typeface="Cambria Math" panose="02040503050406030204" pitchFamily="18" charset="0"/>
                  <a:ea typeface="メイリオ" panose="020B0604030504040204" pitchFamily="50" charset="-128"/>
                </a:endParaRPr>
              </a:p>
              <a:p>
                <a:pPr lvl="1">
                  <a:buFont typeface="Wingdings" panose="05000000000000000000" pitchFamily="2" charset="2"/>
                  <a:buChar char="Ø"/>
                </a:pPr>
                <a:endParaRPr lang="en-US" altLang="ja-JP" sz="2000" b="0" dirty="0">
                  <a:latin typeface="Cambria Math" panose="02040503050406030204" pitchFamily="18" charset="0"/>
                  <a:ea typeface="メイリオ" panose="020B0604030504040204" pitchFamily="50" charset="-128"/>
                </a:endParaRPr>
              </a:p>
              <a:p>
                <a:pPr lvl="1">
                  <a:buFont typeface="Wingdings" panose="05000000000000000000" pitchFamily="2" charset="2"/>
                  <a:buChar char="Ø"/>
                </a:pPr>
                <a14:m>
                  <m:oMath xmlns:m="http://schemas.openxmlformats.org/officeDocument/2006/math">
                    <m:sSub>
                      <m:sSubPr>
                        <m:ctrlPr>
                          <a:rPr lang="en-US" altLang="ja-JP" sz="2000" b="0" i="1" smtClean="0">
                            <a:latin typeface="Cambria Math" panose="02040503050406030204" pitchFamily="18" charset="0"/>
                            <a:ea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rPr>
                          <m:t>𝑟</m:t>
                        </m:r>
                      </m:e>
                      <m:sub>
                        <m:r>
                          <a:rPr lang="en-US" altLang="ja-JP" sz="2000" b="0" i="1" smtClean="0">
                            <a:latin typeface="Cambria Math" panose="02040503050406030204" pitchFamily="18" charset="0"/>
                            <a:ea typeface="メイリオ" panose="020B0604030504040204" pitchFamily="50" charset="-128"/>
                          </a:rPr>
                          <m:t>𝑡</m:t>
                        </m:r>
                      </m:sub>
                    </m:sSub>
                    <m:r>
                      <a:rPr lang="en-US" altLang="ja-JP" sz="2000" b="0" i="1" smtClean="0">
                        <a:latin typeface="Cambria Math" panose="02040503050406030204" pitchFamily="18" charset="0"/>
                        <a:ea typeface="メイリオ" panose="020B0604030504040204" pitchFamily="50" charset="-128"/>
                      </a:rPr>
                      <m:t>={1 </m:t>
                    </m:r>
                    <m:sSub>
                      <m:sSubPr>
                        <m:ctrlPr>
                          <a:rPr lang="en-US" altLang="ja-JP" sz="2000" b="0" i="1" smtClean="0">
                            <a:latin typeface="Cambria Math" panose="02040503050406030204" pitchFamily="18" charset="0"/>
                            <a:ea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rPr>
                          <m:t>𝐶</m:t>
                        </m:r>
                      </m:e>
                      <m:sub>
                        <m:r>
                          <a:rPr lang="en-US" altLang="ja-JP" sz="2000" b="0" i="1" smtClean="0">
                            <a:latin typeface="Cambria Math" panose="02040503050406030204" pitchFamily="18" charset="0"/>
                            <a:ea typeface="メイリオ" panose="020B0604030504040204" pitchFamily="50" charset="-128"/>
                          </a:rPr>
                          <m:t>𝑤</m:t>
                        </m:r>
                        <m:r>
                          <a:rPr lang="en-US" altLang="ja-JP" sz="2000" b="0" i="1" smtClean="0">
                            <a:latin typeface="Cambria Math" panose="02040503050406030204" pitchFamily="18" charset="0"/>
                            <a:ea typeface="メイリオ" panose="020B0604030504040204" pitchFamily="50" charset="-128"/>
                          </a:rPr>
                          <m:t>,</m:t>
                        </m:r>
                        <m:r>
                          <a:rPr lang="en-US" altLang="ja-JP" sz="2000" b="0" i="1" smtClean="0">
                            <a:latin typeface="Cambria Math" panose="02040503050406030204" pitchFamily="18" charset="0"/>
                            <a:ea typeface="メイリオ" panose="020B0604030504040204" pitchFamily="50" charset="-128"/>
                          </a:rPr>
                          <m:t>𝑡</m:t>
                        </m:r>
                      </m:sub>
                    </m:sSub>
                    <m:r>
                      <a:rPr lang="en-US" altLang="ja-JP" sz="2000" b="0" i="1" smtClean="0">
                        <a:latin typeface="Cambria Math" panose="02040503050406030204" pitchFamily="18" charset="0"/>
                        <a:ea typeface="メイリオ" panose="020B0604030504040204" pitchFamily="50" charset="-128"/>
                      </a:rPr>
                      <m:t>&gt;0,  0 </m:t>
                    </m:r>
                    <m:r>
                      <a:rPr lang="en-US" altLang="ja-JP" sz="2000" b="0" i="1" smtClean="0">
                        <a:latin typeface="Cambria Math" panose="02040503050406030204" pitchFamily="18" charset="0"/>
                        <a:ea typeface="メイリオ" panose="020B0604030504040204" pitchFamily="50" charset="-128"/>
                      </a:rPr>
                      <m:t>𝑜𝑡h𝑒𝑟𝑤𝑖𝑠𝑒</m:t>
                    </m:r>
                    <m:r>
                      <a:rPr lang="en-US" altLang="ja-JP" sz="2000" b="0" i="1" smtClean="0">
                        <a:latin typeface="Cambria Math" panose="02040503050406030204" pitchFamily="18" charset="0"/>
                        <a:ea typeface="メイリオ" panose="020B0604030504040204" pitchFamily="50" charset="-128"/>
                      </a:rPr>
                      <m:t>}</m:t>
                    </m:r>
                  </m:oMath>
                </a14:m>
                <a:endParaRPr lang="en-US" altLang="ja-JP" sz="2000" b="0" dirty="0">
                  <a:latin typeface="Cambria Math" panose="02040503050406030204" pitchFamily="18" charset="0"/>
                  <a:ea typeface="メイリオ" panose="020B0604030504040204" pitchFamily="50" charset="-128"/>
                </a:endParaRPr>
              </a:p>
              <a:p>
                <a:pPr marL="914400" lvl="2" indent="0">
                  <a:buNone/>
                </a:pPr>
                <a:r>
                  <a:rPr lang="ja-JP" altLang="en-US" dirty="0">
                    <a:latin typeface="Cambria Math" panose="02040503050406030204" pitchFamily="18" charset="0"/>
                    <a:ea typeface="メイリオ" panose="020B0604030504040204" pitchFamily="50" charset="-128"/>
                  </a:rPr>
                  <a:t>→</a:t>
                </a:r>
                <a:r>
                  <a:rPr lang="en-US" altLang="ja-JP" b="0" dirty="0">
                    <a:ea typeface="メイリオ" panose="020B0604030504040204" pitchFamily="50" charset="-128"/>
                  </a:rPr>
                  <a:t> </a:t>
                </a:r>
                <a14:m>
                  <m:oMath xmlns:m="http://schemas.openxmlformats.org/officeDocument/2006/math">
                    <m:sSub>
                      <m:sSubPr>
                        <m:ctrlPr>
                          <a:rPr lang="en-US" altLang="ja-JP" b="0"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𝐶</m:t>
                        </m:r>
                      </m:e>
                      <m:sub>
                        <m:r>
                          <a:rPr lang="en-US" altLang="ja-JP" b="0" i="1" smtClean="0">
                            <a:latin typeface="Cambria Math" panose="02040503050406030204" pitchFamily="18" charset="0"/>
                            <a:ea typeface="メイリオ" panose="020B0604030504040204" pitchFamily="50" charset="-128"/>
                          </a:rPr>
                          <m:t>𝑤</m:t>
                        </m:r>
                        <m:r>
                          <a:rPr lang="en-US" altLang="ja-JP" b="0" i="1" smtClean="0">
                            <a:latin typeface="Cambria Math" panose="02040503050406030204" pitchFamily="18" charset="0"/>
                            <a:ea typeface="メイリオ" panose="020B0604030504040204" pitchFamily="50" charset="-128"/>
                          </a:rPr>
                          <m:t>,</m:t>
                        </m:r>
                        <m:r>
                          <a:rPr lang="en-US" altLang="ja-JP" b="0" i="1" smtClean="0">
                            <a:latin typeface="Cambria Math" panose="02040503050406030204" pitchFamily="18" charset="0"/>
                            <a:ea typeface="メイリオ" panose="020B0604030504040204" pitchFamily="50" charset="-128"/>
                          </a:rPr>
                          <m:t>𝑡</m:t>
                        </m:r>
                      </m:sub>
                    </m:sSub>
                  </m:oMath>
                </a14:m>
                <a:r>
                  <a:rPr lang="ja-JP" altLang="en-US" b="0" dirty="0">
                    <a:latin typeface="Cambria Math" panose="02040503050406030204" pitchFamily="18" charset="0"/>
                    <a:ea typeface="メイリオ" panose="020B0604030504040204" pitchFamily="50" charset="-128"/>
                  </a:rPr>
                  <a:t>は装着時間を表す、</a:t>
                </a:r>
                <a:r>
                  <a:rPr lang="en-US" altLang="ja-JP" dirty="0">
                    <a:ea typeface="メイリオ" panose="020B0604030504040204" pitchFamily="50" charset="-128"/>
                  </a:rPr>
                  <a:t> </a:t>
                </a:r>
                <a:r>
                  <a:rPr lang="ja-JP" altLang="en-US" dirty="0">
                    <a:ea typeface="メイリオ" panose="020B0604030504040204" pitchFamily="50" charset="-128"/>
                  </a:rPr>
                  <a:t>問題は</a:t>
                </a:r>
                <a14:m>
                  <m:oMath xmlns:m="http://schemas.openxmlformats.org/officeDocument/2006/math">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𝑟</m:t>
                        </m:r>
                      </m:e>
                      <m:sub>
                        <m:r>
                          <a:rPr lang="en-US" altLang="ja-JP" i="1">
                            <a:latin typeface="Cambria Math" panose="02040503050406030204" pitchFamily="18" charset="0"/>
                            <a:ea typeface="メイリオ" panose="020B0604030504040204" pitchFamily="50" charset="-128"/>
                          </a:rPr>
                          <m:t>𝑡</m:t>
                        </m:r>
                      </m:sub>
                    </m:sSub>
                    <m:r>
                      <a:rPr lang="en-US" altLang="ja-JP" b="0" i="1" smtClean="0">
                        <a:latin typeface="Cambria Math" panose="02040503050406030204" pitchFamily="18" charset="0"/>
                        <a:ea typeface="メイリオ" panose="020B0604030504040204" pitchFamily="50" charset="-128"/>
                      </a:rPr>
                      <m:t>=0</m:t>
                    </m:r>
                  </m:oMath>
                </a14:m>
                <a:r>
                  <a:rPr lang="ja-JP" altLang="en-US" dirty="0">
                    <a:latin typeface="Cambria Math" panose="02040503050406030204" pitchFamily="18" charset="0"/>
                    <a:ea typeface="メイリオ" panose="020B0604030504040204" pitchFamily="50" charset="-128"/>
                  </a:rPr>
                  <a:t>の場合に、観測されたデータから補完</a:t>
                </a:r>
                <a:endParaRPr lang="en-US" altLang="ja-JP" dirty="0">
                  <a:latin typeface="Cambria Math" panose="02040503050406030204" pitchFamily="18" charset="0"/>
                  <a:ea typeface="メイリオ" panose="020B0604030504040204" pitchFamily="50" charset="-128"/>
                </a:endParaRPr>
              </a:p>
              <a:p>
                <a:pPr marL="914400" lvl="2" indent="0">
                  <a:buNone/>
                </a:pPr>
                <a:endParaRPr lang="en-US" altLang="ja-JP" dirty="0">
                  <a:latin typeface="Cambria Math" panose="02040503050406030204" pitchFamily="18" charset="0"/>
                  <a:ea typeface="メイリオ" panose="020B0604030504040204" pitchFamily="50" charset="-128"/>
                </a:endParaRPr>
              </a:p>
              <a:p>
                <a:pPr lvl="1">
                  <a:buFont typeface="Wingdings" panose="05000000000000000000" pitchFamily="2" charset="2"/>
                  <a:buChar char="Ø"/>
                </a:pPr>
                <a:r>
                  <a:rPr lang="ja-JP" altLang="en-US" sz="2000" dirty="0">
                    <a:latin typeface="Cambria Math" panose="02040503050406030204" pitchFamily="18" charset="0"/>
                    <a:ea typeface="メイリオ" panose="020B0604030504040204" pitchFamily="50" charset="-128"/>
                  </a:rPr>
                  <a:t>モデルの訓練と評価は、意図的に欠損としたデータを予測し、実際の値との誤差を</a:t>
                </a:r>
                <a:endParaRPr lang="en-US" altLang="ja-JP" sz="2000" dirty="0">
                  <a:latin typeface="Cambria Math" panose="02040503050406030204" pitchFamily="18" charset="0"/>
                  <a:ea typeface="メイリオ" panose="020B0604030504040204" pitchFamily="50" charset="-128"/>
                </a:endParaRPr>
              </a:p>
              <a:p>
                <a:pPr marL="457200" lvl="1" indent="0">
                  <a:buNone/>
                </a:pPr>
                <a:r>
                  <a:rPr lang="ja-JP" altLang="en-US" sz="2000" dirty="0">
                    <a:latin typeface="Cambria Math" panose="02040503050406030204" pitchFamily="18" charset="0"/>
                    <a:ea typeface="メイリオ" panose="020B0604030504040204" pitchFamily="50" charset="-128"/>
                  </a:rPr>
                  <a:t>　評価</a:t>
                </a:r>
                <a:endParaRPr lang="en-US" altLang="ja-JP" sz="2000" dirty="0">
                  <a:latin typeface="Cambria Math" panose="02040503050406030204" pitchFamily="18" charset="0"/>
                  <a:ea typeface="メイリオ" panose="020B0604030504040204" pitchFamily="50" charset="-128"/>
                </a:endParaRPr>
              </a:p>
              <a:p>
                <a:pPr marL="914400" lvl="2" indent="0">
                  <a:buNone/>
                </a:pPr>
                <a:r>
                  <a:rPr lang="ja-JP" altLang="en-US" sz="1800" dirty="0">
                    <a:latin typeface="Cambria Math" panose="02040503050406030204" pitchFamily="18" charset="0"/>
                    <a:ea typeface="メイリオ" panose="020B0604030504040204" pitchFamily="50" charset="-128"/>
                  </a:rPr>
                  <a:t>→モデルの予測性能を、観測された正解の値と比較して評価できる</a:t>
                </a:r>
                <a:endParaRPr lang="en-US" altLang="ja-JP" sz="1800" dirty="0">
                  <a:latin typeface="Cambria Math" panose="02040503050406030204" pitchFamily="18" charset="0"/>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2FD174DB-6F19-8621-48DD-C3B4E78043A8}"/>
                  </a:ext>
                </a:extLst>
              </p:cNvPr>
              <p:cNvSpPr>
                <a:spLocks noGrp="1" noRot="1" noChangeAspect="1" noMove="1" noResize="1" noEditPoints="1" noAdjustHandles="1" noChangeArrowheads="1" noChangeShapeType="1" noTextEdit="1"/>
              </p:cNvSpPr>
              <p:nvPr>
                <p:ph idx="1"/>
              </p:nvPr>
            </p:nvSpPr>
            <p:spPr>
              <a:xfrm>
                <a:off x="838199" y="1122948"/>
                <a:ext cx="10760243" cy="5534525"/>
              </a:xfrm>
              <a:blipFill>
                <a:blip r:embed="rId3"/>
                <a:stretch>
                  <a:fillRect l="-736" t="-15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0719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2B746-BD7A-3A3F-A605-C97C5EBF50C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2E26771-7B9B-6A3C-9ED1-1BE4877B5BD9}"/>
              </a:ext>
            </a:extLst>
          </p:cNvPr>
          <p:cNvSpPr>
            <a:spLocks noGrp="1"/>
          </p:cNvSpPr>
          <p:nvPr>
            <p:ph type="title"/>
          </p:nvPr>
        </p:nvSpPr>
        <p:spPr>
          <a:xfrm>
            <a:off x="838200" y="365126"/>
            <a:ext cx="10515600" cy="757822"/>
          </a:xfrm>
        </p:spPr>
        <p:txBody>
          <a:bodyPr>
            <a:normAutofit/>
          </a:bodyPr>
          <a:lstStyle/>
          <a:p>
            <a:r>
              <a:rPr lang="en-US" altLang="ja-JP" sz="2800">
                <a:latin typeface="メイリオ" panose="020B0604030504040204" pitchFamily="50" charset="-128"/>
                <a:ea typeface="メイリオ" panose="020B0604030504040204" pitchFamily="50" charset="-128"/>
              </a:rPr>
              <a:t>5</a:t>
            </a:r>
            <a:r>
              <a:rPr lang="ja-JP" altLang="en-US" sz="2800">
                <a:latin typeface="メイリオ" panose="020B0604030504040204" pitchFamily="50" charset="-128"/>
                <a:ea typeface="メイリオ" panose="020B0604030504040204" pitchFamily="50" charset="-128"/>
              </a:rPr>
              <a:t>．提案モデル</a:t>
            </a:r>
            <a:endParaRPr kumimoji="1" lang="ja-JP" altLang="en-US" sz="28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F1E36278-2402-7673-F9A0-7817FED0C6E5}"/>
              </a:ext>
            </a:extLst>
          </p:cNvPr>
          <p:cNvSpPr>
            <a:spLocks noGrp="1"/>
          </p:cNvSpPr>
          <p:nvPr>
            <p:ph idx="1"/>
          </p:nvPr>
        </p:nvSpPr>
        <p:spPr>
          <a:xfrm>
            <a:off x="838200" y="1122948"/>
            <a:ext cx="11065043" cy="5486399"/>
          </a:xfrm>
        </p:spPr>
        <p:txBody>
          <a:bodyPr>
            <a:normAutofit/>
          </a:bodyPr>
          <a:lstStyle/>
          <a:p>
            <a:r>
              <a:rPr lang="ja-JP" altLang="en-US" sz="2400" dirty="0">
                <a:latin typeface="Cambria Math" panose="02040503050406030204" pitchFamily="18" charset="0"/>
                <a:ea typeface="メイリオ" panose="020B0604030504040204" pitchFamily="50" charset="-128"/>
              </a:rPr>
              <a:t>モデルの概要</a:t>
            </a:r>
            <a:endParaRPr lang="en-US" altLang="ja-JP" sz="2400" dirty="0">
              <a:latin typeface="Cambria Math" panose="02040503050406030204" pitchFamily="18" charset="0"/>
              <a:ea typeface="メイリオ" panose="020B0604030504040204" pitchFamily="50" charset="-128"/>
            </a:endParaRPr>
          </a:p>
          <a:p>
            <a:pPr lvl="1">
              <a:buFont typeface="Wingdings" panose="05000000000000000000" pitchFamily="2" charset="2"/>
              <a:buChar char="Ø"/>
            </a:pPr>
            <a:r>
              <a:rPr lang="en-US" altLang="ja-JP" sz="2000" dirty="0">
                <a:latin typeface="メイリオ" panose="020B0604030504040204" pitchFamily="50" charset="-128"/>
                <a:ea typeface="メイリオ" panose="020B0604030504040204" pitchFamily="50" charset="-128"/>
              </a:rPr>
              <a:t>Dot product Self-Attention</a:t>
            </a:r>
            <a:r>
              <a:rPr lang="ja-JP" altLang="en-US" sz="2000" dirty="0">
                <a:latin typeface="メイリオ" panose="020B0604030504040204" pitchFamily="50" charset="-128"/>
                <a:ea typeface="メイリオ" panose="020B0604030504040204" pitchFamily="50" charset="-128"/>
              </a:rPr>
              <a:t>に基づいている</a:t>
            </a: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入力データの長さが参加者一人当たり平均で</a:t>
            </a:r>
            <a:r>
              <a:rPr lang="en-US" altLang="ja-JP" sz="2000" dirty="0">
                <a:latin typeface="メイリオ" panose="020B0604030504040204" pitchFamily="50" charset="-128"/>
                <a:ea typeface="メイリオ" panose="020B0604030504040204" pitchFamily="50" charset="-128"/>
              </a:rPr>
              <a:t>5</a:t>
            </a:r>
            <a:r>
              <a:rPr lang="ja-JP" altLang="en-US" sz="2000" dirty="0">
                <a:latin typeface="メイリオ" panose="020B0604030504040204" pitchFamily="50" charset="-128"/>
                <a:ea typeface="メイリオ" panose="020B0604030504040204" pitchFamily="50" charset="-128"/>
              </a:rPr>
              <a:t>万時間であり、非効率</a:t>
            </a: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コンテキストウィンドウに基づく</a:t>
            </a:r>
            <a:r>
              <a:rPr lang="en-US" altLang="ja-JP" sz="2000" dirty="0">
                <a:latin typeface="メイリオ" panose="020B0604030504040204" pitchFamily="50" charset="-128"/>
                <a:ea typeface="メイリオ" panose="020B0604030504040204" pitchFamily="50" charset="-128"/>
              </a:rPr>
              <a:t>Self-Attention</a:t>
            </a:r>
            <a:r>
              <a:rPr lang="ja-JP" altLang="en-US" sz="2000" dirty="0">
                <a:latin typeface="メイリオ" panose="020B0604030504040204" pitchFamily="50" charset="-128"/>
                <a:ea typeface="メイリオ" panose="020B0604030504040204" pitchFamily="50" charset="-128"/>
              </a:rPr>
              <a:t>メカニズムの提案</a:t>
            </a:r>
            <a:endParaRPr lang="en-US" altLang="ja-JP" sz="2000" dirty="0">
              <a:latin typeface="メイリオ" panose="020B0604030504040204" pitchFamily="50" charset="-128"/>
              <a:ea typeface="メイリオ" panose="020B0604030504040204" pitchFamily="50" charset="-128"/>
            </a:endParaRPr>
          </a:p>
          <a:p>
            <a:pPr marL="914400" lvl="2" indent="0">
              <a:buNone/>
            </a:pPr>
            <a:endParaRPr lang="en-US" altLang="ja-JP"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長い時系列データに対して</a:t>
            </a:r>
            <a:r>
              <a:rPr lang="en-US" altLang="ja-JP" sz="2000" dirty="0">
                <a:latin typeface="メイリオ" panose="020B0604030504040204" pitchFamily="50" charset="-128"/>
                <a:ea typeface="メイリオ" panose="020B0604030504040204" pitchFamily="50" charset="-128"/>
              </a:rPr>
              <a:t>Self-Attention</a:t>
            </a:r>
            <a:r>
              <a:rPr lang="ja-JP" altLang="en-US" sz="2000" dirty="0">
                <a:latin typeface="メイリオ" panose="020B0604030504040204" pitchFamily="50" charset="-128"/>
                <a:ea typeface="メイリオ" panose="020B0604030504040204" pitchFamily="50" charset="-128"/>
              </a:rPr>
              <a:t>を適用するには、欠損している時間ブロックが参照する時間ブロックの幅を削減する必要がある</a:t>
            </a:r>
            <a:endParaRPr lang="en-US" altLang="ja-JP" sz="2000"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→欠損時間ブロックの</a:t>
            </a:r>
            <a:r>
              <a:rPr lang="en-US" altLang="ja-JP" dirty="0">
                <a:latin typeface="メイリオ" panose="020B0604030504040204" pitchFamily="50" charset="-128"/>
                <a:ea typeface="メイリオ" panose="020B0604030504040204" pitchFamily="50" charset="-128"/>
              </a:rPr>
              <a:t>±4h</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±7d</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±5w</a:t>
            </a:r>
            <a:r>
              <a:rPr lang="ja-JP" altLang="en-US" dirty="0">
                <a:latin typeface="メイリオ" panose="020B0604030504040204" pitchFamily="50" charset="-128"/>
                <a:ea typeface="メイリオ" panose="020B0604030504040204" pitchFamily="50" charset="-128"/>
              </a:rPr>
              <a:t>の時間ブロックを参照して欠損を補完</a:t>
            </a:r>
            <a:endParaRPr lang="en-US" altLang="ja-JP"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下図左：参照ブロックの裏付け、下図右：コンテキストウィンドウ</a:t>
            </a:r>
            <a:r>
              <a:rPr lang="en-US" altLang="ja-JP" dirty="0">
                <a:latin typeface="メイリオ" panose="020B0604030504040204" pitchFamily="50" charset="-128"/>
                <a:ea typeface="メイリオ" panose="020B0604030504040204" pitchFamily="50" charset="-128"/>
              </a:rPr>
              <a:t>)</a:t>
            </a:r>
          </a:p>
        </p:txBody>
      </p:sp>
      <p:pic>
        <p:nvPicPr>
          <p:cNvPr id="5" name="図 4" descr="グラフ, 箱ひげ図&#10;&#10;AI によって生成されたコンテンツは間違っている可能性があります。">
            <a:extLst>
              <a:ext uri="{FF2B5EF4-FFF2-40B4-BE49-F238E27FC236}">
                <a16:creationId xmlns:a16="http://schemas.microsoft.com/office/drawing/2014/main" id="{AE9F6431-C3B3-8631-0886-62463FC56D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3448" y="4905102"/>
            <a:ext cx="6058746" cy="1952898"/>
          </a:xfrm>
          <a:prstGeom prst="rect">
            <a:avLst/>
          </a:prstGeom>
        </p:spPr>
      </p:pic>
      <p:pic>
        <p:nvPicPr>
          <p:cNvPr id="7" name="図 6" descr="グラフ&#10;&#10;AI によって生成されたコンテンツは間違っている可能性があります。">
            <a:extLst>
              <a:ext uri="{FF2B5EF4-FFF2-40B4-BE49-F238E27FC236}">
                <a16:creationId xmlns:a16="http://schemas.microsoft.com/office/drawing/2014/main" id="{84111936-FE1D-3D4C-E0DB-CFADB3702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07442" y="5051526"/>
            <a:ext cx="3946358" cy="1806474"/>
          </a:xfrm>
          <a:prstGeom prst="rect">
            <a:avLst/>
          </a:prstGeom>
        </p:spPr>
      </p:pic>
    </p:spTree>
    <p:extLst>
      <p:ext uri="{BB962C8B-B14F-4D97-AF65-F5344CB8AC3E}">
        <p14:creationId xmlns:p14="http://schemas.microsoft.com/office/powerpoint/2010/main" val="3295535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DB7BF-833D-C65A-C577-A329ADC028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8993E54-172A-32FE-3FFB-44A2F53449D5}"/>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5</a:t>
            </a:r>
            <a:r>
              <a:rPr lang="ja-JP" altLang="en-US" sz="2800" dirty="0">
                <a:latin typeface="メイリオ" panose="020B0604030504040204" pitchFamily="50" charset="-128"/>
                <a:ea typeface="メイリオ" panose="020B0604030504040204" pitchFamily="50" charset="-128"/>
              </a:rPr>
              <a:t>．提案モデル</a:t>
            </a:r>
            <a:endParaRPr kumimoji="1" lang="ja-JP" altLang="en-US" sz="28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2BF676E-9C34-4E3F-429E-2C8F3C9E277C}"/>
                  </a:ext>
                </a:extLst>
              </p:cNvPr>
              <p:cNvSpPr>
                <a:spLocks noGrp="1"/>
              </p:cNvSpPr>
              <p:nvPr>
                <p:ph idx="1"/>
              </p:nvPr>
            </p:nvSpPr>
            <p:spPr>
              <a:xfrm>
                <a:off x="838199" y="1122948"/>
                <a:ext cx="10760243" cy="5534525"/>
              </a:xfrm>
            </p:spPr>
            <p:txBody>
              <a:bodyPr>
                <a:normAutofit fontScale="92500" lnSpcReduction="10000"/>
              </a:bodyPr>
              <a:lstStyle/>
              <a:p>
                <a:r>
                  <a:rPr lang="en-US" altLang="ja-JP" sz="2600" dirty="0">
                    <a:latin typeface="メイリオ" panose="020B0604030504040204" pitchFamily="50" charset="-128"/>
                    <a:ea typeface="メイリオ" panose="020B0604030504040204" pitchFamily="50" charset="-128"/>
                  </a:rPr>
                  <a:t>Self-Attention</a:t>
                </a:r>
                <a:r>
                  <a:rPr lang="ja-JP" altLang="en-US" sz="2600" dirty="0">
                    <a:latin typeface="メイリオ" panose="020B0604030504040204" pitchFamily="50" charset="-128"/>
                    <a:ea typeface="メイリオ" panose="020B0604030504040204" pitchFamily="50" charset="-128"/>
                  </a:rPr>
                  <a:t>の問題点</a:t>
                </a:r>
                <a:endParaRPr lang="en-US" altLang="ja-JP" sz="26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200" dirty="0">
                    <a:latin typeface="メイリオ" panose="020B0604030504040204" pitchFamily="50" charset="-128"/>
                    <a:ea typeface="メイリオ" panose="020B0604030504040204" pitchFamily="50" charset="-128"/>
                  </a:rPr>
                  <a:t>補完対象の時間ブロックと補完のために参照する時間ブロックの間には、時間と曜日の類似性のみで、歩数や心拍数の情報がないため、不十分</a:t>
                </a:r>
                <a:endParaRPr lang="en-US" altLang="ja-JP" sz="22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endParaRPr lang="en-US" altLang="ja-JP" sz="22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200" dirty="0">
                    <a:latin typeface="メイリオ" panose="020B0604030504040204" pitchFamily="50" charset="-128"/>
                    <a:ea typeface="メイリオ" panose="020B0604030504040204" pitchFamily="50" charset="-128"/>
                  </a:rPr>
                  <a:t>この問題を解決するために</a:t>
                </a:r>
                <a:r>
                  <a:rPr lang="en-US" altLang="ja-JP" sz="2200" dirty="0">
                    <a:latin typeface="メイリオ" panose="020B0604030504040204" pitchFamily="50" charset="-128"/>
                    <a:ea typeface="メイリオ" panose="020B0604030504040204" pitchFamily="50" charset="-128"/>
                  </a:rPr>
                  <a:t>Local Activity Profile Representation, LAPR</a:t>
                </a:r>
                <a:r>
                  <a:rPr lang="ja-JP" altLang="en-US" sz="2200" dirty="0">
                    <a:latin typeface="メイリオ" panose="020B0604030504040204" pitchFamily="50" charset="-128"/>
                    <a:ea typeface="メイリオ" panose="020B0604030504040204" pitchFamily="50" charset="-128"/>
                  </a:rPr>
                  <a:t>の提案</a:t>
                </a:r>
                <a:endParaRPr lang="en-US" altLang="ja-JP" sz="2200" dirty="0">
                  <a:latin typeface="メイリオ" panose="020B0604030504040204" pitchFamily="50" charset="-128"/>
                  <a:ea typeface="メイリオ" panose="020B0604030504040204" pitchFamily="50" charset="-128"/>
                </a:endParaRPr>
              </a:p>
              <a:p>
                <a:pPr marL="914400" lvl="2" indent="0">
                  <a:buNone/>
                </a:pPr>
                <a:r>
                  <a:rPr lang="ja-JP" altLang="en-US" sz="2200" dirty="0">
                    <a:latin typeface="メイリオ" panose="020B0604030504040204" pitchFamily="50" charset="-128"/>
                    <a:ea typeface="メイリオ" panose="020B0604030504040204" pitchFamily="50" charset="-128"/>
                  </a:rPr>
                  <a:t>→補完対象の時間ブロックの前後数時間の情報を利用することで、周囲の活動状況を踏まえたうえで、</a:t>
                </a:r>
                <a:r>
                  <a:rPr lang="en-US" altLang="ja-JP" sz="2200" dirty="0">
                    <a:latin typeface="メイリオ" panose="020B0604030504040204" pitchFamily="50" charset="-128"/>
                    <a:ea typeface="メイリオ" panose="020B0604030504040204" pitchFamily="50" charset="-128"/>
                  </a:rPr>
                  <a:t>Self-Attention</a:t>
                </a:r>
                <a:r>
                  <a:rPr lang="ja-JP" altLang="en-US" sz="2200" dirty="0">
                    <a:latin typeface="メイリオ" panose="020B0604030504040204" pitchFamily="50" charset="-128"/>
                    <a:ea typeface="メイリオ" panose="020B0604030504040204" pitchFamily="50" charset="-128"/>
                  </a:rPr>
                  <a:t>の計算を行うことができるようにする仕組み</a:t>
                </a:r>
                <a:endParaRPr lang="en-US" altLang="ja-JP" sz="2200" dirty="0">
                  <a:latin typeface="メイリオ" panose="020B0604030504040204" pitchFamily="50" charset="-128"/>
                  <a:ea typeface="メイリオ" panose="020B0604030504040204" pitchFamily="50" charset="-128"/>
                </a:endParaRPr>
              </a:p>
              <a:p>
                <a:pPr marL="914400" lvl="2" indent="0">
                  <a:buNone/>
                </a:pPr>
                <a:endParaRPr lang="en-US" altLang="ja-JP" sz="2200" dirty="0">
                  <a:latin typeface="メイリオ" panose="020B0604030504040204" pitchFamily="50" charset="-128"/>
                  <a:ea typeface="メイリオ" panose="020B0604030504040204" pitchFamily="50" charset="-128"/>
                </a:endParaRPr>
              </a:p>
              <a:p>
                <a:pPr marL="914400" lvl="2" indent="0">
                  <a:buNone/>
                </a:pPr>
                <a:r>
                  <a:rPr lang="ja-JP" altLang="en-US" sz="2200" dirty="0">
                    <a:latin typeface="メイリオ" panose="020B0604030504040204" pitchFamily="50" charset="-128"/>
                    <a:ea typeface="メイリオ" panose="020B0604030504040204" pitchFamily="50" charset="-128"/>
                  </a:rPr>
                  <a:t>→補完対象の時間ブロックの特徴量表現を拡張する</a:t>
                </a:r>
                <a:endParaRPr lang="en-US" altLang="ja-JP" sz="2200" dirty="0">
                  <a:latin typeface="メイリオ" panose="020B0604030504040204" pitchFamily="50" charset="-128"/>
                  <a:ea typeface="メイリオ" panose="020B0604030504040204" pitchFamily="50" charset="-128"/>
                </a:endParaRPr>
              </a:p>
              <a:p>
                <a:pPr marL="914400" lvl="2" indent="0">
                  <a:buNone/>
                </a:pPr>
                <a:endParaRPr lang="en-US" altLang="ja-JP"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200" dirty="0">
                    <a:latin typeface="メイリオ" panose="020B0604030504040204" pitchFamily="50" charset="-128"/>
                    <a:ea typeface="メイリオ" panose="020B0604030504040204" pitchFamily="50" charset="-128"/>
                  </a:rPr>
                  <a:t>もし、</a:t>
                </a:r>
                <a:r>
                  <a:rPr lang="en-US" altLang="ja-JP" sz="2200" dirty="0">
                    <a:latin typeface="メイリオ" panose="020B0604030504040204" pitchFamily="50" charset="-128"/>
                    <a:ea typeface="メイリオ" panose="020B0604030504040204" pitchFamily="50" charset="-128"/>
                  </a:rPr>
                  <a:t>LAPR</a:t>
                </a:r>
                <a:r>
                  <a:rPr lang="ja-JP" altLang="en-US" sz="2200" dirty="0">
                    <a:latin typeface="メイリオ" panose="020B0604030504040204" pitchFamily="50" charset="-128"/>
                    <a:ea typeface="メイリオ" panose="020B0604030504040204" pitchFamily="50" charset="-128"/>
                  </a:rPr>
                  <a:t>で参照する時間ブロックにも欠損がある場合</a:t>
                </a:r>
                <a:endParaRPr lang="en-US" altLang="ja-JP" sz="2200" dirty="0">
                  <a:latin typeface="メイリオ" panose="020B0604030504040204" pitchFamily="50" charset="-128"/>
                  <a:ea typeface="メイリオ" panose="020B0604030504040204" pitchFamily="50" charset="-128"/>
                </a:endParaRPr>
              </a:p>
              <a:p>
                <a:pPr marL="914400" lvl="2" indent="0">
                  <a:buNone/>
                </a:pPr>
                <a:r>
                  <a:rPr lang="ja-JP" altLang="en-US" sz="2200" dirty="0">
                    <a:latin typeface="メイリオ" panose="020B0604030504040204" pitchFamily="50" charset="-128"/>
                    <a:ea typeface="メイリオ" panose="020B0604030504040204" pitchFamily="50" charset="-128"/>
                  </a:rPr>
                  <a:t>→同じ曜日かつ同じ時間の中央値で補完、またそれでも欠損がある場合は、その特定の日時に属するすべての参加者の時間ブロックの中央値で補完</a:t>
                </a:r>
                <a:endParaRPr lang="en-US" altLang="ja-JP" sz="2200" dirty="0">
                  <a:latin typeface="メイリオ" panose="020B0604030504040204" pitchFamily="50" charset="-128"/>
                  <a:ea typeface="メイリオ" panose="020B0604030504040204" pitchFamily="50" charset="-128"/>
                </a:endParaRPr>
              </a:p>
              <a:p>
                <a:pPr marL="914400" lvl="2" indent="0">
                  <a:buNone/>
                </a:pPr>
                <a:endParaRPr lang="en-US" altLang="ja-JP" dirty="0">
                  <a:latin typeface="メイリオ" panose="020B0604030504040204" pitchFamily="50" charset="-128"/>
                  <a:ea typeface="メイリオ" panose="020B0604030504040204" pitchFamily="50" charset="-128"/>
                </a:endParaRPr>
              </a:p>
              <a:p>
                <a:r>
                  <a:rPr lang="en-US" altLang="ja-JP" sz="2600" dirty="0">
                    <a:latin typeface="メイリオ" panose="020B0604030504040204" pitchFamily="50" charset="-128"/>
                    <a:ea typeface="メイリオ" panose="020B0604030504040204" pitchFamily="50" charset="-128"/>
                  </a:rPr>
                  <a:t>Self-Attention</a:t>
                </a:r>
                <a:r>
                  <a:rPr lang="ja-JP" altLang="en-US" sz="2600" dirty="0">
                    <a:latin typeface="メイリオ" panose="020B0604030504040204" pitchFamily="50" charset="-128"/>
                    <a:ea typeface="メイリオ" panose="020B0604030504040204" pitchFamily="50" charset="-128"/>
                  </a:rPr>
                  <a:t>による計算時のマスク関数</a:t>
                </a:r>
                <a:endParaRPr lang="en-US" altLang="ja-JP" sz="26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200" b="0" dirty="0">
                    <a:ea typeface="メイリオ" panose="020B0604030504040204" pitchFamily="50" charset="-128"/>
                  </a:rPr>
                  <a:t>マスク関数</a:t>
                </a:r>
                <a14:m>
                  <m:oMath xmlns:m="http://schemas.openxmlformats.org/officeDocument/2006/math">
                    <m:r>
                      <a:rPr lang="en-US" altLang="ja-JP" sz="2200" b="0" i="1" smtClean="0">
                        <a:latin typeface="Cambria Math" panose="02040503050406030204" pitchFamily="18" charset="0"/>
                        <a:ea typeface="メイリオ" panose="020B0604030504040204" pitchFamily="50" charset="-128"/>
                      </a:rPr>
                      <m:t>𝑚</m:t>
                    </m:r>
                    <m:r>
                      <a:rPr lang="en-US" altLang="ja-JP" sz="2200" b="0" i="1" smtClean="0">
                        <a:latin typeface="Cambria Math" panose="02040503050406030204" pitchFamily="18" charset="0"/>
                        <a:ea typeface="メイリオ" panose="020B0604030504040204" pitchFamily="50" charset="-128"/>
                      </a:rPr>
                      <m:t>(</m:t>
                    </m:r>
                    <m:r>
                      <a:rPr lang="en-US" altLang="ja-JP" sz="2200" b="0" i="1" smtClean="0">
                        <a:latin typeface="Cambria Math" panose="02040503050406030204" pitchFamily="18" charset="0"/>
                        <a:ea typeface="メイリオ" panose="020B0604030504040204" pitchFamily="50" charset="-128"/>
                      </a:rPr>
                      <m:t>𝑡</m:t>
                    </m:r>
                    <m:r>
                      <a:rPr lang="en-US" altLang="ja-JP" sz="2200" b="0" i="1" smtClean="0">
                        <a:latin typeface="Cambria Math" panose="02040503050406030204" pitchFamily="18" charset="0"/>
                        <a:ea typeface="メイリオ" panose="020B0604030504040204" pitchFamily="50" charset="-128"/>
                      </a:rPr>
                      <m:t>,</m:t>
                    </m:r>
                    <m:sSup>
                      <m:sSupPr>
                        <m:ctrlPr>
                          <a:rPr lang="en-US" altLang="ja-JP" sz="2200" b="0" i="1" smtClean="0">
                            <a:latin typeface="Cambria Math" panose="02040503050406030204" pitchFamily="18" charset="0"/>
                            <a:ea typeface="メイリオ" panose="020B0604030504040204" pitchFamily="50" charset="-128"/>
                          </a:rPr>
                        </m:ctrlPr>
                      </m:sSupPr>
                      <m:e>
                        <m:r>
                          <a:rPr lang="en-US" altLang="ja-JP" sz="2200" b="0" i="1" smtClean="0">
                            <a:latin typeface="Cambria Math" panose="02040503050406030204" pitchFamily="18" charset="0"/>
                            <a:ea typeface="メイリオ" panose="020B0604030504040204" pitchFamily="50" charset="-128"/>
                          </a:rPr>
                          <m:t>𝑡</m:t>
                        </m:r>
                      </m:e>
                      <m:sup>
                        <m:r>
                          <a:rPr lang="en-US" altLang="ja-JP" sz="2200" b="0" i="1" smtClean="0">
                            <a:latin typeface="Cambria Math" panose="02040503050406030204" pitchFamily="18" charset="0"/>
                            <a:ea typeface="メイリオ" panose="020B0604030504040204" pitchFamily="50" charset="-128"/>
                          </a:rPr>
                          <m:t>′</m:t>
                        </m:r>
                      </m:sup>
                    </m:sSup>
                    <m:r>
                      <a:rPr lang="en-US" altLang="ja-JP" sz="2200" b="0" i="1" smtClean="0">
                        <a:latin typeface="Cambria Math" panose="02040503050406030204" pitchFamily="18" charset="0"/>
                        <a:ea typeface="メイリオ" panose="020B0604030504040204" pitchFamily="50" charset="-128"/>
                      </a:rPr>
                      <m:t>)</m:t>
                    </m:r>
                    <m:r>
                      <a:rPr lang="ja-JP" altLang="en-US" sz="2200" i="1">
                        <a:latin typeface="Cambria Math" panose="02040503050406030204" pitchFamily="18" charset="0"/>
                        <a:ea typeface="メイリオ" panose="020B0604030504040204" pitchFamily="50" charset="-128"/>
                      </a:rPr>
                      <m:t>に</m:t>
                    </m:r>
                  </m:oMath>
                </a14:m>
                <a:r>
                  <a:rPr lang="ja-JP" altLang="en-US" sz="2200" dirty="0">
                    <a:latin typeface="メイリオ" panose="020B0604030504040204" pitchFamily="50" charset="-128"/>
                    <a:ea typeface="メイリオ" panose="020B0604030504040204" pitchFamily="50" charset="-128"/>
                  </a:rPr>
                  <a:t>よって、コンテキストウィンド範囲外の時刻を除外かつ、欠損</a:t>
                </a:r>
                <a:endParaRPr lang="en-US" altLang="ja-JP" sz="2200" dirty="0">
                  <a:latin typeface="メイリオ" panose="020B0604030504040204" pitchFamily="50" charset="-128"/>
                  <a:ea typeface="メイリオ" panose="020B0604030504040204" pitchFamily="50" charset="-128"/>
                </a:endParaRPr>
              </a:p>
              <a:p>
                <a:pPr marL="457200" lvl="1" indent="0">
                  <a:buNone/>
                </a:pPr>
                <a:r>
                  <a:rPr lang="ja-JP" altLang="en-US" sz="2200" dirty="0">
                    <a:latin typeface="メイリオ" panose="020B0604030504040204" pitchFamily="50" charset="-128"/>
                    <a:ea typeface="メイリオ" panose="020B0604030504040204" pitchFamily="50" charset="-128"/>
                  </a:rPr>
                  <a:t>　している時間ブロックを除外</a:t>
                </a:r>
                <a:endParaRPr lang="en-US" altLang="ja-JP" sz="2200" dirty="0">
                  <a:latin typeface="メイリオ" panose="020B0604030504040204" pitchFamily="50" charset="-128"/>
                  <a:ea typeface="メイリオ" panose="020B0604030504040204" pitchFamily="50" charset="-128"/>
                </a:endParaRPr>
              </a:p>
              <a:p>
                <a:pPr marL="457200" lvl="1" indent="0">
                  <a:buNone/>
                </a:pPr>
                <a:endParaRPr lang="en-US" altLang="ja-JP"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52BF676E-9C34-4E3F-429E-2C8F3C9E277C}"/>
                  </a:ext>
                </a:extLst>
              </p:cNvPr>
              <p:cNvSpPr>
                <a:spLocks noGrp="1" noRot="1" noChangeAspect="1" noMove="1" noResize="1" noEditPoints="1" noAdjustHandles="1" noChangeArrowheads="1" noChangeShapeType="1" noTextEdit="1"/>
              </p:cNvSpPr>
              <p:nvPr>
                <p:ph idx="1"/>
              </p:nvPr>
            </p:nvSpPr>
            <p:spPr>
              <a:xfrm>
                <a:off x="838199" y="1122948"/>
                <a:ext cx="10760243" cy="5534525"/>
              </a:xfrm>
              <a:blipFill>
                <a:blip r:embed="rId3"/>
                <a:stretch>
                  <a:fillRect l="-736" t="-2093" r="-5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930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CAECB-44D9-9BCE-3FEE-ADDBC4F017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8309BC3-EAA6-D4FE-5215-EE8152B3E89B}"/>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5</a:t>
            </a:r>
            <a:r>
              <a:rPr lang="ja-JP" altLang="en-US" sz="2800" dirty="0">
                <a:latin typeface="メイリオ" panose="020B0604030504040204" pitchFamily="50" charset="-128"/>
                <a:ea typeface="メイリオ" panose="020B0604030504040204" pitchFamily="50" charset="-128"/>
              </a:rPr>
              <a:t>．提案モデル</a:t>
            </a:r>
            <a:endParaRPr kumimoji="1" lang="ja-JP" altLang="en-US" sz="28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A909E2B-EBE6-2094-0D89-089D58CBA826}"/>
                  </a:ext>
                </a:extLst>
              </p:cNvPr>
              <p:cNvSpPr>
                <a:spLocks noGrp="1"/>
              </p:cNvSpPr>
              <p:nvPr>
                <p:ph idx="1"/>
              </p:nvPr>
            </p:nvSpPr>
            <p:spPr>
              <a:xfrm>
                <a:off x="838199" y="1122948"/>
                <a:ext cx="10760243" cy="5534525"/>
              </a:xfrm>
            </p:spPr>
            <p:txBody>
              <a:bodyPr>
                <a:normAutofit/>
              </a:bodyPr>
              <a:lstStyle/>
              <a:p>
                <a:r>
                  <a:rPr lang="ja-JP" altLang="en-US" sz="2400" dirty="0">
                    <a:latin typeface="メイリオ" panose="020B0604030504040204" pitchFamily="50" charset="-128"/>
                    <a:ea typeface="メイリオ" panose="020B0604030504040204" pitchFamily="50" charset="-128"/>
                  </a:rPr>
                  <a:t>損失関数と訓練方法</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モデルの出力は予測歩行率</a:t>
                </a:r>
                <a:endParaRPr lang="en-US" altLang="ja-JP" sz="2000"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a:t>
                </a:r>
                <a14:m>
                  <m:oMath xmlns:m="http://schemas.openxmlformats.org/officeDocument/2006/math">
                    <m:sSub>
                      <m:sSubPr>
                        <m:ctrlPr>
                          <a:rPr lang="en-US" altLang="ja-JP" b="0"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𝐶</m:t>
                        </m:r>
                      </m:e>
                      <m:sub>
                        <m:r>
                          <a:rPr lang="en-US" altLang="ja-JP" b="0" i="1" smtClean="0">
                            <a:latin typeface="Cambria Math" panose="02040503050406030204" pitchFamily="18" charset="0"/>
                            <a:ea typeface="メイリオ" panose="020B0604030504040204" pitchFamily="50" charset="-128"/>
                          </a:rPr>
                          <m:t>𝑤</m:t>
                        </m:r>
                        <m:r>
                          <a:rPr lang="en-US" altLang="ja-JP" b="0" i="1" smtClean="0">
                            <a:latin typeface="Cambria Math" panose="02040503050406030204" pitchFamily="18" charset="0"/>
                            <a:ea typeface="メイリオ" panose="020B0604030504040204" pitchFamily="50" charset="-128"/>
                          </a:rPr>
                          <m:t>,</m:t>
                        </m:r>
                        <m:r>
                          <a:rPr lang="en-US" altLang="ja-JP" b="0" i="1" smtClean="0">
                            <a:latin typeface="Cambria Math" panose="02040503050406030204" pitchFamily="18" charset="0"/>
                            <a:ea typeface="メイリオ" panose="020B0604030504040204" pitchFamily="50" charset="-128"/>
                          </a:rPr>
                          <m:t>𝑡</m:t>
                        </m:r>
                      </m:sub>
                    </m:sSub>
                    <m:r>
                      <a:rPr lang="en-US" altLang="ja-JP" b="0" i="1" smtClean="0">
                        <a:latin typeface="Cambria Math" panose="02040503050406030204" pitchFamily="18" charset="0"/>
                        <a:ea typeface="メイリオ" panose="020B0604030504040204" pitchFamily="50" charset="-128"/>
                      </a:rPr>
                      <m:t>∗</m:t>
                    </m:r>
                    <m:r>
                      <m:rPr>
                        <m:sty m:val="p"/>
                      </m:rPr>
                      <a:rPr lang="en-US" altLang="ja-JP" b="0" i="0" smtClean="0">
                        <a:latin typeface="Cambria Math" panose="02040503050406030204" pitchFamily="18" charset="0"/>
                        <a:ea typeface="メイリオ" panose="020B0604030504040204" pitchFamily="50" charset="-128"/>
                      </a:rPr>
                      <m:t>min</m:t>
                    </m:r>
                    <m:r>
                      <a:rPr lang="en-US" altLang="ja-JP" b="0" i="1" smtClean="0">
                        <a:latin typeface="Cambria Math" panose="02040503050406030204" pitchFamily="18" charset="0"/>
                        <a:ea typeface="メイリオ" panose="020B0604030504040204" pitchFamily="50" charset="-128"/>
                      </a:rPr>
                      <m:t>⁡(1.5∗</m:t>
                    </m:r>
                    <m:sSub>
                      <m:sSubPr>
                        <m:ctrlPr>
                          <a:rPr lang="en-US" altLang="ja-JP" b="0"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𝑠</m:t>
                        </m:r>
                      </m:e>
                      <m:sub>
                        <m:r>
                          <a:rPr lang="en-US" altLang="ja-JP" b="0" i="1" smtClean="0">
                            <a:latin typeface="Cambria Math" panose="02040503050406030204" pitchFamily="18" charset="0"/>
                            <a:ea typeface="メイリオ" panose="020B0604030504040204" pitchFamily="50" charset="-128"/>
                          </a:rPr>
                          <m:t>𝑚𝑎𝑥</m:t>
                        </m:r>
                      </m:sub>
                    </m:sSub>
                    <m:r>
                      <a:rPr lang="en-US" altLang="ja-JP" b="0" i="1" smtClean="0">
                        <a:latin typeface="Cambria Math" panose="02040503050406030204" pitchFamily="18" charset="0"/>
                        <a:ea typeface="メイリオ" panose="020B0604030504040204" pitchFamily="50" charset="-128"/>
                      </a:rPr>
                      <m:t>, </m:t>
                    </m:r>
                    <m:r>
                      <m:rPr>
                        <m:sty m:val="p"/>
                      </m:rPr>
                      <a:rPr lang="en-US" altLang="ja-JP" b="0" i="0" smtClean="0">
                        <a:latin typeface="Cambria Math" panose="02040503050406030204" pitchFamily="18" charset="0"/>
                        <a:ea typeface="メイリオ" panose="020B0604030504040204" pitchFamily="50" charset="-128"/>
                      </a:rPr>
                      <m:t>max</m:t>
                    </m:r>
                    <m:r>
                      <a:rPr lang="en-US" altLang="ja-JP" b="0" i="1" smtClean="0">
                        <a:latin typeface="Cambria Math" panose="02040503050406030204" pitchFamily="18" charset="0"/>
                        <a:ea typeface="メイリオ" panose="020B0604030504040204" pitchFamily="50" charset="-128"/>
                      </a:rPr>
                      <m:t>⁡(0,</m:t>
                    </m:r>
                    <m:sSub>
                      <m:sSubPr>
                        <m:ctrlPr>
                          <a:rPr lang="en-US" altLang="ja-JP" b="0"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𝑠</m:t>
                        </m:r>
                      </m:e>
                      <m:sub>
                        <m:r>
                          <a:rPr lang="en-US" altLang="ja-JP" b="0" i="1" smtClean="0">
                            <a:latin typeface="Cambria Math" panose="02040503050406030204" pitchFamily="18" charset="0"/>
                            <a:ea typeface="メイリオ" panose="020B0604030504040204" pitchFamily="50" charset="-128"/>
                          </a:rPr>
                          <m:t>𝑡</m:t>
                        </m:r>
                      </m:sub>
                    </m:sSub>
                    <m:r>
                      <a:rPr lang="en-US" altLang="ja-JP" b="0" i="1" smtClean="0">
                        <a:latin typeface="Cambria Math" panose="02040503050406030204" pitchFamily="18" charset="0"/>
                        <a:ea typeface="メイリオ" panose="020B0604030504040204" pitchFamily="50" charset="-128"/>
                      </a:rPr>
                      <m:t>))</m:t>
                    </m:r>
                  </m:oMath>
                </a14:m>
                <a:r>
                  <a:rPr lang="ja-JP" altLang="en-US" dirty="0">
                    <a:latin typeface="メイリオ" panose="020B0604030504040204" pitchFamily="50" charset="-128"/>
                    <a:ea typeface="メイリオ" panose="020B0604030504040204" pitchFamily="50" charset="-128"/>
                  </a:rPr>
                  <a:t>で予測歩行数に変換</a:t>
                </a:r>
                <a:endParaRPr lang="en-US" altLang="ja-JP"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　</a:t>
                </a:r>
                <a:r>
                  <a:rPr lang="en-US" altLang="ja-JP" b="0" dirty="0">
                    <a:ea typeface="メイリオ" panose="020B0604030504040204" pitchFamily="50" charset="-128"/>
                  </a:rPr>
                  <a:t> </a:t>
                </a:r>
                <a14:m>
                  <m:oMath xmlns:m="http://schemas.openxmlformats.org/officeDocument/2006/math">
                    <m:sSub>
                      <m:sSubPr>
                        <m:ctrlPr>
                          <a:rPr lang="en-US" altLang="ja-JP" b="0"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𝐶</m:t>
                        </m:r>
                      </m:e>
                      <m:sub>
                        <m:r>
                          <a:rPr lang="en-US" altLang="ja-JP" b="0" i="1" smtClean="0">
                            <a:latin typeface="Cambria Math" panose="02040503050406030204" pitchFamily="18" charset="0"/>
                            <a:ea typeface="メイリオ" panose="020B0604030504040204" pitchFamily="50" charset="-128"/>
                          </a:rPr>
                          <m:t>𝑤</m:t>
                        </m:r>
                        <m:r>
                          <a:rPr lang="en-US" altLang="ja-JP" b="0" i="1" smtClean="0">
                            <a:latin typeface="Cambria Math" panose="02040503050406030204" pitchFamily="18" charset="0"/>
                            <a:ea typeface="メイリオ" panose="020B0604030504040204" pitchFamily="50" charset="-128"/>
                          </a:rPr>
                          <m:t>,</m:t>
                        </m:r>
                        <m:r>
                          <a:rPr lang="en-US" altLang="ja-JP" b="0" i="1" smtClean="0">
                            <a:latin typeface="Cambria Math" panose="02040503050406030204" pitchFamily="18" charset="0"/>
                            <a:ea typeface="メイリオ" panose="020B0604030504040204" pitchFamily="50" charset="-128"/>
                          </a:rPr>
                          <m:t>𝑡</m:t>
                        </m:r>
                      </m:sub>
                    </m:sSub>
                    <m:r>
                      <a:rPr lang="ja-JP" altLang="en-US" i="1">
                        <a:latin typeface="Cambria Math" panose="02040503050406030204" pitchFamily="18" charset="0"/>
                        <a:ea typeface="メイリオ" panose="020B0604030504040204" pitchFamily="50" charset="-128"/>
                      </a:rPr>
                      <m:t>は</m:t>
                    </m:r>
                  </m:oMath>
                </a14:m>
                <a:r>
                  <a:rPr lang="ja-JP" altLang="en-US" dirty="0">
                    <a:latin typeface="メイリオ" panose="020B0604030504040204" pitchFamily="50" charset="-128"/>
                    <a:ea typeface="メイリオ" panose="020B0604030504040204" pitchFamily="50" charset="-128"/>
                  </a:rPr>
                  <a:t>時刻</a:t>
                </a:r>
                <a:r>
                  <a:rPr lang="en-US" altLang="ja-JP" i="1" dirty="0">
                    <a:latin typeface="メイリオ" panose="020B0604030504040204" pitchFamily="50" charset="-128"/>
                    <a:ea typeface="メイリオ" panose="020B0604030504040204" pitchFamily="50" charset="-128"/>
                  </a:rPr>
                  <a:t>t</a:t>
                </a:r>
                <a:r>
                  <a:rPr lang="ja-JP" altLang="en-US" dirty="0">
                    <a:latin typeface="メイリオ" panose="020B0604030504040204" pitchFamily="50" charset="-128"/>
                    <a:ea typeface="メイリオ" panose="020B0604030504040204" pitchFamily="50" charset="-128"/>
                  </a:rPr>
                  <a:t>における観測された装着時間、</a:t>
                </a:r>
                <a:r>
                  <a:rPr lang="en-US" altLang="ja-JP" b="0" dirty="0">
                    <a:ea typeface="メイリオ" panose="020B0604030504040204" pitchFamily="50" charset="-128"/>
                  </a:rPr>
                  <a:t> </a:t>
                </a:r>
                <a14:m>
                  <m:oMath xmlns:m="http://schemas.openxmlformats.org/officeDocument/2006/math">
                    <m:sSub>
                      <m:sSubPr>
                        <m:ctrlPr>
                          <a:rPr lang="en-US" altLang="ja-JP" b="0"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𝑠</m:t>
                        </m:r>
                      </m:e>
                      <m:sub>
                        <m:r>
                          <a:rPr lang="en-US" altLang="ja-JP" b="0" i="1" smtClean="0">
                            <a:latin typeface="Cambria Math" panose="02040503050406030204" pitchFamily="18" charset="0"/>
                            <a:ea typeface="メイリオ" panose="020B0604030504040204" pitchFamily="50" charset="-128"/>
                          </a:rPr>
                          <m:t>𝑡</m:t>
                        </m:r>
                      </m:sub>
                    </m:sSub>
                  </m:oMath>
                </a14:m>
                <a:r>
                  <a:rPr lang="ja-JP" altLang="en-US" dirty="0">
                    <a:latin typeface="メイリオ" panose="020B0604030504040204" pitchFamily="50" charset="-128"/>
                    <a:ea typeface="メイリオ" panose="020B0604030504040204" pitchFamily="50" charset="-128"/>
                  </a:rPr>
                  <a:t>は予測された歩行率、</a:t>
                </a:r>
                <a:r>
                  <a:rPr lang="en-US" altLang="ja-JP" b="0" dirty="0">
                    <a:ea typeface="メイリオ" panose="020B0604030504040204" pitchFamily="50" charset="-128"/>
                  </a:rPr>
                  <a:t> </a:t>
                </a:r>
                <a14:m>
                  <m:oMath xmlns:m="http://schemas.openxmlformats.org/officeDocument/2006/math">
                    <m:sSub>
                      <m:sSubPr>
                        <m:ctrlPr>
                          <a:rPr lang="en-US" altLang="ja-JP" b="0"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𝑠</m:t>
                        </m:r>
                      </m:e>
                      <m:sub>
                        <m:r>
                          <a:rPr lang="en-US" altLang="ja-JP" b="0" i="1" smtClean="0">
                            <a:latin typeface="Cambria Math" panose="02040503050406030204" pitchFamily="18" charset="0"/>
                            <a:ea typeface="メイリオ" panose="020B0604030504040204" pitchFamily="50" charset="-128"/>
                          </a:rPr>
                          <m:t>𝑚𝑎𝑥</m:t>
                        </m:r>
                      </m:sub>
                    </m:sSub>
                  </m:oMath>
                </a14:m>
                <a:r>
                  <a:rPr lang="ja-JP" altLang="en-US" dirty="0">
                    <a:latin typeface="メイリオ" panose="020B0604030504040204" pitchFamily="50" charset="-128"/>
                    <a:ea typeface="メイリオ" panose="020B0604030504040204" pitchFamily="50" charset="-128"/>
                  </a:rPr>
                  <a:t>は参加者　</a:t>
                </a:r>
                <a:endParaRPr lang="en-US" altLang="ja-JP"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　の学習データで観測された最大の歩行率、</a:t>
                </a:r>
                <a:endParaRPr lang="en-US" altLang="ja-JP"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　極端な外れ値を予測することを避けるために、</a:t>
                </a:r>
                <a:r>
                  <a:rPr lang="en-US" altLang="ja-JP" b="0" dirty="0">
                    <a:ea typeface="メイリオ" panose="020B0604030504040204" pitchFamily="50" charset="-128"/>
                  </a:rPr>
                  <a:t> </a:t>
                </a:r>
                <a14:m>
                  <m:oMath xmlns:m="http://schemas.openxmlformats.org/officeDocument/2006/math">
                    <m:r>
                      <a:rPr lang="en-US" altLang="ja-JP" b="0" i="1" smtClean="0">
                        <a:latin typeface="Cambria Math" panose="02040503050406030204" pitchFamily="18" charset="0"/>
                        <a:ea typeface="メイリオ" panose="020B0604030504040204" pitchFamily="50" charset="-128"/>
                      </a:rPr>
                      <m:t>1.5∗</m:t>
                    </m:r>
                    <m:sSub>
                      <m:sSubPr>
                        <m:ctrlPr>
                          <a:rPr lang="en-US" altLang="ja-JP" b="0"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𝑠</m:t>
                        </m:r>
                      </m:e>
                      <m:sub>
                        <m:r>
                          <a:rPr lang="en-US" altLang="ja-JP" b="0" i="1" smtClean="0">
                            <a:latin typeface="Cambria Math" panose="02040503050406030204" pitchFamily="18" charset="0"/>
                            <a:ea typeface="メイリオ" panose="020B0604030504040204" pitchFamily="50" charset="-128"/>
                          </a:rPr>
                          <m:t>𝑚𝑎𝑥</m:t>
                        </m:r>
                      </m:sub>
                    </m:sSub>
                  </m:oMath>
                </a14:m>
                <a:r>
                  <a:rPr lang="ja-JP" altLang="en-US" dirty="0">
                    <a:latin typeface="メイリオ" panose="020B0604030504040204" pitchFamily="50" charset="-128"/>
                    <a:ea typeface="メイリオ" panose="020B0604030504040204" pitchFamily="50" charset="-128"/>
                  </a:rPr>
                  <a:t>を行う</a:t>
                </a:r>
                <a:endParaRPr lang="en-US" altLang="ja-JP" dirty="0">
                  <a:latin typeface="メイリオ" panose="020B0604030504040204" pitchFamily="50" charset="-128"/>
                  <a:ea typeface="メイリオ" panose="020B0604030504040204" pitchFamily="50" charset="-128"/>
                </a:endParaRPr>
              </a:p>
              <a:p>
                <a:pPr marL="914400" lvl="2" indent="0">
                  <a:buNone/>
                </a:pPr>
                <a:endParaRPr lang="en-US" altLang="ja-JP"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平均絶対誤差</a:t>
                </a:r>
                <a:r>
                  <a:rPr lang="en-US" altLang="ja-JP" sz="2000" dirty="0">
                    <a:latin typeface="メイリオ" panose="020B0604030504040204" pitchFamily="50" charset="-128"/>
                    <a:ea typeface="メイリオ" panose="020B0604030504040204" pitchFamily="50" charset="-128"/>
                  </a:rPr>
                  <a:t>(Mean Absolute Error, MAE)</a:t>
                </a:r>
                <a:r>
                  <a:rPr lang="ja-JP" altLang="en-US" sz="2000" i="1" dirty="0">
                    <a:latin typeface="メイリオ" panose="020B0604030504040204" pitchFamily="50" charset="-128"/>
                    <a:ea typeface="メイリオ" panose="020B0604030504040204" pitchFamily="50" charset="-128"/>
                  </a:rPr>
                  <a:t>を使用</a:t>
                </a:r>
                <a:endParaRPr lang="en-US" altLang="ja-JP" sz="2000" i="1"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endParaRPr lang="en-US" altLang="ja-JP" sz="2000" i="1"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i="1" dirty="0">
                    <a:latin typeface="メイリオ" panose="020B0604030504040204" pitchFamily="50" charset="-128"/>
                    <a:ea typeface="メイリオ" panose="020B0604030504040204" pitchFamily="50" charset="-128"/>
                  </a:rPr>
                  <a:t>訓練方法</a:t>
                </a:r>
                <a:endParaRPr lang="en-US" altLang="ja-JP" sz="2000" i="1" dirty="0">
                  <a:latin typeface="メイリオ" panose="020B0604030504040204" pitchFamily="50" charset="-128"/>
                  <a:ea typeface="メイリオ" panose="020B0604030504040204" pitchFamily="50" charset="-128"/>
                </a:endParaRPr>
              </a:p>
              <a:p>
                <a:pPr marL="914400" lvl="2" indent="0">
                  <a:buNone/>
                </a:pPr>
                <a:r>
                  <a:rPr lang="ja-JP" altLang="en-US" i="1" dirty="0">
                    <a:latin typeface="メイリオ" panose="020B0604030504040204" pitchFamily="50" charset="-128"/>
                    <a:ea typeface="メイリオ" panose="020B0604030504040204" pitchFamily="50" charset="-128"/>
                  </a:rPr>
                  <a:t>→確率的勾配降下法</a:t>
                </a:r>
                <a:r>
                  <a:rPr lang="en-US" altLang="ja-JP" dirty="0">
                    <a:latin typeface="メイリオ" panose="020B0604030504040204" pitchFamily="50" charset="-128"/>
                    <a:ea typeface="メイリオ" panose="020B0604030504040204" pitchFamily="50" charset="-128"/>
                  </a:rPr>
                  <a:t>(Stochastic Gradient Descent, SGD)</a:t>
                </a:r>
                <a:r>
                  <a:rPr lang="ja-JP" altLang="en-US" dirty="0">
                    <a:latin typeface="メイリオ" panose="020B0604030504040204" pitchFamily="50" charset="-128"/>
                    <a:ea typeface="メイリオ" panose="020B0604030504040204" pitchFamily="50" charset="-128"/>
                  </a:rPr>
                  <a:t>に基づくバッチ学習</a:t>
                </a:r>
                <a:endParaRPr lang="en-US" altLang="ja-JP"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　バッチ内のすべてのサンプルに対して等しい重みで</a:t>
                </a:r>
                <a:r>
                  <a:rPr lang="en-US" altLang="ja-JP" dirty="0">
                    <a:latin typeface="メイリオ" panose="020B0604030504040204" pitchFamily="50" charset="-128"/>
                    <a:ea typeface="メイリオ" panose="020B0604030504040204" pitchFamily="50" charset="-128"/>
                  </a:rPr>
                  <a:t>MAE</a:t>
                </a:r>
                <a:r>
                  <a:rPr lang="ja-JP" altLang="en-US" dirty="0">
                    <a:latin typeface="メイリオ" panose="020B0604030504040204" pitchFamily="50" charset="-128"/>
                    <a:ea typeface="メイリオ" panose="020B0604030504040204" pitchFamily="50" charset="-128"/>
                  </a:rPr>
                  <a:t>を計算</a:t>
                </a:r>
                <a:endParaRPr lang="en-US" altLang="ja-JP"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→モデルの内部パラメータを調整</a:t>
                </a:r>
                <a:endParaRPr lang="en-US" altLang="ja-JP" dirty="0">
                  <a:latin typeface="メイリオ" panose="020B0604030504040204" pitchFamily="50" charset="-128"/>
                  <a:ea typeface="メイリオ" panose="020B0604030504040204" pitchFamily="50" charset="-128"/>
                </a:endParaRPr>
              </a:p>
              <a:p>
                <a:pPr marL="914400" lvl="2" indent="0">
                  <a:buNone/>
                </a:pPr>
                <a:endParaRPr lang="en-US" altLang="ja-JP" dirty="0">
                  <a:latin typeface="メイリオ" panose="020B0604030504040204" pitchFamily="50" charset="-128"/>
                  <a:ea typeface="メイリオ" panose="020B0604030504040204" pitchFamily="50" charset="-128"/>
                </a:endParaRPr>
              </a:p>
            </p:txBody>
          </p:sp>
        </mc:Choice>
        <mc:Fallback xmlns="">
          <p:sp>
            <p:nvSpPr>
              <p:cNvPr id="3" name="コンテンツ プレースホルダー 2">
                <a:extLst>
                  <a:ext uri="{FF2B5EF4-FFF2-40B4-BE49-F238E27FC236}">
                    <a16:creationId xmlns:a16="http://schemas.microsoft.com/office/drawing/2014/main" id="{3A909E2B-EBE6-2094-0D89-089D58CBA826}"/>
                  </a:ext>
                </a:extLst>
              </p:cNvPr>
              <p:cNvSpPr>
                <a:spLocks noGrp="1" noRot="1" noChangeAspect="1" noMove="1" noResize="1" noEditPoints="1" noAdjustHandles="1" noChangeArrowheads="1" noChangeShapeType="1" noTextEdit="1"/>
              </p:cNvSpPr>
              <p:nvPr>
                <p:ph idx="1"/>
              </p:nvPr>
            </p:nvSpPr>
            <p:spPr>
              <a:xfrm>
                <a:off x="838199" y="1122948"/>
                <a:ext cx="10760243" cy="5534525"/>
              </a:xfrm>
              <a:blipFill>
                <a:blip r:embed="rId3"/>
                <a:stretch>
                  <a:fillRect l="-736" t="-1542" r="-5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14868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9EC6D-8C19-10CE-059F-784A631C9C3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851B8D-04CA-6EAC-B6D7-AB112621FEEC}"/>
              </a:ext>
            </a:extLst>
          </p:cNvPr>
          <p:cNvSpPr>
            <a:spLocks noGrp="1"/>
          </p:cNvSpPr>
          <p:nvPr>
            <p:ph type="title"/>
          </p:nvPr>
        </p:nvSpPr>
        <p:spPr>
          <a:xfrm>
            <a:off x="838200" y="365126"/>
            <a:ext cx="10515600" cy="757822"/>
          </a:xfrm>
        </p:spPr>
        <p:txBody>
          <a:bodyPr>
            <a:normAutofit/>
          </a:bodyPr>
          <a:lstStyle/>
          <a:p>
            <a:r>
              <a:rPr kumimoji="1" lang="en-US" altLang="ja-JP" sz="2800" dirty="0">
                <a:latin typeface="メイリオ" panose="020B0604030504040204" pitchFamily="50" charset="-128"/>
                <a:ea typeface="メイリオ" panose="020B0604030504040204" pitchFamily="50" charset="-128"/>
              </a:rPr>
              <a:t>6</a:t>
            </a:r>
            <a:r>
              <a:rPr kumimoji="1" lang="ja-JP" altLang="en-US" sz="2800" dirty="0">
                <a:latin typeface="メイリオ" panose="020B0604030504040204" pitchFamily="50" charset="-128"/>
                <a:ea typeface="メイリオ" panose="020B0604030504040204" pitchFamily="50" charset="-128"/>
              </a:rPr>
              <a:t>．実験</a:t>
            </a:r>
          </a:p>
        </p:txBody>
      </p:sp>
      <p:sp>
        <p:nvSpPr>
          <p:cNvPr id="3" name="コンテンツ プレースホルダー 2">
            <a:extLst>
              <a:ext uri="{FF2B5EF4-FFF2-40B4-BE49-F238E27FC236}">
                <a16:creationId xmlns:a16="http://schemas.microsoft.com/office/drawing/2014/main" id="{EC40A562-A3F9-88C5-6DE9-992B5C8439F2}"/>
              </a:ext>
            </a:extLst>
          </p:cNvPr>
          <p:cNvSpPr>
            <a:spLocks noGrp="1"/>
          </p:cNvSpPr>
          <p:nvPr>
            <p:ph idx="1"/>
          </p:nvPr>
        </p:nvSpPr>
        <p:spPr>
          <a:xfrm>
            <a:off x="838199" y="1122948"/>
            <a:ext cx="10760243" cy="5534525"/>
          </a:xfrm>
        </p:spPr>
        <p:txBody>
          <a:bodyPr>
            <a:normAutofit/>
          </a:bodyPr>
          <a:lstStyle/>
          <a:p>
            <a:r>
              <a:rPr lang="ja-JP" altLang="en-US" sz="2400" dirty="0">
                <a:latin typeface="メイリオ" panose="020B0604030504040204" pitchFamily="50" charset="-128"/>
                <a:ea typeface="メイリオ" panose="020B0604030504040204" pitchFamily="50" charset="-128"/>
              </a:rPr>
              <a:t>比較対象となる手法</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単純な補完方法</a:t>
            </a:r>
            <a:endParaRPr lang="en-US" altLang="ja-JP" sz="2000"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zero fill, forward fill, backward fill, Avg(</a:t>
            </a:r>
            <a:r>
              <a:rPr lang="en-US" altLang="ja-JP" dirty="0" err="1">
                <a:latin typeface="メイリオ" panose="020B0604030504040204" pitchFamily="50" charset="-128"/>
                <a:ea typeface="メイリオ" panose="020B0604030504040204" pitchFamily="50" charset="-128"/>
              </a:rPr>
              <a:t>f+b</a:t>
            </a:r>
            <a:r>
              <a:rPr lang="en-US" altLang="ja-JP" dirty="0">
                <a:latin typeface="メイリオ" panose="020B0604030504040204" pitchFamily="50" charset="-128"/>
                <a:ea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mean fill, micro mean fill, </a:t>
            </a:r>
          </a:p>
          <a:p>
            <a:pPr marL="914400" lvl="2" indent="0">
              <a:buNone/>
            </a:pP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median fill</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micro mean fill </a:t>
            </a:r>
            <a:r>
              <a:rPr lang="ja-JP" altLang="en-US" dirty="0">
                <a:latin typeface="メイリオ" panose="020B0604030504040204" pitchFamily="50" charset="-128"/>
                <a:ea typeface="メイリオ" panose="020B0604030504040204" pitchFamily="50" charset="-128"/>
              </a:rPr>
              <a:t>は装着時間の合計で割る）</a:t>
            </a:r>
            <a:endParaRPr lang="en-US" altLang="ja-JP"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mean fill, micro fill, median fill</a:t>
            </a:r>
            <a:r>
              <a:rPr lang="ja-JP" altLang="en-US" dirty="0">
                <a:latin typeface="メイリオ" panose="020B0604030504040204" pitchFamily="50" charset="-128"/>
                <a:ea typeface="メイリオ" panose="020B0604030504040204" pitchFamily="50" charset="-128"/>
              </a:rPr>
              <a:t>は参加者、曜日ごと、時間ごと、同じ曜日かつ</a:t>
            </a:r>
            <a:endParaRPr lang="en-US" altLang="ja-JP"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　同じ時間の</a:t>
            </a:r>
            <a:r>
              <a:rPr lang="en-US" altLang="ja-JP" dirty="0">
                <a:latin typeface="メイリオ" panose="020B0604030504040204" pitchFamily="50" charset="-128"/>
                <a:ea typeface="メイリオ" panose="020B0604030504040204" pitchFamily="50" charset="-128"/>
              </a:rPr>
              <a:t>4</a:t>
            </a:r>
            <a:r>
              <a:rPr lang="ja-JP" altLang="en-US" dirty="0">
                <a:latin typeface="メイリオ" panose="020B0604030504040204" pitchFamily="50" charset="-128"/>
                <a:ea typeface="メイリオ" panose="020B0604030504040204" pitchFamily="50" charset="-128"/>
              </a:rPr>
              <a:t>種類について適用</a:t>
            </a:r>
            <a:endParaRPr lang="en-US" altLang="ja-JP" dirty="0">
              <a:latin typeface="メイリオ" panose="020B0604030504040204" pitchFamily="50" charset="-128"/>
              <a:ea typeface="メイリオ" panose="020B0604030504040204" pitchFamily="50" charset="-128"/>
            </a:endParaRPr>
          </a:p>
          <a:p>
            <a:pPr marL="914400" lvl="2" indent="0">
              <a:buNone/>
            </a:pPr>
            <a:endParaRPr lang="en-US" altLang="ja-JP"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en-US" altLang="ja-JP" sz="2000" dirty="0" err="1">
                <a:latin typeface="メイリオ" panose="020B0604030504040204" pitchFamily="50" charset="-128"/>
                <a:ea typeface="メイリオ" panose="020B0604030504040204" pitchFamily="50" charset="-128"/>
              </a:rPr>
              <a:t>kNN</a:t>
            </a:r>
            <a:r>
              <a:rPr lang="ja-JP" altLang="en-US" sz="2000" dirty="0">
                <a:latin typeface="メイリオ" panose="020B0604030504040204" pitchFamily="50" charset="-128"/>
                <a:ea typeface="メイリオ" panose="020B0604030504040204" pitchFamily="50" charset="-128"/>
              </a:rPr>
              <a:t>モデル</a:t>
            </a:r>
            <a:endParaRPr lang="en-US" altLang="ja-JP" sz="2000"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rPr>
              <a:t>kNN</a:t>
            </a:r>
            <a:r>
              <a:rPr lang="ja-JP" altLang="en-US" dirty="0">
                <a:latin typeface="メイリオ" panose="020B0604030504040204" pitchFamily="50" charset="-128"/>
                <a:ea typeface="メイリオ" panose="020B0604030504040204" pitchFamily="50" charset="-128"/>
              </a:rPr>
              <a:t>は</a:t>
            </a:r>
            <a:r>
              <a:rPr lang="en-US" altLang="ja-JP" dirty="0">
                <a:latin typeface="メイリオ" panose="020B0604030504040204" pitchFamily="50" charset="-128"/>
                <a:ea typeface="メイリオ" panose="020B0604030504040204" pitchFamily="50" charset="-128"/>
              </a:rPr>
              <a:t>uniform, </a:t>
            </a:r>
            <a:r>
              <a:rPr lang="en-US" altLang="ja-JP" dirty="0" err="1">
                <a:latin typeface="メイリオ" panose="020B0604030504040204" pitchFamily="50" charset="-128"/>
                <a:ea typeface="メイリオ" panose="020B0604030504040204" pitchFamily="50" charset="-128"/>
              </a:rPr>
              <a:t>softmax</a:t>
            </a:r>
            <a:r>
              <a:rPr lang="ja-JP" altLang="en-US" dirty="0">
                <a:latin typeface="メイリオ" panose="020B0604030504040204" pitchFamily="50" charset="-128"/>
                <a:ea typeface="メイリオ" panose="020B0604030504040204" pitchFamily="50" charset="-128"/>
              </a:rPr>
              <a:t>の</a:t>
            </a:r>
            <a:r>
              <a:rPr lang="en-US" altLang="ja-JP" dirty="0">
                <a:latin typeface="メイリオ" panose="020B0604030504040204" pitchFamily="50" charset="-128"/>
                <a:ea typeface="メイリオ" panose="020B0604030504040204" pitchFamily="50" charset="-128"/>
              </a:rPr>
              <a:t>2</a:t>
            </a:r>
            <a:r>
              <a:rPr lang="ja-JP" altLang="en-US" dirty="0">
                <a:latin typeface="メイリオ" panose="020B0604030504040204" pitchFamily="50" charset="-128"/>
                <a:ea typeface="メイリオ" panose="020B0604030504040204" pitchFamily="50" charset="-128"/>
              </a:rPr>
              <a:t>種類について適用</a:t>
            </a:r>
            <a:endParaRPr lang="en-US" altLang="ja-JP" dirty="0">
              <a:latin typeface="メイリオ" panose="020B0604030504040204" pitchFamily="50" charset="-128"/>
              <a:ea typeface="メイリオ" panose="020B0604030504040204" pitchFamily="50" charset="-128"/>
            </a:endParaRPr>
          </a:p>
          <a:p>
            <a:pPr marL="457200" lvl="1" indent="0">
              <a:buNone/>
            </a:pPr>
            <a:endParaRPr lang="en-US" altLang="ja-JP"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モデルベースの手法</a:t>
            </a:r>
            <a:endParaRPr lang="en-US" altLang="ja-JP" sz="2000"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→線形回帰、反復補完、畳み込みノイズ除去自己符号化器、</a:t>
            </a:r>
            <a:r>
              <a:rPr lang="en-US" altLang="ja-JP" dirty="0">
                <a:latin typeface="メイリオ" panose="020B0604030504040204" pitchFamily="50" charset="-128"/>
                <a:ea typeface="メイリオ" panose="020B0604030504040204" pitchFamily="50" charset="-128"/>
              </a:rPr>
              <a:t>RNN</a:t>
            </a:r>
            <a:r>
              <a:rPr lang="ja-JP" altLang="en-US" dirty="0">
                <a:latin typeface="メイリオ" panose="020B0604030504040204" pitchFamily="50" charset="-128"/>
                <a:ea typeface="メイリオ" panose="020B0604030504040204" pitchFamily="50" charset="-128"/>
              </a:rPr>
              <a:t>モデル、</a:t>
            </a:r>
            <a:r>
              <a:rPr lang="en-US" altLang="ja-JP" dirty="0">
                <a:latin typeface="メイリオ" panose="020B0604030504040204" pitchFamily="50" charset="-128"/>
                <a:ea typeface="メイリオ" panose="020B0604030504040204" pitchFamily="50" charset="-128"/>
              </a:rPr>
              <a:t>USGAN,SAITs</a:t>
            </a:r>
          </a:p>
          <a:p>
            <a:pPr marL="914400" lvl="2" indent="0">
              <a:buNone/>
            </a:pP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66217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5F802-2454-E8FB-08D3-36248E51BA3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6FD288-94AF-0E8B-84AD-2DA26E782884}"/>
              </a:ext>
            </a:extLst>
          </p:cNvPr>
          <p:cNvSpPr>
            <a:spLocks noGrp="1"/>
          </p:cNvSpPr>
          <p:nvPr>
            <p:ph type="title"/>
          </p:nvPr>
        </p:nvSpPr>
        <p:spPr>
          <a:xfrm>
            <a:off x="838200" y="365126"/>
            <a:ext cx="10515600" cy="757822"/>
          </a:xfrm>
        </p:spPr>
        <p:txBody>
          <a:bodyPr>
            <a:normAutofit/>
          </a:bodyPr>
          <a:lstStyle/>
          <a:p>
            <a:r>
              <a:rPr kumimoji="1" lang="en-US" altLang="ja-JP" sz="2800" dirty="0">
                <a:latin typeface="メイリオ" panose="020B0604030504040204" pitchFamily="50" charset="-128"/>
                <a:ea typeface="メイリオ" panose="020B0604030504040204" pitchFamily="50" charset="-128"/>
              </a:rPr>
              <a:t>6</a:t>
            </a:r>
            <a:r>
              <a:rPr kumimoji="1" lang="ja-JP" altLang="en-US" sz="2800" dirty="0">
                <a:latin typeface="メイリオ" panose="020B0604030504040204" pitchFamily="50" charset="-128"/>
                <a:ea typeface="メイリオ" panose="020B0604030504040204" pitchFamily="50" charset="-128"/>
              </a:rPr>
              <a:t>．実験</a:t>
            </a:r>
          </a:p>
        </p:txBody>
      </p:sp>
      <p:sp>
        <p:nvSpPr>
          <p:cNvPr id="3" name="コンテンツ プレースホルダー 2">
            <a:extLst>
              <a:ext uri="{FF2B5EF4-FFF2-40B4-BE49-F238E27FC236}">
                <a16:creationId xmlns:a16="http://schemas.microsoft.com/office/drawing/2014/main" id="{8400E163-8BD3-470C-70DD-C70158D126B4}"/>
              </a:ext>
            </a:extLst>
          </p:cNvPr>
          <p:cNvSpPr>
            <a:spLocks noGrp="1"/>
          </p:cNvSpPr>
          <p:nvPr>
            <p:ph idx="1"/>
          </p:nvPr>
        </p:nvSpPr>
        <p:spPr>
          <a:xfrm>
            <a:off x="838199" y="1122948"/>
            <a:ext cx="10760243" cy="5534525"/>
          </a:xfrm>
        </p:spPr>
        <p:txBody>
          <a:bodyPr>
            <a:normAutofit/>
          </a:bodyPr>
          <a:lstStyle/>
          <a:p>
            <a:r>
              <a:rPr lang="ja-JP" altLang="en-US" sz="2400" dirty="0">
                <a:latin typeface="メイリオ" panose="020B0604030504040204" pitchFamily="50" charset="-128"/>
                <a:ea typeface="メイリオ" panose="020B0604030504040204" pitchFamily="50" charset="-128"/>
              </a:rPr>
              <a:t>データ分割</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パイパーパラメータの設定のために、学習データセットに対しては</a:t>
            </a: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分割の交差検証を行うが、下図のように歩数には低い値に偏りがあるので、この分布の形状と同じ</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ように分割している</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データ分割の割合は</a:t>
            </a:r>
            <a:r>
              <a:rPr lang="en-US" altLang="ja-JP" sz="2000" dirty="0">
                <a:latin typeface="メイリオ" panose="020B0604030504040204" pitchFamily="50" charset="-128"/>
                <a:ea typeface="メイリオ" panose="020B0604030504040204" pitchFamily="50" charset="-128"/>
              </a:rPr>
              <a:t>80%</a:t>
            </a:r>
            <a:r>
              <a:rPr lang="ja-JP" altLang="en-US" sz="2000" dirty="0">
                <a:latin typeface="メイリオ" panose="020B0604030504040204" pitchFamily="50" charset="-128"/>
                <a:ea typeface="メイリオ" panose="020B0604030504040204" pitchFamily="50" charset="-128"/>
              </a:rPr>
              <a:t>を学習データ、</a:t>
            </a:r>
            <a:r>
              <a:rPr lang="en-US" altLang="ja-JP" sz="2000" dirty="0">
                <a:latin typeface="メイリオ" panose="020B0604030504040204" pitchFamily="50" charset="-128"/>
                <a:ea typeface="メイリオ" panose="020B0604030504040204" pitchFamily="50" charset="-128"/>
              </a:rPr>
              <a:t>15</a:t>
            </a:r>
            <a:r>
              <a:rPr lang="ja-JP" altLang="en-US" sz="2000" dirty="0">
                <a:latin typeface="メイリオ" panose="020B0604030504040204" pitchFamily="50" charset="-128"/>
                <a:ea typeface="メイリオ" panose="020B0604030504040204" pitchFamily="50" charset="-128"/>
              </a:rPr>
              <a:t>％を検証データ、</a:t>
            </a:r>
            <a:r>
              <a:rPr lang="en-US" altLang="ja-JP" sz="2000" dirty="0">
                <a:latin typeface="メイリオ" panose="020B0604030504040204" pitchFamily="50" charset="-128"/>
                <a:ea typeface="メイリオ" panose="020B0604030504040204" pitchFamily="50" charset="-128"/>
              </a:rPr>
              <a:t>5</a:t>
            </a:r>
            <a:r>
              <a:rPr lang="ja-JP" altLang="en-US" sz="2000" dirty="0">
                <a:latin typeface="メイリオ" panose="020B0604030504040204" pitchFamily="50" charset="-128"/>
                <a:ea typeface="メイリオ" panose="020B0604030504040204" pitchFamily="50" charset="-128"/>
              </a:rPr>
              <a:t>％をテストデータに</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p:txBody>
      </p:sp>
      <p:pic>
        <p:nvPicPr>
          <p:cNvPr id="7" name="図 6" descr="グラフ, ヒストグラム&#10;&#10;AI によって生成されたコンテンツは間違っている可能性があります。">
            <a:extLst>
              <a:ext uri="{FF2B5EF4-FFF2-40B4-BE49-F238E27FC236}">
                <a16:creationId xmlns:a16="http://schemas.microsoft.com/office/drawing/2014/main" id="{F3503CF1-9A00-D534-97D7-F27BD2AD96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4886" y="4015449"/>
            <a:ext cx="4442227" cy="2642024"/>
          </a:xfrm>
          <a:prstGeom prst="rect">
            <a:avLst/>
          </a:prstGeom>
        </p:spPr>
      </p:pic>
    </p:spTree>
    <p:extLst>
      <p:ext uri="{BB962C8B-B14F-4D97-AF65-F5344CB8AC3E}">
        <p14:creationId xmlns:p14="http://schemas.microsoft.com/office/powerpoint/2010/main" val="1900554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31CEC-F817-0FD8-1A6E-0BEC48A744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D8294A3-8DE2-E42F-9656-09C4B993C5EB}"/>
              </a:ext>
            </a:extLst>
          </p:cNvPr>
          <p:cNvSpPr>
            <a:spLocks noGrp="1"/>
          </p:cNvSpPr>
          <p:nvPr>
            <p:ph type="title"/>
          </p:nvPr>
        </p:nvSpPr>
        <p:spPr>
          <a:xfrm>
            <a:off x="838200" y="365126"/>
            <a:ext cx="10515600" cy="757822"/>
          </a:xfrm>
        </p:spPr>
        <p:txBody>
          <a:bodyPr>
            <a:normAutofit/>
          </a:bodyPr>
          <a:lstStyle/>
          <a:p>
            <a:r>
              <a:rPr kumimoji="1" lang="en-US" altLang="ja-JP" sz="2800" dirty="0">
                <a:latin typeface="メイリオ" panose="020B0604030504040204" pitchFamily="50" charset="-128"/>
                <a:ea typeface="メイリオ" panose="020B0604030504040204" pitchFamily="50" charset="-128"/>
              </a:rPr>
              <a:t>6</a:t>
            </a:r>
            <a:r>
              <a:rPr kumimoji="1" lang="ja-JP" altLang="en-US" sz="2800" dirty="0">
                <a:latin typeface="メイリオ" panose="020B0604030504040204" pitchFamily="50" charset="-128"/>
                <a:ea typeface="メイリオ" panose="020B0604030504040204" pitchFamily="50" charset="-128"/>
              </a:rPr>
              <a:t>．実験</a:t>
            </a:r>
          </a:p>
        </p:txBody>
      </p:sp>
      <p:sp>
        <p:nvSpPr>
          <p:cNvPr id="3" name="コンテンツ プレースホルダー 2">
            <a:extLst>
              <a:ext uri="{FF2B5EF4-FFF2-40B4-BE49-F238E27FC236}">
                <a16:creationId xmlns:a16="http://schemas.microsoft.com/office/drawing/2014/main" id="{CB2BEBF9-FD0D-18AC-9287-9C7402AE9E21}"/>
              </a:ext>
            </a:extLst>
          </p:cNvPr>
          <p:cNvSpPr>
            <a:spLocks noGrp="1"/>
          </p:cNvSpPr>
          <p:nvPr>
            <p:ph idx="1"/>
          </p:nvPr>
        </p:nvSpPr>
        <p:spPr>
          <a:xfrm>
            <a:off x="838199" y="1122948"/>
            <a:ext cx="10760243" cy="5534525"/>
          </a:xfrm>
        </p:spPr>
        <p:txBody>
          <a:bodyPr>
            <a:normAutofit/>
          </a:bodyPr>
          <a:lstStyle/>
          <a:p>
            <a:r>
              <a:rPr lang="ja-JP" altLang="en-US" sz="2400" dirty="0">
                <a:latin typeface="メイリオ" panose="020B0604030504040204" pitchFamily="50" charset="-128"/>
                <a:ea typeface="メイリオ" panose="020B0604030504040204" pitchFamily="50" charset="-128"/>
              </a:rPr>
              <a:t>モデルの評価</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最終的な性能の評価は、前に説明した完全に独立したデータセットに対して行う</a:t>
            </a:r>
            <a:endParaRPr lang="en-US" altLang="ja-JP" sz="2000"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→欠損データの割合</a:t>
            </a:r>
            <a:r>
              <a:rPr lang="en-US" altLang="ja-JP" dirty="0">
                <a:latin typeface="メイリオ" panose="020B0604030504040204" pitchFamily="50" charset="-128"/>
                <a:ea typeface="メイリオ" panose="020B0604030504040204" pitchFamily="50" charset="-128"/>
              </a:rPr>
              <a:t>5</a:t>
            </a:r>
            <a:r>
              <a:rPr lang="ja-JP" altLang="en-US" dirty="0">
                <a:latin typeface="メイリオ" panose="020B0604030504040204" pitchFamily="50" charset="-128"/>
                <a:ea typeface="メイリオ" panose="020B0604030504040204" pitchFamily="50" charset="-128"/>
              </a:rPr>
              <a:t>グループについて結果を出力</a:t>
            </a:r>
            <a:endParaRPr lang="en-US" altLang="ja-JP" dirty="0">
              <a:latin typeface="メイリオ" panose="020B0604030504040204" pitchFamily="50" charset="-128"/>
              <a:ea typeface="メイリオ" panose="020B0604030504040204" pitchFamily="50" charset="-128"/>
            </a:endParaRPr>
          </a:p>
          <a:p>
            <a:pPr marL="914400" lvl="2" indent="0">
              <a:buNone/>
            </a:pPr>
            <a:endParaRPr lang="en-US" altLang="ja-JP"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テスト参加者の平均絶対誤差</a:t>
            </a:r>
            <a:r>
              <a:rPr lang="en-US" altLang="ja-JP" sz="2000" dirty="0">
                <a:latin typeface="メイリオ" panose="020B0604030504040204" pitchFamily="50" charset="-128"/>
                <a:ea typeface="メイリオ" panose="020B0604030504040204" pitchFamily="50" charset="-128"/>
              </a:rPr>
              <a:t>Macro MAE</a:t>
            </a:r>
            <a:r>
              <a:rPr lang="ja-JP" altLang="en-US" sz="2000" dirty="0">
                <a:latin typeface="メイリオ" panose="020B0604030504040204" pitchFamily="50" charset="-128"/>
                <a:ea typeface="メイリオ" panose="020B0604030504040204" pitchFamily="50" charset="-128"/>
              </a:rPr>
              <a:t>で評価を行う</a:t>
            </a: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ばらつき尺度として、平均予測性能の</a:t>
            </a:r>
            <a:r>
              <a:rPr lang="en-US" altLang="ja-JP" sz="2000" dirty="0">
                <a:latin typeface="メイリオ" panose="020B0604030504040204" pitchFamily="50" charset="-128"/>
                <a:ea typeface="メイリオ" panose="020B0604030504040204" pitchFamily="50" charset="-128"/>
              </a:rPr>
              <a:t>95%</a:t>
            </a:r>
            <a:r>
              <a:rPr lang="ja-JP" altLang="en-US" sz="2000" dirty="0">
                <a:latin typeface="メイリオ" panose="020B0604030504040204" pitchFamily="50" charset="-128"/>
                <a:ea typeface="メイリオ" panose="020B0604030504040204" pitchFamily="50" charset="-128"/>
              </a:rPr>
              <a:t>信頼区間を得る</a:t>
            </a: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分割の交差検証からハイパーパラメータを選択し、対応する</a:t>
            </a: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個のモデルのテストデータに対して予測を行い、その後、最終的なテストデータに対しての予測を行う。</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04211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87528-E572-92D0-B612-5F2E15B74B1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AB74801-94D3-1088-B285-83784B270363}"/>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7</a:t>
            </a:r>
            <a:r>
              <a:rPr lang="ja-JP" altLang="en-US" sz="2800" dirty="0">
                <a:latin typeface="メイリオ" panose="020B0604030504040204" pitchFamily="50" charset="-128"/>
                <a:ea typeface="メイリオ" panose="020B0604030504040204" pitchFamily="50" charset="-128"/>
              </a:rPr>
              <a:t>．結果</a:t>
            </a:r>
            <a:endParaRPr kumimoji="1" lang="ja-JP" altLang="en-US" sz="2800" dirty="0">
              <a:latin typeface="メイリオ" panose="020B0604030504040204" pitchFamily="50" charset="-128"/>
              <a:ea typeface="メイリオ" panose="020B0604030504040204" pitchFamily="50" charset="-128"/>
            </a:endParaRPr>
          </a:p>
        </p:txBody>
      </p:sp>
      <p:pic>
        <p:nvPicPr>
          <p:cNvPr id="5" name="コンテンツ プレースホルダー 4" descr="テーブル&#10;&#10;AI によって生成されたコンテンツは間違っている可能性があります。">
            <a:extLst>
              <a:ext uri="{FF2B5EF4-FFF2-40B4-BE49-F238E27FC236}">
                <a16:creationId xmlns:a16="http://schemas.microsoft.com/office/drawing/2014/main" id="{5A7A87E9-F8D6-90C3-81F7-408D8F5E07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37900" y="1122948"/>
            <a:ext cx="9116200" cy="5657407"/>
          </a:xfrm>
        </p:spPr>
      </p:pic>
    </p:spTree>
    <p:extLst>
      <p:ext uri="{BB962C8B-B14F-4D97-AF65-F5344CB8AC3E}">
        <p14:creationId xmlns:p14="http://schemas.microsoft.com/office/powerpoint/2010/main" val="30887347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8B45E-F439-F088-0BCA-2B4175A394C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29A664-E0D3-663F-DF6B-88B17A24212E}"/>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7</a:t>
            </a:r>
            <a:r>
              <a:rPr lang="ja-JP" altLang="en-US" sz="2800" dirty="0">
                <a:latin typeface="メイリオ" panose="020B0604030504040204" pitchFamily="50" charset="-128"/>
                <a:ea typeface="メイリオ" panose="020B0604030504040204" pitchFamily="50" charset="-128"/>
              </a:rPr>
              <a:t>．結果、考察</a:t>
            </a:r>
            <a:endParaRPr kumimoji="1" lang="ja-JP" altLang="en-US" sz="2800"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5BE43DE2-E905-773F-8B98-8C84501FB85A}"/>
              </a:ext>
            </a:extLst>
          </p:cNvPr>
          <p:cNvSpPr>
            <a:spLocks noGrp="1"/>
          </p:cNvSpPr>
          <p:nvPr>
            <p:ph idx="1"/>
          </p:nvPr>
        </p:nvSpPr>
        <p:spPr>
          <a:xfrm>
            <a:off x="838200" y="1122948"/>
            <a:ext cx="10515600" cy="5054015"/>
          </a:xfrm>
        </p:spPr>
        <p:txBody>
          <a:bodyPr>
            <a:normAutofit/>
          </a:bodyPr>
          <a:lstStyle/>
          <a:p>
            <a:r>
              <a:rPr lang="ja-JP" altLang="en-US" sz="2400" dirty="0">
                <a:latin typeface="メイリオ" panose="020B0604030504040204" pitchFamily="50" charset="-128"/>
                <a:ea typeface="メイリオ" panose="020B0604030504040204" pitchFamily="50" charset="-128"/>
              </a:rPr>
              <a:t>提案手法は全体の補完方法と比べて最も性能が良い</a:t>
            </a:r>
            <a:endParaRPr lang="en-US" altLang="ja-JP" sz="2400"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5</a:t>
            </a:r>
            <a:r>
              <a:rPr lang="ja-JP" altLang="en-US" sz="2400" dirty="0">
                <a:latin typeface="メイリオ" panose="020B0604030504040204" pitchFamily="50" charset="-128"/>
                <a:ea typeface="メイリオ" panose="020B0604030504040204" pitchFamily="50" charset="-128"/>
              </a:rPr>
              <a:t>グループごとに見ると、欠損率が最も多い場合を除き、最も性能が良い</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欠損率が</a:t>
            </a:r>
            <a:r>
              <a:rPr lang="en-US" altLang="ja-JP" sz="2000" dirty="0">
                <a:latin typeface="メイリオ" panose="020B0604030504040204" pitchFamily="50" charset="-128"/>
                <a:ea typeface="メイリオ" panose="020B0604030504040204" pitchFamily="50" charset="-128"/>
              </a:rPr>
              <a:t>80%</a:t>
            </a:r>
            <a:r>
              <a:rPr lang="ja-JP" altLang="en-US" sz="2000" dirty="0">
                <a:latin typeface="メイリオ" panose="020B0604030504040204" pitchFamily="50" charset="-128"/>
                <a:ea typeface="メイリオ" panose="020B0604030504040204" pitchFamily="50" charset="-128"/>
              </a:rPr>
              <a:t>以上の時は、</a:t>
            </a:r>
            <a:r>
              <a:rPr lang="en-US" altLang="ja-JP" sz="2000" dirty="0">
                <a:latin typeface="メイリオ" panose="020B0604030504040204" pitchFamily="50" charset="-128"/>
                <a:ea typeface="メイリオ" panose="020B0604030504040204" pitchFamily="50" charset="-128"/>
              </a:rPr>
              <a:t>DW+HD</a:t>
            </a:r>
            <a:r>
              <a:rPr lang="ja-JP" altLang="en-US" sz="2000" dirty="0">
                <a:latin typeface="メイリオ" panose="020B0604030504040204" pitchFamily="50" charset="-128"/>
                <a:ea typeface="メイリオ" panose="020B0604030504040204" pitchFamily="50" charset="-128"/>
              </a:rPr>
              <a:t>の中央値補完が最も優れている</a:t>
            </a:r>
            <a:endParaRPr lang="en-US" altLang="ja-JP" sz="2000"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→欠損率が高いとき、提案モデルのコンテキストウィンドウ内のデータが少なく</a:t>
            </a:r>
            <a:endParaRPr lang="en-US" altLang="ja-JP"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　なり、また、</a:t>
            </a:r>
            <a:r>
              <a:rPr lang="en-US" altLang="ja-JP" dirty="0">
                <a:latin typeface="メイリオ" panose="020B0604030504040204" pitchFamily="50" charset="-128"/>
                <a:ea typeface="メイリオ" panose="020B0604030504040204" pitchFamily="50" charset="-128"/>
              </a:rPr>
              <a:t>LAPR</a:t>
            </a:r>
            <a:r>
              <a:rPr lang="ja-JP" altLang="en-US" dirty="0">
                <a:latin typeface="メイリオ" panose="020B0604030504040204" pitchFamily="50" charset="-128"/>
                <a:ea typeface="メイリオ" panose="020B0604030504040204" pitchFamily="50" charset="-128"/>
              </a:rPr>
              <a:t>を生成するための周囲のデータも欠損が生じているため、</a:t>
            </a:r>
            <a:endParaRPr lang="en-US" altLang="ja-JP"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　</a:t>
            </a:r>
            <a:r>
              <a:rPr lang="en-US" altLang="ja-JP" dirty="0">
                <a:latin typeface="メイリオ" panose="020B0604030504040204" pitchFamily="50" charset="-128"/>
                <a:ea typeface="メイリオ" panose="020B0604030504040204" pitchFamily="50" charset="-128"/>
              </a:rPr>
              <a:t>DW+HD</a:t>
            </a:r>
            <a:r>
              <a:rPr lang="ja-JP" altLang="en-US" dirty="0">
                <a:latin typeface="メイリオ" panose="020B0604030504040204" pitchFamily="50" charset="-128"/>
                <a:ea typeface="メイリオ" panose="020B0604030504040204" pitchFamily="50" charset="-128"/>
              </a:rPr>
              <a:t>の中央値補完の影響が強いためだと考えられる</a:t>
            </a:r>
            <a:endParaRPr lang="en-US" altLang="ja-JP" dirty="0">
              <a:latin typeface="メイリオ" panose="020B0604030504040204" pitchFamily="50" charset="-128"/>
              <a:ea typeface="メイリオ" panose="020B0604030504040204" pitchFamily="50" charset="-128"/>
            </a:endParaRPr>
          </a:p>
          <a:p>
            <a:pPr marL="914400" lvl="2" indent="0">
              <a:buNone/>
            </a:pPr>
            <a:endParaRPr lang="en-US" altLang="ja-JP" dirty="0">
              <a:latin typeface="メイリオ" panose="020B0604030504040204" pitchFamily="50" charset="-128"/>
              <a:ea typeface="メイリオ" panose="020B0604030504040204" pitchFamily="50" charset="-128"/>
            </a:endParaRPr>
          </a:p>
          <a:p>
            <a:pPr marL="914400" lvl="2" indent="0">
              <a:buNone/>
            </a:pPr>
            <a:r>
              <a:rPr lang="ja-JP" altLang="en-US" dirty="0">
                <a:latin typeface="メイリオ" panose="020B0604030504040204" pitchFamily="50" charset="-128"/>
                <a:ea typeface="メイリオ" panose="020B0604030504040204" pitchFamily="50" charset="-128"/>
              </a:rPr>
              <a:t>→コンテキストウィンドウと</a:t>
            </a:r>
            <a:r>
              <a:rPr lang="en-US" altLang="ja-JP" dirty="0">
                <a:latin typeface="メイリオ" panose="020B0604030504040204" pitchFamily="50" charset="-128"/>
                <a:ea typeface="メイリオ" panose="020B0604030504040204" pitchFamily="50" charset="-128"/>
              </a:rPr>
              <a:t>LAPR</a:t>
            </a:r>
            <a:r>
              <a:rPr lang="ja-JP" altLang="en-US" dirty="0">
                <a:latin typeface="メイリオ" panose="020B0604030504040204" pitchFamily="50" charset="-128"/>
                <a:ea typeface="メイリオ" panose="020B0604030504040204" pitchFamily="50" charset="-128"/>
              </a:rPr>
              <a:t>の構築方法を変更する必要がある</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24014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293F-2165-3682-9BF6-4454A387DC7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08C87CA-5653-007B-3FFA-B847C418907C}"/>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7</a:t>
            </a:r>
            <a:r>
              <a:rPr lang="ja-JP" altLang="en-US" sz="2800" dirty="0">
                <a:latin typeface="メイリオ" panose="020B0604030504040204" pitchFamily="50" charset="-128"/>
                <a:ea typeface="メイリオ" panose="020B0604030504040204" pitchFamily="50" charset="-128"/>
              </a:rPr>
              <a:t>．結果、考察</a:t>
            </a:r>
            <a:endParaRPr kumimoji="1" lang="ja-JP" altLang="en-US" sz="2800"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376CC0A2-D5DD-742A-5301-D22A6171EA10}"/>
              </a:ext>
            </a:extLst>
          </p:cNvPr>
          <p:cNvSpPr>
            <a:spLocks noGrp="1"/>
          </p:cNvSpPr>
          <p:nvPr>
            <p:ph idx="1"/>
          </p:nvPr>
        </p:nvSpPr>
        <p:spPr>
          <a:xfrm>
            <a:off x="838200" y="1122948"/>
            <a:ext cx="10515600" cy="5054015"/>
          </a:xfrm>
        </p:spPr>
        <p:txBody>
          <a:bodyPr>
            <a:normAutofit/>
          </a:bodyPr>
          <a:lstStyle/>
          <a:p>
            <a:r>
              <a:rPr lang="ja-JP" altLang="en-US" sz="2400" dirty="0">
                <a:latin typeface="メイリオ" panose="020B0604030504040204" pitchFamily="50" charset="-128"/>
                <a:ea typeface="メイリオ" panose="020B0604030504040204" pitchFamily="50" charset="-128"/>
              </a:rPr>
              <a:t>下図の最初のグラフは歩数ごとの提案モデルのテストデータの誤差率</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歩数が多くなるほど、モデルの誤差が大きくなる</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時間当たりの歩数が多い時間ブロックはそもそもデータ数が少ない</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残りのグラフは、</a:t>
            </a:r>
            <a:r>
              <a:rPr lang="en-US" altLang="ja-JP" sz="2400" dirty="0">
                <a:latin typeface="メイリオ" panose="020B0604030504040204" pitchFamily="50" charset="-128"/>
                <a:ea typeface="メイリオ" panose="020B0604030504040204" pitchFamily="50" charset="-128"/>
              </a:rPr>
              <a:t>DW+HD</a:t>
            </a:r>
            <a:r>
              <a:rPr lang="ja-JP" altLang="en-US" sz="2400" dirty="0">
                <a:latin typeface="メイリオ" panose="020B0604030504040204" pitchFamily="50" charset="-128"/>
                <a:ea typeface="メイリオ" panose="020B0604030504040204" pitchFamily="50" charset="-128"/>
              </a:rPr>
              <a:t>中央値補完、</a:t>
            </a:r>
            <a:r>
              <a:rPr lang="en-US" altLang="ja-JP" sz="2400" dirty="0" err="1">
                <a:latin typeface="メイリオ" panose="020B0604030504040204" pitchFamily="50" charset="-128"/>
                <a:ea typeface="メイリオ" panose="020B0604030504040204" pitchFamily="50" charset="-128"/>
              </a:rPr>
              <a:t>kNN-softmax</a:t>
            </a:r>
            <a:r>
              <a:rPr lang="ja-JP" altLang="en-US" sz="2400" dirty="0">
                <a:latin typeface="メイリオ" panose="020B0604030504040204" pitchFamily="50" charset="-128"/>
                <a:ea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rPr>
              <a:t>MRNN</a:t>
            </a:r>
            <a:r>
              <a:rPr lang="ja-JP" altLang="en-US" sz="2400" dirty="0">
                <a:latin typeface="メイリオ" panose="020B0604030504040204" pitchFamily="50" charset="-128"/>
                <a:ea typeface="メイリオ" panose="020B0604030504040204" pitchFamily="50" charset="-128"/>
              </a:rPr>
              <a:t>それぞれの誤差と、提案手法の誤差との比較</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比率が</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よりも大きい場合に、提案モデルの方が優れていることを意味する</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→ほぼすべてにおいて、提案手法が優れている</a:t>
            </a:r>
            <a:endParaRPr lang="en-US" altLang="ja-JP" sz="2000" dirty="0">
              <a:latin typeface="メイリオ" panose="020B0604030504040204" pitchFamily="50" charset="-128"/>
              <a:ea typeface="メイリオ" panose="020B0604030504040204" pitchFamily="50" charset="-128"/>
            </a:endParaRPr>
          </a:p>
        </p:txBody>
      </p:sp>
      <p:pic>
        <p:nvPicPr>
          <p:cNvPr id="9" name="図 8" descr="グラフ, 散布図&#10;&#10;AI によって生成されたコンテンツは間違っている可能性があります。">
            <a:extLst>
              <a:ext uri="{FF2B5EF4-FFF2-40B4-BE49-F238E27FC236}">
                <a16:creationId xmlns:a16="http://schemas.microsoft.com/office/drawing/2014/main" id="{1345550A-7D2A-E30D-23B3-DD6E7A1014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218" y="4601029"/>
            <a:ext cx="9649563" cy="1575934"/>
          </a:xfrm>
          <a:prstGeom prst="rect">
            <a:avLst/>
          </a:prstGeom>
        </p:spPr>
      </p:pic>
    </p:spTree>
    <p:extLst>
      <p:ext uri="{BB962C8B-B14F-4D97-AF65-F5344CB8AC3E}">
        <p14:creationId xmlns:p14="http://schemas.microsoft.com/office/powerpoint/2010/main" val="4080065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648A68-4837-9AC0-7449-6BC4A84D4727}"/>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1</a:t>
            </a:r>
            <a:r>
              <a:rPr lang="ja-JP" altLang="en-US" sz="2800" dirty="0">
                <a:latin typeface="メイリオ" panose="020B0604030504040204" pitchFamily="50" charset="-128"/>
                <a:ea typeface="メイリオ" panose="020B0604030504040204" pitchFamily="50" charset="-128"/>
              </a:rPr>
              <a:t>．背景</a:t>
            </a:r>
            <a:endParaRPr kumimoji="1" lang="ja-JP" altLang="en-US" sz="28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4C94EF0B-0770-6D2D-9941-4FD0CA24802C}"/>
              </a:ext>
            </a:extLst>
          </p:cNvPr>
          <p:cNvSpPr>
            <a:spLocks noGrp="1"/>
          </p:cNvSpPr>
          <p:nvPr>
            <p:ph idx="1"/>
          </p:nvPr>
        </p:nvSpPr>
        <p:spPr>
          <a:xfrm>
            <a:off x="838200" y="1299411"/>
            <a:ext cx="10712116" cy="4877552"/>
          </a:xfrm>
        </p:spPr>
        <p:txBody>
          <a:bodyPr>
            <a:normAutofit/>
          </a:bodyPr>
          <a:lstStyle/>
          <a:p>
            <a:r>
              <a:rPr lang="ja-JP" altLang="en-US" sz="2400" dirty="0">
                <a:latin typeface="メイリオ" panose="020B0604030504040204" pitchFamily="50" charset="-128"/>
                <a:ea typeface="メイリオ" panose="020B0604030504040204" pitchFamily="50" charset="-128"/>
              </a:rPr>
              <a:t>ウェアラブルデバイスを用いて歩数データを収集し、身体活動の分析</a:t>
            </a:r>
            <a:endParaRPr lang="en-US" altLang="ja-JP" sz="16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個人の身体活動が健康にどのように関連しているのかについての情報を知ることが</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できる可能性（座位行動の減少、身体活動の促進）</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データ収集の上で、欠損が発生する</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デバイスの不装着、装着の不備、バッテリー切れ</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機械学習において欠損データがもたらす悪影響</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機械学習モデルは完全なデータを入力することが必要不可欠であり、学習が困難など</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94706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2EAE4-5264-708D-4248-B4AF1864D8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C1ADBA-4F93-943A-22F7-E623E1D977F3}"/>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7</a:t>
            </a:r>
            <a:r>
              <a:rPr lang="ja-JP" altLang="en-US" sz="2800" dirty="0">
                <a:latin typeface="メイリオ" panose="020B0604030504040204" pitchFamily="50" charset="-128"/>
                <a:ea typeface="メイリオ" panose="020B0604030504040204" pitchFamily="50" charset="-128"/>
              </a:rPr>
              <a:t>．結果、考察</a:t>
            </a:r>
            <a:endParaRPr kumimoji="1" lang="ja-JP" altLang="en-US" sz="2800"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DD7D7CB7-1F9B-3DCD-7EC5-F71BFF32EFFC}"/>
              </a:ext>
            </a:extLst>
          </p:cNvPr>
          <p:cNvSpPr>
            <a:spLocks noGrp="1"/>
          </p:cNvSpPr>
          <p:nvPr>
            <p:ph idx="1"/>
          </p:nvPr>
        </p:nvSpPr>
        <p:spPr>
          <a:xfrm>
            <a:off x="838200" y="1122948"/>
            <a:ext cx="10515600" cy="5054015"/>
          </a:xfrm>
        </p:spPr>
        <p:txBody>
          <a:bodyPr>
            <a:normAutofit/>
          </a:bodyPr>
          <a:lstStyle/>
          <a:p>
            <a:r>
              <a:rPr lang="ja-JP" altLang="en-US" sz="2400" dirty="0">
                <a:latin typeface="メイリオ" panose="020B0604030504040204" pitchFamily="50" charset="-128"/>
                <a:ea typeface="メイリオ" panose="020B0604030504040204" pitchFamily="50" charset="-128"/>
              </a:rPr>
              <a:t>下図はモデルが曜日による活動パターンの変化を考慮していることを</a:t>
            </a:r>
            <a:endParaRPr lang="en-US" altLang="ja-JP" sz="2400" dirty="0">
              <a:latin typeface="メイリオ" panose="020B0604030504040204" pitchFamily="50" charset="-128"/>
              <a:ea typeface="メイリオ" panose="020B0604030504040204" pitchFamily="50" charset="-128"/>
            </a:endParaRPr>
          </a:p>
          <a:p>
            <a:pPr marL="0" indent="0">
              <a:buNone/>
            </a:pPr>
            <a:r>
              <a:rPr lang="ja-JP" altLang="en-US" sz="2400" dirty="0">
                <a:latin typeface="メイリオ" panose="020B0604030504040204" pitchFamily="50" charset="-128"/>
                <a:ea typeface="メイリオ" panose="020B0604030504040204" pitchFamily="50" charset="-128"/>
              </a:rPr>
              <a:t>　示している（縦軸が時間変化、横軸が日数）</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下図の左から</a:t>
            </a:r>
            <a:r>
              <a:rPr lang="en-US" altLang="ja-JP" sz="2000" dirty="0">
                <a:latin typeface="メイリオ" panose="020B0604030504040204" pitchFamily="50" charset="-128"/>
                <a:ea typeface="メイリオ" panose="020B0604030504040204" pitchFamily="50" charset="-128"/>
              </a:rPr>
              <a:t>3</a:t>
            </a:r>
            <a:r>
              <a:rPr lang="ja-JP" altLang="en-US" sz="2000" dirty="0">
                <a:latin typeface="メイリオ" panose="020B0604030504040204" pitchFamily="50" charset="-128"/>
                <a:ea typeface="メイリオ" panose="020B0604030504040204" pitchFamily="50" charset="-128"/>
              </a:rPr>
              <a:t>つの図から、色の濃い部分に最も焦点を当てており、</a:t>
            </a:r>
            <a:r>
              <a:rPr lang="en-US" altLang="ja-JP" sz="2000" dirty="0">
                <a:latin typeface="メイリオ" panose="020B0604030504040204" pitchFamily="50" charset="-128"/>
                <a:ea typeface="メイリオ" panose="020B0604030504040204" pitchFamily="50" charset="-128"/>
              </a:rPr>
              <a:t>±1h</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±1d</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±1w</a:t>
            </a:r>
            <a:r>
              <a:rPr lang="ja-JP" altLang="en-US" sz="2000" dirty="0">
                <a:latin typeface="メイリオ" panose="020B0604030504040204" pitchFamily="50" charset="-128"/>
                <a:ea typeface="メイリオ" panose="020B0604030504040204" pitchFamily="50" charset="-128"/>
              </a:rPr>
              <a:t>の時間帯が重要</a:t>
            </a: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左から</a:t>
            </a:r>
            <a:r>
              <a:rPr lang="en-US" altLang="ja-JP" sz="2400" dirty="0">
                <a:latin typeface="メイリオ" panose="020B0604030504040204" pitchFamily="50" charset="-128"/>
                <a:ea typeface="メイリオ" panose="020B0604030504040204" pitchFamily="50" charset="-128"/>
              </a:rPr>
              <a:t>4</a:t>
            </a:r>
            <a:r>
              <a:rPr lang="ja-JP" altLang="en-US" sz="2400" dirty="0">
                <a:latin typeface="メイリオ" panose="020B0604030504040204" pitchFamily="50" charset="-128"/>
                <a:ea typeface="メイリオ" panose="020B0604030504040204" pitchFamily="50" charset="-128"/>
              </a:rPr>
              <a:t>番目の図は、特定の</a:t>
            </a:r>
            <a:r>
              <a:rPr lang="en-US" altLang="ja-JP" sz="2400" dirty="0">
                <a:latin typeface="メイリオ" panose="020B0604030504040204" pitchFamily="50" charset="-128"/>
                <a:ea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rPr>
              <a:t>つの曜日間の差を示している</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モデルは曜日ごとに活動パターンの違いを学習していることを示している</a:t>
            </a:r>
            <a:endParaRPr lang="en-US" altLang="ja-JP" sz="2000" dirty="0">
              <a:latin typeface="メイリオ" panose="020B0604030504040204" pitchFamily="50" charset="-128"/>
              <a:ea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rPr>
              <a:t>5</a:t>
            </a:r>
            <a:r>
              <a:rPr lang="ja-JP" altLang="en-US" sz="2400" dirty="0">
                <a:latin typeface="メイリオ" panose="020B0604030504040204" pitchFamily="50" charset="-128"/>
                <a:ea typeface="メイリオ" panose="020B0604030504040204" pitchFamily="50" charset="-128"/>
              </a:rPr>
              <a:t>番目の図は補完したい時間ブロックとの時間的な距離と関係性を示す</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モデルが時間的な関係性をどのように数値で表現しているのかを示している</a:t>
            </a: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p:txBody>
      </p:sp>
      <p:pic>
        <p:nvPicPr>
          <p:cNvPr id="5" name="図 4" descr="タイムライン&#10;&#10;AI によって生成されたコンテンツは間違っている可能性があります。">
            <a:extLst>
              <a:ext uri="{FF2B5EF4-FFF2-40B4-BE49-F238E27FC236}">
                <a16:creationId xmlns:a16="http://schemas.microsoft.com/office/drawing/2014/main" id="{E62C6E37-5F3A-AF0E-7407-815E7BDE2A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207271"/>
            <a:ext cx="11121571" cy="1474288"/>
          </a:xfrm>
          <a:prstGeom prst="rect">
            <a:avLst/>
          </a:prstGeom>
        </p:spPr>
      </p:pic>
    </p:spTree>
    <p:extLst>
      <p:ext uri="{BB962C8B-B14F-4D97-AF65-F5344CB8AC3E}">
        <p14:creationId xmlns:p14="http://schemas.microsoft.com/office/powerpoint/2010/main" val="92197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9218A-4724-61B0-0972-5D73D88B00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B7F6AC-55A6-E7E1-2DB2-2F7BE02ACEE7}"/>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7</a:t>
            </a:r>
            <a:r>
              <a:rPr lang="ja-JP" altLang="en-US" sz="2800" dirty="0">
                <a:latin typeface="メイリオ" panose="020B0604030504040204" pitchFamily="50" charset="-128"/>
                <a:ea typeface="メイリオ" panose="020B0604030504040204" pitchFamily="50" charset="-128"/>
              </a:rPr>
              <a:t>．結果、考察</a:t>
            </a:r>
            <a:endParaRPr kumimoji="1" lang="ja-JP" altLang="en-US" sz="2800" dirty="0">
              <a:latin typeface="メイリオ" panose="020B0604030504040204" pitchFamily="50" charset="-128"/>
              <a:ea typeface="メイリオ" panose="020B0604030504040204" pitchFamily="50" charset="-128"/>
            </a:endParaRPr>
          </a:p>
        </p:txBody>
      </p:sp>
      <p:sp>
        <p:nvSpPr>
          <p:cNvPr id="4" name="コンテンツ プレースホルダー 3">
            <a:extLst>
              <a:ext uri="{FF2B5EF4-FFF2-40B4-BE49-F238E27FC236}">
                <a16:creationId xmlns:a16="http://schemas.microsoft.com/office/drawing/2014/main" id="{57C0B6E7-DB32-BECA-5D35-17D63313F101}"/>
              </a:ext>
            </a:extLst>
          </p:cNvPr>
          <p:cNvSpPr>
            <a:spLocks noGrp="1"/>
          </p:cNvSpPr>
          <p:nvPr>
            <p:ph idx="1"/>
          </p:nvPr>
        </p:nvSpPr>
        <p:spPr>
          <a:xfrm>
            <a:off x="838200" y="1122948"/>
            <a:ext cx="10515600" cy="5054015"/>
          </a:xfrm>
        </p:spPr>
        <p:txBody>
          <a:bodyPr>
            <a:normAutofit/>
          </a:bodyPr>
          <a:lstStyle/>
          <a:p>
            <a:r>
              <a:rPr lang="ja-JP" altLang="en-US" sz="2400" dirty="0">
                <a:latin typeface="メイリオ" panose="020B0604030504040204" pitchFamily="50" charset="-128"/>
                <a:ea typeface="メイリオ" panose="020B0604030504040204" pitchFamily="50" charset="-128"/>
              </a:rPr>
              <a:t>下図はコンテキストウィンドウでの週の数と時間の数を変更した時の、</a:t>
            </a:r>
            <a:endParaRPr lang="en-US" altLang="ja-JP" sz="2400" dirty="0">
              <a:latin typeface="メイリオ" panose="020B0604030504040204" pitchFamily="50" charset="-128"/>
              <a:ea typeface="メイリオ" panose="020B0604030504040204" pitchFamily="50" charset="-128"/>
            </a:endParaRPr>
          </a:p>
          <a:p>
            <a:pPr marL="0" indent="0">
              <a:buNone/>
            </a:pPr>
            <a:r>
              <a:rPr lang="ja-JP" altLang="en-US" sz="2400" dirty="0">
                <a:latin typeface="メイリオ" panose="020B0604030504040204" pitchFamily="50" charset="-128"/>
                <a:ea typeface="メイリオ" panose="020B0604030504040204" pitchFamily="50" charset="-128"/>
              </a:rPr>
              <a:t>　影響を表している</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左が時間の数、右が週の数を増加させたときの誤差が小さくなっていることから、</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より広範囲の情報を使うことが重要</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また、</a:t>
            </a:r>
            <a:r>
              <a:rPr lang="en-US" altLang="ja-JP" sz="2400" dirty="0">
                <a:latin typeface="メイリオ" panose="020B0604030504040204" pitchFamily="50" charset="-128"/>
                <a:ea typeface="メイリオ" panose="020B0604030504040204" pitchFamily="50" charset="-128"/>
              </a:rPr>
              <a:t>LAPR</a:t>
            </a:r>
            <a:r>
              <a:rPr lang="ja-JP" altLang="en-US" sz="2400" dirty="0">
                <a:latin typeface="メイリオ" panose="020B0604030504040204" pitchFamily="50" charset="-128"/>
                <a:ea typeface="メイリオ" panose="020B0604030504040204" pitchFamily="50" charset="-128"/>
              </a:rPr>
              <a:t>を削除すると誤差が増加したため、</a:t>
            </a:r>
            <a:r>
              <a:rPr lang="en-US" altLang="ja-JP" sz="2400" dirty="0">
                <a:latin typeface="メイリオ" panose="020B0604030504040204" pitchFamily="50" charset="-128"/>
                <a:ea typeface="メイリオ" panose="020B0604030504040204" pitchFamily="50" charset="-128"/>
              </a:rPr>
              <a:t>LAPR</a:t>
            </a:r>
            <a:r>
              <a:rPr lang="ja-JP" altLang="en-US" sz="2400" dirty="0">
                <a:latin typeface="メイリオ" panose="020B0604030504040204" pitchFamily="50" charset="-128"/>
                <a:ea typeface="メイリオ" panose="020B0604030504040204" pitchFamily="50" charset="-128"/>
              </a:rPr>
              <a:t>がモデルの性能向上に寄与していることも示された</a:t>
            </a:r>
            <a:endParaRPr lang="en-US" altLang="ja-JP" sz="2400" dirty="0">
              <a:latin typeface="メイリオ" panose="020B0604030504040204" pitchFamily="50" charset="-128"/>
              <a:ea typeface="メイリオ" panose="020B0604030504040204" pitchFamily="50" charset="-128"/>
            </a:endParaRPr>
          </a:p>
        </p:txBody>
      </p:sp>
      <p:pic>
        <p:nvPicPr>
          <p:cNvPr id="5" name="図 4" descr="グラフ&#10;&#10;AI によって生成されたコンテンツは間違っている可能性があります。">
            <a:extLst>
              <a:ext uri="{FF2B5EF4-FFF2-40B4-BE49-F238E27FC236}">
                <a16:creationId xmlns:a16="http://schemas.microsoft.com/office/drawing/2014/main" id="{97579F38-16DC-9381-4C6A-F7EF3976F6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614" y="2775724"/>
            <a:ext cx="6774772" cy="2117117"/>
          </a:xfrm>
          <a:prstGeom prst="rect">
            <a:avLst/>
          </a:prstGeom>
        </p:spPr>
      </p:pic>
    </p:spTree>
    <p:extLst>
      <p:ext uri="{BB962C8B-B14F-4D97-AF65-F5344CB8AC3E}">
        <p14:creationId xmlns:p14="http://schemas.microsoft.com/office/powerpoint/2010/main" val="2628347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D2850-99A3-E817-737C-4BCB7B19C235}"/>
              </a:ext>
            </a:extLst>
          </p:cNvPr>
          <p:cNvSpPr>
            <a:spLocks noGrp="1"/>
          </p:cNvSpPr>
          <p:nvPr>
            <p:ph type="title"/>
          </p:nvPr>
        </p:nvSpPr>
        <p:spPr>
          <a:xfrm>
            <a:off x="838200" y="365125"/>
            <a:ext cx="10515600" cy="597401"/>
          </a:xfrm>
        </p:spPr>
        <p:txBody>
          <a:bodyPr>
            <a:normAutofit/>
          </a:bodyPr>
          <a:lstStyle/>
          <a:p>
            <a:r>
              <a:rPr kumimoji="1" lang="en-US" altLang="ja-JP" sz="2800" dirty="0">
                <a:latin typeface="メイリオ" panose="020B0604030504040204" pitchFamily="50" charset="-128"/>
                <a:ea typeface="メイリオ" panose="020B0604030504040204" pitchFamily="50" charset="-128"/>
              </a:rPr>
              <a:t>8</a:t>
            </a:r>
            <a:r>
              <a:rPr kumimoji="1" lang="ja-JP" altLang="en-US" sz="2800" dirty="0">
                <a:latin typeface="メイリオ" panose="020B0604030504040204" pitchFamily="50" charset="-128"/>
                <a:ea typeface="メイリオ" panose="020B0604030504040204" pitchFamily="50" charset="-128"/>
              </a:rPr>
              <a:t>．結論</a:t>
            </a:r>
          </a:p>
        </p:txBody>
      </p:sp>
      <p:sp>
        <p:nvSpPr>
          <p:cNvPr id="3" name="コンテンツ プレースホルダー 2">
            <a:extLst>
              <a:ext uri="{FF2B5EF4-FFF2-40B4-BE49-F238E27FC236}">
                <a16:creationId xmlns:a16="http://schemas.microsoft.com/office/drawing/2014/main" id="{ACEDA1CB-3C3F-D0FF-55B6-74A8E3A3BF01}"/>
              </a:ext>
            </a:extLst>
          </p:cNvPr>
          <p:cNvSpPr>
            <a:spLocks noGrp="1"/>
          </p:cNvSpPr>
          <p:nvPr>
            <p:ph idx="1"/>
          </p:nvPr>
        </p:nvSpPr>
        <p:spPr>
          <a:xfrm>
            <a:off x="838200" y="962526"/>
            <a:ext cx="11065042" cy="5214437"/>
          </a:xfrm>
        </p:spPr>
        <p:txBody>
          <a:bodyPr>
            <a:normAutofit/>
          </a:bodyPr>
          <a:lstStyle/>
          <a:p>
            <a:r>
              <a:rPr kumimoji="1" lang="ja-JP" altLang="en-US" sz="2400" dirty="0">
                <a:latin typeface="メイリオ" panose="020B0604030504040204" pitchFamily="50" charset="-128"/>
                <a:ea typeface="メイリオ" panose="020B0604030504040204" pitchFamily="50" charset="-128"/>
              </a:rPr>
              <a:t>ウェアラブルデバイスの欠損が多い問題から、欠損を補完する必要性</a:t>
            </a:r>
            <a:endParaRPr kumimoji="1"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機械学習には完全なデータが必要</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kumimoji="1"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大規模な歩数データセットを構築</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en-US" altLang="ja-JP" sz="2000" dirty="0">
                <a:latin typeface="メイリオ" panose="020B0604030504040204" pitchFamily="50" charset="-128"/>
                <a:ea typeface="メイリオ" panose="020B0604030504040204" pitchFamily="50" charset="-128"/>
              </a:rPr>
              <a:t>All</a:t>
            </a: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of</a:t>
            </a: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Us</a:t>
            </a:r>
            <a:r>
              <a:rPr lang="ja-JP" altLang="en-US" sz="2000" dirty="0">
                <a:latin typeface="メイリオ" panose="020B0604030504040204" pitchFamily="50" charset="-128"/>
                <a:ea typeface="メイリオ" panose="020B0604030504040204" pitchFamily="50" charset="-128"/>
              </a:rPr>
              <a:t>から</a:t>
            </a:r>
            <a:r>
              <a:rPr lang="en-US" altLang="ja-JP" sz="2000" dirty="0">
                <a:latin typeface="メイリオ" panose="020B0604030504040204" pitchFamily="50" charset="-128"/>
                <a:ea typeface="メイリオ" panose="020B0604030504040204" pitchFamily="50" charset="-128"/>
              </a:rPr>
              <a:t>11520</a:t>
            </a:r>
            <a:r>
              <a:rPr lang="ja-JP" altLang="en-US" sz="2000" dirty="0">
                <a:latin typeface="メイリオ" panose="020B0604030504040204" pitchFamily="50" charset="-128"/>
                <a:ea typeface="メイリオ" panose="020B0604030504040204" pitchFamily="50" charset="-128"/>
              </a:rPr>
              <a:t>人分の歩数データ提供してもらった</a:t>
            </a: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endParaRPr lang="en-US" altLang="ja-JP" sz="20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新たな</a:t>
            </a:r>
            <a:r>
              <a:rPr kumimoji="1" lang="en-US" altLang="ja-JP" sz="2400" dirty="0">
                <a:latin typeface="メイリオ" panose="020B0604030504040204" pitchFamily="50" charset="-128"/>
                <a:ea typeface="メイリオ" panose="020B0604030504040204" pitchFamily="50" charset="-128"/>
              </a:rPr>
              <a:t>Sparse Self-Attention</a:t>
            </a:r>
            <a:r>
              <a:rPr kumimoji="1" lang="ja-JP" altLang="en-US" sz="2400" dirty="0">
                <a:latin typeface="メイリオ" panose="020B0604030504040204" pitchFamily="50" charset="-128"/>
                <a:ea typeface="メイリオ" panose="020B0604030504040204" pitchFamily="50" charset="-128"/>
              </a:rPr>
              <a:t>モデルを開発し、効率的な時間パターンを捉え、欠損値を補完</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既存の手法よりも高い性能で欠損値を補完できることを確認</a:t>
            </a:r>
            <a:endParaRPr lang="en-US" altLang="ja-JP" sz="2400" dirty="0">
              <a:latin typeface="メイリオ" panose="020B0604030504040204" pitchFamily="50" charset="-128"/>
              <a:ea typeface="メイリオ" panose="020B0604030504040204" pitchFamily="50" charset="-128"/>
            </a:endParaRPr>
          </a:p>
          <a:p>
            <a:endParaRPr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今後、モデルを改良し、複雑なデータにも対応できように、また、他の種類のデータにも応用していく予定</a:t>
            </a:r>
            <a:endParaRPr kumimoji="1" lang="en-US" altLang="ja-JP"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307271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9C983-74E7-C3BA-66F4-EAF8CA9365B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C0C9040-74E1-8F8E-E2D6-AAC3979D14F5}"/>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2</a:t>
            </a:r>
            <a:r>
              <a:rPr lang="ja-JP" altLang="en-US" sz="2800" dirty="0">
                <a:latin typeface="メイリオ" panose="020B0604030504040204" pitchFamily="50" charset="-128"/>
                <a:ea typeface="メイリオ" panose="020B0604030504040204" pitchFamily="50" charset="-128"/>
              </a:rPr>
              <a:t>．目的</a:t>
            </a:r>
            <a:endParaRPr kumimoji="1" lang="ja-JP" altLang="en-US" sz="28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972E6D85-CDD3-860E-5419-446E8D32896A}"/>
              </a:ext>
            </a:extLst>
          </p:cNvPr>
          <p:cNvSpPr>
            <a:spLocks noGrp="1"/>
          </p:cNvSpPr>
          <p:nvPr>
            <p:ph idx="1"/>
          </p:nvPr>
        </p:nvSpPr>
        <p:spPr>
          <a:xfrm>
            <a:off x="838200" y="1299411"/>
            <a:ext cx="10712116" cy="4877552"/>
          </a:xfrm>
        </p:spPr>
        <p:txBody>
          <a:bodyPr>
            <a:normAutofit/>
          </a:bodyPr>
          <a:lstStyle/>
          <a:p>
            <a:r>
              <a:rPr lang="ja-JP" altLang="en-US" sz="2400" dirty="0">
                <a:latin typeface="メイリオ" panose="020B0604030504040204" pitchFamily="50" charset="-128"/>
                <a:ea typeface="メイリオ" panose="020B0604030504040204" pitchFamily="50" charset="-128"/>
              </a:rPr>
              <a:t>時間単位ごとの歩数データの欠損値補完</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個人によって活動パターンが変化</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（個人の休息度、多忙度、天候や気温、病気の有無、イベントなどの歩数データと</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直接的に関係のない要因に影響を受ける可能性）</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ドメイン知識に基づいたモデルと大規模な歩数データの必要性</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歩数データの特性などをモデル設計に反映させる（活動時間帯、曜日、心拍数、</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装着時間）</a:t>
            </a: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歩数データの多様性を考慮するために、大量のデータを学習で使用</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（個人によって、歩数データや欠損パターンが多様）</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650838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FA265-5AC2-3755-422D-319BB853454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16C248E-A897-C2D1-5A67-639DF3A25ECA}"/>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3</a:t>
            </a:r>
            <a:r>
              <a:rPr lang="ja-JP" altLang="en-US" sz="2800" dirty="0">
                <a:latin typeface="メイリオ" panose="020B0604030504040204" pitchFamily="50" charset="-128"/>
                <a:ea typeface="メイリオ" panose="020B0604030504040204" pitchFamily="50" charset="-128"/>
              </a:rPr>
              <a:t>．関連研究</a:t>
            </a:r>
            <a:endParaRPr kumimoji="1" lang="ja-JP" altLang="en-US" sz="28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22E8143D-A58C-B8F4-C646-1F7BFF23668F}"/>
              </a:ext>
            </a:extLst>
          </p:cNvPr>
          <p:cNvSpPr>
            <a:spLocks noGrp="1"/>
          </p:cNvSpPr>
          <p:nvPr>
            <p:ph idx="1"/>
          </p:nvPr>
        </p:nvSpPr>
        <p:spPr>
          <a:xfrm>
            <a:off x="838199" y="1299410"/>
            <a:ext cx="10872537" cy="5358063"/>
          </a:xfrm>
        </p:spPr>
        <p:txBody>
          <a:bodyPr>
            <a:normAutofit lnSpcReduction="10000"/>
          </a:bodyPr>
          <a:lstStyle/>
          <a:p>
            <a:r>
              <a:rPr lang="ja-JP" altLang="en-US" sz="2400" dirty="0">
                <a:latin typeface="メイリオ" panose="020B0604030504040204" pitchFamily="50" charset="-128"/>
                <a:ea typeface="メイリオ" panose="020B0604030504040204" pitchFamily="50" charset="-128"/>
              </a:rPr>
              <a:t>統計と機械学習による補完方法</a:t>
            </a:r>
            <a:endParaRPr lang="en-US" altLang="ja-JP" sz="2400" dirty="0">
              <a:latin typeface="メイリオ" panose="020B0604030504040204" pitchFamily="50" charset="-128"/>
              <a:ea typeface="メイリオ" panose="020B0604030504040204" pitchFamily="50" charset="-128"/>
            </a:endParaRPr>
          </a:p>
          <a:p>
            <a:pPr marL="457200" lvl="1" indent="0">
              <a:buNone/>
            </a:pPr>
            <a:r>
              <a:rPr lang="en-US" altLang="ja-JP" sz="1600" dirty="0"/>
              <a:t>[Little and Rubin, 2019; </a:t>
            </a:r>
            <a:r>
              <a:rPr lang="da-DK" altLang="ja-JP" sz="1600" dirty="0"/>
              <a:t>Emmanuel et al., 2021; Gond et al., 2021]</a:t>
            </a:r>
            <a:endParaRPr lang="en-US" altLang="ja-JP" sz="16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平均補完、回帰補完、</a:t>
            </a:r>
            <a:r>
              <a:rPr lang="en-US" altLang="ja-JP" sz="2000" dirty="0">
                <a:latin typeface="メイリオ" panose="020B0604030504040204" pitchFamily="50" charset="-128"/>
                <a:ea typeface="メイリオ" panose="020B0604030504040204" pitchFamily="50" charset="-128"/>
              </a:rPr>
              <a:t>k</a:t>
            </a:r>
            <a:r>
              <a:rPr lang="ja-JP" altLang="en-US" sz="2000" dirty="0">
                <a:latin typeface="メイリオ" panose="020B0604030504040204" pitchFamily="50" charset="-128"/>
                <a:ea typeface="メイリオ" panose="020B0604030504040204" pitchFamily="50" charset="-128"/>
              </a:rPr>
              <a:t>近傍法補完、連鎖方程式による多重代入法</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en-US" altLang="ja-JP" sz="2000" dirty="0">
                <a:latin typeface="メイリオ" panose="020B0604030504040204" pitchFamily="50" charset="-128"/>
                <a:ea typeface="メイリオ" panose="020B0604030504040204" pitchFamily="50" charset="-128"/>
              </a:rPr>
              <a:t>(Multiple Imputation by Chained Equations : MISE)</a:t>
            </a:r>
          </a:p>
          <a:p>
            <a:pPr marL="457200" lvl="1" indent="0">
              <a:buNone/>
            </a:pP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深層学習による補完方法</a:t>
            </a:r>
            <a:r>
              <a:rPr lang="de-DE" altLang="ja-JP" sz="1600" dirty="0"/>
              <a:t>[Hochreiter and Schmidhuber, 1997; Cho et al., 2014]</a:t>
            </a:r>
          </a:p>
          <a:p>
            <a:pPr lvl="1">
              <a:buFont typeface="Wingdings" panose="05000000000000000000" pitchFamily="2" charset="2"/>
              <a:buChar char="Ø"/>
            </a:pPr>
            <a:r>
              <a:rPr lang="en-US" altLang="ja-JP" sz="2000" dirty="0">
                <a:latin typeface="メイリオ" panose="020B0604030504040204" pitchFamily="50" charset="-128"/>
                <a:ea typeface="メイリオ" panose="020B0604030504040204" pitchFamily="50" charset="-128"/>
              </a:rPr>
              <a:t>Recurrent Neural Networks</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RNNs</a:t>
            </a:r>
          </a:p>
          <a:p>
            <a:pPr marL="457200" lvl="1" indent="0">
              <a:buNone/>
            </a:pPr>
            <a:r>
              <a:rPr lang="ja-JP" altLang="en-US" sz="2000" dirty="0">
                <a:latin typeface="メイリオ" panose="020B0604030504040204" pitchFamily="50" charset="-128"/>
                <a:ea typeface="メイリオ" panose="020B0604030504040204" pitchFamily="50" charset="-128"/>
              </a:rPr>
              <a:t>　→ループ構造を持つことで、過去の情報記憶し、現在の処理に利用する学習方法</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en-US" altLang="ja-JP" sz="2000" dirty="0">
                <a:latin typeface="メイリオ" panose="020B0604030504040204" pitchFamily="50" charset="-128"/>
                <a:ea typeface="メイリオ" panose="020B0604030504040204" pitchFamily="50" charset="-128"/>
              </a:rPr>
              <a:t>Gated Recurrent Unit with Decay : GRU-D</a:t>
            </a:r>
          </a:p>
          <a:p>
            <a:pPr marL="457200" lvl="1" indent="0">
              <a:buNone/>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RNNs</a:t>
            </a:r>
            <a:r>
              <a:rPr lang="ja-JP" altLang="en-US" sz="2000" dirty="0">
                <a:latin typeface="メイリオ" panose="020B0604030504040204" pitchFamily="50" charset="-128"/>
                <a:ea typeface="メイリオ" panose="020B0604030504040204" pitchFamily="50" charset="-128"/>
              </a:rPr>
              <a:t>の一種である</a:t>
            </a:r>
            <a:r>
              <a:rPr lang="en-US" altLang="ja-JP" sz="2000" dirty="0">
                <a:latin typeface="メイリオ" panose="020B0604030504040204" pitchFamily="50" charset="-128"/>
                <a:ea typeface="メイリオ" panose="020B0604030504040204" pitchFamily="50" charset="-128"/>
              </a:rPr>
              <a:t>GRU</a:t>
            </a:r>
            <a:r>
              <a:rPr lang="ja-JP" altLang="en-US" sz="2000" dirty="0">
                <a:latin typeface="メイリオ" panose="020B0604030504040204" pitchFamily="50" charset="-128"/>
                <a:ea typeface="メイリオ" panose="020B0604030504040204" pitchFamily="50" charset="-128"/>
              </a:rPr>
              <a:t>を基に、欠損パターンなども考慮できる欠損値補完方法</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さらに</a:t>
            </a:r>
            <a:r>
              <a:rPr lang="en-US" altLang="ja-JP" sz="2000" dirty="0">
                <a:latin typeface="メイリオ" panose="020B0604030504040204" pitchFamily="50" charset="-128"/>
                <a:ea typeface="メイリオ" panose="020B0604030504040204" pitchFamily="50" charset="-128"/>
              </a:rPr>
              <a:t>GRU-D</a:t>
            </a:r>
            <a:r>
              <a:rPr lang="ja-JP" altLang="en-US" sz="2000" dirty="0">
                <a:latin typeface="メイリオ" panose="020B0604030504040204" pitchFamily="50" charset="-128"/>
                <a:ea typeface="メイリオ" panose="020B0604030504040204" pitchFamily="50" charset="-128"/>
              </a:rPr>
              <a:t>よりも、</a:t>
            </a:r>
            <a:r>
              <a:rPr lang="en-US" altLang="ja-JP" sz="2000" dirty="0">
                <a:latin typeface="メイリオ" panose="020B0604030504040204" pitchFamily="50" charset="-128"/>
                <a:ea typeface="メイリオ" panose="020B0604030504040204" pitchFamily="50" charset="-128"/>
              </a:rPr>
              <a:t>Multi-direction recurrent neural network : M-RNN</a:t>
            </a:r>
            <a:r>
              <a:rPr lang="ja-JP" altLang="en-US" sz="2000" dirty="0">
                <a:latin typeface="メイリオ" panose="020B0604030504040204" pitchFamily="50" charset="-128"/>
                <a:ea typeface="メイリオ" panose="020B0604030504040204" pitchFamily="50" charset="-128"/>
              </a:rPr>
              <a:t>や</a:t>
            </a:r>
            <a:r>
              <a:rPr lang="en-US" altLang="ja-JP" sz="2000" dirty="0">
                <a:latin typeface="メイリオ" panose="020B0604030504040204" pitchFamily="50" charset="-128"/>
                <a:ea typeface="メイリオ" panose="020B0604030504040204" pitchFamily="50" charset="-128"/>
              </a:rPr>
              <a:t>Bidirectional recurrent imputation for time series : BRITS</a:t>
            </a:r>
            <a:r>
              <a:rPr lang="ja-JP" altLang="en-US" sz="2000" dirty="0">
                <a:latin typeface="メイリオ" panose="020B0604030504040204" pitchFamily="50" charset="-128"/>
                <a:ea typeface="メイリオ" panose="020B0604030504040204" pitchFamily="50" charset="-128"/>
              </a:rPr>
              <a:t>のようなモデルの方が</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欠損値補完の性能が良い</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a:t>
            </a:r>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36343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A96D8-9DA4-E926-AEE1-CBB8199E473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A43B1C5-F061-037F-15EA-EBF84F90047C}"/>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3</a:t>
            </a:r>
            <a:r>
              <a:rPr lang="ja-JP" altLang="en-US" sz="2800" dirty="0">
                <a:latin typeface="メイリオ" panose="020B0604030504040204" pitchFamily="50" charset="-128"/>
                <a:ea typeface="メイリオ" panose="020B0604030504040204" pitchFamily="50" charset="-128"/>
              </a:rPr>
              <a:t>．関連研究</a:t>
            </a:r>
            <a:endParaRPr kumimoji="1" lang="ja-JP" altLang="en-US" sz="28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FE3561A9-8F61-8B2B-C697-6B4CB63E926A}"/>
              </a:ext>
            </a:extLst>
          </p:cNvPr>
          <p:cNvSpPr>
            <a:spLocks noGrp="1"/>
          </p:cNvSpPr>
          <p:nvPr>
            <p:ph idx="1"/>
          </p:nvPr>
        </p:nvSpPr>
        <p:spPr>
          <a:xfrm>
            <a:off x="838199" y="1299410"/>
            <a:ext cx="10872537" cy="5358063"/>
          </a:xfrm>
        </p:spPr>
        <p:txBody>
          <a:bodyPr>
            <a:normAutofit/>
          </a:bodyPr>
          <a:lstStyle/>
          <a:p>
            <a:r>
              <a:rPr lang="en-US" altLang="ja-JP" sz="2400" dirty="0">
                <a:latin typeface="メイリオ" panose="020B0604030504040204" pitchFamily="50" charset="-128"/>
                <a:ea typeface="メイリオ" panose="020B0604030504040204" pitchFamily="50" charset="-128"/>
              </a:rPr>
              <a:t>GAN(Generative Adversarial Network)</a:t>
            </a:r>
            <a:r>
              <a:rPr lang="ja-JP" altLang="en-US" sz="2400" dirty="0">
                <a:latin typeface="メイリオ" panose="020B0604030504040204" pitchFamily="50" charset="-128"/>
                <a:ea typeface="メイリオ" panose="020B0604030504040204" pitchFamily="50" charset="-128"/>
              </a:rPr>
              <a:t>を用いた補完方法</a:t>
            </a:r>
            <a:endParaRPr lang="en-US" altLang="ja-JP" sz="2400" dirty="0">
              <a:latin typeface="メイリオ" panose="020B0604030504040204" pitchFamily="50" charset="-128"/>
              <a:ea typeface="メイリオ" panose="020B0604030504040204" pitchFamily="50" charset="-128"/>
            </a:endParaRPr>
          </a:p>
          <a:p>
            <a:pPr marL="457200" lvl="1" indent="0">
              <a:buNone/>
            </a:pPr>
            <a:r>
              <a:rPr lang="en-US" altLang="ja-JP" sz="1600" dirty="0"/>
              <a:t>[Luo et al. (2018); Luo et al. (2019); Miao et al. (2021)]</a:t>
            </a:r>
            <a:endParaRPr lang="en-US" altLang="ja-JP" sz="16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完全なデータに対して生成器と識別器のみで構成される、</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欠損を含むデータに対しては、生成器と識別器の設計や学習方法を変更することが必要</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 GAN</a:t>
            </a:r>
            <a:r>
              <a:rPr lang="ja-JP" altLang="en-US" sz="2000" dirty="0">
                <a:latin typeface="メイリオ" panose="020B0604030504040204" pitchFamily="50" charset="-128"/>
                <a:ea typeface="メイリオ" panose="020B0604030504040204" pitchFamily="50" charset="-128"/>
              </a:rPr>
              <a:t>は生成器と識別器が競い合う形で学習をするので、学習が不安定になりやすい</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提案手法である</a:t>
            </a:r>
            <a:r>
              <a:rPr lang="en-US" altLang="ja-JP" sz="2400" dirty="0">
                <a:latin typeface="メイリオ" panose="020B0604030504040204" pitchFamily="50" charset="-128"/>
                <a:ea typeface="メイリオ" panose="020B0604030504040204" pitchFamily="50" charset="-128"/>
              </a:rPr>
              <a:t>sparse self-Attention</a:t>
            </a:r>
            <a:r>
              <a:rPr lang="ja-JP" altLang="en-US" sz="2400" dirty="0">
                <a:latin typeface="メイリオ" panose="020B0604030504040204" pitchFamily="50" charset="-128"/>
                <a:ea typeface="メイリオ" panose="020B0604030504040204" pitchFamily="50" charset="-128"/>
              </a:rPr>
              <a:t>との比較</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en-US" altLang="ja-JP" sz="2000" dirty="0">
                <a:latin typeface="メイリオ" panose="020B0604030504040204" pitchFamily="50" charset="-128"/>
                <a:ea typeface="メイリオ" panose="020B0604030504040204" pitchFamily="50" charset="-128"/>
              </a:rPr>
              <a:t>RNN</a:t>
            </a:r>
            <a:r>
              <a:rPr lang="ja-JP" altLang="en-US" sz="2000" dirty="0">
                <a:latin typeface="メイリオ" panose="020B0604030504040204" pitchFamily="50" charset="-128"/>
                <a:ea typeface="メイリオ" panose="020B0604030504040204" pitchFamily="50" charset="-128"/>
              </a:rPr>
              <a:t>に基づくモデルと比較して、計算効率が良く、長い時系列データを扱う上で優位</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提案手法は</a:t>
            </a:r>
            <a:r>
              <a:rPr lang="en-US" altLang="ja-JP" sz="2000" dirty="0">
                <a:latin typeface="メイリオ" panose="020B0604030504040204" pitchFamily="50" charset="-128"/>
                <a:ea typeface="メイリオ" panose="020B0604030504040204" pitchFamily="50" charset="-128"/>
              </a:rPr>
              <a:t>ERM</a:t>
            </a:r>
            <a:r>
              <a:rPr lang="ja-JP" altLang="en-US" sz="2000" dirty="0">
                <a:latin typeface="メイリオ" panose="020B0604030504040204" pitchFamily="50" charset="-128"/>
                <a:ea typeface="メイリオ" panose="020B0604030504040204" pitchFamily="50" charset="-128"/>
              </a:rPr>
              <a:t>を用いて学習データにおける予測誤差を最小にするように学習</a:t>
            </a:r>
            <a:endParaRPr lang="en-US" altLang="ja-JP" sz="2000" dirty="0">
              <a:latin typeface="メイリオ" panose="020B0604030504040204" pitchFamily="50" charset="-128"/>
              <a:ea typeface="メイリオ" panose="020B0604030504040204" pitchFamily="50" charset="-128"/>
            </a:endParaRPr>
          </a:p>
          <a:p>
            <a:pPr marL="914400" lvl="2" indent="0">
              <a:buNone/>
            </a:pPr>
            <a:r>
              <a:rPr lang="ja-JP" altLang="en-US" sz="1800" dirty="0">
                <a:latin typeface="メイリオ" panose="020B0604030504040204" pitchFamily="50" charset="-128"/>
                <a:ea typeface="メイリオ" panose="020B0604030504040204" pitchFamily="50" charset="-128"/>
              </a:rPr>
              <a:t>→</a:t>
            </a:r>
            <a:r>
              <a:rPr lang="en-US" altLang="ja-JP" sz="1800" dirty="0">
                <a:latin typeface="メイリオ" panose="020B0604030504040204" pitchFamily="50" charset="-128"/>
                <a:ea typeface="メイリオ" panose="020B0604030504040204" pitchFamily="50" charset="-128"/>
              </a:rPr>
              <a:t>GAN</a:t>
            </a:r>
            <a:r>
              <a:rPr lang="ja-JP" altLang="en-US" sz="1800" dirty="0">
                <a:latin typeface="メイリオ" panose="020B0604030504040204" pitchFamily="50" charset="-128"/>
                <a:ea typeface="メイリオ" panose="020B0604030504040204" pitchFamily="50" charset="-128"/>
              </a:rPr>
              <a:t>の安定性の問題を解決できる</a:t>
            </a:r>
            <a:endParaRPr lang="en-US" altLang="ja-JP" sz="1800" dirty="0">
              <a:latin typeface="メイリオ" panose="020B0604030504040204" pitchFamily="50" charset="-128"/>
              <a:ea typeface="メイリオ" panose="020B0604030504040204" pitchFamily="50" charset="-128"/>
            </a:endParaRPr>
          </a:p>
          <a:p>
            <a:pPr marL="914400" lvl="2" indent="0">
              <a:buNone/>
            </a:pPr>
            <a:r>
              <a:rPr lang="ja-JP" altLang="en-US" sz="1800" dirty="0">
                <a:latin typeface="メイリオ" panose="020B0604030504040204" pitchFamily="50" charset="-128"/>
                <a:ea typeface="メイリオ" panose="020B0604030504040204" pitchFamily="50" charset="-128"/>
              </a:rPr>
              <a:t>　</a:t>
            </a:r>
            <a:endParaRPr lang="en-US" altLang="ja-JP" sz="1800"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2591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839AE-800C-2852-B456-745BD44A26E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833931E-664B-D3C2-643D-BD7DE0534040}"/>
              </a:ext>
            </a:extLst>
          </p:cNvPr>
          <p:cNvSpPr>
            <a:spLocks noGrp="1"/>
          </p:cNvSpPr>
          <p:nvPr>
            <p:ph type="title"/>
          </p:nvPr>
        </p:nvSpPr>
        <p:spPr>
          <a:xfrm>
            <a:off x="838200" y="365126"/>
            <a:ext cx="10515600" cy="757822"/>
          </a:xfrm>
        </p:spPr>
        <p:txBody>
          <a:bodyPr>
            <a:normAutofit/>
          </a:bodyPr>
          <a:lstStyle/>
          <a:p>
            <a:r>
              <a:rPr lang="en-US" altLang="ja-JP" sz="2800" dirty="0">
                <a:latin typeface="メイリオ" panose="020B0604030504040204" pitchFamily="50" charset="-128"/>
                <a:ea typeface="メイリオ" panose="020B0604030504040204" pitchFamily="50" charset="-128"/>
              </a:rPr>
              <a:t>3</a:t>
            </a:r>
            <a:r>
              <a:rPr lang="ja-JP" altLang="en-US" sz="2800" dirty="0">
                <a:latin typeface="メイリオ" panose="020B0604030504040204" pitchFamily="50" charset="-128"/>
                <a:ea typeface="メイリオ" panose="020B0604030504040204" pitchFamily="50" charset="-128"/>
              </a:rPr>
              <a:t>．関連研究</a:t>
            </a:r>
            <a:endParaRPr kumimoji="1" lang="ja-JP" altLang="en-US" sz="2800" dirty="0">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1B0C72F8-92F2-10B4-A87B-B515AE99B6D0}"/>
              </a:ext>
            </a:extLst>
          </p:cNvPr>
          <p:cNvSpPr>
            <a:spLocks noGrp="1"/>
          </p:cNvSpPr>
          <p:nvPr>
            <p:ph idx="1"/>
          </p:nvPr>
        </p:nvSpPr>
        <p:spPr>
          <a:xfrm>
            <a:off x="838199" y="1299410"/>
            <a:ext cx="10872537" cy="5358063"/>
          </a:xfrm>
        </p:spPr>
        <p:txBody>
          <a:bodyPr>
            <a:normAutofit/>
          </a:bodyPr>
          <a:lstStyle/>
          <a:p>
            <a:r>
              <a:rPr lang="en-US" altLang="ja-JP" sz="2400" dirty="0">
                <a:latin typeface="メイリオ" panose="020B0604030504040204" pitchFamily="50" charset="-128"/>
                <a:ea typeface="メイリオ" panose="020B0604030504040204" pitchFamily="50" charset="-128"/>
              </a:rPr>
              <a:t>Sparse Self-Attention</a:t>
            </a:r>
            <a:r>
              <a:rPr lang="ja-JP" altLang="en-US" sz="2400" dirty="0">
                <a:latin typeface="メイリオ" panose="020B0604030504040204" pitchFamily="50" charset="-128"/>
                <a:ea typeface="メイリオ" panose="020B0604030504040204" pitchFamily="50" charset="-128"/>
              </a:rPr>
              <a:t>に関する先行研究</a:t>
            </a:r>
            <a:endParaRPr lang="en-US" altLang="ja-JP" sz="2400" dirty="0">
              <a:latin typeface="メイリオ" panose="020B0604030504040204" pitchFamily="50" charset="-128"/>
              <a:ea typeface="メイリオ" panose="020B0604030504040204" pitchFamily="50" charset="-128"/>
            </a:endParaRPr>
          </a:p>
          <a:p>
            <a:pPr marL="457200" lvl="1" indent="0">
              <a:buNone/>
            </a:pPr>
            <a:r>
              <a:rPr lang="en-US" altLang="ja-JP" sz="1600" dirty="0"/>
              <a:t>[</a:t>
            </a:r>
            <a:r>
              <a:rPr lang="en-US" altLang="ja-JP" sz="1600" dirty="0" err="1"/>
              <a:t>Dosovitskiy</a:t>
            </a:r>
            <a:r>
              <a:rPr lang="en-US" altLang="ja-JP" sz="1600" dirty="0"/>
              <a:t> et al., 2021; Liu et al., 2021]</a:t>
            </a:r>
            <a:endParaRPr lang="en-US" altLang="ja-JP" sz="16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en-US" altLang="ja-JP" sz="2000" dirty="0">
                <a:latin typeface="メイリオ" panose="020B0604030504040204" pitchFamily="50" charset="-128"/>
                <a:ea typeface="メイリオ" panose="020B0604030504040204" pitchFamily="50" charset="-128"/>
              </a:rPr>
              <a:t>Self-Attention</a:t>
            </a:r>
            <a:r>
              <a:rPr lang="ja-JP" altLang="en-US" sz="2000" dirty="0">
                <a:latin typeface="メイリオ" panose="020B0604030504040204" pitchFamily="50" charset="-128"/>
                <a:ea typeface="メイリオ" panose="020B0604030504040204" pitchFamily="50" charset="-128"/>
              </a:rPr>
              <a:t>は入力データの長さの二乗に比例する計算量を必要とするため、</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計算コストが高い</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→そこで、</a:t>
            </a:r>
            <a:r>
              <a:rPr lang="en-US" altLang="ja-JP" sz="2000" dirty="0">
                <a:latin typeface="メイリオ" panose="020B0604030504040204" pitchFamily="50" charset="-128"/>
                <a:ea typeface="メイリオ" panose="020B0604030504040204" pitchFamily="50" charset="-128"/>
              </a:rPr>
              <a:t>Sparse Self-Attention</a:t>
            </a:r>
            <a:r>
              <a:rPr lang="ja-JP" altLang="en-US" sz="2000" dirty="0">
                <a:latin typeface="メイリオ" panose="020B0604030504040204" pitchFamily="50" charset="-128"/>
                <a:ea typeface="メイリオ" panose="020B0604030504040204" pitchFamily="50" charset="-128"/>
              </a:rPr>
              <a:t>を用いて、この課題を解決できるが、次は学習時間　</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が長くなる</a:t>
            </a: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提案手法のモデルでは、歩数データに特化した固定のパターンを用いることで学習時間　</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を減らす試み</a:t>
            </a:r>
            <a:endParaRPr lang="en-US" altLang="ja-JP" sz="2000" dirty="0">
              <a:latin typeface="メイリオ" panose="020B0604030504040204" pitchFamily="50" charset="-128"/>
              <a:ea typeface="メイリオ" panose="020B0604030504040204" pitchFamily="50" charset="-128"/>
            </a:endParaRPr>
          </a:p>
          <a:p>
            <a:pPr marL="0" indent="0">
              <a:buNone/>
            </a:pPr>
            <a:endParaRPr lang="en-US" altLang="ja-JP" sz="24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過去に歩数データの欠損値補完に関する研究</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en-US" altLang="ja-JP" sz="2000" dirty="0" err="1">
                <a:latin typeface="メイリオ" panose="020B0604030504040204" pitchFamily="50" charset="-128"/>
                <a:ea typeface="メイリオ" panose="020B0604030504040204" pitchFamily="50" charset="-128"/>
              </a:rPr>
              <a:t>kNN</a:t>
            </a:r>
            <a:r>
              <a:rPr lang="ja-JP" altLang="en-US" sz="2000" dirty="0">
                <a:latin typeface="メイリオ" panose="020B0604030504040204" pitchFamily="50" charset="-128"/>
                <a:ea typeface="メイリオ" panose="020B0604030504040204" pitchFamily="50" charset="-128"/>
              </a:rPr>
              <a:t>、回帰補完、ホットデック補完、ポアソン回帰モデルなどとの既存の手法との比較</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0106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34A64-5467-1AE2-E8DA-67BBE2C8E87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B42B42-7B1A-1167-E5A0-2A188124F3DB}"/>
              </a:ext>
            </a:extLst>
          </p:cNvPr>
          <p:cNvSpPr>
            <a:spLocks noGrp="1"/>
          </p:cNvSpPr>
          <p:nvPr>
            <p:ph type="title"/>
          </p:nvPr>
        </p:nvSpPr>
        <p:spPr>
          <a:xfrm>
            <a:off x="838200" y="365126"/>
            <a:ext cx="10515600" cy="757822"/>
          </a:xfrm>
        </p:spPr>
        <p:txBody>
          <a:bodyPr>
            <a:normAutofit/>
          </a:bodyPr>
          <a:lstStyle/>
          <a:p>
            <a:r>
              <a:rPr kumimoji="1" lang="en-US" altLang="ja-JP" sz="2800" dirty="0">
                <a:latin typeface="メイリオ" panose="020B0604030504040204" pitchFamily="50" charset="-128"/>
                <a:ea typeface="メイリオ" panose="020B0604030504040204" pitchFamily="50" charset="-128"/>
              </a:rPr>
              <a:t>4</a:t>
            </a:r>
            <a:r>
              <a:rPr kumimoji="1" lang="ja-JP" altLang="en-US" sz="2800" dirty="0">
                <a:latin typeface="メイリオ" panose="020B0604030504040204" pitchFamily="50" charset="-128"/>
                <a:ea typeface="メイリオ" panose="020B0604030504040204" pitchFamily="50" charset="-128"/>
              </a:rPr>
              <a:t>．データセットの作成</a:t>
            </a:r>
          </a:p>
        </p:txBody>
      </p:sp>
      <p:sp>
        <p:nvSpPr>
          <p:cNvPr id="3" name="コンテンツ プレースホルダー 2">
            <a:extLst>
              <a:ext uri="{FF2B5EF4-FFF2-40B4-BE49-F238E27FC236}">
                <a16:creationId xmlns:a16="http://schemas.microsoft.com/office/drawing/2014/main" id="{DACE8E2F-3CEB-A8AF-2C00-86DA77F99405}"/>
              </a:ext>
            </a:extLst>
          </p:cNvPr>
          <p:cNvSpPr>
            <a:spLocks noGrp="1"/>
          </p:cNvSpPr>
          <p:nvPr>
            <p:ph idx="1"/>
          </p:nvPr>
        </p:nvSpPr>
        <p:spPr>
          <a:xfrm>
            <a:off x="838199" y="1299410"/>
            <a:ext cx="10872537" cy="5358063"/>
          </a:xfrm>
        </p:spPr>
        <p:txBody>
          <a:bodyPr>
            <a:normAutofit/>
          </a:bodyPr>
          <a:lstStyle/>
          <a:p>
            <a:r>
              <a:rPr lang="en-US" altLang="ja-JP" sz="2400" dirty="0">
                <a:latin typeface="メイリオ" panose="020B0604030504040204" pitchFamily="50" charset="-128"/>
                <a:ea typeface="メイリオ" panose="020B0604030504040204" pitchFamily="50" charset="-128"/>
              </a:rPr>
              <a:t>All of Us</a:t>
            </a:r>
            <a:r>
              <a:rPr lang="ja-JP" altLang="en-US" sz="2400" dirty="0">
                <a:latin typeface="メイリオ" panose="020B0604030504040204" pitchFamily="50" charset="-128"/>
                <a:ea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rPr>
              <a:t>Registered Tier v6</a:t>
            </a:r>
            <a:r>
              <a:rPr lang="ja-JP" altLang="en-US" sz="2400" dirty="0">
                <a:latin typeface="メイリオ" panose="020B0604030504040204" pitchFamily="50" charset="-128"/>
                <a:ea typeface="メイリオ" panose="020B0604030504040204" pitchFamily="50" charset="-128"/>
              </a:rPr>
              <a:t>データセットからデータを取得</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en-US" altLang="ja-JP" sz="2000" dirty="0">
                <a:latin typeface="メイリオ" panose="020B0604030504040204" pitchFamily="50" charset="-128"/>
                <a:ea typeface="メイリオ" panose="020B0604030504040204" pitchFamily="50" charset="-128"/>
              </a:rPr>
              <a:t>11520</a:t>
            </a:r>
            <a:r>
              <a:rPr lang="ja-JP" altLang="en-US" sz="2000" dirty="0">
                <a:latin typeface="メイリオ" panose="020B0604030504040204" pitchFamily="50" charset="-128"/>
                <a:ea typeface="メイリオ" panose="020B0604030504040204" pitchFamily="50" charset="-128"/>
              </a:rPr>
              <a:t>人の参加者に、</a:t>
            </a:r>
            <a:r>
              <a:rPr lang="en-US" altLang="ja-JP" sz="2000" dirty="0">
                <a:latin typeface="メイリオ" panose="020B0604030504040204" pitchFamily="50" charset="-128"/>
                <a:ea typeface="メイリオ" panose="020B0604030504040204" pitchFamily="50" charset="-128"/>
              </a:rPr>
              <a:t>Fitbit</a:t>
            </a:r>
            <a:r>
              <a:rPr lang="ja-JP" altLang="en-US" sz="2000" dirty="0">
                <a:latin typeface="メイリオ" panose="020B0604030504040204" pitchFamily="50" charset="-128"/>
                <a:ea typeface="メイリオ" panose="020B0604030504040204" pitchFamily="50" charset="-128"/>
              </a:rPr>
              <a:t>製のウェアラブルデバイスを用いて収集、</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分単位での歩数と心拍数の時系列データを含む</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このウェアラブルデバイスデータには、欠損値が頻繁に含まれるので、</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欠損値の補完は大切</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時間単位のデータセットに変更し、</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時間を</a:t>
            </a:r>
            <a:r>
              <a:rPr lang="en-US" altLang="ja-JP" sz="2400" dirty="0">
                <a:latin typeface="メイリオ" panose="020B0604030504040204" pitchFamily="50" charset="-128"/>
                <a:ea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rPr>
              <a:t>つの時間ブロックとする</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en-US" altLang="ja-JP" sz="2000" dirty="0">
                <a:latin typeface="メイリオ" panose="020B0604030504040204" pitchFamily="50" charset="-128"/>
                <a:ea typeface="メイリオ" panose="020B0604030504040204" pitchFamily="50" charset="-128"/>
              </a:rPr>
              <a:t>60</a:t>
            </a:r>
            <a:r>
              <a:rPr lang="ja-JP" altLang="en-US" sz="2000" dirty="0">
                <a:latin typeface="メイリオ" panose="020B0604030504040204" pitchFamily="50" charset="-128"/>
                <a:ea typeface="メイリオ" panose="020B0604030504040204" pitchFamily="50" charset="-128"/>
              </a:rPr>
              <a:t>分の総歩数を</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時間の歩数とし、</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時間の心拍数は</a:t>
            </a:r>
            <a:r>
              <a:rPr lang="en-US" altLang="ja-JP" sz="2000" dirty="0">
                <a:latin typeface="メイリオ" panose="020B0604030504040204" pitchFamily="50" charset="-128"/>
                <a:ea typeface="メイリオ" panose="020B0604030504040204" pitchFamily="50" charset="-128"/>
              </a:rPr>
              <a:t>60</a:t>
            </a:r>
            <a:r>
              <a:rPr lang="ja-JP" altLang="en-US" sz="2000" dirty="0">
                <a:latin typeface="メイリオ" panose="020B0604030504040204" pitchFamily="50" charset="-128"/>
                <a:ea typeface="メイリオ" panose="020B0604030504040204" pitchFamily="50" charset="-128"/>
              </a:rPr>
              <a:t>分の平均心拍数とする、さらに、</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ウェアラブルデバイスの装着時間</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分数</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を記録</a:t>
            </a: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装着時間が</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分以上の時に、装着しているとし、それ以下の場合は装着していないとし　</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て、欠損データとして扱い、また、装着時間の違いを考慮して分析を行う</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930728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BBC42-7A7E-DF91-0DB4-570BBC53DDC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D7CEAB-377D-A54F-B292-7A51A94806C8}"/>
              </a:ext>
            </a:extLst>
          </p:cNvPr>
          <p:cNvSpPr>
            <a:spLocks noGrp="1"/>
          </p:cNvSpPr>
          <p:nvPr>
            <p:ph type="title"/>
          </p:nvPr>
        </p:nvSpPr>
        <p:spPr>
          <a:xfrm>
            <a:off x="838200" y="365126"/>
            <a:ext cx="10515600" cy="757822"/>
          </a:xfrm>
        </p:spPr>
        <p:txBody>
          <a:bodyPr>
            <a:normAutofit/>
          </a:bodyPr>
          <a:lstStyle/>
          <a:p>
            <a:r>
              <a:rPr kumimoji="1" lang="en-US" altLang="ja-JP" sz="2800" dirty="0">
                <a:latin typeface="メイリオ" panose="020B0604030504040204" pitchFamily="50" charset="-128"/>
                <a:ea typeface="メイリオ" panose="020B0604030504040204" pitchFamily="50" charset="-128"/>
              </a:rPr>
              <a:t>4</a:t>
            </a:r>
            <a:r>
              <a:rPr kumimoji="1" lang="ja-JP" altLang="en-US" sz="2800" dirty="0">
                <a:latin typeface="メイリオ" panose="020B0604030504040204" pitchFamily="50" charset="-128"/>
                <a:ea typeface="メイリオ" panose="020B0604030504040204" pitchFamily="50" charset="-128"/>
              </a:rPr>
              <a:t>．データセットの作成</a:t>
            </a:r>
          </a:p>
        </p:txBody>
      </p:sp>
      <p:sp>
        <p:nvSpPr>
          <p:cNvPr id="3" name="コンテンツ プレースホルダー 2">
            <a:extLst>
              <a:ext uri="{FF2B5EF4-FFF2-40B4-BE49-F238E27FC236}">
                <a16:creationId xmlns:a16="http://schemas.microsoft.com/office/drawing/2014/main" id="{9E55FE32-3BA9-D888-045D-3EB1256C3B0C}"/>
              </a:ext>
            </a:extLst>
          </p:cNvPr>
          <p:cNvSpPr>
            <a:spLocks noGrp="1"/>
          </p:cNvSpPr>
          <p:nvPr>
            <p:ph idx="1"/>
          </p:nvPr>
        </p:nvSpPr>
        <p:spPr>
          <a:xfrm>
            <a:off x="838199" y="1299410"/>
            <a:ext cx="10872537" cy="5358063"/>
          </a:xfrm>
        </p:spPr>
        <p:txBody>
          <a:bodyPr>
            <a:normAutofit/>
          </a:bodyPr>
          <a:lstStyle/>
          <a:p>
            <a:r>
              <a:rPr lang="ja-JP" altLang="en-US" sz="2400" dirty="0">
                <a:latin typeface="メイリオ" panose="020B0604030504040204" pitchFamily="50" charset="-128"/>
                <a:ea typeface="メイリオ" panose="020B0604030504040204" pitchFamily="50" charset="-128"/>
              </a:rPr>
              <a:t>学習データセットの作成</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できるだけ欠損値が少ない参加者でデータを構成</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180</a:t>
            </a:r>
            <a:r>
              <a:rPr lang="ja-JP" altLang="en-US" sz="2000" dirty="0">
                <a:latin typeface="メイリオ" panose="020B0604030504040204" pitchFamily="50" charset="-128"/>
                <a:ea typeface="メイリオ" panose="020B0604030504040204" pitchFamily="50" charset="-128"/>
              </a:rPr>
              <a:t>日以上の連続したデータ、</a:t>
            </a:r>
            <a:r>
              <a:rPr lang="en-US" altLang="ja-JP" sz="2000" dirty="0">
                <a:latin typeface="メイリオ" panose="020B0604030504040204" pitchFamily="50" charset="-128"/>
                <a:ea typeface="メイリオ" panose="020B0604030504040204" pitchFamily="50" charset="-128"/>
              </a:rPr>
              <a:t>3</a:t>
            </a:r>
            <a:r>
              <a:rPr lang="ja-JP" altLang="en-US" sz="2000" dirty="0">
                <a:latin typeface="メイリオ" panose="020B0604030504040204" pitchFamily="50" charset="-128"/>
                <a:ea typeface="メイリオ" panose="020B0604030504040204" pitchFamily="50" charset="-128"/>
              </a:rPr>
              <a:t>日以上連続して欠損値がない参加者の内、</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多くのデータをもつ</a:t>
            </a:r>
            <a:r>
              <a:rPr lang="en-US" altLang="ja-JP" sz="2000" dirty="0">
                <a:latin typeface="メイリオ" panose="020B0604030504040204" pitchFamily="50" charset="-128"/>
                <a:ea typeface="メイリオ" panose="020B0604030504040204" pitchFamily="50" charset="-128"/>
              </a:rPr>
              <a:t>100</a:t>
            </a:r>
            <a:r>
              <a:rPr lang="ja-JP" altLang="en-US" sz="2000" dirty="0">
                <a:latin typeface="メイリオ" panose="020B0604030504040204" pitchFamily="50" charset="-128"/>
                <a:ea typeface="メイリオ" panose="020B0604030504040204" pitchFamily="50" charset="-128"/>
              </a:rPr>
              <a:t>人分を選定）</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また、意図的に欠損を作る（モデルの性能を誤差で評価するため）</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300</a:t>
            </a:r>
            <a:r>
              <a:rPr lang="ja-JP" altLang="en-US" sz="2000" dirty="0">
                <a:latin typeface="メイリオ" panose="020B0604030504040204" pitchFamily="50" charset="-128"/>
                <a:ea typeface="メイリオ" panose="020B0604030504040204" pitchFamily="50" charset="-128"/>
              </a:rPr>
              <a:t>万以上の時間ブロックと、参加者一人当たり平均</a:t>
            </a:r>
            <a:r>
              <a:rPr lang="en-US" altLang="ja-JP" sz="2000" dirty="0">
                <a:latin typeface="メイリオ" panose="020B0604030504040204" pitchFamily="50" charset="-128"/>
                <a:ea typeface="メイリオ" panose="020B0604030504040204" pitchFamily="50" charset="-128"/>
              </a:rPr>
              <a:t>5</a:t>
            </a:r>
            <a:r>
              <a:rPr lang="ja-JP" altLang="en-US" sz="2000" dirty="0">
                <a:latin typeface="メイリオ" panose="020B0604030504040204" pitchFamily="50" charset="-128"/>
                <a:ea typeface="メイリオ" panose="020B0604030504040204" pitchFamily="50" charset="-128"/>
              </a:rPr>
              <a:t>万時間以上のデータを含む、</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欠損率は最大でも</a:t>
            </a:r>
            <a:r>
              <a:rPr lang="en-US" altLang="ja-JP" sz="2000" dirty="0">
                <a:latin typeface="メイリオ" panose="020B0604030504040204" pitchFamily="50" charset="-128"/>
                <a:ea typeface="メイリオ" panose="020B0604030504040204" pitchFamily="50" charset="-128"/>
              </a:rPr>
              <a:t>20%</a:t>
            </a:r>
            <a:r>
              <a:rPr lang="ja-JP" altLang="en-US" sz="2000" dirty="0">
                <a:latin typeface="メイリオ" panose="020B0604030504040204" pitchFamily="50" charset="-128"/>
                <a:ea typeface="メイリオ" panose="020B0604030504040204" pitchFamily="50" charset="-128"/>
              </a:rPr>
              <a:t>（基本的には、午前</a:t>
            </a:r>
            <a:r>
              <a:rPr lang="en-US" altLang="ja-JP" sz="2000" dirty="0">
                <a:latin typeface="メイリオ" panose="020B0604030504040204" pitchFamily="50" charset="-128"/>
                <a:ea typeface="メイリオ" panose="020B0604030504040204" pitchFamily="50" charset="-128"/>
              </a:rPr>
              <a:t>6</a:t>
            </a:r>
            <a:r>
              <a:rPr lang="ja-JP" altLang="en-US" sz="2000" dirty="0">
                <a:latin typeface="メイリオ" panose="020B0604030504040204" pitchFamily="50" charset="-128"/>
                <a:ea typeface="メイリオ" panose="020B0604030504040204" pitchFamily="50" charset="-128"/>
              </a:rPr>
              <a:t>時から午後</a:t>
            </a:r>
            <a:r>
              <a:rPr lang="en-US" altLang="ja-JP" sz="2000" dirty="0">
                <a:latin typeface="メイリオ" panose="020B0604030504040204" pitchFamily="50" charset="-128"/>
                <a:ea typeface="メイリオ" panose="020B0604030504040204" pitchFamily="50" charset="-128"/>
              </a:rPr>
              <a:t>10</a:t>
            </a:r>
            <a:r>
              <a:rPr lang="ja-JP" altLang="en-US" sz="2000" dirty="0">
                <a:latin typeface="メイリオ" panose="020B0604030504040204" pitchFamily="50" charset="-128"/>
                <a:ea typeface="メイリオ" panose="020B0604030504040204" pitchFamily="50" charset="-128"/>
              </a:rPr>
              <a:t>時までのデータ）</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rPr>
              <a:t>テストデータセットの作成</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学習データとは別の参加者で構成、欠損値の割合に応じて</a:t>
            </a:r>
            <a:r>
              <a:rPr lang="en-US" altLang="ja-JP" sz="2000" dirty="0">
                <a:latin typeface="メイリオ" panose="020B0604030504040204" pitchFamily="50" charset="-128"/>
                <a:ea typeface="メイリオ" panose="020B0604030504040204" pitchFamily="50" charset="-128"/>
              </a:rPr>
              <a:t>5</a:t>
            </a:r>
            <a:r>
              <a:rPr lang="ja-JP" altLang="en-US" sz="2000" dirty="0">
                <a:latin typeface="メイリオ" panose="020B0604030504040204" pitchFamily="50" charset="-128"/>
                <a:ea typeface="メイリオ" panose="020B0604030504040204" pitchFamily="50" charset="-128"/>
              </a:rPr>
              <a:t>つのグループに分割</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各グループは</a:t>
            </a:r>
            <a:r>
              <a:rPr lang="en-US" altLang="ja-JP" sz="2000" dirty="0">
                <a:latin typeface="メイリオ" panose="020B0604030504040204" pitchFamily="50" charset="-128"/>
                <a:ea typeface="メイリオ" panose="020B0604030504040204" pitchFamily="50" charset="-128"/>
              </a:rPr>
              <a:t>100</a:t>
            </a:r>
            <a:r>
              <a:rPr lang="ja-JP" altLang="en-US" sz="2000" dirty="0">
                <a:latin typeface="メイリオ" panose="020B0604030504040204" pitchFamily="50" charset="-128"/>
                <a:ea typeface="メイリオ" panose="020B0604030504040204" pitchFamily="50" charset="-128"/>
              </a:rPr>
              <a:t>人ずつの参加者で、合計</a:t>
            </a:r>
            <a:r>
              <a:rPr lang="en-US" altLang="ja-JP" sz="2000" dirty="0">
                <a:latin typeface="メイリオ" panose="020B0604030504040204" pitchFamily="50" charset="-128"/>
                <a:ea typeface="メイリオ" panose="020B0604030504040204" pitchFamily="50" charset="-128"/>
              </a:rPr>
              <a:t>500</a:t>
            </a:r>
            <a:r>
              <a:rPr lang="ja-JP" altLang="en-US" sz="2000" dirty="0">
                <a:latin typeface="メイリオ" panose="020B0604030504040204" pitchFamily="50" charset="-128"/>
                <a:ea typeface="メイリオ" panose="020B0604030504040204" pitchFamily="50" charset="-128"/>
              </a:rPr>
              <a:t>人の参加者と</a:t>
            </a:r>
            <a:r>
              <a:rPr lang="en-US" altLang="ja-JP" sz="2000" dirty="0">
                <a:latin typeface="メイリオ" panose="020B0604030504040204" pitchFamily="50" charset="-128"/>
                <a:ea typeface="メイリオ" panose="020B0604030504040204" pitchFamily="50" charset="-128"/>
              </a:rPr>
              <a:t>250</a:t>
            </a:r>
            <a:r>
              <a:rPr lang="ja-JP" altLang="en-US" sz="2000" dirty="0">
                <a:latin typeface="メイリオ" panose="020B0604030504040204" pitchFamily="50" charset="-128"/>
                <a:ea typeface="メイリオ" panose="020B0604030504040204" pitchFamily="50" charset="-128"/>
              </a:rPr>
              <a:t>万以上の時間ブロック</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をもつデータセット</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[0</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20%]</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 [20</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40%]</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 [40</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60%]</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 [60</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80%]</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 [80</a:t>
            </a:r>
            <a:r>
              <a:rPr lang="ja-JP" altLang="en-US" sz="2000" dirty="0">
                <a:latin typeface="メイリオ" panose="020B0604030504040204" pitchFamily="50" charset="-128"/>
                <a:ea typeface="メイリオ" panose="020B0604030504040204" pitchFamily="50" charset="-128"/>
              </a:rPr>
              <a:t>～</a:t>
            </a:r>
            <a:r>
              <a:rPr lang="en-US" altLang="ja-JP" sz="2000" dirty="0">
                <a:latin typeface="メイリオ" panose="020B0604030504040204" pitchFamily="50" charset="-128"/>
                <a:ea typeface="メイリオ" panose="020B0604030504040204" pitchFamily="50" charset="-128"/>
              </a:rPr>
              <a:t>100%]</a:t>
            </a:r>
            <a:r>
              <a:rPr lang="ja-JP" altLang="en-US" sz="2000" dirty="0">
                <a:latin typeface="メイリオ" panose="020B0604030504040204" pitchFamily="50" charset="-128"/>
                <a:ea typeface="メイリオ" panose="020B0604030504040204" pitchFamily="50" charset="-128"/>
              </a:rPr>
              <a:t>の</a:t>
            </a:r>
            <a:r>
              <a:rPr lang="en-US" altLang="ja-JP" sz="2000" dirty="0">
                <a:latin typeface="メイリオ" panose="020B0604030504040204" pitchFamily="50" charset="-128"/>
                <a:ea typeface="メイリオ" panose="020B0604030504040204" pitchFamily="50" charset="-128"/>
              </a:rPr>
              <a:t>5</a:t>
            </a:r>
            <a:r>
              <a:rPr lang="ja-JP" altLang="en-US" sz="2000" dirty="0">
                <a:latin typeface="メイリオ" panose="020B0604030504040204" pitchFamily="50" charset="-128"/>
                <a:ea typeface="メイリオ" panose="020B0604030504040204" pitchFamily="50" charset="-128"/>
              </a:rPr>
              <a:t>グループ</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66804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2FDDD-68F3-31E5-47F8-F0A44D75FA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052BAB-C201-806D-3490-A0A0256E717F}"/>
              </a:ext>
            </a:extLst>
          </p:cNvPr>
          <p:cNvSpPr>
            <a:spLocks noGrp="1"/>
          </p:cNvSpPr>
          <p:nvPr>
            <p:ph type="title"/>
          </p:nvPr>
        </p:nvSpPr>
        <p:spPr>
          <a:xfrm>
            <a:off x="838200" y="365126"/>
            <a:ext cx="10515600" cy="757822"/>
          </a:xfrm>
        </p:spPr>
        <p:txBody>
          <a:bodyPr>
            <a:normAutofit/>
          </a:bodyPr>
          <a:lstStyle/>
          <a:p>
            <a:r>
              <a:rPr kumimoji="1" lang="en-US" altLang="ja-JP" sz="2800" dirty="0">
                <a:latin typeface="メイリオ" panose="020B0604030504040204" pitchFamily="50" charset="-128"/>
                <a:ea typeface="メイリオ" panose="020B0604030504040204" pitchFamily="50" charset="-128"/>
              </a:rPr>
              <a:t>4</a:t>
            </a:r>
            <a:r>
              <a:rPr kumimoji="1" lang="ja-JP" altLang="en-US" sz="2800" dirty="0">
                <a:latin typeface="メイリオ" panose="020B0604030504040204" pitchFamily="50" charset="-128"/>
                <a:ea typeface="メイリオ" panose="020B0604030504040204" pitchFamily="50" charset="-128"/>
              </a:rPr>
              <a:t>．データセットの作成</a:t>
            </a:r>
          </a:p>
        </p:txBody>
      </p:sp>
      <p:sp>
        <p:nvSpPr>
          <p:cNvPr id="3" name="コンテンツ プレースホルダー 2">
            <a:extLst>
              <a:ext uri="{FF2B5EF4-FFF2-40B4-BE49-F238E27FC236}">
                <a16:creationId xmlns:a16="http://schemas.microsoft.com/office/drawing/2014/main" id="{2C6709D4-5967-76D1-7705-D780562B78ED}"/>
              </a:ext>
            </a:extLst>
          </p:cNvPr>
          <p:cNvSpPr>
            <a:spLocks noGrp="1"/>
          </p:cNvSpPr>
          <p:nvPr>
            <p:ph idx="1"/>
          </p:nvPr>
        </p:nvSpPr>
        <p:spPr>
          <a:xfrm>
            <a:off x="838199" y="1299410"/>
            <a:ext cx="10760243" cy="5358063"/>
          </a:xfrm>
        </p:spPr>
        <p:txBody>
          <a:bodyPr>
            <a:normAutofit/>
          </a:bodyPr>
          <a:lstStyle/>
          <a:p>
            <a:r>
              <a:rPr lang="ja-JP" altLang="en-US" sz="2400" dirty="0">
                <a:latin typeface="メイリオ" panose="020B0604030504040204" pitchFamily="50" charset="-128"/>
                <a:ea typeface="メイリオ" panose="020B0604030504040204" pitchFamily="50" charset="-128"/>
              </a:rPr>
              <a:t>データセットの前処理</a:t>
            </a:r>
            <a:endParaRPr lang="en-US" altLang="ja-JP" sz="24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歩数ではなく歩行率を特徴量（部分的にしか観測されていないデータを扱うため）</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歩行率</a:t>
            </a:r>
            <a:r>
              <a:rPr lang="en-US" altLang="ja-JP" sz="2000" dirty="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歩数</a:t>
            </a:r>
            <a:r>
              <a:rPr lang="en-US" altLang="ja-JP" sz="2000" dirty="0">
                <a:latin typeface="メイリオ" panose="020B0604030504040204" pitchFamily="50" charset="-128"/>
                <a:ea typeface="メイリオ" panose="020B0604030504040204" pitchFamily="50" charset="-128"/>
              </a:rPr>
              <a:t>) / (</a:t>
            </a:r>
            <a:r>
              <a:rPr lang="ja-JP" altLang="en-US" sz="2000" dirty="0">
                <a:latin typeface="メイリオ" panose="020B0604030504040204" pitchFamily="50" charset="-128"/>
                <a:ea typeface="メイリオ" panose="020B0604030504040204" pitchFamily="50" charset="-128"/>
              </a:rPr>
              <a:t>装着時間</a:t>
            </a:r>
            <a:r>
              <a:rPr lang="en-US" altLang="ja-JP" sz="2000" dirty="0">
                <a:latin typeface="メイリオ" panose="020B0604030504040204" pitchFamily="50" charset="-128"/>
                <a:ea typeface="メイリオ" panose="020B0604030504040204" pitchFamily="50" charset="-128"/>
              </a:rPr>
              <a:t>)</a:t>
            </a:r>
          </a:p>
          <a:p>
            <a:pPr marL="457200" lvl="1" indent="0">
              <a:buNone/>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モデルは歩行率を予測するが、誤差は実際の歩数と予測歩行率に装着時間をかけた</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予測歩数の間で行われる</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参加者のばらつきを減らすために、データの正規化を行う</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欠損している時間ブロックの情報を</a:t>
            </a:r>
            <a:r>
              <a:rPr lang="en-US" altLang="ja-JP" sz="2000" dirty="0">
                <a:latin typeface="メイリオ" panose="020B0604030504040204" pitchFamily="50" charset="-128"/>
                <a:ea typeface="メイリオ" panose="020B0604030504040204" pitchFamily="50" charset="-128"/>
              </a:rPr>
              <a:t>0</a:t>
            </a:r>
            <a:r>
              <a:rPr lang="ja-JP" altLang="en-US" sz="2000" dirty="0">
                <a:latin typeface="メイリオ" panose="020B0604030504040204" pitchFamily="50" charset="-128"/>
                <a:ea typeface="メイリオ" panose="020B0604030504040204" pitchFamily="50" charset="-128"/>
              </a:rPr>
              <a:t>として値を保持</a:t>
            </a:r>
            <a:endParaRPr lang="en-US" altLang="ja-JP" sz="2000" dirty="0">
              <a:latin typeface="メイリオ" panose="020B0604030504040204" pitchFamily="50" charset="-128"/>
              <a:ea typeface="メイリオ" panose="020B0604030504040204" pitchFamily="50" charset="-128"/>
            </a:endParaRPr>
          </a:p>
          <a:p>
            <a:pPr marL="457200" lvl="1" indent="0">
              <a:buNone/>
            </a:pPr>
            <a:endParaRPr lang="en-US" altLang="ja-JP" sz="2000" dirty="0">
              <a:latin typeface="メイリオ" panose="020B0604030504040204" pitchFamily="50" charset="-128"/>
              <a:ea typeface="メイリオ" panose="020B0604030504040204" pitchFamily="50" charset="-128"/>
            </a:endParaRPr>
          </a:p>
          <a:p>
            <a:pPr lvl="1">
              <a:buFont typeface="Wingdings" panose="05000000000000000000" pitchFamily="2" charset="2"/>
              <a:buChar char="Ø"/>
            </a:pPr>
            <a:r>
              <a:rPr lang="ja-JP" altLang="en-US" sz="2000" dirty="0">
                <a:latin typeface="メイリオ" panose="020B0604030504040204" pitchFamily="50" charset="-128"/>
                <a:ea typeface="メイリオ" panose="020B0604030504040204" pitchFamily="50" charset="-128"/>
              </a:rPr>
              <a:t>提供されたデータは曜日に関するデータを含んでいないため、参加者</a:t>
            </a:r>
            <a:r>
              <a:rPr lang="en-US" altLang="ja-JP" sz="2000" dirty="0">
                <a:latin typeface="メイリオ" panose="020B0604030504040204" pitchFamily="50" charset="-128"/>
                <a:ea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rPr>
              <a:t>人のデータを</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基準に、ほかの参加者のデータを</a:t>
            </a:r>
            <a:r>
              <a:rPr lang="en-US" altLang="ja-JP" sz="2000" dirty="0">
                <a:latin typeface="メイリオ" panose="020B0604030504040204" pitchFamily="50" charset="-128"/>
                <a:ea typeface="メイリオ" panose="020B0604030504040204" pitchFamily="50" charset="-128"/>
              </a:rPr>
              <a:t>0~6</a:t>
            </a:r>
            <a:r>
              <a:rPr lang="ja-JP" altLang="en-US" sz="2000" dirty="0">
                <a:latin typeface="メイリオ" panose="020B0604030504040204" pitchFamily="50" charset="-128"/>
                <a:ea typeface="メイリオ" panose="020B0604030504040204" pitchFamily="50" charset="-128"/>
              </a:rPr>
              <a:t>日の間でシフトさせる</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→曜日によるパターンを学習させられる（しかし、正確なものではなく、あくまで</a:t>
            </a:r>
            <a:endParaRPr lang="en-US" altLang="ja-JP" sz="2000" dirty="0">
              <a:latin typeface="メイリオ" panose="020B0604030504040204" pitchFamily="50" charset="-128"/>
              <a:ea typeface="メイリオ" panose="020B0604030504040204" pitchFamily="50" charset="-128"/>
            </a:endParaRPr>
          </a:p>
          <a:p>
            <a:pPr marL="457200" lvl="1" indent="0">
              <a:buNone/>
            </a:pPr>
            <a:r>
              <a:rPr lang="ja-JP" altLang="en-US" sz="2000" dirty="0">
                <a:latin typeface="メイリオ" panose="020B0604030504040204" pitchFamily="50" charset="-128"/>
                <a:ea typeface="メイリオ" panose="020B0604030504040204" pitchFamily="50" charset="-128"/>
              </a:rPr>
              <a:t>　　近似的な処理）</a:t>
            </a:r>
            <a:endParaRPr lang="en-US" altLang="ja-JP" sz="2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094224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725</TotalTime>
  <Words>10702</Words>
  <Application>Microsoft Office PowerPoint</Application>
  <PresentationFormat>ワイド画面</PresentationFormat>
  <Paragraphs>552</Paragraphs>
  <Slides>22</Slides>
  <Notes>21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メイリオ</vt:lpstr>
      <vt:lpstr>游ゴシック</vt:lpstr>
      <vt:lpstr>游ゴシック Light</vt:lpstr>
      <vt:lpstr>Arial</vt:lpstr>
      <vt:lpstr>Cambria Math</vt:lpstr>
      <vt:lpstr>Wingdings</vt:lpstr>
      <vt:lpstr>Office テーマ</vt:lpstr>
      <vt:lpstr> Temporally Multi-Scale Sparse Self-Attention      for Physical Activity Data Imputation  時間的スケールの多重性をもつスパース 自己注意機構を用いた身体活動データの補完</vt:lpstr>
      <vt:lpstr>1．背景</vt:lpstr>
      <vt:lpstr>2．目的</vt:lpstr>
      <vt:lpstr>3．関連研究</vt:lpstr>
      <vt:lpstr>3．関連研究</vt:lpstr>
      <vt:lpstr>3．関連研究</vt:lpstr>
      <vt:lpstr>4．データセットの作成</vt:lpstr>
      <vt:lpstr>4．データセットの作成</vt:lpstr>
      <vt:lpstr>4．データセットの作成</vt:lpstr>
      <vt:lpstr>5．提案モデル</vt:lpstr>
      <vt:lpstr>5．提案モデル</vt:lpstr>
      <vt:lpstr>5．提案モデル</vt:lpstr>
      <vt:lpstr>5．提案モデル</vt:lpstr>
      <vt:lpstr>6．実験</vt:lpstr>
      <vt:lpstr>6．実験</vt:lpstr>
      <vt:lpstr>6．実験</vt:lpstr>
      <vt:lpstr>7．結果</vt:lpstr>
      <vt:lpstr>7．結果、考察</vt:lpstr>
      <vt:lpstr>7．結果、考察</vt:lpstr>
      <vt:lpstr>7．結果、考察</vt:lpstr>
      <vt:lpstr>7．結果、考察</vt:lpstr>
      <vt:lpstr>8．結論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仁保　貴耀</dc:creator>
  <cp:lastModifiedBy>仁保　貴耀</cp:lastModifiedBy>
  <cp:revision>9</cp:revision>
  <dcterms:created xsi:type="dcterms:W3CDTF">2025-05-13T04:04:15Z</dcterms:created>
  <dcterms:modified xsi:type="dcterms:W3CDTF">2025-06-11T06:36:59Z</dcterms:modified>
</cp:coreProperties>
</file>