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231" autoAdjust="0"/>
  </p:normalViewPr>
  <p:slideViewPr>
    <p:cSldViewPr snapToGrid="0">
      <p:cViewPr varScale="1">
        <p:scale>
          <a:sx n="44" d="100"/>
          <a:sy n="44" d="100"/>
        </p:scale>
        <p:origin x="15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7E053-BE4A-4C41-8360-8DC60C9B424B}"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2BDD1-A359-45E4-8B39-F0539220EBCB}" type="slidenum">
              <a:rPr kumimoji="1" lang="ja-JP" altLang="en-US" smtClean="0"/>
              <a:t>‹#›</a:t>
            </a:fld>
            <a:endParaRPr kumimoji="1" lang="ja-JP" altLang="en-US"/>
          </a:p>
        </p:txBody>
      </p:sp>
    </p:spTree>
    <p:extLst>
      <p:ext uri="{BB962C8B-B14F-4D97-AF65-F5344CB8AC3E}">
        <p14:creationId xmlns:p14="http://schemas.microsoft.com/office/powerpoint/2010/main" val="2669692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ICMI</a:t>
            </a:r>
            <a:endParaRPr kumimoji="1" lang="ja-JP" altLang="en-US" dirty="0"/>
          </a:p>
        </p:txBody>
      </p:sp>
      <p:sp>
        <p:nvSpPr>
          <p:cNvPr id="4" name="スライド番号プレースホルダー 3"/>
          <p:cNvSpPr>
            <a:spLocks noGrp="1"/>
          </p:cNvSpPr>
          <p:nvPr>
            <p:ph type="sldNum" sz="quarter" idx="5"/>
          </p:nvPr>
        </p:nvSpPr>
        <p:spPr/>
        <p:txBody>
          <a:bodyPr/>
          <a:lstStyle/>
          <a:p>
            <a:fld id="{37D2BDD1-A359-45E4-8B39-F0539220EBCB}" type="slidenum">
              <a:rPr kumimoji="1" lang="ja-JP" altLang="en-US" smtClean="0"/>
              <a:t>1</a:t>
            </a:fld>
            <a:endParaRPr kumimoji="1" lang="ja-JP" altLang="en-US"/>
          </a:p>
        </p:txBody>
      </p:sp>
    </p:spTree>
    <p:extLst>
      <p:ext uri="{BB962C8B-B14F-4D97-AF65-F5344CB8AC3E}">
        <p14:creationId xmlns:p14="http://schemas.microsoft.com/office/powerpoint/2010/main" val="2283794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C1118-EDC6-D759-E4B3-776AD5635F7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B435E69-4806-A731-23A7-732ED232DF0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1943CD7-6341-9B65-829A-49CD4DC9DFBE}"/>
              </a:ext>
            </a:extLst>
          </p:cNvPr>
          <p:cNvSpPr>
            <a:spLocks noGrp="1"/>
          </p:cNvSpPr>
          <p:nvPr>
            <p:ph type="body" idx="1"/>
          </p:nvPr>
        </p:nvSpPr>
        <p:spPr/>
        <p:txBody>
          <a:bodyPr/>
          <a:lstStyle/>
          <a:p>
            <a:r>
              <a:rPr lang="ja-JP" altLang="en-US" dirty="0"/>
              <a:t>うつ病の人が声を「響かせようとする努力が減る」という特徴を、声の特定の周波数帯のエネルギーバランスを数値化することで捉え、それがうつ病の新しい客観的な指標になることを見つけ出した</a:t>
            </a:r>
            <a:endParaRPr kumimoji="1" lang="ja-JP" altLang="en-US" dirty="0"/>
          </a:p>
        </p:txBody>
      </p:sp>
      <p:sp>
        <p:nvSpPr>
          <p:cNvPr id="4" name="スライド番号プレースホルダー 3">
            <a:extLst>
              <a:ext uri="{FF2B5EF4-FFF2-40B4-BE49-F238E27FC236}">
                <a16:creationId xmlns:a16="http://schemas.microsoft.com/office/drawing/2014/main" id="{C17ADB74-A2E0-735D-1C7A-66DE90E09779}"/>
              </a:ext>
            </a:extLst>
          </p:cNvPr>
          <p:cNvSpPr>
            <a:spLocks noGrp="1"/>
          </p:cNvSpPr>
          <p:nvPr>
            <p:ph type="sldNum" sz="quarter" idx="5"/>
          </p:nvPr>
        </p:nvSpPr>
        <p:spPr/>
        <p:txBody>
          <a:bodyPr/>
          <a:lstStyle/>
          <a:p>
            <a:fld id="{37D2BDD1-A359-45E4-8B39-F0539220EBCB}" type="slidenum">
              <a:rPr kumimoji="1" lang="ja-JP" altLang="en-US" smtClean="0"/>
              <a:t>11</a:t>
            </a:fld>
            <a:endParaRPr kumimoji="1" lang="ja-JP" altLang="en-US"/>
          </a:p>
        </p:txBody>
      </p:sp>
    </p:spTree>
    <p:extLst>
      <p:ext uri="{BB962C8B-B14F-4D97-AF65-F5344CB8AC3E}">
        <p14:creationId xmlns:p14="http://schemas.microsoft.com/office/powerpoint/2010/main" val="222484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E005-4D84-CC60-22CC-87314A5BFB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C9EACC7-447A-E8F5-CE71-23F8D5AFAFD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13568A2-732F-440B-821A-A4677BCA087A}"/>
              </a:ext>
            </a:extLst>
          </p:cNvPr>
          <p:cNvSpPr>
            <a:spLocks noGrp="1"/>
          </p:cNvSpPr>
          <p:nvPr>
            <p:ph type="body" idx="1"/>
          </p:nvPr>
        </p:nvSpPr>
        <p:spPr/>
        <p:txBody>
          <a:bodyPr/>
          <a:lstStyle/>
          <a:p>
            <a:r>
              <a:rPr lang="ja-JP" altLang="en-US" dirty="0"/>
              <a:t>うつ病の人が表情を作る際の「複数の顔の筋肉の動きの連動性や滑らかさ」を詳細に数値化し、それがうつ病の客観的なサインとなることを探求している</a:t>
            </a:r>
            <a:endParaRPr kumimoji="1" lang="ja-JP" altLang="en-US" dirty="0"/>
          </a:p>
        </p:txBody>
      </p:sp>
      <p:sp>
        <p:nvSpPr>
          <p:cNvPr id="4" name="スライド番号プレースホルダー 3">
            <a:extLst>
              <a:ext uri="{FF2B5EF4-FFF2-40B4-BE49-F238E27FC236}">
                <a16:creationId xmlns:a16="http://schemas.microsoft.com/office/drawing/2014/main" id="{8025BDE0-FD0F-E064-616B-C22B7CB7176B}"/>
              </a:ext>
            </a:extLst>
          </p:cNvPr>
          <p:cNvSpPr>
            <a:spLocks noGrp="1"/>
          </p:cNvSpPr>
          <p:nvPr>
            <p:ph type="sldNum" sz="quarter" idx="5"/>
          </p:nvPr>
        </p:nvSpPr>
        <p:spPr/>
        <p:txBody>
          <a:bodyPr/>
          <a:lstStyle/>
          <a:p>
            <a:fld id="{37D2BDD1-A359-45E4-8B39-F0539220EBCB}" type="slidenum">
              <a:rPr kumimoji="1" lang="ja-JP" altLang="en-US" smtClean="0"/>
              <a:t>12</a:t>
            </a:fld>
            <a:endParaRPr kumimoji="1" lang="ja-JP" altLang="en-US"/>
          </a:p>
        </p:txBody>
      </p:sp>
    </p:spTree>
    <p:extLst>
      <p:ext uri="{BB962C8B-B14F-4D97-AF65-F5344CB8AC3E}">
        <p14:creationId xmlns:p14="http://schemas.microsoft.com/office/powerpoint/2010/main" val="330689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D0C38-709D-2035-F192-D2510F6A36A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4001CED-F79F-FAD3-7D01-97ABC38A9C9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6378AAA-F435-4E14-26F2-67C46FC4D496}"/>
              </a:ext>
            </a:extLst>
          </p:cNvPr>
          <p:cNvSpPr>
            <a:spLocks noGrp="1"/>
          </p:cNvSpPr>
          <p:nvPr>
            <p:ph type="body" idx="1"/>
          </p:nvPr>
        </p:nvSpPr>
        <p:spPr/>
        <p:txBody>
          <a:bodyPr/>
          <a:lstStyle/>
          <a:p>
            <a:r>
              <a:rPr lang="ja-JP" altLang="en-US" dirty="0"/>
              <a:t>うつ病の人が声を「響かせようとする努力が減る」という特徴を、声の特定の周波数帯のエネルギーバランスを数値化することで捉え、それがうつ病の新しい客観的な指標になることを見つけ出した</a:t>
            </a:r>
            <a:endParaRPr kumimoji="1" lang="ja-JP" altLang="en-US" dirty="0"/>
          </a:p>
        </p:txBody>
      </p:sp>
      <p:sp>
        <p:nvSpPr>
          <p:cNvPr id="4" name="スライド番号プレースホルダー 3">
            <a:extLst>
              <a:ext uri="{FF2B5EF4-FFF2-40B4-BE49-F238E27FC236}">
                <a16:creationId xmlns:a16="http://schemas.microsoft.com/office/drawing/2014/main" id="{76A1BBB5-394B-85C7-8BC6-7DB075299987}"/>
              </a:ext>
            </a:extLst>
          </p:cNvPr>
          <p:cNvSpPr>
            <a:spLocks noGrp="1"/>
          </p:cNvSpPr>
          <p:nvPr>
            <p:ph type="sldNum" sz="quarter" idx="5"/>
          </p:nvPr>
        </p:nvSpPr>
        <p:spPr/>
        <p:txBody>
          <a:bodyPr/>
          <a:lstStyle/>
          <a:p>
            <a:fld id="{37D2BDD1-A359-45E4-8B39-F0539220EBCB}" type="slidenum">
              <a:rPr kumimoji="1" lang="ja-JP" altLang="en-US" smtClean="0"/>
              <a:t>13</a:t>
            </a:fld>
            <a:endParaRPr kumimoji="1" lang="ja-JP" altLang="en-US"/>
          </a:p>
        </p:txBody>
      </p:sp>
    </p:spTree>
    <p:extLst>
      <p:ext uri="{BB962C8B-B14F-4D97-AF65-F5344CB8AC3E}">
        <p14:creationId xmlns:p14="http://schemas.microsoft.com/office/powerpoint/2010/main" val="151320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23784-0D31-705A-968B-1CA22C229DF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52B933D-BAD5-829C-71DF-3CE87F2152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02609D1-6B8D-87BF-90E1-0D54D3A57751}"/>
              </a:ext>
            </a:extLst>
          </p:cNvPr>
          <p:cNvSpPr>
            <a:spLocks noGrp="1"/>
          </p:cNvSpPr>
          <p:nvPr>
            <p:ph type="body" idx="1"/>
          </p:nvPr>
        </p:nvSpPr>
        <p:spPr/>
        <p:txBody>
          <a:bodyPr/>
          <a:lstStyle/>
          <a:p>
            <a:r>
              <a:rPr lang="ja-JP" altLang="en-US" b="1" dirty="0"/>
              <a:t>会話の「質問」部分から得られる意味内容</a:t>
            </a:r>
            <a:r>
              <a:rPr lang="ja-JP" altLang="en-US" dirty="0"/>
              <a:t>が、</a:t>
            </a:r>
            <a:r>
              <a:rPr lang="en-US" altLang="ja-JP" b="1" dirty="0"/>
              <a:t>PCA</a:t>
            </a:r>
            <a:r>
              <a:rPr lang="ja-JP" altLang="en-US" b="1" dirty="0"/>
              <a:t>や</a:t>
            </a:r>
            <a:r>
              <a:rPr lang="en-US" altLang="ja-JP" b="1" dirty="0"/>
              <a:t>ZCA</a:t>
            </a:r>
            <a:r>
              <a:rPr lang="ja-JP" altLang="en-US" b="1" dirty="0"/>
              <a:t>で処理された</a:t>
            </a:r>
            <a:r>
              <a:rPr lang="en-US" altLang="ja-JP" b="1" dirty="0" err="1"/>
              <a:t>GloVe</a:t>
            </a:r>
            <a:r>
              <a:rPr lang="ja-JP" altLang="en-US" b="1" dirty="0"/>
              <a:t>特徴量</a:t>
            </a:r>
            <a:r>
              <a:rPr lang="ja-JP" altLang="en-US" dirty="0"/>
              <a:t>を用いることで、</a:t>
            </a:r>
            <a:r>
              <a:rPr lang="ja-JP" altLang="en-US" b="1" dirty="0"/>
              <a:t>うつ病の重症度予測に最も効果的</a:t>
            </a:r>
            <a:r>
              <a:rPr lang="ja-JP" altLang="en-US" dirty="0"/>
              <a:t>であることを発見しました。そして、その予測結果を</a:t>
            </a:r>
            <a:r>
              <a:rPr lang="ja-JP" altLang="en-US" b="1" dirty="0"/>
              <a:t>単一の主要な特徴量</a:t>
            </a:r>
            <a:r>
              <a:rPr lang="ja-JP" altLang="en-US" dirty="0"/>
              <a:t>として最終的な分類システムに組み込む、というアプローチを取っています。</a:t>
            </a:r>
            <a:endParaRPr kumimoji="1" lang="ja-JP" altLang="en-US" dirty="0"/>
          </a:p>
        </p:txBody>
      </p:sp>
      <p:sp>
        <p:nvSpPr>
          <p:cNvPr id="4" name="スライド番号プレースホルダー 3">
            <a:extLst>
              <a:ext uri="{FF2B5EF4-FFF2-40B4-BE49-F238E27FC236}">
                <a16:creationId xmlns:a16="http://schemas.microsoft.com/office/drawing/2014/main" id="{5FBFF47B-1A2A-6FA3-6A24-926937DD1683}"/>
              </a:ext>
            </a:extLst>
          </p:cNvPr>
          <p:cNvSpPr>
            <a:spLocks noGrp="1"/>
          </p:cNvSpPr>
          <p:nvPr>
            <p:ph type="sldNum" sz="quarter" idx="5"/>
          </p:nvPr>
        </p:nvSpPr>
        <p:spPr/>
        <p:txBody>
          <a:bodyPr/>
          <a:lstStyle/>
          <a:p>
            <a:fld id="{37D2BDD1-A359-45E4-8B39-F0539220EBCB}" type="slidenum">
              <a:rPr kumimoji="1" lang="ja-JP" altLang="en-US" smtClean="0"/>
              <a:t>14</a:t>
            </a:fld>
            <a:endParaRPr kumimoji="1" lang="ja-JP" altLang="en-US"/>
          </a:p>
        </p:txBody>
      </p:sp>
    </p:spTree>
    <p:extLst>
      <p:ext uri="{BB962C8B-B14F-4D97-AF65-F5344CB8AC3E}">
        <p14:creationId xmlns:p14="http://schemas.microsoft.com/office/powerpoint/2010/main" val="4268993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098FE-1D38-4C9C-FF0E-D29CED31CEA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F4CDB2-E424-FA1B-DC3A-7BC3345D99E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7808AD2-E415-D507-F9F9-E8407FE49BAA}"/>
              </a:ext>
            </a:extLst>
          </p:cNvPr>
          <p:cNvSpPr>
            <a:spLocks noGrp="1"/>
          </p:cNvSpPr>
          <p:nvPr>
            <p:ph type="body" idx="1"/>
          </p:nvPr>
        </p:nvSpPr>
        <p:spPr/>
        <p:txBody>
          <a:bodyPr/>
          <a:lstStyle/>
          <a:p>
            <a:r>
              <a:rPr lang="ja-JP" altLang="en-US" b="1" dirty="0"/>
              <a:t>会話の「質問」部分から得られる意味内容</a:t>
            </a:r>
            <a:r>
              <a:rPr lang="ja-JP" altLang="en-US" dirty="0"/>
              <a:t>が、</a:t>
            </a:r>
            <a:r>
              <a:rPr lang="en-US" altLang="ja-JP" b="1" dirty="0"/>
              <a:t>PCA</a:t>
            </a:r>
            <a:r>
              <a:rPr lang="ja-JP" altLang="en-US" b="1" dirty="0"/>
              <a:t>や</a:t>
            </a:r>
            <a:r>
              <a:rPr lang="en-US" altLang="ja-JP" b="1" dirty="0"/>
              <a:t>ZCA</a:t>
            </a:r>
            <a:r>
              <a:rPr lang="ja-JP" altLang="en-US" b="1" dirty="0"/>
              <a:t>で処理された</a:t>
            </a:r>
            <a:r>
              <a:rPr lang="en-US" altLang="ja-JP" b="1" dirty="0" err="1"/>
              <a:t>GloVe</a:t>
            </a:r>
            <a:r>
              <a:rPr lang="ja-JP" altLang="en-US" b="1" dirty="0"/>
              <a:t>特徴量</a:t>
            </a:r>
            <a:r>
              <a:rPr lang="ja-JP" altLang="en-US" dirty="0"/>
              <a:t>を用いることで、</a:t>
            </a:r>
            <a:r>
              <a:rPr lang="ja-JP" altLang="en-US" b="1" dirty="0"/>
              <a:t>うつ病の重症度予測に最も効果的</a:t>
            </a:r>
            <a:r>
              <a:rPr lang="ja-JP" altLang="en-US" dirty="0"/>
              <a:t>であることを発見しました。そして、その予測結果を</a:t>
            </a:r>
            <a:r>
              <a:rPr lang="ja-JP" altLang="en-US" b="1" dirty="0"/>
              <a:t>単一の主要な特徴量</a:t>
            </a:r>
            <a:r>
              <a:rPr lang="ja-JP" altLang="en-US" dirty="0"/>
              <a:t>として最終的な分類システムに組み込む、というアプローチを取っています。</a:t>
            </a:r>
            <a:endParaRPr kumimoji="1" lang="ja-JP" altLang="en-US" dirty="0"/>
          </a:p>
        </p:txBody>
      </p:sp>
      <p:sp>
        <p:nvSpPr>
          <p:cNvPr id="4" name="スライド番号プレースホルダー 3">
            <a:extLst>
              <a:ext uri="{FF2B5EF4-FFF2-40B4-BE49-F238E27FC236}">
                <a16:creationId xmlns:a16="http://schemas.microsoft.com/office/drawing/2014/main" id="{AD60C6AF-8E17-892C-24C8-A345642CFCC9}"/>
              </a:ext>
            </a:extLst>
          </p:cNvPr>
          <p:cNvSpPr>
            <a:spLocks noGrp="1"/>
          </p:cNvSpPr>
          <p:nvPr>
            <p:ph type="sldNum" sz="quarter" idx="5"/>
          </p:nvPr>
        </p:nvSpPr>
        <p:spPr/>
        <p:txBody>
          <a:bodyPr/>
          <a:lstStyle/>
          <a:p>
            <a:fld id="{37D2BDD1-A359-45E4-8B39-F0539220EBCB}" type="slidenum">
              <a:rPr kumimoji="1" lang="ja-JP" altLang="en-US" smtClean="0"/>
              <a:t>15</a:t>
            </a:fld>
            <a:endParaRPr kumimoji="1" lang="ja-JP" altLang="en-US"/>
          </a:p>
        </p:txBody>
      </p:sp>
    </p:spTree>
    <p:extLst>
      <p:ext uri="{BB962C8B-B14F-4D97-AF65-F5344CB8AC3E}">
        <p14:creationId xmlns:p14="http://schemas.microsoft.com/office/powerpoint/2010/main" val="138092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A71B0-BB6D-5618-00F2-00FB890619B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E9DCEE8-E0A6-8C19-11BE-7E32D74D0D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0E2FFA-0F76-487E-06B9-918BA7BB70F6}"/>
              </a:ext>
            </a:extLst>
          </p:cNvPr>
          <p:cNvSpPr>
            <a:spLocks noGrp="1"/>
          </p:cNvSpPr>
          <p:nvPr>
            <p:ph type="body" idx="1"/>
          </p:nvPr>
        </p:nvSpPr>
        <p:spPr/>
        <p:txBody>
          <a:bodyPr/>
          <a:lstStyle/>
          <a:p>
            <a:r>
              <a:rPr lang="ja-JP" altLang="en-US" b="1" dirty="0"/>
              <a:t>会話の「質問」部分から得られる意味内容</a:t>
            </a:r>
            <a:r>
              <a:rPr lang="ja-JP" altLang="en-US" dirty="0"/>
              <a:t>が、</a:t>
            </a:r>
            <a:r>
              <a:rPr lang="en-US" altLang="ja-JP" b="1" dirty="0"/>
              <a:t>PCA</a:t>
            </a:r>
            <a:r>
              <a:rPr lang="ja-JP" altLang="en-US" b="1" dirty="0"/>
              <a:t>や</a:t>
            </a:r>
            <a:r>
              <a:rPr lang="en-US" altLang="ja-JP" b="1" dirty="0"/>
              <a:t>ZCA</a:t>
            </a:r>
            <a:r>
              <a:rPr lang="ja-JP" altLang="en-US" b="1" dirty="0"/>
              <a:t>で処理された</a:t>
            </a:r>
            <a:r>
              <a:rPr lang="en-US" altLang="ja-JP" b="1" dirty="0" err="1"/>
              <a:t>GloVe</a:t>
            </a:r>
            <a:r>
              <a:rPr lang="ja-JP" altLang="en-US" b="1" dirty="0"/>
              <a:t>特徴量</a:t>
            </a:r>
            <a:r>
              <a:rPr lang="ja-JP" altLang="en-US" dirty="0"/>
              <a:t>を用いることで、</a:t>
            </a:r>
            <a:r>
              <a:rPr lang="ja-JP" altLang="en-US" b="1" dirty="0"/>
              <a:t>うつ病の重症度予測に最も効果的</a:t>
            </a:r>
            <a:r>
              <a:rPr lang="ja-JP" altLang="en-US" dirty="0"/>
              <a:t>であることを発見しました。そして、その予測結果を</a:t>
            </a:r>
            <a:r>
              <a:rPr lang="ja-JP" altLang="en-US" b="1" dirty="0"/>
              <a:t>単一の主要な特徴量</a:t>
            </a:r>
            <a:r>
              <a:rPr lang="ja-JP" altLang="en-US" dirty="0"/>
              <a:t>として最終的な分類システムに組み込む、というアプローチを取っています。</a:t>
            </a:r>
            <a:endParaRPr kumimoji="1" lang="ja-JP" altLang="en-US" dirty="0"/>
          </a:p>
        </p:txBody>
      </p:sp>
      <p:sp>
        <p:nvSpPr>
          <p:cNvPr id="4" name="スライド番号プレースホルダー 3">
            <a:extLst>
              <a:ext uri="{FF2B5EF4-FFF2-40B4-BE49-F238E27FC236}">
                <a16:creationId xmlns:a16="http://schemas.microsoft.com/office/drawing/2014/main" id="{1DADB5C0-8ED9-CAA1-5BD4-0F3447CEA451}"/>
              </a:ext>
            </a:extLst>
          </p:cNvPr>
          <p:cNvSpPr>
            <a:spLocks noGrp="1"/>
          </p:cNvSpPr>
          <p:nvPr>
            <p:ph type="sldNum" sz="quarter" idx="5"/>
          </p:nvPr>
        </p:nvSpPr>
        <p:spPr/>
        <p:txBody>
          <a:bodyPr/>
          <a:lstStyle/>
          <a:p>
            <a:fld id="{37D2BDD1-A359-45E4-8B39-F0539220EBCB}" type="slidenum">
              <a:rPr kumimoji="1" lang="ja-JP" altLang="en-US" smtClean="0"/>
              <a:t>16</a:t>
            </a:fld>
            <a:endParaRPr kumimoji="1" lang="ja-JP" altLang="en-US"/>
          </a:p>
        </p:txBody>
      </p:sp>
    </p:spTree>
    <p:extLst>
      <p:ext uri="{BB962C8B-B14F-4D97-AF65-F5344CB8AC3E}">
        <p14:creationId xmlns:p14="http://schemas.microsoft.com/office/powerpoint/2010/main" val="2638473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D561C-17E0-8AAA-253E-7C75789ED77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157C9D3-FD46-D7A1-0F37-7706AFA41A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03093DD-B0AD-330B-805B-DB87C519D5EE}"/>
              </a:ext>
            </a:extLst>
          </p:cNvPr>
          <p:cNvSpPr>
            <a:spLocks noGrp="1"/>
          </p:cNvSpPr>
          <p:nvPr>
            <p:ph type="body" idx="1"/>
          </p:nvPr>
        </p:nvSpPr>
        <p:spPr/>
        <p:txBody>
          <a:bodyPr/>
          <a:lstStyle/>
          <a:p>
            <a:r>
              <a:rPr lang="ja-JP" altLang="en-US" b="1" dirty="0"/>
              <a:t>会話の「質問」部分から得られる意味内容</a:t>
            </a:r>
            <a:r>
              <a:rPr lang="ja-JP" altLang="en-US" dirty="0"/>
              <a:t>が、</a:t>
            </a:r>
            <a:r>
              <a:rPr lang="en-US" altLang="ja-JP" b="1" dirty="0"/>
              <a:t>PCA</a:t>
            </a:r>
            <a:r>
              <a:rPr lang="ja-JP" altLang="en-US" b="1" dirty="0"/>
              <a:t>や</a:t>
            </a:r>
            <a:r>
              <a:rPr lang="en-US" altLang="ja-JP" b="1" dirty="0"/>
              <a:t>ZCA</a:t>
            </a:r>
            <a:r>
              <a:rPr lang="ja-JP" altLang="en-US" b="1" dirty="0"/>
              <a:t>で処理された</a:t>
            </a:r>
            <a:r>
              <a:rPr lang="en-US" altLang="ja-JP" b="1" dirty="0" err="1"/>
              <a:t>GloVe</a:t>
            </a:r>
            <a:r>
              <a:rPr lang="ja-JP" altLang="en-US" b="1" dirty="0"/>
              <a:t>特徴量</a:t>
            </a:r>
            <a:r>
              <a:rPr lang="ja-JP" altLang="en-US" dirty="0"/>
              <a:t>を用いることで、</a:t>
            </a:r>
            <a:r>
              <a:rPr lang="ja-JP" altLang="en-US" b="1" dirty="0"/>
              <a:t>うつ病の重症度予測に最も効果的</a:t>
            </a:r>
            <a:r>
              <a:rPr lang="ja-JP" altLang="en-US" dirty="0"/>
              <a:t>であることを発見しました。そして、その予測結果を</a:t>
            </a:r>
            <a:r>
              <a:rPr lang="ja-JP" altLang="en-US" b="1" dirty="0"/>
              <a:t>単一の主要な特徴量</a:t>
            </a:r>
            <a:r>
              <a:rPr lang="ja-JP" altLang="en-US" dirty="0"/>
              <a:t>として最終的な分類システムに組み込む、というアプローチを取っています。</a:t>
            </a:r>
            <a:endParaRPr kumimoji="1" lang="ja-JP" altLang="en-US" dirty="0"/>
          </a:p>
        </p:txBody>
      </p:sp>
      <p:sp>
        <p:nvSpPr>
          <p:cNvPr id="4" name="スライド番号プレースホルダー 3">
            <a:extLst>
              <a:ext uri="{FF2B5EF4-FFF2-40B4-BE49-F238E27FC236}">
                <a16:creationId xmlns:a16="http://schemas.microsoft.com/office/drawing/2014/main" id="{1061BB0C-714A-702E-D487-268F57D8748B}"/>
              </a:ext>
            </a:extLst>
          </p:cNvPr>
          <p:cNvSpPr>
            <a:spLocks noGrp="1"/>
          </p:cNvSpPr>
          <p:nvPr>
            <p:ph type="sldNum" sz="quarter" idx="5"/>
          </p:nvPr>
        </p:nvSpPr>
        <p:spPr/>
        <p:txBody>
          <a:bodyPr/>
          <a:lstStyle/>
          <a:p>
            <a:fld id="{37D2BDD1-A359-45E4-8B39-F0539220EBCB}" type="slidenum">
              <a:rPr kumimoji="1" lang="ja-JP" altLang="en-US" smtClean="0"/>
              <a:t>17</a:t>
            </a:fld>
            <a:endParaRPr kumimoji="1" lang="ja-JP" altLang="en-US"/>
          </a:p>
        </p:txBody>
      </p:sp>
    </p:spTree>
    <p:extLst>
      <p:ext uri="{BB962C8B-B14F-4D97-AF65-F5344CB8AC3E}">
        <p14:creationId xmlns:p14="http://schemas.microsoft.com/office/powerpoint/2010/main" val="4064134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A9934-4E74-D5B3-CF74-A65641C01C6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40B475-B839-0E24-68F7-EA242B66091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1359A1-92B5-EFCF-6C1A-D56512B26D76}"/>
              </a:ext>
            </a:extLst>
          </p:cNvPr>
          <p:cNvSpPr>
            <a:spLocks noGrp="1"/>
          </p:cNvSpPr>
          <p:nvPr>
            <p:ph type="body" idx="1"/>
          </p:nvPr>
        </p:nvSpPr>
        <p:spPr/>
        <p:txBody>
          <a:bodyPr/>
          <a:lstStyle/>
          <a:p>
            <a:r>
              <a:rPr lang="ja-JP" altLang="en-US" b="1" dirty="0"/>
              <a:t>会話の「質問」部分から得られる意味内容</a:t>
            </a:r>
            <a:r>
              <a:rPr lang="ja-JP" altLang="en-US" dirty="0"/>
              <a:t>が、</a:t>
            </a:r>
            <a:r>
              <a:rPr lang="en-US" altLang="ja-JP" b="1" dirty="0"/>
              <a:t>PCA</a:t>
            </a:r>
            <a:r>
              <a:rPr lang="ja-JP" altLang="en-US" b="1" dirty="0"/>
              <a:t>や</a:t>
            </a:r>
            <a:r>
              <a:rPr lang="en-US" altLang="ja-JP" b="1" dirty="0"/>
              <a:t>ZCA</a:t>
            </a:r>
            <a:r>
              <a:rPr lang="ja-JP" altLang="en-US" b="1" dirty="0"/>
              <a:t>で処理された</a:t>
            </a:r>
            <a:r>
              <a:rPr lang="en-US" altLang="ja-JP" b="1" dirty="0" err="1"/>
              <a:t>GloVe</a:t>
            </a:r>
            <a:r>
              <a:rPr lang="ja-JP" altLang="en-US" b="1" dirty="0"/>
              <a:t>特徴量</a:t>
            </a:r>
            <a:r>
              <a:rPr lang="ja-JP" altLang="en-US" dirty="0"/>
              <a:t>を用いることで、</a:t>
            </a:r>
            <a:r>
              <a:rPr lang="ja-JP" altLang="en-US" b="1" dirty="0"/>
              <a:t>うつ病の重症度予測に最も効果的</a:t>
            </a:r>
            <a:r>
              <a:rPr lang="ja-JP" altLang="en-US" dirty="0"/>
              <a:t>であることを発見しました。そして、その予測結果を</a:t>
            </a:r>
            <a:r>
              <a:rPr lang="ja-JP" altLang="en-US" b="1" dirty="0"/>
              <a:t>単一の主要な特徴量</a:t>
            </a:r>
            <a:r>
              <a:rPr lang="ja-JP" altLang="en-US" dirty="0"/>
              <a:t>として最終的な分類システムに組み込む、というアプローチを取っています。</a:t>
            </a:r>
            <a:endParaRPr kumimoji="1" lang="ja-JP" altLang="en-US" dirty="0"/>
          </a:p>
        </p:txBody>
      </p:sp>
      <p:sp>
        <p:nvSpPr>
          <p:cNvPr id="4" name="スライド番号プレースホルダー 3">
            <a:extLst>
              <a:ext uri="{FF2B5EF4-FFF2-40B4-BE49-F238E27FC236}">
                <a16:creationId xmlns:a16="http://schemas.microsoft.com/office/drawing/2014/main" id="{0EA2F785-9057-091C-C24D-DE62E3D31A5F}"/>
              </a:ext>
            </a:extLst>
          </p:cNvPr>
          <p:cNvSpPr>
            <a:spLocks noGrp="1"/>
          </p:cNvSpPr>
          <p:nvPr>
            <p:ph type="sldNum" sz="quarter" idx="5"/>
          </p:nvPr>
        </p:nvSpPr>
        <p:spPr/>
        <p:txBody>
          <a:bodyPr/>
          <a:lstStyle/>
          <a:p>
            <a:fld id="{37D2BDD1-A359-45E4-8B39-F0539220EBCB}" type="slidenum">
              <a:rPr kumimoji="1" lang="ja-JP" altLang="en-US" smtClean="0"/>
              <a:t>18</a:t>
            </a:fld>
            <a:endParaRPr kumimoji="1" lang="ja-JP" altLang="en-US"/>
          </a:p>
        </p:txBody>
      </p:sp>
    </p:spTree>
    <p:extLst>
      <p:ext uri="{BB962C8B-B14F-4D97-AF65-F5344CB8AC3E}">
        <p14:creationId xmlns:p14="http://schemas.microsoft.com/office/powerpoint/2010/main" val="127523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MDD</a:t>
            </a:r>
            <a:r>
              <a:rPr kumimoji="1" lang="ja-JP" altLang="en-US" dirty="0"/>
              <a:t>によって脳の働き（神経生理学的変化、神経認知学的変化）に変化が起こる</a:t>
            </a:r>
            <a:endParaRPr kumimoji="1" lang="en-US" altLang="ja-JP" dirty="0"/>
          </a:p>
          <a:p>
            <a:endParaRPr kumimoji="1" lang="en-US" altLang="ja-JP" dirty="0"/>
          </a:p>
          <a:p>
            <a:r>
              <a:rPr lang="ja-JP" altLang="en-US" dirty="0"/>
              <a:t>神経生理学的な根拠に基づき、他の新しい特徴と組み合わせることで、より実用的な自動診断システムに貢献できる</a:t>
            </a:r>
            <a:endParaRPr kumimoji="1" lang="en-US" altLang="ja-JP" dirty="0"/>
          </a:p>
        </p:txBody>
      </p:sp>
      <p:sp>
        <p:nvSpPr>
          <p:cNvPr id="4" name="スライド番号プレースホルダー 3"/>
          <p:cNvSpPr>
            <a:spLocks noGrp="1"/>
          </p:cNvSpPr>
          <p:nvPr>
            <p:ph type="sldNum" sz="quarter" idx="5"/>
          </p:nvPr>
        </p:nvSpPr>
        <p:spPr/>
        <p:txBody>
          <a:bodyPr/>
          <a:lstStyle/>
          <a:p>
            <a:fld id="{37D2BDD1-A359-45E4-8B39-F0539220EBCB}" type="slidenum">
              <a:rPr kumimoji="1" lang="ja-JP" altLang="en-US" smtClean="0"/>
              <a:t>3</a:t>
            </a:fld>
            <a:endParaRPr kumimoji="1" lang="ja-JP" altLang="en-US"/>
          </a:p>
        </p:txBody>
      </p:sp>
    </p:spTree>
    <p:extLst>
      <p:ext uri="{BB962C8B-B14F-4D97-AF65-F5344CB8AC3E}">
        <p14:creationId xmlns:p14="http://schemas.microsoft.com/office/powerpoint/2010/main" val="46575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うつ病の診断において、患者の話し方だけでなく、患者とインタビュアーの対話内容の「意味」を深く分析すること、特にインタビュアーの質問の役割に注目することが重要である</a:t>
            </a:r>
            <a:endParaRPr kumimoji="1" lang="ja-JP" altLang="en-US" dirty="0"/>
          </a:p>
        </p:txBody>
      </p:sp>
      <p:sp>
        <p:nvSpPr>
          <p:cNvPr id="4" name="スライド番号プレースホルダー 3"/>
          <p:cNvSpPr>
            <a:spLocks noGrp="1"/>
          </p:cNvSpPr>
          <p:nvPr>
            <p:ph type="sldNum" sz="quarter" idx="5"/>
          </p:nvPr>
        </p:nvSpPr>
        <p:spPr/>
        <p:txBody>
          <a:bodyPr/>
          <a:lstStyle/>
          <a:p>
            <a:fld id="{37D2BDD1-A359-45E4-8B39-F0539220EBCB}" type="slidenum">
              <a:rPr kumimoji="1" lang="ja-JP" altLang="en-US" smtClean="0"/>
              <a:t>4</a:t>
            </a:fld>
            <a:endParaRPr kumimoji="1" lang="ja-JP" altLang="en-US"/>
          </a:p>
        </p:txBody>
      </p:sp>
    </p:spTree>
    <p:extLst>
      <p:ext uri="{BB962C8B-B14F-4D97-AF65-F5344CB8AC3E}">
        <p14:creationId xmlns:p14="http://schemas.microsoft.com/office/powerpoint/2010/main" val="271528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4812D-AB79-E75E-5861-3230AB7EFD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AD15678-E36A-9FAA-3F20-FA5D6427F59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B98B95-BBA3-8CA0-5ECD-F7E667CFEA9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B68AAD7-29CD-3B49-63B8-67C5423E4601}"/>
              </a:ext>
            </a:extLst>
          </p:cNvPr>
          <p:cNvSpPr>
            <a:spLocks noGrp="1"/>
          </p:cNvSpPr>
          <p:nvPr>
            <p:ph type="sldNum" sz="quarter" idx="5"/>
          </p:nvPr>
        </p:nvSpPr>
        <p:spPr/>
        <p:txBody>
          <a:bodyPr/>
          <a:lstStyle/>
          <a:p>
            <a:fld id="{37D2BDD1-A359-45E4-8B39-F0539220EBCB}" type="slidenum">
              <a:rPr kumimoji="1" lang="ja-JP" altLang="en-US" smtClean="0"/>
              <a:t>5</a:t>
            </a:fld>
            <a:endParaRPr kumimoji="1" lang="ja-JP" altLang="en-US"/>
          </a:p>
        </p:txBody>
      </p:sp>
    </p:spTree>
    <p:extLst>
      <p:ext uri="{BB962C8B-B14F-4D97-AF65-F5344CB8AC3E}">
        <p14:creationId xmlns:p14="http://schemas.microsoft.com/office/powerpoint/2010/main" val="3926937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48BCA-584E-7C53-2B1A-62E84E288E4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1C2A156-6BCA-51E1-E47E-1EC19D53F91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28B68CA-A16C-FF26-F00A-BBDBEE7DA0D2}"/>
              </a:ext>
            </a:extLst>
          </p:cNvPr>
          <p:cNvSpPr>
            <a:spLocks noGrp="1"/>
          </p:cNvSpPr>
          <p:nvPr>
            <p:ph type="body" idx="1"/>
          </p:nvPr>
        </p:nvSpPr>
        <p:spPr/>
        <p:txBody>
          <a:bodyPr/>
          <a:lstStyle/>
          <a:p>
            <a:r>
              <a:rPr lang="ja-JP" altLang="en-US" dirty="0"/>
              <a:t>データに元々あった問題（文字起こしのずれ、ノイズ）を認識した上で、</a:t>
            </a:r>
            <a:r>
              <a:rPr lang="ja-JP" altLang="en-US" b="1" dirty="0"/>
              <a:t>音声データの前処理（ノイズ抑制と音量調整）を丁寧に行い、品質を均一化する努力をした</a:t>
            </a:r>
            <a:endParaRPr kumimoji="1" lang="ja-JP" altLang="en-US" dirty="0"/>
          </a:p>
        </p:txBody>
      </p:sp>
      <p:sp>
        <p:nvSpPr>
          <p:cNvPr id="4" name="スライド番号プレースホルダー 3">
            <a:extLst>
              <a:ext uri="{FF2B5EF4-FFF2-40B4-BE49-F238E27FC236}">
                <a16:creationId xmlns:a16="http://schemas.microsoft.com/office/drawing/2014/main" id="{E13FD830-9819-89CA-2DC9-943A02938AAF}"/>
              </a:ext>
            </a:extLst>
          </p:cNvPr>
          <p:cNvSpPr>
            <a:spLocks noGrp="1"/>
          </p:cNvSpPr>
          <p:nvPr>
            <p:ph type="sldNum" sz="quarter" idx="5"/>
          </p:nvPr>
        </p:nvSpPr>
        <p:spPr/>
        <p:txBody>
          <a:bodyPr/>
          <a:lstStyle/>
          <a:p>
            <a:fld id="{37D2BDD1-A359-45E4-8B39-F0539220EBCB}" type="slidenum">
              <a:rPr kumimoji="1" lang="ja-JP" altLang="en-US" smtClean="0"/>
              <a:t>6</a:t>
            </a:fld>
            <a:endParaRPr kumimoji="1" lang="ja-JP" altLang="en-US"/>
          </a:p>
        </p:txBody>
      </p:sp>
    </p:spTree>
    <p:extLst>
      <p:ext uri="{BB962C8B-B14F-4D97-AF65-F5344CB8AC3E}">
        <p14:creationId xmlns:p14="http://schemas.microsoft.com/office/powerpoint/2010/main" val="4204672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6E4B7-A736-706D-2F5D-09A9BF78393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91D7284-172F-FD72-0B1A-942769A372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C6BA132-3F5B-EC52-0A8E-44F45489621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98B1159-166A-ADB0-3C4E-C9FFA6CCAE78}"/>
              </a:ext>
            </a:extLst>
          </p:cNvPr>
          <p:cNvSpPr>
            <a:spLocks noGrp="1"/>
          </p:cNvSpPr>
          <p:nvPr>
            <p:ph type="sldNum" sz="quarter" idx="5"/>
          </p:nvPr>
        </p:nvSpPr>
        <p:spPr/>
        <p:txBody>
          <a:bodyPr/>
          <a:lstStyle/>
          <a:p>
            <a:fld id="{37D2BDD1-A359-45E4-8B39-F0539220EBCB}" type="slidenum">
              <a:rPr kumimoji="1" lang="ja-JP" altLang="en-US" smtClean="0"/>
              <a:t>7</a:t>
            </a:fld>
            <a:endParaRPr kumimoji="1" lang="ja-JP" altLang="en-US"/>
          </a:p>
        </p:txBody>
      </p:sp>
    </p:spTree>
    <p:extLst>
      <p:ext uri="{BB962C8B-B14F-4D97-AF65-F5344CB8AC3E}">
        <p14:creationId xmlns:p14="http://schemas.microsoft.com/office/powerpoint/2010/main" val="2789888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B8B91-AD2D-CE16-26FB-ED180C9CFF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552884-9C43-3499-5B9D-B3E4C893260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B0F4E89-2BC3-46EF-0EF6-34DB9A6FEE30}"/>
              </a:ext>
            </a:extLst>
          </p:cNvPr>
          <p:cNvSpPr>
            <a:spLocks noGrp="1"/>
          </p:cNvSpPr>
          <p:nvPr>
            <p:ph type="body" idx="1"/>
          </p:nvPr>
        </p:nvSpPr>
        <p:spPr/>
        <p:txBody>
          <a:bodyPr/>
          <a:lstStyle/>
          <a:p>
            <a:r>
              <a:rPr lang="ja-JP" altLang="en-US" dirty="0"/>
              <a:t>音声データから発話時の「構音の滑らかさや協調性」を非常に精密に数値化する特徴量を抽出し、それを機械学習で扱いやすい形に圧縮して、うつ病の診断に役立てている</a:t>
            </a:r>
            <a:endParaRPr kumimoji="1" lang="ja-JP" altLang="en-US" dirty="0"/>
          </a:p>
        </p:txBody>
      </p:sp>
      <p:sp>
        <p:nvSpPr>
          <p:cNvPr id="4" name="スライド番号プレースホルダー 3">
            <a:extLst>
              <a:ext uri="{FF2B5EF4-FFF2-40B4-BE49-F238E27FC236}">
                <a16:creationId xmlns:a16="http://schemas.microsoft.com/office/drawing/2014/main" id="{29338E4E-D740-7907-0D05-002BA84D53E4}"/>
              </a:ext>
            </a:extLst>
          </p:cNvPr>
          <p:cNvSpPr>
            <a:spLocks noGrp="1"/>
          </p:cNvSpPr>
          <p:nvPr>
            <p:ph type="sldNum" sz="quarter" idx="5"/>
          </p:nvPr>
        </p:nvSpPr>
        <p:spPr/>
        <p:txBody>
          <a:bodyPr/>
          <a:lstStyle/>
          <a:p>
            <a:fld id="{37D2BDD1-A359-45E4-8B39-F0539220EBCB}" type="slidenum">
              <a:rPr kumimoji="1" lang="ja-JP" altLang="en-US" smtClean="0"/>
              <a:t>8</a:t>
            </a:fld>
            <a:endParaRPr kumimoji="1" lang="ja-JP" altLang="en-US"/>
          </a:p>
        </p:txBody>
      </p:sp>
    </p:spTree>
    <p:extLst>
      <p:ext uri="{BB962C8B-B14F-4D97-AF65-F5344CB8AC3E}">
        <p14:creationId xmlns:p14="http://schemas.microsoft.com/office/powerpoint/2010/main" val="402846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00FF3-781B-45C3-1C63-47DCFEAE195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97A5D0-7627-9D3F-F667-3808C883CDA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285E582-2E5E-D3F0-F42D-A0523633DD96}"/>
              </a:ext>
            </a:extLst>
          </p:cNvPr>
          <p:cNvSpPr>
            <a:spLocks noGrp="1"/>
          </p:cNvSpPr>
          <p:nvPr>
            <p:ph type="body" idx="1"/>
          </p:nvPr>
        </p:nvSpPr>
        <p:spPr/>
        <p:txBody>
          <a:bodyPr/>
          <a:lstStyle/>
          <a:p>
            <a:r>
              <a:rPr lang="ja-JP" altLang="en-US" dirty="0"/>
              <a:t>音声の「音色」や「声質」の動的な変化を捉える非常に詳細な特徴量（</a:t>
            </a:r>
            <a:r>
              <a:rPr lang="en-US" altLang="ja-JP" dirty="0" err="1"/>
              <a:t>dMFCC</a:t>
            </a:r>
            <a:r>
              <a:rPr lang="ja-JP" altLang="en-US" dirty="0"/>
              <a:t>相関構造）を抽出し、これを効率的な形に圧縮して、うつ病の診断に活用している</a:t>
            </a:r>
            <a:endParaRPr kumimoji="1" lang="ja-JP" altLang="en-US" dirty="0"/>
          </a:p>
        </p:txBody>
      </p:sp>
      <p:sp>
        <p:nvSpPr>
          <p:cNvPr id="4" name="スライド番号プレースホルダー 3">
            <a:extLst>
              <a:ext uri="{FF2B5EF4-FFF2-40B4-BE49-F238E27FC236}">
                <a16:creationId xmlns:a16="http://schemas.microsoft.com/office/drawing/2014/main" id="{CB3BDF48-1BC5-0AD5-E4A2-0CBD43C1E94C}"/>
              </a:ext>
            </a:extLst>
          </p:cNvPr>
          <p:cNvSpPr>
            <a:spLocks noGrp="1"/>
          </p:cNvSpPr>
          <p:nvPr>
            <p:ph type="sldNum" sz="quarter" idx="5"/>
          </p:nvPr>
        </p:nvSpPr>
        <p:spPr/>
        <p:txBody>
          <a:bodyPr/>
          <a:lstStyle/>
          <a:p>
            <a:fld id="{37D2BDD1-A359-45E4-8B39-F0539220EBCB}" type="slidenum">
              <a:rPr kumimoji="1" lang="ja-JP" altLang="en-US" smtClean="0"/>
              <a:t>9</a:t>
            </a:fld>
            <a:endParaRPr kumimoji="1" lang="ja-JP" altLang="en-US"/>
          </a:p>
        </p:txBody>
      </p:sp>
    </p:spTree>
    <p:extLst>
      <p:ext uri="{BB962C8B-B14F-4D97-AF65-F5344CB8AC3E}">
        <p14:creationId xmlns:p14="http://schemas.microsoft.com/office/powerpoint/2010/main" val="368601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1578E-9A35-E336-082B-362FA29557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3F27CF8-CDED-4454-07C5-13D9A8FD68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910FC42-2DD3-9D54-AF10-B52558C9549D}"/>
              </a:ext>
            </a:extLst>
          </p:cNvPr>
          <p:cNvSpPr>
            <a:spLocks noGrp="1"/>
          </p:cNvSpPr>
          <p:nvPr>
            <p:ph type="body" idx="1"/>
          </p:nvPr>
        </p:nvSpPr>
        <p:spPr/>
        <p:txBody>
          <a:bodyPr/>
          <a:lstStyle/>
          <a:p>
            <a:r>
              <a:rPr lang="ja-JP" altLang="en-US" dirty="0"/>
              <a:t>うつ病の人が声を「響かせようとする努力が減る」という特徴を、声の特定の周波数帯のエネルギーバランスを数値化することで捉え、それがうつ病の新しい客観的な指標になることを見つけ出した</a:t>
            </a:r>
            <a:endParaRPr kumimoji="1" lang="ja-JP" altLang="en-US" dirty="0"/>
          </a:p>
        </p:txBody>
      </p:sp>
      <p:sp>
        <p:nvSpPr>
          <p:cNvPr id="4" name="スライド番号プレースホルダー 3">
            <a:extLst>
              <a:ext uri="{FF2B5EF4-FFF2-40B4-BE49-F238E27FC236}">
                <a16:creationId xmlns:a16="http://schemas.microsoft.com/office/drawing/2014/main" id="{A06C4608-6E33-07A4-AF8C-7A6B7F62C8C3}"/>
              </a:ext>
            </a:extLst>
          </p:cNvPr>
          <p:cNvSpPr>
            <a:spLocks noGrp="1"/>
          </p:cNvSpPr>
          <p:nvPr>
            <p:ph type="sldNum" sz="quarter" idx="5"/>
          </p:nvPr>
        </p:nvSpPr>
        <p:spPr/>
        <p:txBody>
          <a:bodyPr/>
          <a:lstStyle/>
          <a:p>
            <a:fld id="{37D2BDD1-A359-45E4-8B39-F0539220EBCB}" type="slidenum">
              <a:rPr kumimoji="1" lang="ja-JP" altLang="en-US" smtClean="0"/>
              <a:t>10</a:t>
            </a:fld>
            <a:endParaRPr kumimoji="1" lang="ja-JP" altLang="en-US"/>
          </a:p>
        </p:txBody>
      </p:sp>
    </p:spTree>
    <p:extLst>
      <p:ext uri="{BB962C8B-B14F-4D97-AF65-F5344CB8AC3E}">
        <p14:creationId xmlns:p14="http://schemas.microsoft.com/office/powerpoint/2010/main" val="225265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3A78B-C418-B9D0-4166-B01E8E09305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4D21D23-963F-C62D-9AC1-9BE7E36AB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69D240-F212-007A-F7F0-63FCC4091341}"/>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5" name="フッター プレースホルダー 4">
            <a:extLst>
              <a:ext uri="{FF2B5EF4-FFF2-40B4-BE49-F238E27FC236}">
                <a16:creationId xmlns:a16="http://schemas.microsoft.com/office/drawing/2014/main" id="{8A8EA6DF-00C8-FD2E-039D-B9D10BF62D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95A525-A5C4-21FE-D274-48A9BB60935A}"/>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288447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7670C-C88C-6F0E-7887-1CC7E7EC57F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16C802-E685-4530-060A-415968A69B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797755-269E-D11D-1EBA-A92D82984618}"/>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5" name="フッター プレースホルダー 4">
            <a:extLst>
              <a:ext uri="{FF2B5EF4-FFF2-40B4-BE49-F238E27FC236}">
                <a16:creationId xmlns:a16="http://schemas.microsoft.com/office/drawing/2014/main" id="{328AA82E-0A65-A2A2-570B-9363BF0F50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C77BD7-BCCF-241A-4FC8-96C56A6E706B}"/>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317508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2E65455-CF73-F896-4EA8-75B46178E72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712343-8913-14D1-C0AC-FA16A7CF5A8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F73B93-A490-ED97-B1B7-2915F7A05380}"/>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5" name="フッター プレースホルダー 4">
            <a:extLst>
              <a:ext uri="{FF2B5EF4-FFF2-40B4-BE49-F238E27FC236}">
                <a16:creationId xmlns:a16="http://schemas.microsoft.com/office/drawing/2014/main" id="{B1F8DF5B-078E-7CEC-148D-D17F625F01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77EB9B-597F-636C-4EF2-C46BA9A97076}"/>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416070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7208B-A243-05DC-B8F6-C7462908C1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933F11-AB35-E0BF-403D-04D9708068B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8E1C033-1358-82A5-D2A6-99E36397A9CC}"/>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5" name="フッター プレースホルダー 4">
            <a:extLst>
              <a:ext uri="{FF2B5EF4-FFF2-40B4-BE49-F238E27FC236}">
                <a16:creationId xmlns:a16="http://schemas.microsoft.com/office/drawing/2014/main" id="{FC764EF6-AA42-4E87-5BC4-8AE11C6650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F7AFB6-795B-6164-90D0-536563DBD5A8}"/>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56517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9A59F-959D-535B-2187-AE59621A3C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91EE6A-46EE-9559-A7EE-D86070F46B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9571250-EB84-D004-AA40-DDC2C7E29ED7}"/>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5" name="フッター プレースホルダー 4">
            <a:extLst>
              <a:ext uri="{FF2B5EF4-FFF2-40B4-BE49-F238E27FC236}">
                <a16:creationId xmlns:a16="http://schemas.microsoft.com/office/drawing/2014/main" id="{614C32D2-9B6E-3660-9951-7C130834B0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512F02-A856-8F10-86FB-3FEEA8A176E7}"/>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336489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E9FD44-ABC0-BBCA-956A-AA9A4C1697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2215DD-04E7-5376-D91D-DCE9222117A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1B862C8-B3A4-1081-6444-D7A52AEC617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7DACA1D-C524-4125-9338-8FFA9A58B5A7}"/>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6" name="フッター プレースホルダー 5">
            <a:extLst>
              <a:ext uri="{FF2B5EF4-FFF2-40B4-BE49-F238E27FC236}">
                <a16:creationId xmlns:a16="http://schemas.microsoft.com/office/drawing/2014/main" id="{B41FC96F-6160-85EF-5228-89E2340506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A6D99C-AC5D-97A3-EB75-C72BB16F4C8B}"/>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248750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068FBE-0A63-95CD-7F89-41D3AF0E1A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1F98C53-642B-760B-C108-F0B1C4975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6B0B58-22B2-E7CE-49CE-8A68EF0BA54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16C0E3-A725-F765-DDDD-E964B8B13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D6F8E0-046D-23B2-298C-87409DB47D2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17A762B-EB2D-157D-71D2-87DDE026D251}"/>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8" name="フッター プレースホルダー 7">
            <a:extLst>
              <a:ext uri="{FF2B5EF4-FFF2-40B4-BE49-F238E27FC236}">
                <a16:creationId xmlns:a16="http://schemas.microsoft.com/office/drawing/2014/main" id="{A3CF5DE2-A2AC-1478-485C-D489999B14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C8E414-BE41-5D2B-52C7-1E1AF8A41B04}"/>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208258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51D67-E7CD-9817-E895-247519E4F7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B7ADFE-4AE6-4363-1B2A-6287BA0248DA}"/>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4" name="フッター プレースホルダー 3">
            <a:extLst>
              <a:ext uri="{FF2B5EF4-FFF2-40B4-BE49-F238E27FC236}">
                <a16:creationId xmlns:a16="http://schemas.microsoft.com/office/drawing/2014/main" id="{CE5099CE-344E-513F-6553-891920C5CE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2597E75-F219-2C28-0F0D-A1CE95FDE1BC}"/>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272216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5FB1B4-532D-594B-20A2-CD951A3B924E}"/>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3" name="フッター プレースホルダー 2">
            <a:extLst>
              <a:ext uri="{FF2B5EF4-FFF2-40B4-BE49-F238E27FC236}">
                <a16:creationId xmlns:a16="http://schemas.microsoft.com/office/drawing/2014/main" id="{E519BE07-A3F7-4807-AB61-D7BE26B061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FC6E2B-C2CF-5837-1370-BD71FA0CF077}"/>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207484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597FDA-FB78-2D88-9EB2-00C8C049FA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4F0209-55B3-DD72-4694-4DA4DF1EA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65D0341-7E42-0944-FF81-1A8BFF19F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E31FA0-3DA1-525A-4EDB-4B922489F651}"/>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6" name="フッター プレースホルダー 5">
            <a:extLst>
              <a:ext uri="{FF2B5EF4-FFF2-40B4-BE49-F238E27FC236}">
                <a16:creationId xmlns:a16="http://schemas.microsoft.com/office/drawing/2014/main" id="{5F6B1A47-2108-CEF1-FA3B-33CC6DCBBD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5582CB-74D0-330F-75A8-40E238460F75}"/>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42352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4A650-98C5-0AC4-63B5-C5C057FF3C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770E3B3-6814-5429-7747-4610C0587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321437-B4E3-7544-FD1A-B33700479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C21287-0226-9C19-6E6F-586BD8C6FCE4}"/>
              </a:ext>
            </a:extLst>
          </p:cNvPr>
          <p:cNvSpPr>
            <a:spLocks noGrp="1"/>
          </p:cNvSpPr>
          <p:nvPr>
            <p:ph type="dt" sz="half" idx="10"/>
          </p:nvPr>
        </p:nvSpPr>
        <p:spPr/>
        <p:txBody>
          <a:bodyPr/>
          <a:lstStyle/>
          <a:p>
            <a:fld id="{13AD363F-5183-400F-B78D-5A1F911673F1}" type="datetimeFigureOut">
              <a:rPr kumimoji="1" lang="ja-JP" altLang="en-US" smtClean="0"/>
              <a:t>2025/6/18</a:t>
            </a:fld>
            <a:endParaRPr kumimoji="1" lang="ja-JP" altLang="en-US"/>
          </a:p>
        </p:txBody>
      </p:sp>
      <p:sp>
        <p:nvSpPr>
          <p:cNvPr id="6" name="フッター プレースホルダー 5">
            <a:extLst>
              <a:ext uri="{FF2B5EF4-FFF2-40B4-BE49-F238E27FC236}">
                <a16:creationId xmlns:a16="http://schemas.microsoft.com/office/drawing/2014/main" id="{60AFD968-4C62-FA90-4577-C4C9916E27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E84B0C-A507-86E4-76DA-9F97DDA611A1}"/>
              </a:ext>
            </a:extLst>
          </p:cNvPr>
          <p:cNvSpPr>
            <a:spLocks noGrp="1"/>
          </p:cNvSpPr>
          <p:nvPr>
            <p:ph type="sldNum" sz="quarter" idx="12"/>
          </p:nvPr>
        </p:nvSpPr>
        <p:spPr/>
        <p:txBody>
          <a:body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378283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41DCC3-0CC0-CEBC-5CED-BE33632EE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36B6BC-86A5-D8E9-5538-0573EADF1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1B59F9-216A-236C-157B-BE0414A0A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AD363F-5183-400F-B78D-5A1F911673F1}" type="datetimeFigureOut">
              <a:rPr kumimoji="1" lang="ja-JP" altLang="en-US" smtClean="0"/>
              <a:t>2025/6/18</a:t>
            </a:fld>
            <a:endParaRPr kumimoji="1" lang="ja-JP" altLang="en-US"/>
          </a:p>
        </p:txBody>
      </p:sp>
      <p:sp>
        <p:nvSpPr>
          <p:cNvPr id="5" name="フッター プレースホルダー 4">
            <a:extLst>
              <a:ext uri="{FF2B5EF4-FFF2-40B4-BE49-F238E27FC236}">
                <a16:creationId xmlns:a16="http://schemas.microsoft.com/office/drawing/2014/main" id="{4BD32F8C-FA15-BA9D-B1A8-7EDBE95623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DA26AA0-8505-13AA-561E-37D37CAAF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6A819E-4659-464F-B1C1-D5FE57DA7143}" type="slidenum">
              <a:rPr kumimoji="1" lang="ja-JP" altLang="en-US" smtClean="0"/>
              <a:t>‹#›</a:t>
            </a:fld>
            <a:endParaRPr kumimoji="1" lang="ja-JP" altLang="en-US"/>
          </a:p>
        </p:txBody>
      </p:sp>
    </p:spTree>
    <p:extLst>
      <p:ext uri="{BB962C8B-B14F-4D97-AF65-F5344CB8AC3E}">
        <p14:creationId xmlns:p14="http://schemas.microsoft.com/office/powerpoint/2010/main" val="1029177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C4A26-359B-6507-E1CB-65610D72B010}"/>
              </a:ext>
            </a:extLst>
          </p:cNvPr>
          <p:cNvSpPr>
            <a:spLocks noGrp="1"/>
          </p:cNvSpPr>
          <p:nvPr>
            <p:ph type="ctrTitle"/>
          </p:nvPr>
        </p:nvSpPr>
        <p:spPr>
          <a:xfrm>
            <a:off x="1524000" y="1041400"/>
            <a:ext cx="9144000" cy="2387600"/>
          </a:xfrm>
        </p:spPr>
        <p:txBody>
          <a:bodyPr>
            <a:normAutofit/>
          </a:bodyPr>
          <a:lstStyle/>
          <a:p>
            <a:r>
              <a:rPr lang="en-US" altLang="ja-JP" sz="2900" dirty="0"/>
              <a:t>Detecting Depression using Vocal, Facial and Semantic Communication Cues</a:t>
            </a:r>
            <a:br>
              <a:rPr lang="en-US" altLang="ja-JP" sz="2900" dirty="0"/>
            </a:br>
            <a:br>
              <a:rPr lang="en-US" altLang="ja-JP" sz="2900" dirty="0"/>
            </a:br>
            <a:r>
              <a:rPr lang="ja-JP" altLang="en-US" sz="2900" dirty="0"/>
              <a:t>声・顔・言語のコミュニケーションキューを用いた</a:t>
            </a:r>
            <a:br>
              <a:rPr lang="en-US" altLang="ja-JP" sz="2900" dirty="0"/>
            </a:br>
            <a:r>
              <a:rPr lang="ja-JP" altLang="en-US" sz="2900" dirty="0"/>
              <a:t>うつ病の検出</a:t>
            </a:r>
            <a:endParaRPr kumimoji="1" lang="ja-JP" altLang="en-US" sz="2900" dirty="0"/>
          </a:p>
        </p:txBody>
      </p:sp>
      <p:sp>
        <p:nvSpPr>
          <p:cNvPr id="3" name="字幕 2">
            <a:extLst>
              <a:ext uri="{FF2B5EF4-FFF2-40B4-BE49-F238E27FC236}">
                <a16:creationId xmlns:a16="http://schemas.microsoft.com/office/drawing/2014/main" id="{9C4BDAF2-1FA5-B351-88A3-5C55B7695DF6}"/>
              </a:ext>
            </a:extLst>
          </p:cNvPr>
          <p:cNvSpPr>
            <a:spLocks noGrp="1"/>
          </p:cNvSpPr>
          <p:nvPr>
            <p:ph type="subTitle" idx="1"/>
          </p:nvPr>
        </p:nvSpPr>
        <p:spPr>
          <a:xfrm>
            <a:off x="1130969" y="4160838"/>
            <a:ext cx="9930062" cy="1655762"/>
          </a:xfrm>
        </p:spPr>
        <p:txBody>
          <a:bodyPr>
            <a:normAutofit/>
          </a:bodyPr>
          <a:lstStyle/>
          <a:p>
            <a:r>
              <a:rPr lang="en-US" altLang="ja-JP" sz="1900" dirty="0"/>
              <a:t>Williamson, James R., et al. </a:t>
            </a:r>
          </a:p>
          <a:p>
            <a:r>
              <a:rPr lang="en-US" altLang="ja-JP" sz="1900" dirty="0"/>
              <a:t>"Detecting depression using vocal, facial and semantic communication cues." </a:t>
            </a:r>
          </a:p>
          <a:p>
            <a:r>
              <a:rPr lang="en-US" altLang="ja-JP" sz="1900" i="1" dirty="0"/>
              <a:t>Proceedings of the 6th international workshop on audio/visual emotion challenge</a:t>
            </a:r>
            <a:r>
              <a:rPr lang="en-US" altLang="ja-JP" sz="1900" dirty="0"/>
              <a:t>. 2016.</a:t>
            </a:r>
            <a:endParaRPr kumimoji="1" lang="ja-JP" altLang="en-US" sz="1900" dirty="0"/>
          </a:p>
        </p:txBody>
      </p:sp>
    </p:spTree>
    <p:extLst>
      <p:ext uri="{BB962C8B-B14F-4D97-AF65-F5344CB8AC3E}">
        <p14:creationId xmlns:p14="http://schemas.microsoft.com/office/powerpoint/2010/main" val="209245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56237-994C-1F03-1466-0A3140EB6E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929FD2-F03F-C129-FC94-016FB5A32826}"/>
              </a:ext>
            </a:extLst>
          </p:cNvPr>
          <p:cNvSpPr>
            <a:spLocks noGrp="1"/>
          </p:cNvSpPr>
          <p:nvPr>
            <p:ph type="title"/>
          </p:nvPr>
        </p:nvSpPr>
        <p:spPr>
          <a:xfrm>
            <a:off x="838200" y="365126"/>
            <a:ext cx="10515600" cy="677612"/>
          </a:xfrm>
        </p:spPr>
        <p:txBody>
          <a:bodyPr>
            <a:normAutofit/>
          </a:bodyPr>
          <a:lstStyle/>
          <a:p>
            <a:r>
              <a:rPr lang="en-US" altLang="ja-JP" sz="2800" dirty="0"/>
              <a:t>6</a:t>
            </a:r>
            <a:r>
              <a:rPr lang="ja-JP" altLang="en-US" sz="2800" dirty="0"/>
              <a:t>．</a:t>
            </a:r>
            <a:r>
              <a:rPr kumimoji="1" lang="ja-JP" altLang="en-US" sz="2800" dirty="0"/>
              <a:t>声の響きの重要性と数値化</a:t>
            </a:r>
          </a:p>
        </p:txBody>
      </p:sp>
      <p:sp>
        <p:nvSpPr>
          <p:cNvPr id="3" name="コンテンツ プレースホルダー 2">
            <a:extLst>
              <a:ext uri="{FF2B5EF4-FFF2-40B4-BE49-F238E27FC236}">
                <a16:creationId xmlns:a16="http://schemas.microsoft.com/office/drawing/2014/main" id="{3A9743D7-23F3-FDCA-4070-0281D705080B}"/>
              </a:ext>
            </a:extLst>
          </p:cNvPr>
          <p:cNvSpPr>
            <a:spLocks noGrp="1"/>
          </p:cNvSpPr>
          <p:nvPr>
            <p:ph idx="1"/>
          </p:nvPr>
        </p:nvSpPr>
        <p:spPr>
          <a:xfrm>
            <a:off x="838200" y="1042738"/>
            <a:ext cx="10888579" cy="5815262"/>
          </a:xfrm>
        </p:spPr>
        <p:txBody>
          <a:bodyPr>
            <a:normAutofit/>
          </a:bodyPr>
          <a:lstStyle/>
          <a:p>
            <a:r>
              <a:rPr lang="ja-JP" altLang="en-US" sz="2400" dirty="0"/>
              <a:t>下部声道の重要性</a:t>
            </a:r>
            <a:endParaRPr lang="en-US" altLang="ja-JP" sz="2400" dirty="0"/>
          </a:p>
          <a:p>
            <a:pPr lvl="1">
              <a:buFont typeface="Wingdings" panose="05000000000000000000" pitchFamily="2" charset="2"/>
              <a:buChar char="Ø"/>
            </a:pPr>
            <a:r>
              <a:rPr lang="ja-JP" altLang="en-US" sz="2000" dirty="0"/>
              <a:t>歌手が意図的に声を響かせる共鳴する音を出すとき、下部声道が重要な役割をしている（のどの特定の箇所を狭める）</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逆に、声を響かせられない人は積極的な声の響きとは逆の傾向がみられる</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うつ病患者も声の響かせ方が逆になるのではという仮説</a:t>
            </a:r>
            <a:endParaRPr lang="en-US" altLang="ja-JP" sz="2000" dirty="0"/>
          </a:p>
          <a:p>
            <a:pPr marL="457200" lvl="1" indent="0">
              <a:buNone/>
            </a:pPr>
            <a:r>
              <a:rPr lang="ja-JP" altLang="en-US" sz="2000" dirty="0"/>
              <a:t>　（声を出そうとする努力がへるのでは？）</a:t>
            </a:r>
            <a:endParaRPr lang="en-US" altLang="ja-JP" sz="2000" dirty="0"/>
          </a:p>
          <a:p>
            <a:pPr marL="457200" lvl="1" indent="0">
              <a:buNone/>
            </a:pPr>
            <a:endParaRPr lang="en-US" altLang="ja-JP" sz="2000" dirty="0"/>
          </a:p>
          <a:p>
            <a:pPr lvl="1">
              <a:buFont typeface="Wingdings" panose="05000000000000000000" pitchFamily="2" charset="2"/>
              <a:buChar char="Ø"/>
            </a:pPr>
            <a:r>
              <a:rPr lang="ja-JP" altLang="en-US" sz="2000" dirty="0"/>
              <a:t>そこで、咽頭蓋谷と梨状窩の二つの周波数帯域それぞれでの平均エネルギーを計算</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その二つの平均エネルギーの差をとると、うつ病患者はそうでない人よりも差が小さいことを発見し、新たに数値化し特徴量とする</a:t>
            </a:r>
            <a:endParaRPr lang="en-US" altLang="ja-JP" sz="2000" dirty="0"/>
          </a:p>
        </p:txBody>
      </p:sp>
    </p:spTree>
    <p:extLst>
      <p:ext uri="{BB962C8B-B14F-4D97-AF65-F5344CB8AC3E}">
        <p14:creationId xmlns:p14="http://schemas.microsoft.com/office/powerpoint/2010/main" val="414948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C287D-AB37-C431-8572-D3970DAE88D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47C404-FD7F-EF37-1720-D22A45FE7392}"/>
              </a:ext>
            </a:extLst>
          </p:cNvPr>
          <p:cNvSpPr>
            <a:spLocks noGrp="1"/>
          </p:cNvSpPr>
          <p:nvPr>
            <p:ph type="title"/>
          </p:nvPr>
        </p:nvSpPr>
        <p:spPr>
          <a:xfrm>
            <a:off x="838200" y="365126"/>
            <a:ext cx="10515600" cy="677612"/>
          </a:xfrm>
        </p:spPr>
        <p:txBody>
          <a:bodyPr>
            <a:normAutofit/>
          </a:bodyPr>
          <a:lstStyle/>
          <a:p>
            <a:r>
              <a:rPr kumimoji="1" lang="en-US" altLang="ja-JP" sz="2800" dirty="0"/>
              <a:t>7</a:t>
            </a:r>
            <a:r>
              <a:rPr kumimoji="1" lang="ja-JP" altLang="en-US" sz="2800" dirty="0"/>
              <a:t>．音の大きさの変動を抽出し加工</a:t>
            </a:r>
          </a:p>
        </p:txBody>
      </p:sp>
      <p:sp>
        <p:nvSpPr>
          <p:cNvPr id="3" name="コンテンツ プレースホルダー 2">
            <a:extLst>
              <a:ext uri="{FF2B5EF4-FFF2-40B4-BE49-F238E27FC236}">
                <a16:creationId xmlns:a16="http://schemas.microsoft.com/office/drawing/2014/main" id="{5DFF96E8-5C1A-6CA0-97F0-565EDFA38211}"/>
              </a:ext>
            </a:extLst>
          </p:cNvPr>
          <p:cNvSpPr>
            <a:spLocks noGrp="1"/>
          </p:cNvSpPr>
          <p:nvPr>
            <p:ph idx="1"/>
          </p:nvPr>
        </p:nvSpPr>
        <p:spPr>
          <a:xfrm>
            <a:off x="838200" y="1042738"/>
            <a:ext cx="10888579" cy="5815262"/>
          </a:xfrm>
        </p:spPr>
        <p:txBody>
          <a:bodyPr>
            <a:normAutofit/>
          </a:bodyPr>
          <a:lstStyle/>
          <a:p>
            <a:r>
              <a:rPr lang="ja-JP" altLang="en-US" sz="2400" dirty="0"/>
              <a:t>音の大きさの変化を評価</a:t>
            </a:r>
            <a:endParaRPr lang="en-US" altLang="ja-JP" sz="2400" dirty="0"/>
          </a:p>
          <a:p>
            <a:pPr lvl="1">
              <a:buFont typeface="Wingdings" panose="05000000000000000000" pitchFamily="2" charset="2"/>
              <a:buChar char="Ø"/>
            </a:pPr>
            <a:r>
              <a:rPr lang="ja-JP" altLang="en-US" sz="2000" dirty="0"/>
              <a:t>声の波形から音のピークと</a:t>
            </a:r>
            <a:r>
              <a:rPr lang="en-US" altLang="ja-JP" sz="2000" dirty="0"/>
              <a:t>30ms</a:t>
            </a:r>
            <a:r>
              <a:rPr lang="ja-JP" altLang="en-US" sz="2000" dirty="0"/>
              <a:t>での平均的な音の大きさとの変化を示す</a:t>
            </a:r>
            <a:r>
              <a:rPr lang="en-US" altLang="ja-JP" sz="2000" dirty="0"/>
              <a:t>peak-to-RMS</a:t>
            </a:r>
            <a:r>
              <a:rPr lang="ja-JP" altLang="en-US" sz="2000" dirty="0"/>
              <a:t>を計算</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音声を</a:t>
            </a:r>
            <a:r>
              <a:rPr lang="en-US" altLang="ja-JP" sz="2000" dirty="0"/>
              <a:t>2</a:t>
            </a:r>
            <a:r>
              <a:rPr lang="ja-JP" altLang="en-US" sz="2000" dirty="0"/>
              <a:t>秒ごとに分割（</a:t>
            </a:r>
            <a:r>
              <a:rPr lang="en-US" altLang="ja-JP" sz="2000" dirty="0"/>
              <a:t>50%</a:t>
            </a:r>
            <a:r>
              <a:rPr lang="ja-JP" altLang="en-US" sz="2000" dirty="0"/>
              <a:t>は重複）し、</a:t>
            </a:r>
            <a:r>
              <a:rPr lang="en-US" altLang="ja-JP" sz="2000" dirty="0"/>
              <a:t>2</a:t>
            </a:r>
            <a:r>
              <a:rPr lang="ja-JP" altLang="en-US" sz="2000" dirty="0"/>
              <a:t>秒に含まれる</a:t>
            </a:r>
            <a:r>
              <a:rPr lang="en-US" altLang="ja-JP" sz="2000" dirty="0"/>
              <a:t>peak-to-RMS</a:t>
            </a:r>
            <a:r>
              <a:rPr lang="ja-JP" altLang="en-US" sz="2000" dirty="0"/>
              <a:t>の値群を平均、</a:t>
            </a:r>
            <a:endParaRPr lang="en-US" altLang="ja-JP" sz="2000" dirty="0"/>
          </a:p>
          <a:p>
            <a:pPr marL="457200" lvl="1" indent="0">
              <a:buNone/>
            </a:pPr>
            <a:r>
              <a:rPr lang="ja-JP" altLang="en-US" sz="2000" dirty="0"/>
              <a:t>　標準偏差、範囲（上位</a:t>
            </a:r>
            <a:r>
              <a:rPr lang="en-US" altLang="ja-JP" sz="2000" dirty="0"/>
              <a:t>5</a:t>
            </a:r>
            <a:r>
              <a:rPr lang="ja-JP" altLang="en-US" sz="2000" dirty="0"/>
              <a:t>％と下位</a:t>
            </a:r>
            <a:r>
              <a:rPr lang="en-US" altLang="ja-JP" sz="2000" dirty="0"/>
              <a:t>5%</a:t>
            </a:r>
            <a:r>
              <a:rPr lang="ja-JP" altLang="en-US" sz="2000" dirty="0"/>
              <a:t>）を計算</a:t>
            </a:r>
            <a:endParaRPr lang="en-US" altLang="ja-JP" sz="2000" dirty="0"/>
          </a:p>
          <a:p>
            <a:pPr marL="457200" lvl="1" indent="0">
              <a:buNone/>
            </a:pPr>
            <a:endParaRPr lang="en-US" altLang="ja-JP" sz="2000" dirty="0"/>
          </a:p>
          <a:p>
            <a:pPr lvl="1">
              <a:buFont typeface="Wingdings" panose="05000000000000000000" pitchFamily="2" charset="2"/>
              <a:buChar char="Ø"/>
            </a:pPr>
            <a:r>
              <a:rPr lang="en-US" altLang="ja-JP" sz="2000" dirty="0"/>
              <a:t>2</a:t>
            </a:r>
            <a:r>
              <a:rPr lang="ja-JP" altLang="en-US" sz="2000" dirty="0"/>
              <a:t>秒ごとに求めた</a:t>
            </a:r>
            <a:r>
              <a:rPr lang="en-US" altLang="ja-JP" sz="2000" dirty="0"/>
              <a:t>3</a:t>
            </a:r>
            <a:r>
              <a:rPr lang="ja-JP" altLang="en-US" sz="2000" dirty="0"/>
              <a:t>つの統計量に対してそれぞれ全体での標準偏差を計算</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en-US" altLang="ja-JP" sz="2000" dirty="0"/>
              <a:t>3</a:t>
            </a:r>
            <a:r>
              <a:rPr lang="ja-JP" altLang="en-US" sz="2000" dirty="0"/>
              <a:t>つの標準偏差を特徴量とする</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endParaRPr lang="en-US" altLang="ja-JP" sz="2000" dirty="0"/>
          </a:p>
        </p:txBody>
      </p:sp>
    </p:spTree>
    <p:extLst>
      <p:ext uri="{BB962C8B-B14F-4D97-AF65-F5344CB8AC3E}">
        <p14:creationId xmlns:p14="http://schemas.microsoft.com/office/powerpoint/2010/main" val="36021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82AEE-28EC-4F04-175B-33FDB71750D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9B5B39C-350A-31C8-A327-39C1729147EA}"/>
              </a:ext>
            </a:extLst>
          </p:cNvPr>
          <p:cNvSpPr>
            <a:spLocks noGrp="1"/>
          </p:cNvSpPr>
          <p:nvPr>
            <p:ph type="title"/>
          </p:nvPr>
        </p:nvSpPr>
        <p:spPr>
          <a:xfrm>
            <a:off x="838200" y="365126"/>
            <a:ext cx="10515600" cy="677612"/>
          </a:xfrm>
        </p:spPr>
        <p:txBody>
          <a:bodyPr>
            <a:normAutofit/>
          </a:bodyPr>
          <a:lstStyle/>
          <a:p>
            <a:r>
              <a:rPr lang="en-US" altLang="ja-JP" sz="2800" dirty="0"/>
              <a:t>8</a:t>
            </a:r>
            <a:r>
              <a:rPr lang="ja-JP" altLang="en-US" sz="2800" dirty="0"/>
              <a:t>．顔の表情変化を抽出・加工</a:t>
            </a:r>
            <a:endParaRPr kumimoji="1" lang="ja-JP" altLang="en-US" sz="2800" dirty="0"/>
          </a:p>
        </p:txBody>
      </p:sp>
      <p:sp>
        <p:nvSpPr>
          <p:cNvPr id="3" name="コンテンツ プレースホルダー 2">
            <a:extLst>
              <a:ext uri="{FF2B5EF4-FFF2-40B4-BE49-F238E27FC236}">
                <a16:creationId xmlns:a16="http://schemas.microsoft.com/office/drawing/2014/main" id="{15F8EACF-9249-C37C-C751-4D13FB355AFE}"/>
              </a:ext>
            </a:extLst>
          </p:cNvPr>
          <p:cNvSpPr>
            <a:spLocks noGrp="1"/>
          </p:cNvSpPr>
          <p:nvPr>
            <p:ph idx="1"/>
          </p:nvPr>
        </p:nvSpPr>
        <p:spPr>
          <a:xfrm>
            <a:off x="838200" y="1042738"/>
            <a:ext cx="10888579" cy="5815262"/>
          </a:xfrm>
        </p:spPr>
        <p:txBody>
          <a:bodyPr>
            <a:normAutofit/>
          </a:bodyPr>
          <a:lstStyle/>
          <a:p>
            <a:r>
              <a:rPr lang="ja-JP" altLang="en-US" sz="2400" dirty="0"/>
              <a:t>顔の表情変化、特に筋肉の動きを顔動作単位</a:t>
            </a:r>
            <a:r>
              <a:rPr lang="en-US" altLang="ja-JP" sz="2400" dirty="0"/>
              <a:t>FAUs</a:t>
            </a:r>
            <a:r>
              <a:rPr lang="ja-JP" altLang="en-US" sz="2400" dirty="0"/>
              <a:t>で評価</a:t>
            </a:r>
            <a:endParaRPr lang="en-US" altLang="ja-JP" sz="2400" dirty="0"/>
          </a:p>
          <a:p>
            <a:pPr lvl="1">
              <a:buFont typeface="Wingdings" panose="05000000000000000000" pitchFamily="2" charset="2"/>
              <a:buChar char="Ø"/>
            </a:pPr>
            <a:r>
              <a:rPr lang="en-US" altLang="ja-JP" sz="2000" dirty="0"/>
              <a:t>FAUs</a:t>
            </a:r>
            <a:r>
              <a:rPr lang="ja-JP" altLang="en-US" sz="2000" dirty="0"/>
              <a:t>という筋肉の動きを数値化したものを抽出</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先ほど同様に</a:t>
            </a:r>
            <a:r>
              <a:rPr lang="en-US" altLang="ja-JP" sz="2000" dirty="0"/>
              <a:t>1</a:t>
            </a:r>
            <a:r>
              <a:rPr lang="ja-JP" altLang="en-US" sz="2000" dirty="0"/>
              <a:t>秒以上の長さをもつ被験者の発話セグメントから、</a:t>
            </a:r>
            <a:r>
              <a:rPr lang="en-US" altLang="ja-JP" sz="2000" dirty="0"/>
              <a:t>20</a:t>
            </a:r>
            <a:r>
              <a:rPr lang="ja-JP" altLang="en-US" sz="2000" dirty="0"/>
              <a:t>の</a:t>
            </a:r>
            <a:r>
              <a:rPr lang="en-US" altLang="ja-JP" sz="2000" dirty="0"/>
              <a:t>FAU</a:t>
            </a:r>
            <a:r>
              <a:rPr lang="ja-JP" altLang="en-US" sz="2000" dirty="0"/>
              <a:t>と</a:t>
            </a:r>
            <a:r>
              <a:rPr lang="en-US" altLang="ja-JP" sz="2000" dirty="0"/>
              <a:t>15</a:t>
            </a:r>
            <a:r>
              <a:rPr lang="ja-JP" altLang="en-US" sz="2000" dirty="0"/>
              <a:t>個の</a:t>
            </a:r>
            <a:endParaRPr lang="en-US" altLang="ja-JP" sz="2000" dirty="0"/>
          </a:p>
          <a:p>
            <a:pPr marL="457200" lvl="1" indent="0">
              <a:buNone/>
            </a:pPr>
            <a:r>
              <a:rPr lang="ja-JP" altLang="en-US" sz="2000" dirty="0"/>
              <a:t>　遅延に基づいて遅延相関行列（</a:t>
            </a:r>
            <a:r>
              <a:rPr lang="en-US" altLang="ja-JP" sz="2000" dirty="0"/>
              <a:t>300×300</a:t>
            </a:r>
            <a:r>
              <a:rPr lang="ja-JP" altLang="en-US" sz="2000" dirty="0"/>
              <a:t>）を計算</a:t>
            </a:r>
            <a:endParaRPr lang="en-US" altLang="ja-JP" sz="2000" dirty="0"/>
          </a:p>
          <a:p>
            <a:pPr marL="457200" lvl="1" indent="0">
              <a:buNone/>
            </a:pPr>
            <a:endParaRPr lang="en-US" altLang="ja-JP" sz="2000" dirty="0"/>
          </a:p>
          <a:p>
            <a:pPr lvl="1">
              <a:buFont typeface="Wingdings" panose="05000000000000000000" pitchFamily="2" charset="2"/>
              <a:buChar char="Ø"/>
            </a:pPr>
            <a:r>
              <a:rPr lang="en-US" altLang="ja-JP" sz="2000" dirty="0"/>
              <a:t>300</a:t>
            </a:r>
            <a:r>
              <a:rPr lang="ja-JP" altLang="en-US" sz="2000" dirty="0"/>
              <a:t>次元の固有スペクトルを計算し、さらに</a:t>
            </a:r>
            <a:r>
              <a:rPr lang="en-US" altLang="ja-JP" sz="2000" dirty="0"/>
              <a:t>4</a:t>
            </a:r>
            <a:r>
              <a:rPr lang="ja-JP" altLang="en-US" sz="2000" dirty="0"/>
              <a:t>次元に次元削減し、特徴量とする</a:t>
            </a:r>
            <a:endParaRPr lang="en-US" altLang="ja-JP" sz="2000" dirty="0"/>
          </a:p>
          <a:p>
            <a:pPr marL="457200" lvl="1" indent="0">
              <a:buNone/>
            </a:pP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endParaRPr lang="en-US" altLang="ja-JP" sz="2000" dirty="0"/>
          </a:p>
        </p:txBody>
      </p:sp>
    </p:spTree>
    <p:extLst>
      <p:ext uri="{BB962C8B-B14F-4D97-AF65-F5344CB8AC3E}">
        <p14:creationId xmlns:p14="http://schemas.microsoft.com/office/powerpoint/2010/main" val="2296692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79DB-9489-30A7-026F-0CE15C0DAC7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E7FD5D-ED77-29C3-16B0-84C13AB93D9E}"/>
              </a:ext>
            </a:extLst>
          </p:cNvPr>
          <p:cNvSpPr>
            <a:spLocks noGrp="1"/>
          </p:cNvSpPr>
          <p:nvPr>
            <p:ph type="title"/>
          </p:nvPr>
        </p:nvSpPr>
        <p:spPr>
          <a:xfrm>
            <a:off x="838200" y="365126"/>
            <a:ext cx="10515600" cy="677612"/>
          </a:xfrm>
        </p:spPr>
        <p:txBody>
          <a:bodyPr>
            <a:normAutofit/>
          </a:bodyPr>
          <a:lstStyle/>
          <a:p>
            <a:r>
              <a:rPr kumimoji="1" lang="en-US" altLang="ja-JP" sz="2800" dirty="0"/>
              <a:t>9</a:t>
            </a:r>
            <a:r>
              <a:rPr kumimoji="1" lang="ja-JP" altLang="en-US" sz="2800" dirty="0"/>
              <a:t>．会話のテキストデータの前処理と特徴抽出・加工</a:t>
            </a:r>
          </a:p>
        </p:txBody>
      </p:sp>
      <p:sp>
        <p:nvSpPr>
          <p:cNvPr id="3" name="コンテンツ プレースホルダー 2">
            <a:extLst>
              <a:ext uri="{FF2B5EF4-FFF2-40B4-BE49-F238E27FC236}">
                <a16:creationId xmlns:a16="http://schemas.microsoft.com/office/drawing/2014/main" id="{F2E03A72-B1DC-72C8-0605-17A3CB13966D}"/>
              </a:ext>
            </a:extLst>
          </p:cNvPr>
          <p:cNvSpPr>
            <a:spLocks noGrp="1"/>
          </p:cNvSpPr>
          <p:nvPr>
            <p:ph idx="1"/>
          </p:nvPr>
        </p:nvSpPr>
        <p:spPr>
          <a:xfrm>
            <a:off x="838200" y="1042738"/>
            <a:ext cx="10888579" cy="5815262"/>
          </a:xfrm>
        </p:spPr>
        <p:txBody>
          <a:bodyPr>
            <a:normAutofit/>
          </a:bodyPr>
          <a:lstStyle/>
          <a:p>
            <a:r>
              <a:rPr lang="ja-JP" altLang="en-US" sz="2400" dirty="0"/>
              <a:t>アバターとの会話のテキストデータから意味を抽出し、うつ病との関連性を調査し、数値化</a:t>
            </a:r>
            <a:endParaRPr lang="en-US" altLang="ja-JP" sz="2400" dirty="0"/>
          </a:p>
          <a:p>
            <a:pPr lvl="1">
              <a:buFont typeface="Wingdings" panose="05000000000000000000" pitchFamily="2" charset="2"/>
              <a:buChar char="Ø"/>
            </a:pPr>
            <a:r>
              <a:rPr lang="ja-JP" altLang="en-US" sz="2000" dirty="0"/>
              <a:t>前処理として、会話場面での</a:t>
            </a:r>
            <a:r>
              <a:rPr lang="en-US" altLang="ja-JP" sz="2000" dirty="0"/>
              <a:t>1</a:t>
            </a:r>
            <a:r>
              <a:rPr lang="ja-JP" altLang="en-US" sz="2000" dirty="0"/>
              <a:t>つの質問と回答をセットにして抜き出す（非言語所表現の抽出、頻繁に出てくるワードの除去）</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単語埋め込み</a:t>
            </a:r>
            <a:r>
              <a:rPr lang="en-US" altLang="ja-JP" sz="2000" dirty="0" err="1"/>
              <a:t>GloVe</a:t>
            </a:r>
            <a:r>
              <a:rPr lang="ja-JP" altLang="en-US" sz="2000" dirty="0"/>
              <a:t>によって単語を数値のベクトルに変換、ベクトル空間では似た言葉ほど距離が近くなる。今回</a:t>
            </a:r>
            <a:r>
              <a:rPr lang="en-US" altLang="ja-JP" sz="2000" dirty="0" err="1"/>
              <a:t>GloVe</a:t>
            </a:r>
            <a:r>
              <a:rPr lang="ja-JP" altLang="en-US" sz="2000" dirty="0"/>
              <a:t>は</a:t>
            </a:r>
            <a:r>
              <a:rPr lang="en-US" altLang="ja-JP" sz="2000" dirty="0"/>
              <a:t>50</a:t>
            </a:r>
            <a:r>
              <a:rPr lang="ja-JP" altLang="en-US" sz="2000" dirty="0"/>
              <a:t>次元の埋め込み空間を持つ</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この</a:t>
            </a:r>
            <a:r>
              <a:rPr lang="en-US" altLang="ja-JP" sz="2000" dirty="0"/>
              <a:t>50</a:t>
            </a:r>
            <a:r>
              <a:rPr lang="ja-JP" altLang="en-US" sz="2000" dirty="0"/>
              <a:t>次元を主成分分析</a:t>
            </a:r>
            <a:r>
              <a:rPr lang="en-US" altLang="ja-JP" sz="2000" dirty="0"/>
              <a:t>PCA</a:t>
            </a:r>
            <a:r>
              <a:rPr lang="ja-JP" altLang="en-US" sz="2000" dirty="0"/>
              <a:t>とホワイトニング</a:t>
            </a:r>
            <a:r>
              <a:rPr lang="en-US" altLang="ja-JP" sz="2000" dirty="0"/>
              <a:t>ZCA</a:t>
            </a:r>
            <a:r>
              <a:rPr lang="ja-JP" altLang="en-US" sz="2000" dirty="0"/>
              <a:t>変換の</a:t>
            </a:r>
            <a:r>
              <a:rPr lang="en-US" altLang="ja-JP" sz="2000" dirty="0"/>
              <a:t>2</a:t>
            </a:r>
            <a:r>
              <a:rPr lang="ja-JP" altLang="en-US" sz="2000" dirty="0"/>
              <a:t>種類で</a:t>
            </a:r>
            <a:r>
              <a:rPr lang="en-US" altLang="ja-JP" sz="2000" dirty="0"/>
              <a:t>4</a:t>
            </a:r>
            <a:r>
              <a:rPr lang="ja-JP" altLang="en-US" sz="2000" dirty="0"/>
              <a:t>次元に次元削減</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スパース符号化により、変換後の数値データを加工し、うつ病診断に役立つテキストの意味的特徴を自動で抽出</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抽出した特徴量を、質問部分と回答部分の</a:t>
            </a:r>
            <a:r>
              <a:rPr lang="en-US" altLang="ja-JP" sz="2000" dirty="0"/>
              <a:t>2</a:t>
            </a:r>
            <a:r>
              <a:rPr lang="ja-JP" altLang="en-US" sz="2000" dirty="0"/>
              <a:t>種類、</a:t>
            </a:r>
            <a:r>
              <a:rPr lang="en-US" altLang="ja-JP" sz="2000" dirty="0" err="1"/>
              <a:t>GloVe</a:t>
            </a:r>
            <a:r>
              <a:rPr lang="ja-JP" altLang="en-US" sz="2000" dirty="0"/>
              <a:t>と</a:t>
            </a:r>
            <a:r>
              <a:rPr lang="en-US" altLang="ja-JP" sz="2000" dirty="0"/>
              <a:t>PCA</a:t>
            </a:r>
            <a:r>
              <a:rPr lang="ja-JP" altLang="en-US" sz="2000" dirty="0"/>
              <a:t>と</a:t>
            </a:r>
            <a:r>
              <a:rPr lang="en-US" altLang="ja-JP" sz="2000" dirty="0"/>
              <a:t>ZCA</a:t>
            </a:r>
            <a:r>
              <a:rPr lang="ja-JP" altLang="en-US" sz="2000" dirty="0"/>
              <a:t>の</a:t>
            </a:r>
            <a:r>
              <a:rPr lang="en-US" altLang="ja-JP" sz="2000" dirty="0"/>
              <a:t>3</a:t>
            </a:r>
            <a:r>
              <a:rPr lang="ja-JP" altLang="en-US" sz="2000" dirty="0"/>
              <a:t>種類の合計</a:t>
            </a:r>
            <a:endParaRPr lang="en-US" altLang="ja-JP" sz="2000" dirty="0"/>
          </a:p>
          <a:p>
            <a:pPr marL="457200" lvl="1" indent="0">
              <a:buNone/>
            </a:pPr>
            <a:r>
              <a:rPr lang="ja-JP" altLang="en-US" sz="2000" dirty="0"/>
              <a:t>　</a:t>
            </a:r>
            <a:r>
              <a:rPr lang="en-US" altLang="ja-JP" sz="2000" dirty="0"/>
              <a:t>6</a:t>
            </a:r>
            <a:r>
              <a:rPr lang="ja-JP" altLang="en-US" sz="2000" dirty="0"/>
              <a:t>通りを特徴量してうつ病の予測を行った結果、質問部分に</a:t>
            </a:r>
            <a:r>
              <a:rPr lang="en-US" altLang="ja-JP" sz="2000" dirty="0" err="1"/>
              <a:t>GloVe+PCA</a:t>
            </a:r>
            <a:r>
              <a:rPr lang="ja-JP" altLang="en-US" sz="2000" dirty="0"/>
              <a:t>、質問部分に  </a:t>
            </a:r>
            <a:endParaRPr lang="en-US" altLang="ja-JP" sz="2000" dirty="0"/>
          </a:p>
          <a:p>
            <a:pPr marL="457200" lvl="1" indent="0">
              <a:buNone/>
            </a:pPr>
            <a:r>
              <a:rPr lang="en-US" altLang="ja-JP" sz="2000" dirty="0"/>
              <a:t>   </a:t>
            </a:r>
            <a:r>
              <a:rPr lang="en-US" altLang="ja-JP" sz="2000" dirty="0" err="1"/>
              <a:t>GloVe+ZCA</a:t>
            </a:r>
            <a:r>
              <a:rPr lang="ja-JP" altLang="en-US" sz="2000" dirty="0"/>
              <a:t>の</a:t>
            </a:r>
            <a:r>
              <a:rPr lang="en-US" altLang="ja-JP" sz="2000" dirty="0"/>
              <a:t>2</a:t>
            </a:r>
            <a:r>
              <a:rPr lang="ja-JP" altLang="en-US" sz="2000" dirty="0"/>
              <a:t>種類が予測精度が高くなった</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endParaRPr lang="en-US" altLang="ja-JP" sz="2000" dirty="0"/>
          </a:p>
        </p:txBody>
      </p:sp>
    </p:spTree>
    <p:extLst>
      <p:ext uri="{BB962C8B-B14F-4D97-AF65-F5344CB8AC3E}">
        <p14:creationId xmlns:p14="http://schemas.microsoft.com/office/powerpoint/2010/main" val="7448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20EA4-1F62-34B8-16C8-3C28048C9C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E4E2CE-A7A6-2C7C-9D4E-F795F34C5268}"/>
              </a:ext>
            </a:extLst>
          </p:cNvPr>
          <p:cNvSpPr>
            <a:spLocks noGrp="1"/>
          </p:cNvSpPr>
          <p:nvPr>
            <p:ph type="title"/>
          </p:nvPr>
        </p:nvSpPr>
        <p:spPr>
          <a:xfrm>
            <a:off x="838200" y="365126"/>
            <a:ext cx="10515600" cy="677612"/>
          </a:xfrm>
        </p:spPr>
        <p:txBody>
          <a:bodyPr>
            <a:normAutofit/>
          </a:bodyPr>
          <a:lstStyle/>
          <a:p>
            <a:r>
              <a:rPr kumimoji="1" lang="en-US" altLang="ja-JP" sz="2800" dirty="0"/>
              <a:t>9</a:t>
            </a:r>
            <a:r>
              <a:rPr kumimoji="1" lang="ja-JP" altLang="en-US" sz="2800" dirty="0"/>
              <a:t>．会話のテキストデータの前処理と特徴抽出・加工（続き）</a:t>
            </a:r>
          </a:p>
        </p:txBody>
      </p:sp>
      <p:sp>
        <p:nvSpPr>
          <p:cNvPr id="3" name="コンテンツ プレースホルダー 2">
            <a:extLst>
              <a:ext uri="{FF2B5EF4-FFF2-40B4-BE49-F238E27FC236}">
                <a16:creationId xmlns:a16="http://schemas.microsoft.com/office/drawing/2014/main" id="{632D9900-85F1-94E7-5DD9-C15AE4C52CCF}"/>
              </a:ext>
            </a:extLst>
          </p:cNvPr>
          <p:cNvSpPr>
            <a:spLocks noGrp="1"/>
          </p:cNvSpPr>
          <p:nvPr>
            <p:ph idx="1"/>
          </p:nvPr>
        </p:nvSpPr>
        <p:spPr>
          <a:xfrm>
            <a:off x="838200" y="1042738"/>
            <a:ext cx="10888579" cy="5815262"/>
          </a:xfrm>
        </p:spPr>
        <p:txBody>
          <a:bodyPr>
            <a:normAutofit/>
          </a:bodyPr>
          <a:lstStyle/>
          <a:p>
            <a:r>
              <a:rPr lang="ja-JP" altLang="en-US" sz="2400" dirty="0"/>
              <a:t>アバターとの会話のテキストデータから意味を抽出し、うつ病との関連性を調査し、数値化</a:t>
            </a:r>
            <a:endParaRPr lang="en-US" altLang="ja-JP" sz="2400" dirty="0"/>
          </a:p>
          <a:p>
            <a:pPr marL="457200" lvl="1" indent="0">
              <a:buNone/>
            </a:pPr>
            <a:endParaRPr lang="en-US" altLang="ja-JP" sz="2000" dirty="0"/>
          </a:p>
          <a:p>
            <a:pPr lvl="1">
              <a:buFont typeface="Wingdings" panose="05000000000000000000" pitchFamily="2" charset="2"/>
              <a:buChar char="Ø"/>
            </a:pPr>
            <a:r>
              <a:rPr lang="en-US" altLang="ja-JP" sz="2000" dirty="0"/>
              <a:t>2</a:t>
            </a:r>
            <a:r>
              <a:rPr lang="ja-JP" altLang="en-US" sz="2000" dirty="0"/>
              <a:t>種類の特徴量をは</a:t>
            </a:r>
            <a:r>
              <a:rPr lang="en-US" altLang="ja-JP" sz="2000" dirty="0"/>
              <a:t>z-</a:t>
            </a:r>
            <a:r>
              <a:rPr lang="ja-JP" altLang="en-US" sz="2000" dirty="0"/>
              <a:t>スコア化後、</a:t>
            </a:r>
            <a:r>
              <a:rPr lang="en-US" altLang="ja-JP" sz="2000" dirty="0"/>
              <a:t>PCA</a:t>
            </a:r>
            <a:r>
              <a:rPr lang="ja-JP" altLang="en-US" sz="2000" dirty="0"/>
              <a:t>によって</a:t>
            </a:r>
            <a:r>
              <a:rPr lang="en-US" altLang="ja-JP" sz="2000" dirty="0"/>
              <a:t>1</a:t>
            </a:r>
            <a:r>
              <a:rPr lang="ja-JP" altLang="en-US" sz="2000" dirty="0"/>
              <a:t>次元に次元削減し、後の検証で特徴量とする</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またこれとは別に、アバターと患者の会話を通してうつ病に関連する重要な背景や状況を抽出し、数値化している</a:t>
            </a:r>
            <a:endParaRPr lang="en-US" altLang="ja-JP" sz="2000" dirty="0"/>
          </a:p>
        </p:txBody>
      </p:sp>
      <p:pic>
        <p:nvPicPr>
          <p:cNvPr id="5" name="図 4">
            <a:extLst>
              <a:ext uri="{FF2B5EF4-FFF2-40B4-BE49-F238E27FC236}">
                <a16:creationId xmlns:a16="http://schemas.microsoft.com/office/drawing/2014/main" id="{67077022-1942-141F-5C85-0E58A717E83E}"/>
              </a:ext>
            </a:extLst>
          </p:cNvPr>
          <p:cNvPicPr>
            <a:picLocks noChangeAspect="1"/>
          </p:cNvPicPr>
          <p:nvPr/>
        </p:nvPicPr>
        <p:blipFill>
          <a:blip r:embed="rId3"/>
          <a:stretch>
            <a:fillRect/>
          </a:stretch>
        </p:blipFill>
        <p:spPr>
          <a:xfrm>
            <a:off x="4208308" y="3950369"/>
            <a:ext cx="4148362" cy="2709704"/>
          </a:xfrm>
          <a:prstGeom prst="rect">
            <a:avLst/>
          </a:prstGeom>
        </p:spPr>
      </p:pic>
    </p:spTree>
    <p:extLst>
      <p:ext uri="{BB962C8B-B14F-4D97-AF65-F5344CB8AC3E}">
        <p14:creationId xmlns:p14="http://schemas.microsoft.com/office/powerpoint/2010/main" val="1471156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88A1A-E5D4-4A54-AD16-7681F6D8C9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561F96-9334-3D06-D723-A95E823C804C}"/>
              </a:ext>
            </a:extLst>
          </p:cNvPr>
          <p:cNvSpPr>
            <a:spLocks noGrp="1"/>
          </p:cNvSpPr>
          <p:nvPr>
            <p:ph type="title"/>
          </p:nvPr>
        </p:nvSpPr>
        <p:spPr>
          <a:xfrm>
            <a:off x="838200" y="365126"/>
            <a:ext cx="10515600" cy="677612"/>
          </a:xfrm>
        </p:spPr>
        <p:txBody>
          <a:bodyPr>
            <a:normAutofit/>
          </a:bodyPr>
          <a:lstStyle/>
          <a:p>
            <a:r>
              <a:rPr lang="en-US" altLang="ja-JP" sz="2800" dirty="0"/>
              <a:t>10</a:t>
            </a:r>
            <a:r>
              <a:rPr lang="ja-JP" altLang="en-US" sz="2800" dirty="0"/>
              <a:t>．データセットと評価、学習</a:t>
            </a:r>
            <a:endParaRPr kumimoji="1" lang="ja-JP" altLang="en-US" sz="2800" dirty="0"/>
          </a:p>
        </p:txBody>
      </p:sp>
      <p:sp>
        <p:nvSpPr>
          <p:cNvPr id="3" name="コンテンツ プレースホルダー 2">
            <a:extLst>
              <a:ext uri="{FF2B5EF4-FFF2-40B4-BE49-F238E27FC236}">
                <a16:creationId xmlns:a16="http://schemas.microsoft.com/office/drawing/2014/main" id="{9F011CEC-E2A9-8B1E-B0C0-B12BC99FFC0F}"/>
              </a:ext>
            </a:extLst>
          </p:cNvPr>
          <p:cNvSpPr>
            <a:spLocks noGrp="1"/>
          </p:cNvSpPr>
          <p:nvPr>
            <p:ph idx="1"/>
          </p:nvPr>
        </p:nvSpPr>
        <p:spPr>
          <a:xfrm>
            <a:off x="838200" y="1042738"/>
            <a:ext cx="10888579" cy="5815262"/>
          </a:xfrm>
        </p:spPr>
        <p:txBody>
          <a:bodyPr>
            <a:normAutofit/>
          </a:bodyPr>
          <a:lstStyle/>
          <a:p>
            <a:r>
              <a:rPr lang="ja-JP" altLang="en-US" sz="2400" dirty="0"/>
              <a:t>学習データ</a:t>
            </a:r>
            <a:r>
              <a:rPr lang="en-US" altLang="ja-JP" sz="2400" dirty="0"/>
              <a:t>107</a:t>
            </a:r>
            <a:r>
              <a:rPr lang="ja-JP" altLang="en-US" sz="2400" dirty="0"/>
              <a:t>人、検証データ</a:t>
            </a:r>
            <a:r>
              <a:rPr lang="en-US" altLang="ja-JP" sz="2400" dirty="0"/>
              <a:t>35</a:t>
            </a:r>
            <a:r>
              <a:rPr lang="ja-JP" altLang="en-US" sz="2400" dirty="0"/>
              <a:t>人、テストデータ</a:t>
            </a:r>
            <a:r>
              <a:rPr lang="en-US" altLang="ja-JP" sz="2400" dirty="0"/>
              <a:t>47</a:t>
            </a:r>
            <a:r>
              <a:rPr lang="ja-JP" altLang="en-US" sz="2400" dirty="0"/>
              <a:t>人の内、それぞれのデータ内にはうつ病患者が</a:t>
            </a:r>
            <a:r>
              <a:rPr lang="en-US" altLang="ja-JP" sz="2400" dirty="0"/>
              <a:t>21, 7, 9</a:t>
            </a:r>
            <a:r>
              <a:rPr lang="ja-JP" altLang="en-US" sz="2400" dirty="0"/>
              <a:t>人ずつ含まれている</a:t>
            </a:r>
            <a:endParaRPr lang="en-US" altLang="ja-JP" sz="2400" dirty="0"/>
          </a:p>
          <a:p>
            <a:endParaRPr lang="en-US" altLang="ja-JP" sz="2400" dirty="0"/>
          </a:p>
          <a:p>
            <a:r>
              <a:rPr lang="ja-JP" altLang="en-US" sz="2400" dirty="0"/>
              <a:t>検証データでの予測は学習データのみを使用、テストデータでの予測は　　学習データと検証データの両方を使用して予測</a:t>
            </a:r>
            <a:endParaRPr lang="en-US" altLang="ja-JP" sz="2400" dirty="0"/>
          </a:p>
          <a:p>
            <a:endParaRPr lang="en-US" altLang="ja-JP" sz="2400" dirty="0"/>
          </a:p>
          <a:p>
            <a:r>
              <a:rPr lang="ja-JP" altLang="en-US" sz="2400" dirty="0"/>
              <a:t>うつ病重症度スコア</a:t>
            </a:r>
            <a:r>
              <a:rPr lang="en-US" altLang="ja-JP" sz="2400" dirty="0"/>
              <a:t>(PHQ</a:t>
            </a:r>
            <a:r>
              <a:rPr lang="ja-JP" altLang="en-US" sz="2400" dirty="0"/>
              <a:t>スコア</a:t>
            </a:r>
            <a:r>
              <a:rPr lang="en-US" altLang="ja-JP" sz="2400" dirty="0"/>
              <a:t>)</a:t>
            </a:r>
            <a:r>
              <a:rPr lang="ja-JP" altLang="en-US" sz="2400" dirty="0"/>
              <a:t>を数値として予測する回帰モデルを作成し、　　　　　</a:t>
            </a:r>
            <a:endParaRPr lang="en-US" altLang="ja-JP" sz="2400" dirty="0"/>
          </a:p>
          <a:p>
            <a:pPr marL="0" indent="0">
              <a:buNone/>
            </a:pPr>
            <a:r>
              <a:rPr lang="ja-JP" altLang="en-US" sz="2400" dirty="0"/>
              <a:t>　特定の閾値を超えた時にうつ病と分類</a:t>
            </a:r>
            <a:endParaRPr lang="en-US" altLang="ja-JP" sz="2400" dirty="0"/>
          </a:p>
        </p:txBody>
      </p:sp>
    </p:spTree>
    <p:extLst>
      <p:ext uri="{BB962C8B-B14F-4D97-AF65-F5344CB8AC3E}">
        <p14:creationId xmlns:p14="http://schemas.microsoft.com/office/powerpoint/2010/main" val="156343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6365-4E47-6057-B723-62F668DF7F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2B5008-3C96-E844-1D25-80D53EC71121}"/>
              </a:ext>
            </a:extLst>
          </p:cNvPr>
          <p:cNvSpPr>
            <a:spLocks noGrp="1"/>
          </p:cNvSpPr>
          <p:nvPr>
            <p:ph type="title"/>
          </p:nvPr>
        </p:nvSpPr>
        <p:spPr>
          <a:xfrm>
            <a:off x="838200" y="365126"/>
            <a:ext cx="10515600" cy="677612"/>
          </a:xfrm>
        </p:spPr>
        <p:txBody>
          <a:bodyPr>
            <a:normAutofit/>
          </a:bodyPr>
          <a:lstStyle/>
          <a:p>
            <a:r>
              <a:rPr lang="en-US" altLang="ja-JP" sz="2800" dirty="0"/>
              <a:t>10</a:t>
            </a:r>
            <a:r>
              <a:rPr lang="ja-JP" altLang="en-US" sz="2800" dirty="0"/>
              <a:t>．データセットと評価、学習</a:t>
            </a:r>
            <a:endParaRPr kumimoji="1" lang="ja-JP" altLang="en-US" sz="2800" dirty="0"/>
          </a:p>
        </p:txBody>
      </p:sp>
      <p:sp>
        <p:nvSpPr>
          <p:cNvPr id="3" name="コンテンツ プレースホルダー 2">
            <a:extLst>
              <a:ext uri="{FF2B5EF4-FFF2-40B4-BE49-F238E27FC236}">
                <a16:creationId xmlns:a16="http://schemas.microsoft.com/office/drawing/2014/main" id="{86D5B54F-3D15-1CA5-675A-D73D928895E5}"/>
              </a:ext>
            </a:extLst>
          </p:cNvPr>
          <p:cNvSpPr>
            <a:spLocks noGrp="1"/>
          </p:cNvSpPr>
          <p:nvPr>
            <p:ph idx="1"/>
          </p:nvPr>
        </p:nvSpPr>
        <p:spPr>
          <a:xfrm>
            <a:off x="838200" y="1042738"/>
            <a:ext cx="10888579" cy="5815262"/>
          </a:xfrm>
        </p:spPr>
        <p:txBody>
          <a:bodyPr>
            <a:normAutofit/>
          </a:bodyPr>
          <a:lstStyle/>
          <a:p>
            <a:r>
              <a:rPr lang="ja-JP" altLang="en-US" sz="2400" dirty="0"/>
              <a:t>学習にはガウス階段モデルを使用</a:t>
            </a:r>
            <a:endParaRPr lang="en-US" altLang="ja-JP" sz="2400" dirty="0"/>
          </a:p>
          <a:p>
            <a:pPr lvl="1">
              <a:buFont typeface="Wingdings" panose="05000000000000000000" pitchFamily="2" charset="2"/>
              <a:buChar char="Ø"/>
            </a:pPr>
            <a:r>
              <a:rPr lang="en-US" altLang="ja-JP" sz="2000" dirty="0"/>
              <a:t>PHQ</a:t>
            </a:r>
            <a:r>
              <a:rPr lang="ja-JP" altLang="en-US" sz="2000" dirty="0"/>
              <a:t>スコアを複数の範囲に分け、それぞれの範囲でガウス分布を使って確率を計算し、うつ病の重症度を予測するモデル</a:t>
            </a:r>
            <a:endParaRPr lang="en-US" altLang="ja-JP" sz="2000" dirty="0"/>
          </a:p>
          <a:p>
            <a:pPr marL="457200" lvl="1" indent="0">
              <a:buNone/>
            </a:pPr>
            <a:endParaRPr lang="en-US" altLang="ja-JP" sz="2000" dirty="0"/>
          </a:p>
          <a:p>
            <a:r>
              <a:rPr lang="ja-JP" altLang="en-US" sz="2400" dirty="0"/>
              <a:t>評価指標は平均</a:t>
            </a:r>
            <a:r>
              <a:rPr lang="en-US" altLang="ja-JP" sz="2400" dirty="0"/>
              <a:t>F1</a:t>
            </a:r>
            <a:r>
              <a:rPr lang="ja-JP" altLang="en-US" sz="2400" dirty="0"/>
              <a:t>スコア、</a:t>
            </a:r>
            <a:r>
              <a:rPr lang="en-US" altLang="ja-JP" sz="2400" dirty="0"/>
              <a:t>AUC</a:t>
            </a:r>
            <a:r>
              <a:rPr lang="ja-JP" altLang="en-US" sz="2400" dirty="0"/>
              <a:t>、ピアソンの相関係数で評価</a:t>
            </a:r>
            <a:endParaRPr lang="en-US" altLang="ja-JP" sz="2400" dirty="0"/>
          </a:p>
          <a:p>
            <a:endParaRPr lang="en-US" altLang="ja-JP" dirty="0"/>
          </a:p>
        </p:txBody>
      </p:sp>
    </p:spTree>
    <p:extLst>
      <p:ext uri="{BB962C8B-B14F-4D97-AF65-F5344CB8AC3E}">
        <p14:creationId xmlns:p14="http://schemas.microsoft.com/office/powerpoint/2010/main" val="185658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7E627-205F-33C8-8098-980A3D326B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5FC9EA0-0F64-7516-050E-702C3182422A}"/>
              </a:ext>
            </a:extLst>
          </p:cNvPr>
          <p:cNvSpPr>
            <a:spLocks noGrp="1"/>
          </p:cNvSpPr>
          <p:nvPr>
            <p:ph type="title"/>
          </p:nvPr>
        </p:nvSpPr>
        <p:spPr>
          <a:xfrm>
            <a:off x="838200" y="365126"/>
            <a:ext cx="10515600" cy="677612"/>
          </a:xfrm>
        </p:spPr>
        <p:txBody>
          <a:bodyPr>
            <a:normAutofit/>
          </a:bodyPr>
          <a:lstStyle/>
          <a:p>
            <a:r>
              <a:rPr lang="en-US" altLang="ja-JP" sz="2800" dirty="0"/>
              <a:t>11</a:t>
            </a:r>
            <a:r>
              <a:rPr lang="ja-JP" altLang="en-US" sz="2800" dirty="0"/>
              <a:t>．結果</a:t>
            </a:r>
            <a:endParaRPr kumimoji="1" lang="ja-JP" altLang="en-US" sz="2800" dirty="0"/>
          </a:p>
        </p:txBody>
      </p:sp>
      <p:sp>
        <p:nvSpPr>
          <p:cNvPr id="3" name="コンテンツ プレースホルダー 2">
            <a:extLst>
              <a:ext uri="{FF2B5EF4-FFF2-40B4-BE49-F238E27FC236}">
                <a16:creationId xmlns:a16="http://schemas.microsoft.com/office/drawing/2014/main" id="{CA92EB65-F636-1675-5DEE-3443579AD663}"/>
              </a:ext>
            </a:extLst>
          </p:cNvPr>
          <p:cNvSpPr>
            <a:spLocks noGrp="1"/>
          </p:cNvSpPr>
          <p:nvPr>
            <p:ph idx="1"/>
          </p:nvPr>
        </p:nvSpPr>
        <p:spPr>
          <a:xfrm>
            <a:off x="838200" y="1042738"/>
            <a:ext cx="10888579" cy="5815262"/>
          </a:xfrm>
        </p:spPr>
        <p:txBody>
          <a:bodyPr>
            <a:normAutofit/>
          </a:bodyPr>
          <a:lstStyle/>
          <a:p>
            <a:r>
              <a:rPr lang="ja-JP" altLang="en-US" sz="2400" dirty="0"/>
              <a:t>各モダリティでの単一の特徴量での結果</a:t>
            </a:r>
            <a:endParaRPr lang="en-US" altLang="ja-JP" sz="2400" dirty="0"/>
          </a:p>
          <a:p>
            <a:pPr lvl="1">
              <a:buFont typeface="Wingdings" panose="05000000000000000000" pitchFamily="2" charset="2"/>
              <a:buChar char="Ø"/>
            </a:pPr>
            <a:r>
              <a:rPr lang="ja-JP" altLang="en-US" sz="2000" dirty="0"/>
              <a:t>音声やビデオではなく、意味論的特徴量つまり会話テキストを特徴量としたものが最もうつ病予測の精度が優れていることから、意味を分析することの有効性</a:t>
            </a:r>
            <a:endParaRPr lang="en-US" altLang="ja-JP" sz="2000" dirty="0"/>
          </a:p>
          <a:p>
            <a:pPr lvl="1">
              <a:buFont typeface="Wingdings" panose="05000000000000000000" pitchFamily="2" charset="2"/>
              <a:buChar char="Ø"/>
            </a:pPr>
            <a:r>
              <a:rPr lang="ja-JP" altLang="en-US" sz="2000" dirty="0"/>
              <a:t>顔と音声から得られる情報の限界が明らかに</a:t>
            </a:r>
            <a:endParaRPr lang="en-US" altLang="ja-JP" sz="2000" dirty="0"/>
          </a:p>
        </p:txBody>
      </p:sp>
      <p:pic>
        <p:nvPicPr>
          <p:cNvPr id="7" name="図 6">
            <a:extLst>
              <a:ext uri="{FF2B5EF4-FFF2-40B4-BE49-F238E27FC236}">
                <a16:creationId xmlns:a16="http://schemas.microsoft.com/office/drawing/2014/main" id="{0D34D814-93EF-D536-043D-2DE7C7D465BC}"/>
              </a:ext>
            </a:extLst>
          </p:cNvPr>
          <p:cNvPicPr>
            <a:picLocks noChangeAspect="1"/>
          </p:cNvPicPr>
          <p:nvPr/>
        </p:nvPicPr>
        <p:blipFill>
          <a:blip r:embed="rId3"/>
          <a:stretch>
            <a:fillRect/>
          </a:stretch>
        </p:blipFill>
        <p:spPr>
          <a:xfrm>
            <a:off x="3422293" y="3018710"/>
            <a:ext cx="5720392" cy="3474164"/>
          </a:xfrm>
          <a:prstGeom prst="rect">
            <a:avLst/>
          </a:prstGeom>
        </p:spPr>
      </p:pic>
    </p:spTree>
    <p:extLst>
      <p:ext uri="{BB962C8B-B14F-4D97-AF65-F5344CB8AC3E}">
        <p14:creationId xmlns:p14="http://schemas.microsoft.com/office/powerpoint/2010/main" val="1055722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9E25E-E1DB-66BB-C61F-2B60A13368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8E24F0-310D-3B01-6FA2-678224426C70}"/>
              </a:ext>
            </a:extLst>
          </p:cNvPr>
          <p:cNvSpPr>
            <a:spLocks noGrp="1"/>
          </p:cNvSpPr>
          <p:nvPr>
            <p:ph type="title"/>
          </p:nvPr>
        </p:nvSpPr>
        <p:spPr>
          <a:xfrm>
            <a:off x="838200" y="365126"/>
            <a:ext cx="10515600" cy="677612"/>
          </a:xfrm>
        </p:spPr>
        <p:txBody>
          <a:bodyPr>
            <a:normAutofit/>
          </a:bodyPr>
          <a:lstStyle/>
          <a:p>
            <a:r>
              <a:rPr lang="en-US" altLang="ja-JP" sz="2800" dirty="0"/>
              <a:t>11</a:t>
            </a:r>
            <a:r>
              <a:rPr lang="ja-JP" altLang="en-US" sz="2800" dirty="0"/>
              <a:t>．結果</a:t>
            </a:r>
            <a:endParaRPr kumimoji="1" lang="ja-JP" altLang="en-US" sz="2800" dirty="0"/>
          </a:p>
        </p:txBody>
      </p:sp>
      <p:sp>
        <p:nvSpPr>
          <p:cNvPr id="3" name="コンテンツ プレースホルダー 2">
            <a:extLst>
              <a:ext uri="{FF2B5EF4-FFF2-40B4-BE49-F238E27FC236}">
                <a16:creationId xmlns:a16="http://schemas.microsoft.com/office/drawing/2014/main" id="{D823DBBB-3787-7E89-6C4A-101335AF0242}"/>
              </a:ext>
            </a:extLst>
          </p:cNvPr>
          <p:cNvSpPr>
            <a:spLocks noGrp="1"/>
          </p:cNvSpPr>
          <p:nvPr>
            <p:ph idx="1"/>
          </p:nvPr>
        </p:nvSpPr>
        <p:spPr>
          <a:xfrm>
            <a:off x="838200" y="1042738"/>
            <a:ext cx="11016916" cy="5815262"/>
          </a:xfrm>
        </p:spPr>
        <p:txBody>
          <a:bodyPr>
            <a:normAutofit/>
          </a:bodyPr>
          <a:lstStyle/>
          <a:p>
            <a:r>
              <a:rPr lang="en-US" altLang="ja-JP" sz="2400" dirty="0"/>
              <a:t>3</a:t>
            </a:r>
            <a:r>
              <a:rPr lang="ja-JP" altLang="en-US" sz="2400" dirty="0"/>
              <a:t>つのモダリティを融合した時の結果</a:t>
            </a:r>
            <a:endParaRPr lang="en-US" altLang="ja-JP" sz="2400" dirty="0"/>
          </a:p>
          <a:p>
            <a:pPr lvl="1">
              <a:buFont typeface="Wingdings" panose="05000000000000000000" pitchFamily="2" charset="2"/>
              <a:buChar char="Ø"/>
            </a:pPr>
            <a:r>
              <a:rPr lang="ja-JP" altLang="en-US" sz="2000" dirty="0"/>
              <a:t>単一のモダリティでの結果から重みをつけて</a:t>
            </a:r>
            <a:r>
              <a:rPr lang="en-US" altLang="ja-JP" sz="2000" dirty="0"/>
              <a:t>3</a:t>
            </a:r>
            <a:r>
              <a:rPr lang="ja-JP" altLang="en-US" sz="2000" dirty="0"/>
              <a:t>つのモダリティを融合した時の結果、最も優れている予測精度となったことから、提案手法のテキストデータが性能向上に重要な役割を果たしている</a:t>
            </a:r>
            <a:endParaRPr lang="en-US" altLang="ja-JP" sz="2000" dirty="0"/>
          </a:p>
          <a:p>
            <a:pPr lvl="1">
              <a:buFont typeface="Wingdings" panose="05000000000000000000" pitchFamily="2" charset="2"/>
              <a:buChar char="Ø"/>
            </a:pPr>
            <a:r>
              <a:rPr lang="ja-JP" altLang="en-US" sz="2000" dirty="0"/>
              <a:t>また、最終的なテストデータでの検証の結果、平均</a:t>
            </a:r>
            <a:r>
              <a:rPr lang="en-US" altLang="ja-JP" sz="2000" dirty="0"/>
              <a:t>F1 </a:t>
            </a:r>
            <a:r>
              <a:rPr lang="ja-JP" altLang="en-US" sz="2000" dirty="0"/>
              <a:t>スコア</a:t>
            </a:r>
            <a:r>
              <a:rPr lang="en-US" altLang="ja-JP" sz="2000" dirty="0"/>
              <a:t>0.70</a:t>
            </a:r>
            <a:r>
              <a:rPr lang="ja-JP" altLang="en-US" sz="2000" dirty="0"/>
              <a:t>となり少し性能が低下、原因の分析は今後</a:t>
            </a:r>
            <a:endParaRPr lang="en-US" altLang="ja-JP" sz="2000" dirty="0"/>
          </a:p>
        </p:txBody>
      </p:sp>
      <p:pic>
        <p:nvPicPr>
          <p:cNvPr id="5" name="図 4">
            <a:extLst>
              <a:ext uri="{FF2B5EF4-FFF2-40B4-BE49-F238E27FC236}">
                <a16:creationId xmlns:a16="http://schemas.microsoft.com/office/drawing/2014/main" id="{159E24F5-FD79-2DD4-FC70-DB3371F1B004}"/>
              </a:ext>
            </a:extLst>
          </p:cNvPr>
          <p:cNvPicPr>
            <a:picLocks noChangeAspect="1"/>
          </p:cNvPicPr>
          <p:nvPr/>
        </p:nvPicPr>
        <p:blipFill>
          <a:blip r:embed="rId3"/>
          <a:stretch>
            <a:fillRect/>
          </a:stretch>
        </p:blipFill>
        <p:spPr>
          <a:xfrm>
            <a:off x="2824779" y="3489061"/>
            <a:ext cx="6542442" cy="2326201"/>
          </a:xfrm>
          <a:prstGeom prst="rect">
            <a:avLst/>
          </a:prstGeom>
        </p:spPr>
      </p:pic>
    </p:spTree>
    <p:extLst>
      <p:ext uri="{BB962C8B-B14F-4D97-AF65-F5344CB8AC3E}">
        <p14:creationId xmlns:p14="http://schemas.microsoft.com/office/powerpoint/2010/main" val="303761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D6F4F-D42F-F7F5-D6C1-C77315A8D024}"/>
              </a:ext>
            </a:extLst>
          </p:cNvPr>
          <p:cNvSpPr>
            <a:spLocks noGrp="1"/>
          </p:cNvSpPr>
          <p:nvPr>
            <p:ph type="title"/>
          </p:nvPr>
        </p:nvSpPr>
        <p:spPr>
          <a:xfrm>
            <a:off x="838200" y="365126"/>
            <a:ext cx="10515600" cy="677612"/>
          </a:xfrm>
        </p:spPr>
        <p:txBody>
          <a:bodyPr>
            <a:normAutofit/>
          </a:bodyPr>
          <a:lstStyle/>
          <a:p>
            <a:pPr marL="514350" indent="-514350">
              <a:buFont typeface="+mj-lt"/>
              <a:buAutoNum type="arabicPeriod"/>
            </a:pPr>
            <a:r>
              <a:rPr lang="ja-JP" altLang="en-US" sz="2800" dirty="0"/>
              <a:t>イントロ</a:t>
            </a:r>
            <a:endParaRPr kumimoji="1" lang="ja-JP" altLang="en-US" sz="2800" dirty="0"/>
          </a:p>
        </p:txBody>
      </p:sp>
      <p:sp>
        <p:nvSpPr>
          <p:cNvPr id="3" name="コンテンツ プレースホルダー 2">
            <a:extLst>
              <a:ext uri="{FF2B5EF4-FFF2-40B4-BE49-F238E27FC236}">
                <a16:creationId xmlns:a16="http://schemas.microsoft.com/office/drawing/2014/main" id="{1B56E297-636D-0710-EA20-BBC5F572D2E2}"/>
              </a:ext>
            </a:extLst>
          </p:cNvPr>
          <p:cNvSpPr>
            <a:spLocks noGrp="1"/>
          </p:cNvSpPr>
          <p:nvPr>
            <p:ph idx="1"/>
          </p:nvPr>
        </p:nvSpPr>
        <p:spPr>
          <a:xfrm>
            <a:off x="838200" y="1042738"/>
            <a:ext cx="10515600" cy="5134225"/>
          </a:xfrm>
        </p:spPr>
        <p:txBody>
          <a:bodyPr>
            <a:normAutofit/>
          </a:bodyPr>
          <a:lstStyle/>
          <a:p>
            <a:r>
              <a:rPr kumimoji="1" lang="ja-JP" altLang="en-US" sz="2400" dirty="0"/>
              <a:t>大うつ病性障害（</a:t>
            </a:r>
            <a:r>
              <a:rPr kumimoji="1" lang="en-US" altLang="ja-JP" sz="2400" dirty="0"/>
              <a:t>MDD</a:t>
            </a:r>
            <a:r>
              <a:rPr kumimoji="1" lang="ja-JP" altLang="en-US" sz="2400" dirty="0"/>
              <a:t>）</a:t>
            </a:r>
            <a:endParaRPr kumimoji="1" lang="en-US" altLang="ja-JP" sz="2400" dirty="0"/>
          </a:p>
          <a:p>
            <a:pPr lvl="1">
              <a:buFont typeface="Wingdings" panose="05000000000000000000" pitchFamily="2" charset="2"/>
              <a:buChar char="Ø"/>
            </a:pPr>
            <a:r>
              <a:rPr lang="ja-JP" altLang="en-US" sz="2000" dirty="0"/>
              <a:t>一般的な気分障害、女性</a:t>
            </a:r>
            <a:r>
              <a:rPr lang="en-US" altLang="ja-JP" sz="2000" dirty="0"/>
              <a:t>10</a:t>
            </a:r>
            <a:r>
              <a:rPr lang="ja-JP" altLang="en-US" sz="2000" dirty="0"/>
              <a:t>～</a:t>
            </a:r>
            <a:r>
              <a:rPr lang="en-US" altLang="ja-JP" sz="2000" dirty="0"/>
              <a:t>20%</a:t>
            </a:r>
            <a:r>
              <a:rPr lang="ja-JP" altLang="en-US" sz="2000" dirty="0"/>
              <a:t>、男性</a:t>
            </a:r>
            <a:r>
              <a:rPr lang="en-US" altLang="ja-JP" sz="2000" dirty="0"/>
              <a:t>5</a:t>
            </a:r>
            <a:r>
              <a:rPr lang="ja-JP" altLang="en-US" sz="2000" dirty="0"/>
              <a:t>～</a:t>
            </a:r>
            <a:r>
              <a:rPr lang="en-US" altLang="ja-JP" sz="2000" dirty="0"/>
              <a:t>12%</a:t>
            </a:r>
          </a:p>
          <a:p>
            <a:pPr lvl="1">
              <a:buFont typeface="Wingdings" panose="05000000000000000000" pitchFamily="2" charset="2"/>
              <a:buChar char="Ø"/>
            </a:pPr>
            <a:r>
              <a:rPr lang="en-US" altLang="ja-JP" sz="2000" dirty="0"/>
              <a:t>MDD</a:t>
            </a:r>
            <a:r>
              <a:rPr lang="ja-JP" altLang="en-US" sz="2000" dirty="0"/>
              <a:t>に苦しむ人の増加により、診断の負担の増大</a:t>
            </a:r>
            <a:endParaRPr lang="en-US" altLang="ja-JP" sz="2000" dirty="0"/>
          </a:p>
          <a:p>
            <a:pPr lvl="1">
              <a:buFont typeface="Wingdings" panose="05000000000000000000" pitchFamily="2" charset="2"/>
              <a:buChar char="Ø"/>
            </a:pPr>
            <a:r>
              <a:rPr kumimoji="1" lang="ja-JP" altLang="en-US" sz="2000" dirty="0"/>
              <a:t>うつ病の重症度を自動的に評価する方法の必要性</a:t>
            </a:r>
            <a:endParaRPr lang="en-US" altLang="ja-JP" sz="2000" dirty="0"/>
          </a:p>
          <a:p>
            <a:pPr marL="0" indent="0">
              <a:buNone/>
            </a:pPr>
            <a:endParaRPr lang="en-US" altLang="ja-JP" sz="2400" dirty="0"/>
          </a:p>
          <a:p>
            <a:r>
              <a:rPr lang="en-US" altLang="ja-JP" sz="2400" dirty="0"/>
              <a:t>AVEC2016</a:t>
            </a:r>
            <a:r>
              <a:rPr lang="ja-JP" altLang="en-US" sz="2400" dirty="0"/>
              <a:t>では、バーチャルアバターを用いて患者と対話</a:t>
            </a:r>
            <a:endParaRPr lang="en-US" altLang="ja-JP" sz="2400" dirty="0"/>
          </a:p>
          <a:p>
            <a:pPr lvl="1">
              <a:buFont typeface="Wingdings" panose="05000000000000000000" pitchFamily="2" charset="2"/>
              <a:buChar char="Ø"/>
            </a:pPr>
            <a:r>
              <a:rPr lang="ja-JP" altLang="en-US" sz="2000" dirty="0"/>
              <a:t>うつ病評価の自動化により、対面診察の回数減少、正確な測定と特定、</a:t>
            </a:r>
            <a:endParaRPr lang="en-US" altLang="ja-JP" sz="2000" dirty="0"/>
          </a:p>
          <a:p>
            <a:pPr marL="457200" lvl="1" indent="0">
              <a:buNone/>
            </a:pPr>
            <a:r>
              <a:rPr lang="ja-JP" altLang="en-US" sz="2000" dirty="0"/>
              <a:t>　治療を迅速化する可能性あり</a:t>
            </a:r>
            <a:endParaRPr lang="en-US" altLang="ja-JP" sz="2000" dirty="0"/>
          </a:p>
          <a:p>
            <a:pPr marL="457200" lvl="1" indent="0">
              <a:buNone/>
            </a:pPr>
            <a:endParaRPr lang="en-US" altLang="ja-JP" sz="2000" dirty="0"/>
          </a:p>
          <a:p>
            <a:r>
              <a:rPr lang="ja-JP" altLang="en-US" sz="2400" dirty="0"/>
              <a:t>声や顔の表情に基づく特徴がうつ病の潜在的なバイオメーカーの可能性</a:t>
            </a:r>
            <a:endParaRPr lang="en-US" altLang="ja-JP" sz="2400" dirty="0"/>
          </a:p>
          <a:p>
            <a:pPr lvl="1">
              <a:buFont typeface="Wingdings" panose="05000000000000000000" pitchFamily="2" charset="2"/>
              <a:buChar char="Ø"/>
            </a:pPr>
            <a:r>
              <a:rPr lang="ja-JP" altLang="en-US" sz="2000" dirty="0"/>
              <a:t>声や表情は数値化可能であり、精神状態や感情状態に応じて数値が変化</a:t>
            </a:r>
            <a:endParaRPr lang="en-US" altLang="ja-JP" sz="2000" dirty="0"/>
          </a:p>
          <a:p>
            <a:pPr lvl="1">
              <a:buFont typeface="Wingdings" panose="05000000000000000000" pitchFamily="2" charset="2"/>
              <a:buChar char="Ø"/>
            </a:pPr>
            <a:r>
              <a:rPr lang="ja-JP" altLang="en-US" sz="2000" dirty="0"/>
              <a:t>言語や認知表現といった高次な発話部分もうつ病に影響を受ける</a:t>
            </a:r>
            <a:endParaRPr lang="en-US" altLang="ja-JP" sz="2000" dirty="0"/>
          </a:p>
        </p:txBody>
      </p:sp>
    </p:spTree>
    <p:extLst>
      <p:ext uri="{BB962C8B-B14F-4D97-AF65-F5344CB8AC3E}">
        <p14:creationId xmlns:p14="http://schemas.microsoft.com/office/powerpoint/2010/main" val="370079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3281F-AFCD-BCD5-4FA2-C15557A1B1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AA97D00-4162-D2EF-6980-9DCEB0ADA5A6}"/>
              </a:ext>
            </a:extLst>
          </p:cNvPr>
          <p:cNvSpPr>
            <a:spLocks noGrp="1"/>
          </p:cNvSpPr>
          <p:nvPr>
            <p:ph type="title"/>
          </p:nvPr>
        </p:nvSpPr>
        <p:spPr>
          <a:xfrm>
            <a:off x="838200" y="365126"/>
            <a:ext cx="10515600" cy="677612"/>
          </a:xfrm>
        </p:spPr>
        <p:txBody>
          <a:bodyPr>
            <a:normAutofit/>
          </a:bodyPr>
          <a:lstStyle/>
          <a:p>
            <a:pPr marL="514350" indent="-514350">
              <a:buFont typeface="+mj-lt"/>
              <a:buAutoNum type="arabicPeriod"/>
            </a:pPr>
            <a:r>
              <a:rPr kumimoji="1" lang="ja-JP" altLang="en-US" sz="2800" dirty="0"/>
              <a:t>イントロ</a:t>
            </a:r>
          </a:p>
        </p:txBody>
      </p:sp>
      <p:sp>
        <p:nvSpPr>
          <p:cNvPr id="3" name="コンテンツ プレースホルダー 2">
            <a:extLst>
              <a:ext uri="{FF2B5EF4-FFF2-40B4-BE49-F238E27FC236}">
                <a16:creationId xmlns:a16="http://schemas.microsoft.com/office/drawing/2014/main" id="{66CD3CF5-888E-737A-153C-A5F24C2D1E83}"/>
              </a:ext>
            </a:extLst>
          </p:cNvPr>
          <p:cNvSpPr>
            <a:spLocks noGrp="1"/>
          </p:cNvSpPr>
          <p:nvPr>
            <p:ph idx="1"/>
          </p:nvPr>
        </p:nvSpPr>
        <p:spPr>
          <a:xfrm>
            <a:off x="838201" y="1042738"/>
            <a:ext cx="10515600" cy="5134225"/>
          </a:xfrm>
        </p:spPr>
        <p:txBody>
          <a:bodyPr>
            <a:normAutofit/>
          </a:bodyPr>
          <a:lstStyle/>
          <a:p>
            <a:r>
              <a:rPr lang="ja-JP" altLang="en-US" sz="2400" dirty="0"/>
              <a:t>神経生理学的変化</a:t>
            </a:r>
            <a:endParaRPr lang="en-US" altLang="ja-JP" sz="2400" dirty="0"/>
          </a:p>
          <a:p>
            <a:pPr lvl="1">
              <a:buFont typeface="Wingdings" panose="05000000000000000000" pitchFamily="2" charset="2"/>
              <a:buChar char="Ø"/>
            </a:pPr>
            <a:r>
              <a:rPr lang="ja-JP" altLang="en-US" sz="2000" dirty="0"/>
              <a:t>発声やジェスチャーを担っている運動制御機能に影響を与える</a:t>
            </a:r>
            <a:endParaRPr lang="en-US" altLang="ja-JP" sz="2000" dirty="0"/>
          </a:p>
          <a:p>
            <a:pPr lvl="1">
              <a:buFont typeface="Wingdings" panose="05000000000000000000" pitchFamily="2" charset="2"/>
              <a:buChar char="Ø"/>
            </a:pPr>
            <a:r>
              <a:rPr lang="ja-JP" altLang="en-US" sz="2000" dirty="0"/>
              <a:t>これまでの研究で音声や顔の表情は強力な指標</a:t>
            </a:r>
            <a:endParaRPr lang="en-US" altLang="ja-JP" sz="2000" dirty="0"/>
          </a:p>
          <a:p>
            <a:pPr marL="457200" lvl="1" indent="0">
              <a:buNone/>
            </a:pPr>
            <a:endParaRPr lang="en-US" altLang="ja-JP" dirty="0"/>
          </a:p>
          <a:p>
            <a:r>
              <a:rPr lang="ja-JP" altLang="en-US" sz="2400" dirty="0"/>
              <a:t>フォルマント相関、音素ごとの発話持続時間の指標</a:t>
            </a:r>
            <a:r>
              <a:rPr lang="en-US" altLang="ja-JP" sz="2400" dirty="0"/>
              <a:t>(</a:t>
            </a:r>
            <a:r>
              <a:rPr lang="ja-JP" altLang="en-US" sz="2400" dirty="0"/>
              <a:t>先行研究により有効</a:t>
            </a:r>
            <a:r>
              <a:rPr lang="en-US" altLang="ja-JP" sz="2400" dirty="0"/>
              <a:t>)</a:t>
            </a:r>
            <a:r>
              <a:rPr lang="ja-JP" altLang="en-US" sz="2400" dirty="0"/>
              <a:t>に加え、下部声道収縮の具合や声質の変動を新たな指標として追加</a:t>
            </a:r>
            <a:endParaRPr lang="en-US" altLang="ja-JP" sz="2400" dirty="0"/>
          </a:p>
          <a:p>
            <a:pPr marL="0" indent="0">
              <a:buNone/>
            </a:pPr>
            <a:r>
              <a:rPr lang="ja-JP" altLang="en-US" sz="2400" dirty="0"/>
              <a:t>（音声モダリティ）</a:t>
            </a:r>
            <a:endParaRPr lang="en-US" altLang="ja-JP" sz="2400" dirty="0"/>
          </a:p>
          <a:p>
            <a:endParaRPr lang="en-US" altLang="ja-JP" dirty="0"/>
          </a:p>
          <a:p>
            <a:r>
              <a:rPr lang="ja-JP" altLang="en-US" sz="2400" dirty="0"/>
              <a:t>顔動作単位</a:t>
            </a:r>
            <a:r>
              <a:rPr lang="en-US" altLang="ja-JP" sz="2400" dirty="0"/>
              <a:t>FAUs</a:t>
            </a:r>
            <a:r>
              <a:rPr lang="ja-JP" altLang="en-US" sz="2400" dirty="0"/>
              <a:t>を表す顔行動符号化システム</a:t>
            </a:r>
            <a:r>
              <a:rPr lang="en-US" altLang="ja-JP" sz="2400" dirty="0"/>
              <a:t>FACS</a:t>
            </a:r>
            <a:r>
              <a:rPr lang="ja-JP" altLang="en-US" sz="2400" dirty="0"/>
              <a:t>の利用</a:t>
            </a:r>
            <a:endParaRPr lang="en-US" altLang="ja-JP" sz="2400" dirty="0"/>
          </a:p>
          <a:p>
            <a:pPr marL="0" indent="0">
              <a:buNone/>
            </a:pPr>
            <a:r>
              <a:rPr lang="ja-JP" altLang="en-US" sz="2400" dirty="0"/>
              <a:t>（ビデオモダリティ）</a:t>
            </a:r>
            <a:endParaRPr lang="en-US" altLang="ja-JP" sz="2400" dirty="0"/>
          </a:p>
          <a:p>
            <a:endParaRPr lang="en-US" altLang="ja-JP" sz="2400" dirty="0"/>
          </a:p>
          <a:p>
            <a:endParaRPr lang="en-US" altLang="ja-JP" sz="2400" dirty="0"/>
          </a:p>
        </p:txBody>
      </p:sp>
    </p:spTree>
    <p:extLst>
      <p:ext uri="{BB962C8B-B14F-4D97-AF65-F5344CB8AC3E}">
        <p14:creationId xmlns:p14="http://schemas.microsoft.com/office/powerpoint/2010/main" val="1152825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8C691-5B13-8BF5-EEA7-36B97742ED0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AD6F486-C205-EE2E-8484-F6CE48995B18}"/>
              </a:ext>
            </a:extLst>
          </p:cNvPr>
          <p:cNvSpPr>
            <a:spLocks noGrp="1"/>
          </p:cNvSpPr>
          <p:nvPr>
            <p:ph type="title"/>
          </p:nvPr>
        </p:nvSpPr>
        <p:spPr>
          <a:xfrm>
            <a:off x="838200" y="365126"/>
            <a:ext cx="10515600" cy="677612"/>
          </a:xfrm>
        </p:spPr>
        <p:txBody>
          <a:bodyPr>
            <a:normAutofit/>
          </a:bodyPr>
          <a:lstStyle/>
          <a:p>
            <a:pPr marL="514350" indent="-514350">
              <a:buFont typeface="+mj-lt"/>
              <a:buAutoNum type="arabicPeriod"/>
            </a:pPr>
            <a:r>
              <a:rPr lang="ja-JP" altLang="en-US" sz="2800" dirty="0"/>
              <a:t>背景、目的</a:t>
            </a:r>
            <a:endParaRPr kumimoji="1" lang="ja-JP" altLang="en-US" sz="2800" dirty="0"/>
          </a:p>
        </p:txBody>
      </p:sp>
      <p:sp>
        <p:nvSpPr>
          <p:cNvPr id="3" name="コンテンツ プレースホルダー 2">
            <a:extLst>
              <a:ext uri="{FF2B5EF4-FFF2-40B4-BE49-F238E27FC236}">
                <a16:creationId xmlns:a16="http://schemas.microsoft.com/office/drawing/2014/main" id="{3EBDFAED-C167-4F9A-8CEC-4B4D210B8986}"/>
              </a:ext>
            </a:extLst>
          </p:cNvPr>
          <p:cNvSpPr>
            <a:spLocks noGrp="1"/>
          </p:cNvSpPr>
          <p:nvPr>
            <p:ph idx="1"/>
          </p:nvPr>
        </p:nvSpPr>
        <p:spPr>
          <a:xfrm>
            <a:off x="838200" y="1042738"/>
            <a:ext cx="10744199" cy="5815262"/>
          </a:xfrm>
        </p:spPr>
        <p:txBody>
          <a:bodyPr>
            <a:normAutofit/>
          </a:bodyPr>
          <a:lstStyle/>
          <a:p>
            <a:r>
              <a:rPr lang="ja-JP" altLang="en-US" sz="2400" dirty="0"/>
              <a:t>神経認知学的変化</a:t>
            </a:r>
            <a:endParaRPr lang="en-US" altLang="ja-JP" sz="2400" dirty="0"/>
          </a:p>
          <a:p>
            <a:pPr lvl="1">
              <a:buFont typeface="Wingdings" panose="05000000000000000000" pitchFamily="2" charset="2"/>
              <a:buChar char="Ø"/>
            </a:pPr>
            <a:r>
              <a:rPr lang="ja-JP" altLang="en-US" sz="2000" dirty="0"/>
              <a:t>対話における応答の質や方法に影響を与える</a:t>
            </a:r>
            <a:endParaRPr lang="en-US" altLang="ja-JP" sz="2000" dirty="0"/>
          </a:p>
          <a:p>
            <a:pPr lvl="1">
              <a:buFont typeface="Wingdings" panose="05000000000000000000" pitchFamily="2" charset="2"/>
              <a:buChar char="Ø"/>
            </a:pPr>
            <a:endParaRPr lang="en-US" altLang="ja-JP" sz="2000" dirty="0"/>
          </a:p>
          <a:p>
            <a:r>
              <a:rPr lang="ja-JP" altLang="en-US" sz="2400" dirty="0"/>
              <a:t>患者とインタビュアーの対話からテキスト分析</a:t>
            </a:r>
            <a:endParaRPr lang="en-US" altLang="ja-JP" sz="2400" dirty="0"/>
          </a:p>
          <a:p>
            <a:pPr lvl="1">
              <a:buFont typeface="Wingdings" panose="05000000000000000000" pitchFamily="2" charset="2"/>
              <a:buChar char="Ø"/>
            </a:pPr>
            <a:r>
              <a:rPr lang="en-US" altLang="ja-JP" sz="2000" dirty="0" err="1"/>
              <a:t>GloVe</a:t>
            </a:r>
            <a:r>
              <a:rPr lang="ja-JP" altLang="en-US" sz="2000" dirty="0"/>
              <a:t>埋め込みと高レベル特徴学習により、単語の意味的表現から患者の神経認知状態を示す指標の追加</a:t>
            </a:r>
            <a:endParaRPr lang="en-US" altLang="ja-JP" sz="2000" dirty="0"/>
          </a:p>
          <a:p>
            <a:pPr lvl="1">
              <a:buFont typeface="Wingdings" panose="05000000000000000000" pitchFamily="2" charset="2"/>
              <a:buChar char="Ø"/>
            </a:pPr>
            <a:r>
              <a:rPr lang="ja-JP" altLang="en-US" sz="2000" dirty="0"/>
              <a:t>インタビュアー</a:t>
            </a:r>
            <a:r>
              <a:rPr lang="en-US" altLang="ja-JP" sz="2000" dirty="0"/>
              <a:t>(</a:t>
            </a:r>
            <a:r>
              <a:rPr lang="ja-JP" altLang="en-US" sz="2000" dirty="0"/>
              <a:t>アバター</a:t>
            </a:r>
            <a:r>
              <a:rPr lang="en-US" altLang="ja-JP" sz="2000" dirty="0"/>
              <a:t>)</a:t>
            </a:r>
            <a:r>
              <a:rPr lang="ja-JP" altLang="en-US" sz="2000" dirty="0"/>
              <a:t>の言葉の内容が重要、患者ごとにばらつきがないように</a:t>
            </a:r>
            <a:endParaRPr lang="en-US" altLang="ja-JP" sz="2000" dirty="0"/>
          </a:p>
          <a:p>
            <a:pPr lvl="1">
              <a:buFont typeface="Wingdings" panose="05000000000000000000" pitchFamily="2" charset="2"/>
              <a:buChar char="Ø"/>
            </a:pPr>
            <a:r>
              <a:rPr lang="ja-JP" altLang="en-US" sz="2000" dirty="0"/>
              <a:t>患者の発言のみだと限界</a:t>
            </a:r>
            <a:endParaRPr lang="en-US" altLang="ja-JP" sz="2000" dirty="0"/>
          </a:p>
          <a:p>
            <a:pPr lvl="1">
              <a:buFont typeface="Wingdings" panose="05000000000000000000" pitchFamily="2" charset="2"/>
              <a:buChar char="Ø"/>
            </a:pPr>
            <a:endParaRPr lang="en-US" altLang="ja-JP" sz="2000" dirty="0"/>
          </a:p>
          <a:p>
            <a:r>
              <a:rPr lang="ja-JP" altLang="en-US" sz="2400" dirty="0"/>
              <a:t>双方向の対話分析</a:t>
            </a:r>
            <a:endParaRPr lang="en-US" altLang="ja-JP" sz="2000" dirty="0"/>
          </a:p>
          <a:p>
            <a:pPr lvl="1">
              <a:buFont typeface="Wingdings" panose="05000000000000000000" pitchFamily="2" charset="2"/>
              <a:buChar char="Ø"/>
            </a:pPr>
            <a:r>
              <a:rPr lang="ja-JP" altLang="en-US" sz="2000" dirty="0"/>
              <a:t>インタビュアーの質問内容も分析</a:t>
            </a:r>
            <a:endParaRPr lang="en-US" altLang="ja-JP" sz="2000" dirty="0"/>
          </a:p>
          <a:p>
            <a:pPr lvl="1">
              <a:buFont typeface="Wingdings" panose="05000000000000000000" pitchFamily="2" charset="2"/>
              <a:buChar char="Ø"/>
            </a:pPr>
            <a:r>
              <a:rPr lang="ja-JP" altLang="en-US" sz="2000" dirty="0"/>
              <a:t>うつ病の再発リスクや治療への積極性などについて</a:t>
            </a:r>
            <a:endParaRPr lang="en-US" altLang="ja-JP" sz="2000" dirty="0"/>
          </a:p>
          <a:p>
            <a:pPr marL="457200" lvl="1" indent="0">
              <a:buNone/>
            </a:pPr>
            <a:endParaRPr lang="en-US" altLang="ja-JP" sz="2000" dirty="0"/>
          </a:p>
          <a:p>
            <a:pPr marL="0" indent="0">
              <a:buNone/>
            </a:pPr>
            <a:r>
              <a:rPr lang="ja-JP" altLang="en-US" sz="2400" dirty="0"/>
              <a:t>→</a:t>
            </a:r>
            <a:r>
              <a:rPr lang="en-US" altLang="ja-JP" sz="2400" dirty="0"/>
              <a:t>MDD</a:t>
            </a:r>
            <a:r>
              <a:rPr lang="ja-JP" altLang="en-US" sz="2400" dirty="0"/>
              <a:t>の診断において、音声、顔、発話内容の</a:t>
            </a:r>
            <a:r>
              <a:rPr lang="en-US" altLang="ja-JP" sz="2400" dirty="0"/>
              <a:t>3</a:t>
            </a:r>
            <a:r>
              <a:rPr lang="ja-JP" altLang="en-US" sz="2400" dirty="0"/>
              <a:t>つのモダリティを融合して、高精度で分類が可能かを検証</a:t>
            </a:r>
            <a:endParaRPr lang="en-US" altLang="ja-JP" sz="2400" dirty="0"/>
          </a:p>
        </p:txBody>
      </p:sp>
    </p:spTree>
    <p:extLst>
      <p:ext uri="{BB962C8B-B14F-4D97-AF65-F5344CB8AC3E}">
        <p14:creationId xmlns:p14="http://schemas.microsoft.com/office/powerpoint/2010/main" val="223538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80577-D225-A675-2876-482686D0F6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35E42C-72B4-1FED-2D7A-19240B88E571}"/>
              </a:ext>
            </a:extLst>
          </p:cNvPr>
          <p:cNvSpPr>
            <a:spLocks noGrp="1"/>
          </p:cNvSpPr>
          <p:nvPr>
            <p:ph type="title"/>
          </p:nvPr>
        </p:nvSpPr>
        <p:spPr>
          <a:xfrm>
            <a:off x="838200" y="365126"/>
            <a:ext cx="10515600" cy="677612"/>
          </a:xfrm>
        </p:spPr>
        <p:txBody>
          <a:bodyPr>
            <a:normAutofit/>
          </a:bodyPr>
          <a:lstStyle/>
          <a:p>
            <a:r>
              <a:rPr lang="en-US" altLang="ja-JP" sz="2800" dirty="0"/>
              <a:t>2</a:t>
            </a:r>
            <a:r>
              <a:rPr lang="ja-JP" altLang="en-US" sz="2800" dirty="0"/>
              <a:t>．音声データの懸念点</a:t>
            </a:r>
            <a:endParaRPr kumimoji="1" lang="ja-JP" altLang="en-US" sz="2800" dirty="0"/>
          </a:p>
        </p:txBody>
      </p:sp>
      <p:sp>
        <p:nvSpPr>
          <p:cNvPr id="3" name="コンテンツ プレースホルダー 2">
            <a:extLst>
              <a:ext uri="{FF2B5EF4-FFF2-40B4-BE49-F238E27FC236}">
                <a16:creationId xmlns:a16="http://schemas.microsoft.com/office/drawing/2014/main" id="{9CC4C44C-8E68-C6C8-2EE9-FA1F497B9E09}"/>
              </a:ext>
            </a:extLst>
          </p:cNvPr>
          <p:cNvSpPr>
            <a:spLocks noGrp="1"/>
          </p:cNvSpPr>
          <p:nvPr>
            <p:ph idx="1"/>
          </p:nvPr>
        </p:nvSpPr>
        <p:spPr>
          <a:xfrm>
            <a:off x="838200" y="1042738"/>
            <a:ext cx="10744199" cy="5815262"/>
          </a:xfrm>
        </p:spPr>
        <p:txBody>
          <a:bodyPr>
            <a:normAutofit/>
          </a:bodyPr>
          <a:lstStyle/>
          <a:p>
            <a:r>
              <a:rPr lang="en-US" altLang="ja-JP" sz="2400" dirty="0"/>
              <a:t>AVEC2016</a:t>
            </a:r>
            <a:r>
              <a:rPr lang="ja-JP" altLang="en-US" sz="2400" dirty="0"/>
              <a:t>のうつ病データセットを検証したところ、音声の取得と区分けの部分で問題</a:t>
            </a:r>
            <a:endParaRPr lang="en-US" altLang="ja-JP" sz="2400" dirty="0"/>
          </a:p>
          <a:p>
            <a:pPr lvl="1">
              <a:buFont typeface="Wingdings" panose="05000000000000000000" pitchFamily="2" charset="2"/>
              <a:buChar char="Ø"/>
            </a:pPr>
            <a:r>
              <a:rPr lang="ja-JP" altLang="en-US" sz="2000" dirty="0"/>
              <a:t>被験者の発話と文字起こしをしたものとの間でズレ</a:t>
            </a:r>
            <a:endParaRPr lang="en-US" altLang="ja-JP" sz="2000" dirty="0"/>
          </a:p>
          <a:p>
            <a:pPr lvl="1">
              <a:buFont typeface="Wingdings" panose="05000000000000000000" pitchFamily="2" charset="2"/>
              <a:buChar char="Ø"/>
            </a:pPr>
            <a:r>
              <a:rPr lang="ja-JP" altLang="en-US" sz="2000" dirty="0"/>
              <a:t>被験者の音声が入る部分で、アバターの音声が混入</a:t>
            </a:r>
            <a:endParaRPr lang="en-US" altLang="ja-JP" sz="2000" dirty="0"/>
          </a:p>
          <a:p>
            <a:pPr lvl="1">
              <a:buFont typeface="Wingdings" panose="05000000000000000000" pitchFamily="2" charset="2"/>
              <a:buChar char="Ø"/>
            </a:pPr>
            <a:r>
              <a:rPr lang="ja-JP" altLang="en-US" sz="2000" dirty="0"/>
              <a:t>アバターの挙動が途中で変化</a:t>
            </a:r>
            <a:endParaRPr lang="en-US" altLang="ja-JP" sz="2000" dirty="0"/>
          </a:p>
          <a:p>
            <a:pPr lvl="1">
              <a:buFont typeface="Wingdings" panose="05000000000000000000" pitchFamily="2" charset="2"/>
              <a:buChar char="Ø"/>
            </a:pPr>
            <a:r>
              <a:rPr lang="ja-JP" altLang="en-US" sz="2000" dirty="0"/>
              <a:t>被験者間で音声品質とノイズに違い</a:t>
            </a:r>
            <a:endParaRPr lang="en-US" altLang="ja-JP" sz="2000" dirty="0"/>
          </a:p>
          <a:p>
            <a:pPr marL="457200" lvl="1" indent="0">
              <a:buNone/>
            </a:pPr>
            <a:endParaRPr lang="en-US" altLang="ja-JP" sz="2000" dirty="0"/>
          </a:p>
          <a:p>
            <a:pPr marL="457200" lvl="1" indent="0">
              <a:buNone/>
            </a:pPr>
            <a:endParaRPr lang="en-US" altLang="ja-JP" sz="2000" dirty="0"/>
          </a:p>
          <a:p>
            <a:pPr marL="0" indent="0">
              <a:buNone/>
            </a:pPr>
            <a:r>
              <a:rPr lang="ja-JP" altLang="en-US" sz="2400" dirty="0"/>
              <a:t>→これらの問題は音声前処理と特徴量設計で問題の影響を最小限に抑える</a:t>
            </a:r>
            <a:endParaRPr lang="en-US" altLang="ja-JP" sz="2400" dirty="0"/>
          </a:p>
          <a:p>
            <a:endParaRPr lang="en-US" altLang="ja-JP" sz="2400" dirty="0"/>
          </a:p>
        </p:txBody>
      </p:sp>
    </p:spTree>
    <p:extLst>
      <p:ext uri="{BB962C8B-B14F-4D97-AF65-F5344CB8AC3E}">
        <p14:creationId xmlns:p14="http://schemas.microsoft.com/office/powerpoint/2010/main" val="324632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6C27D-A036-04B7-6DB4-F737171148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E3D5E3-3E05-3804-A544-452287301FF4}"/>
              </a:ext>
            </a:extLst>
          </p:cNvPr>
          <p:cNvSpPr>
            <a:spLocks noGrp="1"/>
          </p:cNvSpPr>
          <p:nvPr>
            <p:ph type="title"/>
          </p:nvPr>
        </p:nvSpPr>
        <p:spPr>
          <a:xfrm>
            <a:off x="838200" y="365126"/>
            <a:ext cx="10515600" cy="677612"/>
          </a:xfrm>
        </p:spPr>
        <p:txBody>
          <a:bodyPr>
            <a:normAutofit/>
          </a:bodyPr>
          <a:lstStyle/>
          <a:p>
            <a:r>
              <a:rPr kumimoji="1" lang="en-US" altLang="ja-JP" sz="2800" dirty="0"/>
              <a:t>3</a:t>
            </a:r>
            <a:r>
              <a:rPr kumimoji="1" lang="ja-JP" altLang="en-US" sz="2800" dirty="0"/>
              <a:t>．音声データの前処理</a:t>
            </a:r>
          </a:p>
        </p:txBody>
      </p:sp>
      <p:sp>
        <p:nvSpPr>
          <p:cNvPr id="3" name="コンテンツ プレースホルダー 2">
            <a:extLst>
              <a:ext uri="{FF2B5EF4-FFF2-40B4-BE49-F238E27FC236}">
                <a16:creationId xmlns:a16="http://schemas.microsoft.com/office/drawing/2014/main" id="{8D512B7D-3CC9-E40E-5D02-175D11D526E0}"/>
              </a:ext>
            </a:extLst>
          </p:cNvPr>
          <p:cNvSpPr>
            <a:spLocks noGrp="1"/>
          </p:cNvSpPr>
          <p:nvPr>
            <p:ph idx="1"/>
          </p:nvPr>
        </p:nvSpPr>
        <p:spPr>
          <a:xfrm>
            <a:off x="838200" y="1042738"/>
            <a:ext cx="10744199" cy="5815262"/>
          </a:xfrm>
        </p:spPr>
        <p:txBody>
          <a:bodyPr>
            <a:normAutofit/>
          </a:bodyPr>
          <a:lstStyle/>
          <a:p>
            <a:r>
              <a:rPr lang="ja-JP" altLang="en-US" sz="2400" dirty="0"/>
              <a:t>音声の抽出</a:t>
            </a:r>
            <a:endParaRPr lang="en-US" altLang="ja-JP" sz="2400" dirty="0"/>
          </a:p>
          <a:p>
            <a:pPr lvl="1">
              <a:buFont typeface="Wingdings" panose="05000000000000000000" pitchFamily="2" charset="2"/>
              <a:buChar char="Ø"/>
            </a:pPr>
            <a:r>
              <a:rPr lang="ja-JP" altLang="en-US" sz="2000" dirty="0"/>
              <a:t>被験者の発話部分を文字起こししたものを使用して抽出</a:t>
            </a:r>
            <a:endParaRPr lang="en-US" altLang="ja-JP" sz="2000" dirty="0"/>
          </a:p>
          <a:p>
            <a:pPr lvl="1">
              <a:buFont typeface="Wingdings" panose="05000000000000000000" pitchFamily="2" charset="2"/>
              <a:buChar char="Ø"/>
            </a:pPr>
            <a:endParaRPr lang="en-US" altLang="ja-JP" sz="2000" dirty="0"/>
          </a:p>
          <a:p>
            <a:r>
              <a:rPr lang="ja-JP" altLang="en-US" sz="2400" dirty="0"/>
              <a:t>ノイズ対策</a:t>
            </a:r>
            <a:endParaRPr lang="en-US" altLang="ja-JP" sz="2400" dirty="0"/>
          </a:p>
          <a:p>
            <a:pPr lvl="1">
              <a:buFont typeface="Wingdings" panose="05000000000000000000" pitchFamily="2" charset="2"/>
              <a:buChar char="Ø"/>
            </a:pPr>
            <a:r>
              <a:rPr lang="ja-JP" altLang="en-US" sz="2000" dirty="0"/>
              <a:t>録音レベルのばらつき調整のために、振幅正規化</a:t>
            </a:r>
            <a:endParaRPr lang="en-US" altLang="ja-JP" sz="2000" dirty="0"/>
          </a:p>
          <a:p>
            <a:pPr lvl="1">
              <a:buFont typeface="Wingdings" panose="05000000000000000000" pitchFamily="2" charset="2"/>
              <a:buChar char="Ø"/>
            </a:pPr>
            <a:r>
              <a:rPr lang="ja-JP" altLang="en-US" sz="2000" dirty="0"/>
              <a:t>突発的なノイズ</a:t>
            </a:r>
            <a:r>
              <a:rPr lang="en-US" altLang="ja-JP" sz="2000" dirty="0"/>
              <a:t>(</a:t>
            </a:r>
            <a:r>
              <a:rPr lang="ja-JP" altLang="en-US" sz="2000" dirty="0"/>
              <a:t>咳、鼻をすする音など</a:t>
            </a:r>
            <a:r>
              <a:rPr lang="en-US" altLang="ja-JP" sz="2000" dirty="0"/>
              <a:t>)</a:t>
            </a:r>
            <a:r>
              <a:rPr lang="ja-JP" altLang="en-US" sz="2000" dirty="0"/>
              <a:t>の影響を減らすために信号対雑音比</a:t>
            </a:r>
            <a:r>
              <a:rPr lang="en-US" altLang="ja-JP" sz="2000" dirty="0"/>
              <a:t>SNR</a:t>
            </a:r>
            <a:r>
              <a:rPr lang="ja-JP" altLang="en-US" sz="2000" dirty="0"/>
              <a:t>の</a:t>
            </a:r>
            <a:endParaRPr lang="en-US" altLang="ja-JP" sz="2000" dirty="0"/>
          </a:p>
          <a:p>
            <a:pPr marL="457200" lvl="1" indent="0">
              <a:buNone/>
            </a:pPr>
            <a:r>
              <a:rPr lang="ja-JP" altLang="en-US" sz="2000" dirty="0"/>
              <a:t>　出力レベル制限（ノイズがひどい部分は音量を抑える）</a:t>
            </a:r>
            <a:endParaRPr lang="en-US" altLang="ja-JP" sz="2000" dirty="0"/>
          </a:p>
          <a:p>
            <a:pPr lvl="1">
              <a:buFont typeface="Wingdings" panose="05000000000000000000" pitchFamily="2" charset="2"/>
              <a:buChar char="Ø"/>
            </a:pPr>
            <a:r>
              <a:rPr lang="ja-JP" altLang="en-US" sz="2000" dirty="0"/>
              <a:t>被験者の最大音量が</a:t>
            </a:r>
            <a:r>
              <a:rPr lang="en-US" altLang="ja-JP" sz="2000" dirty="0"/>
              <a:t>1</a:t>
            </a:r>
            <a:r>
              <a:rPr lang="ja-JP" altLang="en-US" sz="2000" dirty="0"/>
              <a:t>になるように調整</a:t>
            </a:r>
            <a:endParaRPr lang="en-US" altLang="ja-JP" sz="2000" dirty="0"/>
          </a:p>
        </p:txBody>
      </p:sp>
    </p:spTree>
    <p:extLst>
      <p:ext uri="{BB962C8B-B14F-4D97-AF65-F5344CB8AC3E}">
        <p14:creationId xmlns:p14="http://schemas.microsoft.com/office/powerpoint/2010/main" val="318125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8180A-071F-15B4-B256-F8D8B17A56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B8B255-1BD7-0BE6-1194-5ACF7CBBF903}"/>
              </a:ext>
            </a:extLst>
          </p:cNvPr>
          <p:cNvSpPr>
            <a:spLocks noGrp="1"/>
          </p:cNvSpPr>
          <p:nvPr>
            <p:ph type="title"/>
          </p:nvPr>
        </p:nvSpPr>
        <p:spPr>
          <a:xfrm>
            <a:off x="838200" y="365126"/>
            <a:ext cx="10515600" cy="677612"/>
          </a:xfrm>
        </p:spPr>
        <p:txBody>
          <a:bodyPr>
            <a:normAutofit/>
          </a:bodyPr>
          <a:lstStyle/>
          <a:p>
            <a:r>
              <a:rPr lang="en-US" altLang="ja-JP" sz="2800" dirty="0"/>
              <a:t>4</a:t>
            </a:r>
            <a:r>
              <a:rPr lang="ja-JP" altLang="en-US" sz="2800" dirty="0"/>
              <a:t>．構音のタイミングを評価する特徴量の抽出と加工</a:t>
            </a:r>
            <a:endParaRPr kumimoji="1" lang="ja-JP" altLang="en-US" sz="2800" dirty="0"/>
          </a:p>
        </p:txBody>
      </p:sp>
      <p:sp>
        <p:nvSpPr>
          <p:cNvPr id="3" name="コンテンツ プレースホルダー 2">
            <a:extLst>
              <a:ext uri="{FF2B5EF4-FFF2-40B4-BE49-F238E27FC236}">
                <a16:creationId xmlns:a16="http://schemas.microsoft.com/office/drawing/2014/main" id="{5D5492D5-FC00-B19F-514A-7E56CD0629EF}"/>
              </a:ext>
            </a:extLst>
          </p:cNvPr>
          <p:cNvSpPr>
            <a:spLocks noGrp="1"/>
          </p:cNvSpPr>
          <p:nvPr>
            <p:ph idx="1"/>
          </p:nvPr>
        </p:nvSpPr>
        <p:spPr>
          <a:xfrm>
            <a:off x="838200" y="1042738"/>
            <a:ext cx="10920663" cy="5815262"/>
          </a:xfrm>
        </p:spPr>
        <p:txBody>
          <a:bodyPr>
            <a:normAutofit/>
          </a:bodyPr>
          <a:lstStyle/>
          <a:p>
            <a:r>
              <a:rPr lang="ja-JP" altLang="en-US" sz="2400" dirty="0"/>
              <a:t>音声から発話時の口や舌の動きが適切なタイミングかを評価</a:t>
            </a:r>
            <a:endParaRPr lang="en-US" altLang="ja-JP" sz="2400" dirty="0"/>
          </a:p>
          <a:p>
            <a:pPr marL="0" indent="0">
              <a:buNone/>
            </a:pPr>
            <a:endParaRPr lang="en-US" altLang="ja-JP" sz="2400" dirty="0"/>
          </a:p>
          <a:p>
            <a:pPr lvl="1">
              <a:buFont typeface="Wingdings" panose="05000000000000000000" pitchFamily="2" charset="2"/>
              <a:buChar char="Ø"/>
            </a:pPr>
            <a:r>
              <a:rPr lang="ja-JP" altLang="en-US" sz="2000" dirty="0"/>
              <a:t>うつ状態に関連する発話の動的構音情報が含まれている</a:t>
            </a:r>
            <a:r>
              <a:rPr lang="en-US" altLang="ja-JP" sz="2000" dirty="0"/>
              <a:t>3</a:t>
            </a:r>
            <a:r>
              <a:rPr lang="ja-JP" altLang="en-US" sz="2000" dirty="0"/>
              <a:t>つのフォルマント</a:t>
            </a:r>
            <a:endParaRPr lang="en-US" altLang="ja-JP" sz="2000" dirty="0"/>
          </a:p>
          <a:p>
            <a:pPr marL="457200" lvl="1" indent="0">
              <a:buNone/>
            </a:pPr>
            <a:r>
              <a:rPr lang="ja-JP" altLang="en-US" sz="2000" dirty="0"/>
              <a:t>（声道の共振）を</a:t>
            </a:r>
            <a:r>
              <a:rPr lang="en-US" altLang="ja-JP" sz="2000" dirty="0"/>
              <a:t>10ms</a:t>
            </a:r>
            <a:r>
              <a:rPr lang="ja-JP" altLang="en-US" sz="2000" dirty="0"/>
              <a:t>ごとに抽出（</a:t>
            </a:r>
            <a:r>
              <a:rPr lang="en-US" altLang="ja-JP" sz="2000" dirty="0"/>
              <a:t>F3</a:t>
            </a:r>
            <a:r>
              <a:rPr lang="ja-JP" altLang="en-US" sz="2000" dirty="0"/>
              <a:t>フォルマントが</a:t>
            </a:r>
            <a:r>
              <a:rPr lang="en-US" altLang="ja-JP" sz="2000" dirty="0"/>
              <a:t>4.5kHz</a:t>
            </a:r>
            <a:r>
              <a:rPr lang="ja-JP" altLang="en-US" sz="2000" dirty="0"/>
              <a:t>を超えたものは切り捨て）</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フィルタリングによって平滑化</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en-US" altLang="ja-JP" sz="2000" dirty="0"/>
              <a:t>1s</a:t>
            </a:r>
            <a:r>
              <a:rPr lang="ja-JP" altLang="en-US" sz="2000" dirty="0"/>
              <a:t>以上の長さを持つ被験者の発話セグメントのみから、遅延相関行列を計算</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遅延相関行列は</a:t>
            </a:r>
            <a:r>
              <a:rPr lang="en-US" altLang="ja-JP" sz="2000" dirty="0"/>
              <a:t>45×45</a:t>
            </a:r>
            <a:r>
              <a:rPr lang="ja-JP" altLang="en-US" sz="2000" dirty="0"/>
              <a:t>の次元数で、</a:t>
            </a:r>
            <a:r>
              <a:rPr lang="en-US" altLang="ja-JP" sz="2000" dirty="0"/>
              <a:t>3</a:t>
            </a:r>
            <a:r>
              <a:rPr lang="ja-JP" altLang="en-US" sz="2000" dirty="0"/>
              <a:t>つのフォルマント、</a:t>
            </a:r>
            <a:r>
              <a:rPr lang="en-US" altLang="ja-JP" sz="2000" dirty="0"/>
              <a:t>3</a:t>
            </a:r>
            <a:r>
              <a:rPr lang="ja-JP" altLang="en-US" sz="2000" dirty="0"/>
              <a:t>フレームごとの</a:t>
            </a:r>
            <a:endParaRPr lang="en-US" altLang="ja-JP" sz="2000" dirty="0"/>
          </a:p>
          <a:p>
            <a:pPr marL="457200" lvl="1" indent="0">
              <a:buNone/>
            </a:pPr>
            <a:r>
              <a:rPr lang="ja-JP" altLang="en-US" sz="2000" dirty="0"/>
              <a:t>　遅延間隔で</a:t>
            </a:r>
            <a:r>
              <a:rPr lang="en-US" altLang="ja-JP" sz="2000" dirty="0"/>
              <a:t>15</a:t>
            </a:r>
            <a:r>
              <a:rPr lang="ja-JP" altLang="en-US" sz="2000" dirty="0"/>
              <a:t>個の時間遅延</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相関行列から固有値スペクトルを算出し、時間経過によってフォルマント間の相関を</a:t>
            </a:r>
            <a:endParaRPr lang="en-US" altLang="ja-JP" sz="2000" dirty="0"/>
          </a:p>
          <a:p>
            <a:pPr marL="457200" lvl="1" indent="0">
              <a:buNone/>
            </a:pPr>
            <a:r>
              <a:rPr lang="ja-JP" altLang="en-US" sz="2000" dirty="0"/>
              <a:t>　数値化</a:t>
            </a:r>
            <a:endParaRPr lang="en-US" altLang="ja-JP" sz="2000" dirty="0"/>
          </a:p>
          <a:p>
            <a:pPr marL="457200" lvl="1" indent="0">
              <a:buNone/>
            </a:pPr>
            <a:endParaRPr lang="en-US" altLang="ja-JP" sz="2000" dirty="0"/>
          </a:p>
          <a:p>
            <a:pPr marL="457200" lvl="1" indent="0">
              <a:buNone/>
            </a:pPr>
            <a:r>
              <a:rPr lang="ja-JP" altLang="en-US" sz="2000" dirty="0"/>
              <a:t>→この</a:t>
            </a:r>
            <a:r>
              <a:rPr lang="en-US" altLang="ja-JP" sz="2000" dirty="0"/>
              <a:t>45</a:t>
            </a:r>
            <a:r>
              <a:rPr lang="ja-JP" altLang="en-US" sz="2000" dirty="0"/>
              <a:t>次元の特徴量は有効であることが関連研究で示されている</a:t>
            </a:r>
            <a:endParaRPr lang="en-US" altLang="ja-JP" sz="2000" dirty="0"/>
          </a:p>
        </p:txBody>
      </p:sp>
    </p:spTree>
    <p:extLst>
      <p:ext uri="{BB962C8B-B14F-4D97-AF65-F5344CB8AC3E}">
        <p14:creationId xmlns:p14="http://schemas.microsoft.com/office/powerpoint/2010/main" val="396044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969-025A-E713-C530-CD6519336D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06D6922-5831-AFDD-3589-551DAAFF387C}"/>
              </a:ext>
            </a:extLst>
          </p:cNvPr>
          <p:cNvSpPr>
            <a:spLocks noGrp="1"/>
          </p:cNvSpPr>
          <p:nvPr>
            <p:ph type="title"/>
          </p:nvPr>
        </p:nvSpPr>
        <p:spPr>
          <a:xfrm>
            <a:off x="838200" y="365126"/>
            <a:ext cx="10515600" cy="677612"/>
          </a:xfrm>
        </p:spPr>
        <p:txBody>
          <a:bodyPr>
            <a:normAutofit/>
          </a:bodyPr>
          <a:lstStyle/>
          <a:p>
            <a:r>
              <a:rPr lang="en-US" altLang="ja-JP" sz="2800" dirty="0"/>
              <a:t>4</a:t>
            </a:r>
            <a:r>
              <a:rPr lang="ja-JP" altLang="en-US" sz="2800" dirty="0"/>
              <a:t>．構音のタイミングを評価する特徴量の抽出と加工（続き）</a:t>
            </a:r>
            <a:endParaRPr kumimoji="1" lang="ja-JP" altLang="en-US" sz="2800" dirty="0"/>
          </a:p>
        </p:txBody>
      </p:sp>
      <p:sp>
        <p:nvSpPr>
          <p:cNvPr id="3" name="コンテンツ プレースホルダー 2">
            <a:extLst>
              <a:ext uri="{FF2B5EF4-FFF2-40B4-BE49-F238E27FC236}">
                <a16:creationId xmlns:a16="http://schemas.microsoft.com/office/drawing/2014/main" id="{C8D8EAA5-23C2-7F8F-4315-BCC8EDFFBCD7}"/>
              </a:ext>
            </a:extLst>
          </p:cNvPr>
          <p:cNvSpPr>
            <a:spLocks noGrp="1"/>
          </p:cNvSpPr>
          <p:nvPr>
            <p:ph idx="1"/>
          </p:nvPr>
        </p:nvSpPr>
        <p:spPr>
          <a:xfrm>
            <a:off x="838200" y="1042738"/>
            <a:ext cx="11097126" cy="5815262"/>
          </a:xfrm>
        </p:spPr>
        <p:txBody>
          <a:bodyPr>
            <a:normAutofit/>
          </a:bodyPr>
          <a:lstStyle/>
          <a:p>
            <a:r>
              <a:rPr lang="ja-JP" altLang="en-US" sz="2400" dirty="0"/>
              <a:t>音声から発話時の口や舌の動きが適切なタイミングかを評価</a:t>
            </a:r>
            <a:endParaRPr lang="en-US" altLang="ja-JP" sz="2400" dirty="0"/>
          </a:p>
          <a:p>
            <a:pPr lvl="1">
              <a:buFont typeface="Wingdings" panose="05000000000000000000" pitchFamily="2" charset="2"/>
              <a:buChar char="Ø"/>
            </a:pPr>
            <a:r>
              <a:rPr lang="en-US" altLang="ja-JP" sz="2000" dirty="0"/>
              <a:t>45</a:t>
            </a:r>
            <a:r>
              <a:rPr lang="ja-JP" altLang="en-US" sz="2000" dirty="0"/>
              <a:t>次元のベクトルを</a:t>
            </a:r>
            <a:r>
              <a:rPr lang="en-US" altLang="ja-JP" sz="2000" dirty="0"/>
              <a:t>z-</a:t>
            </a:r>
            <a:r>
              <a:rPr lang="ja-JP" altLang="en-US" sz="2000" dirty="0"/>
              <a:t>スコア化（平均</a:t>
            </a:r>
            <a:r>
              <a:rPr lang="en-US" altLang="ja-JP" sz="2000" dirty="0"/>
              <a:t>0</a:t>
            </a:r>
            <a:r>
              <a:rPr lang="ja-JP" altLang="en-US" sz="2000" dirty="0"/>
              <a:t>、標準偏差</a:t>
            </a:r>
            <a:r>
              <a:rPr lang="en-US" altLang="ja-JP" sz="2000" dirty="0"/>
              <a:t>1</a:t>
            </a:r>
            <a:r>
              <a:rPr lang="ja-JP" altLang="en-US" sz="2000" dirty="0"/>
              <a:t>に変換）し、主成分分析</a:t>
            </a:r>
            <a:r>
              <a:rPr lang="en-US" altLang="ja-JP" sz="2000" dirty="0"/>
              <a:t>PCA</a:t>
            </a:r>
            <a:r>
              <a:rPr lang="ja-JP" altLang="en-US" sz="2000" dirty="0"/>
              <a:t>によって</a:t>
            </a:r>
            <a:r>
              <a:rPr lang="en-US" altLang="ja-JP" sz="2000" dirty="0"/>
              <a:t>4</a:t>
            </a:r>
            <a:r>
              <a:rPr lang="ja-JP" altLang="en-US" sz="2000" dirty="0"/>
              <a:t>次元に次元削減し、特徴量とする</a:t>
            </a:r>
            <a:endParaRPr lang="en-US" altLang="ja-JP" sz="2000" dirty="0"/>
          </a:p>
        </p:txBody>
      </p:sp>
    </p:spTree>
    <p:extLst>
      <p:ext uri="{BB962C8B-B14F-4D97-AF65-F5344CB8AC3E}">
        <p14:creationId xmlns:p14="http://schemas.microsoft.com/office/powerpoint/2010/main" val="164898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16713-631E-D58F-7D1B-4D29E34642F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F6DBF2-D3E2-F93C-C58A-0A390655CF4F}"/>
              </a:ext>
            </a:extLst>
          </p:cNvPr>
          <p:cNvSpPr>
            <a:spLocks noGrp="1"/>
          </p:cNvSpPr>
          <p:nvPr>
            <p:ph type="title"/>
          </p:nvPr>
        </p:nvSpPr>
        <p:spPr>
          <a:xfrm>
            <a:off x="838200" y="365126"/>
            <a:ext cx="10515600" cy="677612"/>
          </a:xfrm>
        </p:spPr>
        <p:txBody>
          <a:bodyPr>
            <a:normAutofit/>
          </a:bodyPr>
          <a:lstStyle/>
          <a:p>
            <a:r>
              <a:rPr kumimoji="1" lang="en-US" altLang="ja-JP" sz="2800" dirty="0"/>
              <a:t>5</a:t>
            </a:r>
            <a:r>
              <a:rPr kumimoji="1" lang="ja-JP" altLang="en-US" sz="2800" dirty="0"/>
              <a:t>．声の質や響きの変化を評価する特徴量の抽出と加工</a:t>
            </a:r>
          </a:p>
        </p:txBody>
      </p:sp>
      <p:sp>
        <p:nvSpPr>
          <p:cNvPr id="3" name="コンテンツ プレースホルダー 2">
            <a:extLst>
              <a:ext uri="{FF2B5EF4-FFF2-40B4-BE49-F238E27FC236}">
                <a16:creationId xmlns:a16="http://schemas.microsoft.com/office/drawing/2014/main" id="{10BA5384-3FE6-3735-700F-EB3407051CA9}"/>
              </a:ext>
            </a:extLst>
          </p:cNvPr>
          <p:cNvSpPr>
            <a:spLocks noGrp="1"/>
          </p:cNvSpPr>
          <p:nvPr>
            <p:ph idx="1"/>
          </p:nvPr>
        </p:nvSpPr>
        <p:spPr>
          <a:xfrm>
            <a:off x="838200" y="1042738"/>
            <a:ext cx="11097126" cy="5815262"/>
          </a:xfrm>
        </p:spPr>
        <p:txBody>
          <a:bodyPr>
            <a:normAutofit/>
          </a:bodyPr>
          <a:lstStyle/>
          <a:p>
            <a:r>
              <a:rPr lang="ja-JP" altLang="en-US" sz="2400" dirty="0"/>
              <a:t>声質や響きの動的な変化を評価</a:t>
            </a:r>
            <a:endParaRPr lang="en-US" altLang="ja-JP" sz="2400" dirty="0"/>
          </a:p>
          <a:p>
            <a:pPr lvl="1">
              <a:buFont typeface="Wingdings" panose="05000000000000000000" pitchFamily="2" charset="2"/>
              <a:buChar char="Ø"/>
            </a:pPr>
            <a:r>
              <a:rPr lang="ja-JP" altLang="en-US" sz="2000" dirty="0"/>
              <a:t>メル周波数ケプストラム係数</a:t>
            </a:r>
            <a:r>
              <a:rPr lang="en-US" altLang="ja-JP" sz="2000" dirty="0"/>
              <a:t>MFCC</a:t>
            </a:r>
            <a:r>
              <a:rPr lang="ja-JP" altLang="en-US" sz="2000" dirty="0"/>
              <a:t>という、人間の聴覚に近い形で音声のエネルギー分布を表す特徴量を</a:t>
            </a:r>
            <a:r>
              <a:rPr lang="en-US" altLang="ja-JP" sz="2000" dirty="0" err="1"/>
              <a:t>Opensmile</a:t>
            </a:r>
            <a:r>
              <a:rPr lang="ja-JP" altLang="en-US" sz="2000" dirty="0"/>
              <a:t>で</a:t>
            </a:r>
            <a:r>
              <a:rPr lang="en-US" altLang="ja-JP" sz="2000" dirty="0"/>
              <a:t>16</a:t>
            </a:r>
            <a:r>
              <a:rPr lang="ja-JP" altLang="en-US" sz="2000" dirty="0"/>
              <a:t>個取得</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en-US" altLang="ja-JP" sz="2000" dirty="0" err="1"/>
              <a:t>dMFCC</a:t>
            </a:r>
            <a:r>
              <a:rPr lang="ja-JP" altLang="en-US" sz="2000" dirty="0"/>
              <a:t>で時間的な変化の速さをしめす特徴量を用意し、声の響きなどがどれくらいの</a:t>
            </a:r>
            <a:endParaRPr lang="en-US" altLang="ja-JP" sz="2000" dirty="0"/>
          </a:p>
          <a:p>
            <a:pPr marL="457200" lvl="1" indent="0">
              <a:buNone/>
            </a:pPr>
            <a:r>
              <a:rPr lang="ja-JP" altLang="en-US" sz="2000" dirty="0"/>
              <a:t>　速さで変化しているかを定量化（声の揺らぎを捉えられる）</a:t>
            </a:r>
            <a:endParaRPr lang="en-US" altLang="ja-JP" sz="2000" dirty="0"/>
          </a:p>
          <a:p>
            <a:pPr marL="457200" lvl="1" indent="0">
              <a:buNone/>
            </a:pPr>
            <a:endParaRPr lang="en-US" altLang="ja-JP" sz="2000" dirty="0"/>
          </a:p>
          <a:p>
            <a:pPr lvl="1">
              <a:buFont typeface="Wingdings" panose="05000000000000000000" pitchFamily="2" charset="2"/>
              <a:buChar char="Ø"/>
            </a:pPr>
            <a:r>
              <a:rPr lang="ja-JP" altLang="en-US" sz="2000" dirty="0"/>
              <a:t>同じように</a:t>
            </a:r>
            <a:r>
              <a:rPr lang="en-US" altLang="ja-JP" sz="2000" dirty="0"/>
              <a:t>16</a:t>
            </a:r>
            <a:r>
              <a:rPr lang="ja-JP" altLang="en-US" sz="2000" dirty="0"/>
              <a:t>個の</a:t>
            </a:r>
            <a:r>
              <a:rPr lang="en-US" altLang="ja-JP" sz="2000" dirty="0" err="1"/>
              <a:t>dMFCC</a:t>
            </a:r>
            <a:r>
              <a:rPr lang="ja-JP" altLang="en-US" sz="2000" dirty="0"/>
              <a:t>と</a:t>
            </a:r>
            <a:r>
              <a:rPr lang="en-US" altLang="ja-JP" sz="2000" dirty="0"/>
              <a:t>15</a:t>
            </a:r>
            <a:r>
              <a:rPr lang="ja-JP" altLang="en-US" sz="2000" dirty="0"/>
              <a:t>個の時間遅延から</a:t>
            </a:r>
            <a:r>
              <a:rPr lang="en-US" altLang="ja-JP" sz="2000" dirty="0"/>
              <a:t>240×240</a:t>
            </a:r>
            <a:r>
              <a:rPr lang="ja-JP" altLang="en-US" sz="2000" dirty="0"/>
              <a:t>次元の遅延相関行列を計算</a:t>
            </a:r>
            <a:endParaRPr lang="en-US" altLang="ja-JP" sz="2000" dirty="0"/>
          </a:p>
          <a:p>
            <a:pPr lvl="1">
              <a:buFont typeface="Wingdings" panose="05000000000000000000" pitchFamily="2" charset="2"/>
              <a:buChar char="Ø"/>
            </a:pPr>
            <a:endParaRPr lang="en-US" altLang="ja-JP" sz="2000" dirty="0"/>
          </a:p>
          <a:p>
            <a:pPr lvl="1">
              <a:buFont typeface="Wingdings" panose="05000000000000000000" pitchFamily="2" charset="2"/>
              <a:buChar char="Ø"/>
            </a:pPr>
            <a:r>
              <a:rPr lang="ja-JP" altLang="en-US" sz="2000" dirty="0"/>
              <a:t>固有スペクトルを求め（</a:t>
            </a:r>
            <a:r>
              <a:rPr lang="en-US" altLang="ja-JP" sz="2000" dirty="0"/>
              <a:t>240</a:t>
            </a:r>
            <a:r>
              <a:rPr lang="ja-JP" altLang="en-US" sz="2000" dirty="0"/>
              <a:t>次元）、これは</a:t>
            </a:r>
            <a:r>
              <a:rPr lang="en-US" altLang="ja-JP" sz="2000" dirty="0" err="1"/>
              <a:t>dMFCC</a:t>
            </a:r>
            <a:r>
              <a:rPr lang="ja-JP" altLang="en-US" sz="2000" dirty="0"/>
              <a:t>の各要素間の時間的な相関を数値化</a:t>
            </a:r>
            <a:endParaRPr lang="en-US" altLang="ja-JP" sz="2000" dirty="0"/>
          </a:p>
          <a:p>
            <a:pPr marL="457200" lvl="1" indent="0">
              <a:buNone/>
            </a:pPr>
            <a:endParaRPr lang="en-US" altLang="ja-JP" sz="2000" dirty="0"/>
          </a:p>
          <a:p>
            <a:pPr marL="457200" lvl="1" indent="0">
              <a:buNone/>
            </a:pPr>
            <a:r>
              <a:rPr lang="ja-JP" altLang="en-US" sz="2000" dirty="0"/>
              <a:t>→この</a:t>
            </a:r>
            <a:r>
              <a:rPr lang="en-US" altLang="ja-JP" sz="2000" dirty="0"/>
              <a:t>240</a:t>
            </a:r>
            <a:r>
              <a:rPr lang="ja-JP" altLang="en-US" sz="2000" dirty="0"/>
              <a:t>次元の特徴量も有効であることが関連研究で示されている</a:t>
            </a:r>
            <a:endParaRPr lang="en-US" altLang="ja-JP" sz="2000" dirty="0"/>
          </a:p>
          <a:p>
            <a:pPr marL="457200" lvl="1" indent="0">
              <a:buNone/>
            </a:pPr>
            <a:endParaRPr lang="en-US" altLang="ja-JP" sz="2000" dirty="0"/>
          </a:p>
          <a:p>
            <a:pPr lvl="1">
              <a:buFont typeface="Wingdings" panose="05000000000000000000" pitchFamily="2" charset="2"/>
              <a:buChar char="Ø"/>
            </a:pPr>
            <a:r>
              <a:rPr lang="ja-JP" altLang="en-US" sz="2000" dirty="0"/>
              <a:t>同じように</a:t>
            </a:r>
            <a:r>
              <a:rPr lang="en-US" altLang="ja-JP" sz="2000" dirty="0"/>
              <a:t>4</a:t>
            </a:r>
            <a:r>
              <a:rPr lang="ja-JP" altLang="en-US" sz="2000" dirty="0"/>
              <a:t>次元に次元削減し、特徴量とする</a:t>
            </a:r>
            <a:endParaRPr lang="en-US" altLang="ja-JP" sz="2000" dirty="0"/>
          </a:p>
        </p:txBody>
      </p:sp>
    </p:spTree>
    <p:extLst>
      <p:ext uri="{BB962C8B-B14F-4D97-AF65-F5344CB8AC3E}">
        <p14:creationId xmlns:p14="http://schemas.microsoft.com/office/powerpoint/2010/main" val="20037966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388</TotalTime>
  <Words>2688</Words>
  <Application>Microsoft Office PowerPoint</Application>
  <PresentationFormat>ワイド画面</PresentationFormat>
  <Paragraphs>199</Paragraphs>
  <Slides>18</Slides>
  <Notes>17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Wingdings</vt:lpstr>
      <vt:lpstr>Office テーマ</vt:lpstr>
      <vt:lpstr>Detecting Depression using Vocal, Facial and Semantic Communication Cues  声・顔・言語のコミュニケーションキューを用いた うつ病の検出</vt:lpstr>
      <vt:lpstr>イントロ</vt:lpstr>
      <vt:lpstr>イントロ</vt:lpstr>
      <vt:lpstr>背景、目的</vt:lpstr>
      <vt:lpstr>2．音声データの懸念点</vt:lpstr>
      <vt:lpstr>3．音声データの前処理</vt:lpstr>
      <vt:lpstr>4．構音のタイミングを評価する特徴量の抽出と加工</vt:lpstr>
      <vt:lpstr>4．構音のタイミングを評価する特徴量の抽出と加工（続き）</vt:lpstr>
      <vt:lpstr>5．声の質や響きの変化を評価する特徴量の抽出と加工</vt:lpstr>
      <vt:lpstr>6．声の響きの重要性と数値化</vt:lpstr>
      <vt:lpstr>7．音の大きさの変動を抽出し加工</vt:lpstr>
      <vt:lpstr>8．顔の表情変化を抽出・加工</vt:lpstr>
      <vt:lpstr>9．会話のテキストデータの前処理と特徴抽出・加工</vt:lpstr>
      <vt:lpstr>9．会話のテキストデータの前処理と特徴抽出・加工（続き）</vt:lpstr>
      <vt:lpstr>10．データセットと評価、学習</vt:lpstr>
      <vt:lpstr>10．データセットと評価、学習</vt:lpstr>
      <vt:lpstr>11．結果</vt:lpstr>
      <vt:lpstr>11．結果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仁保　貴耀</dc:creator>
  <cp:lastModifiedBy>仁保　貴耀</cp:lastModifiedBy>
  <cp:revision>4</cp:revision>
  <dcterms:created xsi:type="dcterms:W3CDTF">2025-06-17T14:27:01Z</dcterms:created>
  <dcterms:modified xsi:type="dcterms:W3CDTF">2025-06-18T03:49:58Z</dcterms:modified>
</cp:coreProperties>
</file>