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1" r:id="rId4"/>
    <p:sldId id="258" r:id="rId5"/>
    <p:sldId id="263" r:id="rId6"/>
    <p:sldId id="264" r:id="rId7"/>
    <p:sldId id="259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32" autoAdjust="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DDF7-CE05-4743-A39E-193BEC86F881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45355-115C-46D2-9589-0DB6E296A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全データに対して</a:t>
            </a:r>
            <a:r>
              <a:rPr kumimoji="1" lang="en-US" altLang="ja-JP" dirty="0"/>
              <a:t>openSMILE</a:t>
            </a:r>
            <a:r>
              <a:rPr kumimoji="1" lang="ja-JP" altLang="en-US" dirty="0"/>
              <a:t>にかける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45355-115C-46D2-9589-0DB6E296A5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19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E2B6E-F801-5A53-D0AB-B13C88928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0D49CFA-CD42-3C66-A561-53582EFA1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4979E12-6BB8-CC99-FA10-64A0648F6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全データに対して</a:t>
            </a:r>
            <a:r>
              <a:rPr kumimoji="1" lang="en-US" altLang="ja-JP" dirty="0"/>
              <a:t>openSMILE</a:t>
            </a:r>
            <a:r>
              <a:rPr kumimoji="1" lang="ja-JP" altLang="en-US" dirty="0"/>
              <a:t>にかける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CFE4E0-BB94-ACA0-7F7F-E7A796D4E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45355-115C-46D2-9589-0DB6E296A5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00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476F0-3EBE-B4C4-AC98-F17A1A505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219702B-5A55-9890-34B5-9CD436089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0BD7569-151B-5560-F26A-53B4BFF8C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全データに対して</a:t>
            </a:r>
            <a:r>
              <a:rPr kumimoji="1" lang="en-US" altLang="ja-JP" dirty="0"/>
              <a:t>openSMILE</a:t>
            </a:r>
            <a:r>
              <a:rPr kumimoji="1" lang="ja-JP" altLang="en-US" dirty="0"/>
              <a:t>にかける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FABDA3-CC07-1B14-79EA-99C6CE0B1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45355-115C-46D2-9589-0DB6E296A5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85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データ分析は</a:t>
            </a:r>
            <a:r>
              <a:rPr kumimoji="1" lang="en-US" altLang="ja-JP" dirty="0"/>
              <a:t>PDF</a:t>
            </a:r>
            <a:r>
              <a:rPr kumimoji="1" lang="ja-JP" altLang="en-US" dirty="0"/>
              <a:t>にしてまとめて、別で渡す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45355-115C-46D2-9589-0DB6E296A5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97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BD210-DA7D-5F19-BAEF-4B1C3A349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FD881A6-B2B4-82AF-C23F-5D34BC58F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D0BCFB5-E726-42F9-738A-93C590608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データ分析は</a:t>
            </a:r>
            <a:r>
              <a:rPr kumimoji="1" lang="en-US" altLang="ja-JP" dirty="0"/>
              <a:t>PDF</a:t>
            </a:r>
            <a:r>
              <a:rPr kumimoji="1" lang="ja-JP" altLang="en-US" dirty="0"/>
              <a:t>にしてまとめて、別で渡す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3DFC99-C352-02A1-3DA6-8FE880C43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45355-115C-46D2-9589-0DB6E296A5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3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処理図を載せる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45355-115C-46D2-9589-0DB6E296A5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78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0100-3707-FD95-9DC4-6AC9C0D0C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B6EDDF8-0C25-1EB0-D06E-1C6739B3A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880D662-73A7-F16B-B444-33C89F2B3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全データに対して</a:t>
            </a:r>
            <a:r>
              <a:rPr kumimoji="1" lang="en-US" altLang="ja-JP" dirty="0"/>
              <a:t>openSMILE</a:t>
            </a:r>
            <a:r>
              <a:rPr kumimoji="1" lang="ja-JP" altLang="en-US" dirty="0"/>
              <a:t>にかける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9445EA-BDA7-4DD8-966E-D6604FBC2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45355-115C-46D2-9589-0DB6E296A5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124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D995F-D208-EAF7-60D9-5411286FE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FC94A3F-5F69-8D8A-9BD5-9BB19AED4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43904F4-B598-FB2C-5E7E-57AB33EA1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データ分析は</a:t>
            </a:r>
            <a:r>
              <a:rPr kumimoji="1" lang="en-US" altLang="ja-JP" dirty="0"/>
              <a:t>PDF</a:t>
            </a:r>
            <a:r>
              <a:rPr kumimoji="1" lang="ja-JP" altLang="en-US" dirty="0"/>
              <a:t>にしてまとめて、別で渡す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E69A45-7EC2-9A06-9F37-7D77DF2B0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45355-115C-46D2-9589-0DB6E296A5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36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304D7-7DFA-1B56-B634-494A40684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D73D44-57B9-A01E-D24D-0675FF6F6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C0E2D6-D74C-B340-7C25-8ED71EA6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911-F945-4D74-9F4E-E3C145E974EF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059D7-5410-25F5-ACDF-52B56EEC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D736D1-9015-75EC-43B8-567F7BFA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35D-B445-4D56-B8E5-5240922DC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53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44ACC-32E2-F449-47A3-CD479D0E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12AD2B-1759-7574-01E5-564586A28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E9539A-CA12-1839-A5EF-8C4A6FD2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911-F945-4D74-9F4E-E3C145E974EF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96DFEE-5CFA-29AB-C6B7-6842CA27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1AB228-87D9-675E-59AE-A1774D87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35D-B445-4D56-B8E5-5240922DC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46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BCE750-C1E5-BE3B-7F81-DB7CD33CC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167A2C-5A3E-8716-6D3D-4232ED5B6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C7A201-564A-9C71-4D50-E9D8FE83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911-F945-4D74-9F4E-E3C145E974EF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44D5D-2B63-D972-2D2C-CD114F9C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FCB61A-BF0F-700F-B67E-520D4A0F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35D-B445-4D56-B8E5-5240922DC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2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6B33D-149E-FDCB-A2B4-EA73199C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CE721-3B09-7280-6A3F-C28196D01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CBE46-FBA7-398D-B2B5-18E59E0A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911-F945-4D74-9F4E-E3C145E974EF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06D5E9-7836-10DB-04BF-0918B63E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E9C88A-25A0-62E8-545B-C8789538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35D-B445-4D56-B8E5-5240922DC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6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A7901-7D16-3CE6-1AB9-1664D7B2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8B70A9-FDD4-0D4A-17BF-41A1C703E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C7646A-A62E-0B88-AD95-14DC1C1E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911-F945-4D74-9F4E-E3C145E974EF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45F93C-E2E0-3AD8-E7E8-FFD5B02D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09F181-0326-B0E2-49F7-FA42CF98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35D-B445-4D56-B8E5-5240922DC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59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B9B24-96AA-D653-E20A-4B29EF8E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DEC511-87B4-2F83-CAD2-B1EBE3A88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C717F7-02B1-00B9-A47A-609CA3C84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EB7F29-8704-322D-C7B8-5B8269B5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911-F945-4D74-9F4E-E3C145E974EF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3ACA10-FD65-1074-33E9-FD4F554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9BD8EC-FFB1-433E-8170-3DD0A013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35D-B445-4D56-B8E5-5240922DC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3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76C8F-CCBF-C4DB-9940-14CA632A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2117B9-E274-8549-668F-1403DB7F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DC826C-91B2-389C-909C-2D0C9BDF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576921-1C1F-1CDB-7DC2-2192F7157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F601D5-9C52-3F2E-F9D7-66B4A04BE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0E4501-4AC6-9568-BA2C-3E2799AF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911-F945-4D74-9F4E-E3C145E974EF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4CE7B69-643C-49E0-B5E6-FB7387CD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04419C-F14F-5246-723C-D3EA6B70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35D-B445-4D56-B8E5-5240922DC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12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6E269-C4F7-4689-BBD3-FC18A4E7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CBC5CA-7309-1A6C-2930-795F54BE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911-F945-4D74-9F4E-E3C145E974EF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B4F77C-0BF0-E3D5-2DBA-B4605441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E801DF-14B2-0421-58AE-6676E73B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35D-B445-4D56-B8E5-5240922DC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24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3C32E6-FD8E-563E-2486-F93397D0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911-F945-4D74-9F4E-E3C145E974EF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2DD8F1-E5CA-7F17-3CE8-BE56645B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D135E3-10E4-E1D2-F5B8-7A9D1CF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35D-B445-4D56-B8E5-5240922DC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2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D811B-22E3-B94B-2440-5CFF2429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8396EC-F19F-0AED-1BB4-FBEEE408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6C2C25-BF3B-0B3C-90E8-CCA1A04A4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5FE9B3-E8E4-7ECA-52BE-16A2B424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911-F945-4D74-9F4E-E3C145E974EF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062ACC-19AF-9579-8777-0095BB50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43409F-E2E8-C096-D003-CE4232A8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35D-B445-4D56-B8E5-5240922DC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21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BEAE20-E9C8-9B7B-52B5-5DC00710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C1053B-E54B-8489-5375-E0E81FEF6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60D9B1-69C4-C4DB-AF51-5841B805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B0598C-E623-08AE-0548-EA8A2E05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0911-F945-4D74-9F4E-E3C145E974EF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FFE98E-E3BB-08D7-2AA6-13667B94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AB7F7-D767-1F3F-7DC1-4B103A1D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35D-B445-4D56-B8E5-5240922DC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40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05D890-DD82-94E9-5F33-CB7614E5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69F98C-A474-8D56-6C06-051CC277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7E5FC-60C0-5413-A76B-9E0D54E8A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90911-F945-4D74-9F4E-E3C145E974EF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CB910-FD5D-161F-6A88-669242EDE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2552E3-6DD8-7A3B-A88B-46D3BE795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E335D-B445-4D56-B8E5-5240922DC2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82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D77627-E97E-F681-6890-601FBF8F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65125"/>
            <a:ext cx="10515600" cy="627933"/>
          </a:xfrm>
        </p:spPr>
        <p:txBody>
          <a:bodyPr>
            <a:normAutofit/>
          </a:bodyPr>
          <a:lstStyle/>
          <a:p>
            <a:r>
              <a:rPr kumimoji="1" lang="ja-JP" altLang="en-US" sz="2400" b="1" dirty="0"/>
              <a:t>対話動画</a:t>
            </a:r>
            <a:r>
              <a:rPr lang="ja-JP" altLang="en-US" sz="2400" b="1" dirty="0"/>
              <a:t>、</a:t>
            </a:r>
            <a:r>
              <a:rPr lang="en-US" altLang="ja-JP" sz="2400" b="1" dirty="0"/>
              <a:t>openSMILE</a:t>
            </a:r>
            <a:r>
              <a:rPr lang="ja-JP" altLang="en-US" sz="2400" b="1" dirty="0"/>
              <a:t>について</a:t>
            </a:r>
            <a:endParaRPr kumimoji="1" lang="ja-JP" altLang="en-US" sz="24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8BF2E7-124C-5904-0B84-74B70187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993058"/>
            <a:ext cx="10704871" cy="51839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/>
              <a:t>対象の動画</a:t>
            </a:r>
            <a:endParaRPr lang="en-US" altLang="ja-JP" sz="1800" dirty="0"/>
          </a:p>
          <a:p>
            <a:pPr lvl="1"/>
            <a:r>
              <a:rPr lang="ja-JP" altLang="en-US" sz="1800" dirty="0"/>
              <a:t>せん妄患者　：</a:t>
            </a:r>
            <a:r>
              <a:rPr lang="en-US" altLang="ja-JP" sz="1800" dirty="0"/>
              <a:t>33</a:t>
            </a:r>
            <a:r>
              <a:rPr lang="ja-JP" altLang="en-US" sz="1800" dirty="0"/>
              <a:t>名（男性：</a:t>
            </a:r>
            <a:r>
              <a:rPr lang="en-US" altLang="ja-JP" sz="1800" dirty="0"/>
              <a:t>21</a:t>
            </a:r>
            <a:r>
              <a:rPr lang="ja-JP" altLang="en-US" sz="1800" dirty="0"/>
              <a:t>名、女性：</a:t>
            </a:r>
            <a:r>
              <a:rPr lang="en-US" altLang="ja-JP" sz="1800" dirty="0"/>
              <a:t>12</a:t>
            </a:r>
            <a:r>
              <a:rPr lang="ja-JP" altLang="en-US" sz="1800" dirty="0"/>
              <a:t>名）</a:t>
            </a:r>
            <a:endParaRPr lang="en-US" altLang="ja-JP" sz="1800" dirty="0"/>
          </a:p>
          <a:p>
            <a:pPr lvl="1"/>
            <a:r>
              <a:rPr kumimoji="1" lang="ja-JP" altLang="en-US" sz="1800" dirty="0"/>
              <a:t>非せん妄患者：</a:t>
            </a:r>
            <a:r>
              <a:rPr kumimoji="1" lang="en-US" altLang="ja-JP" sz="1800" dirty="0"/>
              <a:t>32</a:t>
            </a:r>
            <a:r>
              <a:rPr kumimoji="1" lang="ja-JP" altLang="en-US" sz="1800" dirty="0"/>
              <a:t>名</a:t>
            </a:r>
            <a:r>
              <a:rPr lang="ja-JP" altLang="en-US" sz="1800" dirty="0"/>
              <a:t>（男性：</a:t>
            </a:r>
            <a:r>
              <a:rPr lang="en-US" altLang="ja-JP" sz="1800" dirty="0"/>
              <a:t>21</a:t>
            </a:r>
            <a:r>
              <a:rPr lang="ja-JP" altLang="en-US" sz="1800" dirty="0"/>
              <a:t>名、女性：</a:t>
            </a:r>
            <a:r>
              <a:rPr lang="en-US" altLang="ja-JP" sz="1800" dirty="0"/>
              <a:t>11</a:t>
            </a:r>
            <a:r>
              <a:rPr lang="ja-JP" altLang="en-US" sz="1800" dirty="0"/>
              <a:t>名）</a:t>
            </a:r>
            <a:r>
              <a:rPr kumimoji="1" lang="ja-JP" altLang="en-US" sz="1800" dirty="0"/>
              <a:t>の動画を使用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1800" dirty="0"/>
              <a:t>これらの動画ファイル</a:t>
            </a:r>
            <a:r>
              <a:rPr kumimoji="1" lang="en-US" altLang="ja-JP" sz="1800" dirty="0"/>
              <a:t>(mp4</a:t>
            </a:r>
            <a:r>
              <a:rPr kumimoji="1" lang="ja-JP" altLang="en-US" sz="1800" dirty="0"/>
              <a:t>形式</a:t>
            </a:r>
            <a:r>
              <a:rPr kumimoji="1" lang="en-US" altLang="ja-JP" sz="1800" dirty="0"/>
              <a:t>)</a:t>
            </a:r>
            <a:r>
              <a:rPr lang="ja-JP" altLang="en-US" sz="1800" dirty="0"/>
              <a:t>を</a:t>
            </a:r>
            <a:r>
              <a:rPr lang="en-US" altLang="ja-JP" sz="1800" dirty="0"/>
              <a:t>wav</a:t>
            </a:r>
            <a:r>
              <a:rPr lang="ja-JP" altLang="en-US" sz="1800" dirty="0"/>
              <a:t>形式のファイルにしてから、</a:t>
            </a:r>
            <a:r>
              <a:rPr lang="en-US" altLang="ja-JP" sz="1800" dirty="0"/>
              <a:t>openSMILE</a:t>
            </a:r>
            <a:r>
              <a:rPr lang="ja-JP" altLang="en-US" sz="1800" dirty="0"/>
              <a:t>の特徴量セット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(eGeMAPSv02)</a:t>
            </a:r>
            <a:r>
              <a:rPr lang="ja-JP" altLang="en-US" sz="1800" dirty="0"/>
              <a:t>を使用して音声データを取得し、</a:t>
            </a:r>
            <a:r>
              <a:rPr lang="en-US" altLang="ja-JP" sz="1800" dirty="0"/>
              <a:t>csv</a:t>
            </a:r>
            <a:r>
              <a:rPr lang="ja-JP" altLang="en-US" sz="1800" dirty="0"/>
              <a:t>形式のファイルで保存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eGeMAPSv02</a:t>
            </a:r>
            <a:r>
              <a:rPr lang="ja-JP" altLang="en-US" sz="1800" dirty="0"/>
              <a:t>：</a:t>
            </a:r>
            <a:r>
              <a:rPr lang="en-US" altLang="ja-JP" sz="1800" dirty="0"/>
              <a:t>25</a:t>
            </a:r>
            <a:r>
              <a:rPr lang="ja-JP" altLang="en-US" sz="1800" dirty="0"/>
              <a:t>種類の特徴量を取得可能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（</a:t>
            </a:r>
            <a:r>
              <a:rPr lang="en-US" altLang="ja-JP" sz="1800" dirty="0" err="1"/>
              <a:t>Loundness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alphaRatio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hammarbergIndex</a:t>
            </a:r>
            <a:r>
              <a:rPr lang="en-US" altLang="ja-JP" sz="1800" dirty="0"/>
              <a:t>, slope0-500, slope500-1500, </a:t>
            </a:r>
            <a:r>
              <a:rPr lang="en-US" altLang="ja-JP" sz="1800" dirty="0" err="1"/>
              <a:t>spectralFlux</a:t>
            </a:r>
            <a:r>
              <a:rPr lang="en-US" altLang="ja-JP" sz="1800" dirty="0"/>
              <a:t>, MFCC1~4, </a:t>
            </a:r>
          </a:p>
          <a:p>
            <a:pPr marL="0" indent="0">
              <a:buNone/>
            </a:pPr>
            <a:r>
              <a:rPr lang="en-US" altLang="ja-JP" sz="1800" dirty="0"/>
              <a:t>       F0semitoneFrom27.5Hz, </a:t>
            </a:r>
            <a:r>
              <a:rPr lang="en-US" altLang="ja-JP" sz="1800" dirty="0" err="1"/>
              <a:t>jitterLocal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shimmerLocaldB</a:t>
            </a:r>
            <a:r>
              <a:rPr lang="en-US" altLang="ja-JP" sz="1800" dirty="0"/>
              <a:t>, </a:t>
            </a:r>
            <a:r>
              <a:rPr lang="en-US" altLang="ja-JP" sz="1800" dirty="0" err="1"/>
              <a:t>HNRdBACF</a:t>
            </a:r>
            <a:r>
              <a:rPr lang="en-US" altLang="ja-JP" sz="1800" dirty="0"/>
              <a:t>, logRelF0-H1-H2, logRelF0-</a:t>
            </a:r>
          </a:p>
          <a:p>
            <a:pPr marL="0" indent="0">
              <a:buNone/>
            </a:pPr>
            <a:r>
              <a:rPr lang="en-US" altLang="ja-JP" sz="1800" dirty="0"/>
              <a:t>       H1-A3, F1~F3</a:t>
            </a:r>
            <a:r>
              <a:rPr lang="ja-JP" altLang="en-US" sz="1800" dirty="0"/>
              <a:t>の</a:t>
            </a:r>
            <a:r>
              <a:rPr lang="en-US" altLang="ja-JP" sz="1800" dirty="0"/>
              <a:t>frequency, bandwidth, amplitudeLogRelF0</a:t>
            </a:r>
            <a:r>
              <a:rPr lang="ja-JP" altLang="en-US" sz="1800" dirty="0"/>
              <a:t>）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550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CC34-4323-3778-A6A9-FBF7F8D5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656D0-254E-D56D-6C92-7DA06673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65125"/>
            <a:ext cx="10515600" cy="627933"/>
          </a:xfrm>
        </p:spPr>
        <p:txBody>
          <a:bodyPr>
            <a:normAutofit/>
          </a:bodyPr>
          <a:lstStyle/>
          <a:p>
            <a:r>
              <a:rPr kumimoji="1" lang="en-US" altLang="ja-JP" sz="2400" b="1" dirty="0"/>
              <a:t>openSMILE</a:t>
            </a:r>
            <a:r>
              <a:rPr kumimoji="1" lang="ja-JP" altLang="en-US" sz="2400" b="1" dirty="0"/>
              <a:t>の特徴量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B153D-F96D-00FD-C526-FF6B0F1AB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993058"/>
            <a:ext cx="11377167" cy="586494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1800" dirty="0" err="1"/>
              <a:t>Loundness</a:t>
            </a:r>
            <a:r>
              <a:rPr kumimoji="1" lang="ja-JP" altLang="en-US" sz="1800" dirty="0"/>
              <a:t>：音量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1800" dirty="0" err="1"/>
              <a:t>AlphaRatio</a:t>
            </a:r>
            <a:r>
              <a:rPr lang="ja-JP" altLang="en-US" sz="1800" dirty="0"/>
              <a:t>：</a:t>
            </a:r>
            <a:r>
              <a:rPr lang="en-US" altLang="ja-JP" sz="1800" dirty="0"/>
              <a:t>50-1000Hz</a:t>
            </a:r>
            <a:r>
              <a:rPr lang="ja-JP" altLang="en-US" sz="1800" dirty="0"/>
              <a:t>の振幅の合計</a:t>
            </a:r>
            <a:r>
              <a:rPr lang="en-US" altLang="ja-JP" sz="1800" dirty="0"/>
              <a:t>/1-5kHz</a:t>
            </a:r>
            <a:r>
              <a:rPr lang="ja-JP" altLang="en-US" sz="1800" dirty="0"/>
              <a:t>の振幅の合計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1800" dirty="0" err="1"/>
              <a:t>HammearbergIndex</a:t>
            </a:r>
            <a:r>
              <a:rPr kumimoji="1" lang="ja-JP" altLang="en-US" sz="1800" dirty="0"/>
              <a:t>：</a:t>
            </a:r>
            <a:r>
              <a:rPr kumimoji="1" lang="en-US" altLang="ja-JP" sz="1800" dirty="0"/>
              <a:t>0-2kHz</a:t>
            </a:r>
            <a:r>
              <a:rPr kumimoji="1" lang="ja-JP" altLang="en-US" sz="1800" dirty="0"/>
              <a:t>の振幅の最大値</a:t>
            </a:r>
            <a:r>
              <a:rPr kumimoji="1" lang="en-US" altLang="ja-JP" sz="1800" dirty="0"/>
              <a:t>/2-5kHz</a:t>
            </a:r>
            <a:r>
              <a:rPr kumimoji="1" lang="ja-JP" altLang="en-US" sz="1800" dirty="0"/>
              <a:t>の振幅の最大値</a:t>
            </a: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1800" dirty="0"/>
              <a:t>Spectral Slope0-500, 500-1000</a:t>
            </a:r>
            <a:r>
              <a:rPr kumimoji="1" lang="ja-JP" altLang="en-US" sz="1800" dirty="0"/>
              <a:t>：特定の周波数域でのスペクトルを直線で近似した時の傾き</a:t>
            </a: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err="1"/>
              <a:t>S</a:t>
            </a:r>
            <a:r>
              <a:rPr kumimoji="1" lang="en-US" altLang="ja-JP" sz="1800" dirty="0" err="1"/>
              <a:t>pectralFlux</a:t>
            </a:r>
            <a:r>
              <a:rPr kumimoji="1" lang="ja-JP" altLang="en-US" sz="1800" dirty="0"/>
              <a:t>：</a:t>
            </a:r>
            <a:r>
              <a:rPr kumimoji="1" lang="en-US" altLang="ja-JP" sz="1800" dirty="0"/>
              <a:t>1</a:t>
            </a:r>
            <a:r>
              <a:rPr lang="ja-JP" altLang="en-US" sz="1800" dirty="0"/>
              <a:t>つ前の瞬間と現在の</a:t>
            </a:r>
            <a:r>
              <a:rPr lang="en-US" altLang="ja-JP" sz="1800" dirty="0"/>
              <a:t>20ms</a:t>
            </a:r>
            <a:r>
              <a:rPr lang="ja-JP" altLang="en-US" sz="1800" dirty="0"/>
              <a:t>でのスペクトルを比較し、その形がどれだけ変化したか</a:t>
            </a: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1800" dirty="0"/>
              <a:t>MFCC1-4</a:t>
            </a:r>
            <a:r>
              <a:rPr kumimoji="1" lang="ja-JP" altLang="en-US" sz="1800" dirty="0"/>
              <a:t>：</a:t>
            </a:r>
            <a:r>
              <a:rPr lang="ja-JP" altLang="en-US" sz="1800" dirty="0"/>
              <a:t>声の音色を、人間の聴覚に近い形で数値化した特徴量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F0semitoneFrom27.5Hz</a:t>
            </a:r>
            <a:r>
              <a:rPr lang="ja-JP" altLang="en-US" sz="1800" dirty="0"/>
              <a:t>：喉にある声帯が</a:t>
            </a:r>
            <a:r>
              <a:rPr lang="en-US" altLang="ja-JP" sz="1800" dirty="0"/>
              <a:t>1</a:t>
            </a:r>
            <a:r>
              <a:rPr lang="ja-JP" altLang="en-US" sz="1800" dirty="0"/>
              <a:t>秒間に振動する回数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err="1"/>
              <a:t>jitterLocal</a:t>
            </a:r>
            <a:r>
              <a:rPr lang="ja-JP" altLang="en-US" sz="1800" dirty="0"/>
              <a:t>：</a:t>
            </a:r>
            <a:r>
              <a:rPr lang="en-US" altLang="ja-JP" sz="1800" dirty="0"/>
              <a:t>20ms</a:t>
            </a:r>
            <a:r>
              <a:rPr lang="ja-JP" altLang="en-US" sz="1800" dirty="0"/>
              <a:t>内での隣り合う周期の長さの差分を平均（周期は声道が一回振動するのにかかる時間）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err="1"/>
              <a:t>shimmerLocaldB</a:t>
            </a:r>
            <a:r>
              <a:rPr lang="ja-JP" altLang="en-US" sz="1400" dirty="0"/>
              <a:t>：</a:t>
            </a:r>
            <a:r>
              <a:rPr lang="en-US" altLang="ja-JP" sz="1800" dirty="0"/>
              <a:t>20ms</a:t>
            </a:r>
            <a:r>
              <a:rPr lang="ja-JP" altLang="en-US" sz="1800" dirty="0"/>
              <a:t>内での隣り合う周期の振幅の差を平均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6834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8E7F9-8C73-9583-232B-B1D711B3E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EA8EA-76E3-36AA-6D66-0858166F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65125"/>
            <a:ext cx="10515600" cy="627933"/>
          </a:xfrm>
        </p:spPr>
        <p:txBody>
          <a:bodyPr>
            <a:normAutofit/>
          </a:bodyPr>
          <a:lstStyle/>
          <a:p>
            <a:r>
              <a:rPr kumimoji="1" lang="en-US" altLang="ja-JP" sz="2400" b="1" dirty="0"/>
              <a:t>openSMILE</a:t>
            </a:r>
            <a:r>
              <a:rPr kumimoji="1" lang="ja-JP" altLang="en-US" sz="2400" b="1" dirty="0"/>
              <a:t>の特徴量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D7EBAEE-B51A-45DC-080C-56F7FF62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29" y="993058"/>
                <a:ext cx="11459652" cy="586494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ja-JP" sz="1800" dirty="0"/>
                  <a:t>HNR_ACF</a:t>
                </a:r>
                <a:r>
                  <a:rPr lang="ja-JP" altLang="en-US" sz="1800" dirty="0"/>
                  <a:t>：あるフレーム内のある時点での音声波形と</a:t>
                </a:r>
                <a:r>
                  <a:rPr lang="en-US" altLang="ja-JP" sz="1800" dirty="0"/>
                  <a:t>1</a:t>
                </a:r>
                <a:r>
                  <a:rPr lang="ja-JP" altLang="en-US" sz="1800" dirty="0"/>
                  <a:t>周期ずらしたときの音声波形の類似度を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𝐴𝐶𝐹</m:t>
                        </m:r>
                      </m:e>
                      <m:sub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ja-JP" altLang="en-US" sz="1800" dirty="0"/>
                  <a:t>とし、</a:t>
                </a:r>
                <a:br>
                  <a:rPr lang="en-US" altLang="ja-JP" sz="1800" dirty="0"/>
                </a:br>
                <a:r>
                  <a:rPr lang="ja-JP" altLang="en-US" sz="1800" dirty="0"/>
                  <a:t>また、ある時点で音声波形をずらさず、自分自身との類似度を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𝐴𝐶𝐹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1800" dirty="0"/>
                  <a:t>としたときに、</a:t>
                </a:r>
                <a:r>
                  <a:rPr lang="en-US" altLang="ja-JP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𝐴𝐶𝐹</m:t>
                        </m:r>
                      </m:e>
                      <m:sub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/1−</m:t>
                        </m:r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𝐴𝐶𝐹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1800" dirty="0"/>
                  <a:t>を計算した時の値。これで声のクリアさを計算。</a:t>
                </a:r>
                <a:r>
                  <a:rPr lang="en-US" altLang="ja-JP" sz="1800" dirty="0"/>
                  <a:t>(</a:t>
                </a:r>
                <a:r>
                  <a:rPr lang="ja-JP" altLang="en-US" sz="1800" dirty="0"/>
                  <a:t>ただし、</a:t>
                </a:r>
                <a:r>
                  <a:rPr lang="en-US" altLang="ja-JP" sz="1800" dirty="0"/>
                  <a:t>20ms</a:t>
                </a:r>
                <a:r>
                  <a:rPr lang="ja-JP" altLang="en-US" sz="1800" dirty="0"/>
                  <a:t>の短い区間では得られた値の信頼性が低い可能性</a:t>
                </a:r>
                <a:r>
                  <a:rPr lang="en-US" altLang="ja-JP" sz="1800" dirty="0"/>
                  <a:t>)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ja-JP" sz="18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ja-JP" sz="1800" dirty="0"/>
                  <a:t>logRelF0-H1-H2</a:t>
                </a:r>
                <a:r>
                  <a:rPr lang="ja-JP" altLang="en-US" sz="1800" dirty="0"/>
                  <a:t>：</a:t>
                </a:r>
                <a:r>
                  <a:rPr lang="en-US" altLang="ja-JP" sz="1800" dirty="0"/>
                  <a:t>H1(</a:t>
                </a:r>
                <a:r>
                  <a:rPr lang="ja-JP" altLang="en-US" sz="1800" dirty="0"/>
                  <a:t>第</a:t>
                </a:r>
                <a:r>
                  <a:rPr lang="en-US" altLang="ja-JP" sz="1800" dirty="0"/>
                  <a:t>1</a:t>
                </a:r>
                <a:r>
                  <a:rPr lang="ja-JP" altLang="en-US" sz="1800" dirty="0"/>
                  <a:t>ハーモニクス</a:t>
                </a:r>
                <a:r>
                  <a:rPr lang="en-US" altLang="ja-JP" sz="1800" dirty="0"/>
                  <a:t>(</a:t>
                </a:r>
                <a:r>
                  <a:rPr lang="ja-JP" altLang="en-US" sz="1800" dirty="0"/>
                  <a:t>基本周波数</a:t>
                </a:r>
                <a:r>
                  <a:rPr lang="en-US" altLang="ja-JP" sz="1800" dirty="0"/>
                  <a:t>F0)</a:t>
                </a:r>
                <a:r>
                  <a:rPr lang="ja-JP" altLang="en-US" sz="1800" dirty="0"/>
                  <a:t>の振幅</a:t>
                </a:r>
                <a:r>
                  <a:rPr lang="en-US" altLang="ja-JP" sz="1800" dirty="0"/>
                  <a:t>)</a:t>
                </a:r>
                <a:r>
                  <a:rPr lang="ja-JP" altLang="en-US" sz="1800" dirty="0"/>
                  <a:t>と</a:t>
                </a:r>
                <a:r>
                  <a:rPr lang="en-US" altLang="ja-JP" sz="1800" dirty="0"/>
                  <a:t>H2(</a:t>
                </a:r>
                <a:r>
                  <a:rPr lang="ja-JP" altLang="en-US" sz="1800" dirty="0"/>
                  <a:t>第</a:t>
                </a:r>
                <a:r>
                  <a:rPr lang="en-US" altLang="ja-JP" sz="1800" dirty="0"/>
                  <a:t>2</a:t>
                </a:r>
                <a:r>
                  <a:rPr lang="ja-JP" altLang="en-US" sz="1800" dirty="0"/>
                  <a:t>ハーモニクス</a:t>
                </a:r>
                <a:r>
                  <a:rPr lang="en-US" altLang="ja-JP" sz="1800" dirty="0"/>
                  <a:t>, 2×F0</a:t>
                </a:r>
                <a:r>
                  <a:rPr lang="ja-JP" altLang="en-US" sz="1800" dirty="0"/>
                  <a:t>の振幅</a:t>
                </a:r>
                <a:r>
                  <a:rPr lang="en-US" altLang="ja-JP" sz="1800" dirty="0"/>
                  <a:t>)</a:t>
                </a:r>
                <a:r>
                  <a:rPr lang="ja-JP" altLang="en-US" sz="1800" dirty="0"/>
                  <a:t>の差分</a:t>
                </a:r>
                <a:endParaRPr lang="en-US" altLang="ja-JP" sz="1800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ja-JP" sz="18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ja-JP" sz="1800" dirty="0"/>
                  <a:t>logRelF0-H1-A3</a:t>
                </a:r>
                <a:r>
                  <a:rPr lang="ja-JP" altLang="en-US" sz="1800" dirty="0"/>
                  <a:t>：</a:t>
                </a:r>
                <a:r>
                  <a:rPr lang="en-US" altLang="ja-JP" sz="1800" dirty="0"/>
                  <a:t>H1</a:t>
                </a:r>
                <a:r>
                  <a:rPr lang="ja-JP" altLang="en-US" sz="1800" dirty="0"/>
                  <a:t>と</a:t>
                </a:r>
                <a:r>
                  <a:rPr lang="en-US" altLang="ja-JP" sz="1800" dirty="0"/>
                  <a:t>A3(</a:t>
                </a:r>
                <a:r>
                  <a:rPr lang="ja-JP" altLang="en-US" sz="1800" dirty="0"/>
                  <a:t>第</a:t>
                </a:r>
                <a:r>
                  <a:rPr lang="en-US" altLang="ja-JP" sz="1800" dirty="0"/>
                  <a:t>3</a:t>
                </a:r>
                <a:r>
                  <a:rPr lang="ja-JP" altLang="en-US" sz="1800" dirty="0"/>
                  <a:t>フォルマントの周波数域で最も大きい振幅</a:t>
                </a:r>
                <a:r>
                  <a:rPr lang="en-US" altLang="ja-JP" sz="1800" dirty="0"/>
                  <a:t>)</a:t>
                </a:r>
                <a:r>
                  <a:rPr lang="ja-JP" altLang="en-US" sz="1800" dirty="0"/>
                  <a:t>の差分</a:t>
                </a:r>
                <a:endParaRPr lang="en-US" altLang="ja-JP" sz="1800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ja-JP" sz="1800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ja-JP" sz="1800" dirty="0"/>
                  <a:t>F1~F3 frequency, bandwidth, amplitude : </a:t>
                </a:r>
                <a:r>
                  <a:rPr lang="ja-JP" altLang="en-US" sz="1800" dirty="0"/>
                  <a:t>第</a:t>
                </a:r>
                <a:r>
                  <a:rPr lang="en-US" altLang="ja-JP" sz="1800" dirty="0"/>
                  <a:t>1~3</a:t>
                </a:r>
                <a:r>
                  <a:rPr lang="ja-JP" altLang="en-US" sz="1800" dirty="0"/>
                  <a:t>フォルマントそれぞれの周波数、周波数帯域幅、振幅</a:t>
                </a:r>
                <a:br>
                  <a:rPr lang="en-US" altLang="ja-JP" sz="1800" dirty="0"/>
                </a:br>
                <a:endParaRPr lang="en-US" altLang="ja-JP" sz="18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D7EBAEE-B51A-45DC-080C-56F7FF62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29" y="993058"/>
                <a:ext cx="11459652" cy="5864942"/>
              </a:xfrm>
              <a:blipFill>
                <a:blip r:embed="rId3"/>
                <a:stretch>
                  <a:fillRect l="-319" t="-832" r="-24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90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00714-9F0A-65A5-C3FF-C38CFC244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F5CFF-8871-3D8F-CC17-5C26D979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65125"/>
            <a:ext cx="10515600" cy="627933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音声データ</a:t>
            </a:r>
            <a:r>
              <a:rPr kumimoji="1" lang="ja-JP" altLang="en-US" sz="2400" b="1" dirty="0"/>
              <a:t>の処理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61B050-CA78-F477-8BAA-E7A4753A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993058"/>
            <a:ext cx="11370349" cy="51839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/>
              <a:t>データ構造：</a:t>
            </a:r>
            <a:r>
              <a:rPr lang="en-US" altLang="ja-JP" sz="1800" dirty="0"/>
              <a:t>25</a:t>
            </a:r>
            <a:r>
              <a:rPr lang="ja-JP" altLang="en-US" sz="1800" dirty="0"/>
              <a:t>種類の音声特徴量、最大</a:t>
            </a:r>
            <a:r>
              <a:rPr lang="en-US" altLang="ja-JP" sz="1800" dirty="0"/>
              <a:t>10</a:t>
            </a:r>
            <a:r>
              <a:rPr lang="ja-JP" altLang="en-US" sz="1800" dirty="0"/>
              <a:t>個の発話、</a:t>
            </a:r>
            <a:r>
              <a:rPr lang="en-US" altLang="ja-JP" sz="1800" dirty="0"/>
              <a:t>65</a:t>
            </a:r>
            <a:r>
              <a:rPr lang="ja-JP" altLang="en-US" sz="1800" dirty="0"/>
              <a:t>人の患者の</a:t>
            </a:r>
            <a:r>
              <a:rPr lang="en-US" altLang="ja-JP" sz="1800" dirty="0"/>
              <a:t>3</a:t>
            </a:r>
            <a:r>
              <a:rPr lang="ja-JP" altLang="en-US" sz="1800" dirty="0"/>
              <a:t>次元のデータ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/>
              <a:t>使用する発話場面については、患者の発話部分の内、先頭約</a:t>
            </a:r>
            <a:r>
              <a:rPr lang="en-US" altLang="ja-JP" sz="1800" dirty="0"/>
              <a:t>1s</a:t>
            </a:r>
            <a:r>
              <a:rPr lang="ja-JP" altLang="en-US" sz="1800" dirty="0"/>
              <a:t>を使用</a:t>
            </a:r>
            <a:br>
              <a:rPr lang="en-US" altLang="ja-JP" sz="1800" dirty="0"/>
            </a:br>
            <a:r>
              <a:rPr lang="ja-JP" altLang="en-US" sz="1800" dirty="0"/>
              <a:t>ただし、声掛けのフォーマットと違うものは除く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1800" dirty="0"/>
              <a:t>データ数：</a:t>
            </a:r>
            <a:r>
              <a:rPr kumimoji="1" lang="en-US" altLang="ja-JP" sz="1800" dirty="0"/>
              <a:t>55968</a:t>
            </a:r>
            <a:r>
              <a:rPr kumimoji="1" lang="ja-JP" altLang="en-US" sz="1800" dirty="0"/>
              <a:t>個</a:t>
            </a:r>
            <a:endParaRPr kumimoji="1" lang="en-US" altLang="ja-JP" sz="1800" dirty="0"/>
          </a:p>
          <a:p>
            <a:pPr lvl="1"/>
            <a:r>
              <a:rPr lang="en-US" altLang="ja-JP" sz="1800" dirty="0"/>
              <a:t>openSMILE</a:t>
            </a:r>
            <a:r>
              <a:rPr lang="ja-JP" altLang="en-US" sz="1800" dirty="0"/>
              <a:t>から</a:t>
            </a:r>
            <a:r>
              <a:rPr lang="en-US" altLang="ja-JP" sz="1800" dirty="0"/>
              <a:t>1</a:t>
            </a:r>
            <a:r>
              <a:rPr lang="ja-JP" altLang="en-US" sz="1800" dirty="0"/>
              <a:t>つの応答部分につき、</a:t>
            </a:r>
            <a:r>
              <a:rPr lang="en-US" altLang="ja-JP" sz="1800" dirty="0"/>
              <a:t>96</a:t>
            </a:r>
            <a:r>
              <a:rPr lang="ja-JP" altLang="en-US" sz="1800" dirty="0"/>
              <a:t>個のデータが得られ、全体として</a:t>
            </a:r>
            <a:r>
              <a:rPr lang="en-US" altLang="ja-JP" sz="1800" dirty="0"/>
              <a:t>970ms</a:t>
            </a:r>
            <a:r>
              <a:rPr lang="ja-JP" altLang="en-US" sz="1800" dirty="0"/>
              <a:t>の長さ</a:t>
            </a:r>
            <a:endParaRPr lang="en-US" altLang="ja-JP" sz="1800" dirty="0"/>
          </a:p>
          <a:p>
            <a:pPr lvl="1"/>
            <a:r>
              <a:rPr lang="en-US" altLang="ja-JP" sz="1800" dirty="0"/>
              <a:t>1</a:t>
            </a:r>
            <a:r>
              <a:rPr lang="ja-JP" altLang="en-US" sz="1800" dirty="0"/>
              <a:t>データの区間は</a:t>
            </a:r>
            <a:r>
              <a:rPr lang="en-US" altLang="ja-JP" sz="1800" dirty="0"/>
              <a:t>20ms</a:t>
            </a:r>
            <a:r>
              <a:rPr lang="ja-JP" altLang="en-US" sz="1800" dirty="0"/>
              <a:t>、隣り合うデータは</a:t>
            </a:r>
            <a:r>
              <a:rPr lang="en-US" altLang="ja-JP" sz="1800" dirty="0"/>
              <a:t>10ms</a:t>
            </a:r>
            <a:r>
              <a:rPr lang="ja-JP" altLang="en-US" sz="1800" dirty="0"/>
              <a:t>のオーバーラップ</a:t>
            </a:r>
            <a:endParaRPr lang="en-US" altLang="ja-JP" sz="1800" dirty="0"/>
          </a:p>
          <a:p>
            <a:pPr lvl="1"/>
            <a:r>
              <a:rPr lang="ja-JP" altLang="en-US" sz="1800" dirty="0"/>
              <a:t>データとは、</a:t>
            </a:r>
            <a:r>
              <a:rPr lang="en-US" altLang="ja-JP" sz="1800" dirty="0"/>
              <a:t>20ms</a:t>
            </a:r>
            <a:r>
              <a:rPr lang="ja-JP" altLang="en-US" sz="1800" dirty="0"/>
              <a:t>幅での音声特徴量を</a:t>
            </a:r>
            <a:r>
              <a:rPr lang="en-US" altLang="ja-JP" sz="1800" dirty="0"/>
              <a:t>25</a:t>
            </a:r>
            <a:r>
              <a:rPr lang="ja-JP" altLang="en-US" sz="1800" dirty="0"/>
              <a:t>個を含む（列：音声特徴量、行：時間）</a:t>
            </a:r>
            <a:endParaRPr lang="en-US" altLang="ja-JP" sz="1800" dirty="0"/>
          </a:p>
          <a:p>
            <a:pPr lvl="1"/>
            <a:endParaRPr lang="en-US" altLang="ja-JP" sz="1800" dirty="0"/>
          </a:p>
          <a:p>
            <a:pPr lvl="1"/>
            <a:endParaRPr lang="en-US" altLang="ja-JP" sz="1800" dirty="0"/>
          </a:p>
          <a:p>
            <a:pPr marL="457200" lvl="1" indent="0">
              <a:buNone/>
            </a:pPr>
            <a:endParaRPr lang="en-US" altLang="ja-JP" sz="1800" dirty="0"/>
          </a:p>
          <a:p>
            <a:pPr marL="457200" lvl="1" indent="0">
              <a:buNone/>
            </a:pPr>
            <a:endParaRPr lang="en-US" altLang="ja-JP" sz="1800" dirty="0"/>
          </a:p>
          <a:p>
            <a:pPr lvl="1"/>
            <a:endParaRPr lang="en-US" altLang="ja-JP" sz="1800" dirty="0"/>
          </a:p>
          <a:p>
            <a:pPr marL="457200" lvl="1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5652A98-5D25-BB71-0F45-0B698DFC1D82}"/>
              </a:ext>
            </a:extLst>
          </p:cNvPr>
          <p:cNvSpPr txBox="1"/>
          <p:nvPr/>
        </p:nvSpPr>
        <p:spPr>
          <a:xfrm>
            <a:off x="5636871" y="297469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087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D3A7B-D573-B3E9-4A94-AC51F0EF4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97B28-65CC-469B-021E-5AE3A872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81" y="176911"/>
            <a:ext cx="10515600" cy="627933"/>
          </a:xfrm>
        </p:spPr>
        <p:txBody>
          <a:bodyPr>
            <a:normAutofit/>
          </a:bodyPr>
          <a:lstStyle/>
          <a:p>
            <a:r>
              <a:rPr kumimoji="1" lang="en-US" altLang="ja-JP" sz="2400" b="1" dirty="0"/>
              <a:t>openSMILE</a:t>
            </a:r>
            <a:r>
              <a:rPr kumimoji="1" lang="ja-JP" altLang="en-US" sz="2400" b="1" dirty="0"/>
              <a:t>の処理（患者</a:t>
            </a:r>
            <a:r>
              <a:rPr kumimoji="1" lang="en-US" altLang="ja-JP" sz="2400" b="1" dirty="0"/>
              <a:t>1</a:t>
            </a:r>
            <a:r>
              <a:rPr kumimoji="1" lang="ja-JP" altLang="en-US" sz="2400" b="1" dirty="0"/>
              <a:t>人に対して）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AED52-80ED-A8CF-2B83-39FF8FC2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81" y="804844"/>
            <a:ext cx="11370349" cy="5387733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発話区間の先頭約</a:t>
            </a:r>
            <a:r>
              <a:rPr lang="en-US" altLang="ja-JP" sz="1800" dirty="0"/>
              <a:t>1s</a:t>
            </a:r>
            <a:r>
              <a:rPr lang="ja-JP" altLang="en-US" sz="1800" dirty="0"/>
              <a:t>に対して、</a:t>
            </a:r>
            <a:r>
              <a:rPr lang="en-US" altLang="ja-JP" sz="1800" dirty="0"/>
              <a:t>20ms</a:t>
            </a:r>
            <a:r>
              <a:rPr lang="ja-JP" altLang="en-US" sz="1800" dirty="0"/>
              <a:t>の区間幅かつ</a:t>
            </a:r>
            <a:r>
              <a:rPr lang="en-US" altLang="ja-JP" sz="1800" dirty="0"/>
              <a:t>10ms</a:t>
            </a:r>
            <a:r>
              <a:rPr lang="ja-JP" altLang="en-US" sz="1800" dirty="0"/>
              <a:t>のオーバーラップになっている</a:t>
            </a:r>
            <a:r>
              <a:rPr lang="en-US" altLang="ja-JP" sz="1800" dirty="0"/>
              <a:t>25</a:t>
            </a:r>
            <a:r>
              <a:rPr lang="ja-JP" altLang="en-US" sz="1800" dirty="0"/>
              <a:t>個の音声特徴量のデータが</a:t>
            </a:r>
            <a:r>
              <a:rPr lang="en-US" altLang="ja-JP" sz="1800" dirty="0"/>
              <a:t>96</a:t>
            </a:r>
            <a:r>
              <a:rPr lang="ja-JP" altLang="en-US" sz="1800" dirty="0"/>
              <a:t>個あり、そして、最大で</a:t>
            </a:r>
            <a:r>
              <a:rPr lang="en-US" altLang="ja-JP" sz="1800" dirty="0"/>
              <a:t>10</a:t>
            </a:r>
            <a:r>
              <a:rPr lang="ja-JP" altLang="en-US" sz="1800" dirty="0"/>
              <a:t>個の発話場面が存在する</a:t>
            </a:r>
            <a:endParaRPr lang="en-US" altLang="ja-JP" sz="1800" dirty="0"/>
          </a:p>
          <a:p>
            <a:pPr marL="457200" lvl="1" indent="0">
              <a:buNone/>
            </a:pPr>
            <a:endParaRPr lang="en-US" altLang="ja-JP" sz="1800" dirty="0"/>
          </a:p>
          <a:p>
            <a:pPr marL="457200" lvl="1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B8E5457-2257-AA4D-7382-490EA17A6EBD}"/>
              </a:ext>
            </a:extLst>
          </p:cNvPr>
          <p:cNvGrpSpPr/>
          <p:nvPr/>
        </p:nvGrpSpPr>
        <p:grpSpPr>
          <a:xfrm>
            <a:off x="1505785" y="7555552"/>
            <a:ext cx="8013904" cy="2993115"/>
            <a:chOff x="1683216" y="1478135"/>
            <a:chExt cx="8013904" cy="2993115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ED3D0A3-ACE8-3EA4-6394-C42093CA0FD4}"/>
                </a:ext>
              </a:extLst>
            </p:cNvPr>
            <p:cNvSpPr txBox="1"/>
            <p:nvPr/>
          </p:nvSpPr>
          <p:spPr>
            <a:xfrm>
              <a:off x="5636871" y="2974693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586EC827-249F-5F63-2F87-BBDF79A44967}"/>
                </a:ext>
              </a:extLst>
            </p:cNvPr>
            <p:cNvGrpSpPr/>
            <p:nvPr/>
          </p:nvGrpSpPr>
          <p:grpSpPr>
            <a:xfrm>
              <a:off x="1683216" y="1478135"/>
              <a:ext cx="8013904" cy="2993115"/>
              <a:chOff x="2012438" y="3553180"/>
              <a:chExt cx="8013904" cy="2993115"/>
            </a:xfrm>
          </p:grpSpPr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066F008F-BF67-80D2-BBCB-9BF68694411C}"/>
                  </a:ext>
                </a:extLst>
              </p:cNvPr>
              <p:cNvGrpSpPr/>
              <p:nvPr/>
            </p:nvGrpSpPr>
            <p:grpSpPr>
              <a:xfrm>
                <a:off x="2012438" y="3553180"/>
                <a:ext cx="7651083" cy="2927338"/>
                <a:chOff x="1625775" y="3519761"/>
                <a:chExt cx="7651083" cy="2927338"/>
              </a:xfrm>
            </p:grpSpPr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89E27668-BF7A-8ED1-9999-482330DB45A8}"/>
                    </a:ext>
                  </a:extLst>
                </p:cNvPr>
                <p:cNvSpPr txBox="1"/>
                <p:nvPr/>
              </p:nvSpPr>
              <p:spPr>
                <a:xfrm>
                  <a:off x="5646267" y="3519761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970ms</a:t>
                  </a:r>
                  <a:endParaRPr kumimoji="1" lang="ja-JP" altLang="en-US" dirty="0"/>
                </a:p>
              </p:txBody>
            </p:sp>
            <p:cxnSp>
              <p:nvCxnSpPr>
                <p:cNvPr id="11" name="直線矢印コネクタ 10">
                  <a:extLst>
                    <a:ext uri="{FF2B5EF4-FFF2-40B4-BE49-F238E27FC236}">
                      <a16:creationId xmlns:a16="http://schemas.microsoft.com/office/drawing/2014/main" id="{71F79035-7C5B-CE32-665E-79D414EA9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4937" y="4063003"/>
                  <a:ext cx="0" cy="238409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91B978EE-3943-2EFB-A494-D38990183C3B}"/>
                    </a:ext>
                  </a:extLst>
                </p:cNvPr>
                <p:cNvSpPr txBox="1"/>
                <p:nvPr/>
              </p:nvSpPr>
              <p:spPr>
                <a:xfrm>
                  <a:off x="1625775" y="5052878"/>
                  <a:ext cx="689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96</a:t>
                  </a:r>
                  <a:r>
                    <a:rPr kumimoji="1" lang="ja-JP" altLang="en-US" dirty="0"/>
                    <a:t>個</a:t>
                  </a:r>
                </a:p>
              </p:txBody>
            </p:sp>
            <p:grpSp>
              <p:nvGrpSpPr>
                <p:cNvPr id="32" name="グループ化 31">
                  <a:extLst>
                    <a:ext uri="{FF2B5EF4-FFF2-40B4-BE49-F238E27FC236}">
                      <a16:creationId xmlns:a16="http://schemas.microsoft.com/office/drawing/2014/main" id="{3171001E-B147-5476-1921-04C5760A6303}"/>
                    </a:ext>
                  </a:extLst>
                </p:cNvPr>
                <p:cNvGrpSpPr/>
                <p:nvPr/>
              </p:nvGrpSpPr>
              <p:grpSpPr>
                <a:xfrm>
                  <a:off x="2603308" y="3968596"/>
                  <a:ext cx="914400" cy="369332"/>
                  <a:chOff x="4992329" y="4543935"/>
                  <a:chExt cx="914400" cy="369332"/>
                </a:xfrm>
              </p:grpSpPr>
              <p:cxnSp>
                <p:nvCxnSpPr>
                  <p:cNvPr id="7" name="直線矢印コネクタ 6">
                    <a:extLst>
                      <a:ext uri="{FF2B5EF4-FFF2-40B4-BE49-F238E27FC236}">
                        <a16:creationId xmlns:a16="http://schemas.microsoft.com/office/drawing/2014/main" id="{E059168B-C898-CF57-D1C9-92E61AADEDF3}"/>
                      </a:ext>
                    </a:extLst>
                  </p:cNvPr>
                  <p:cNvCxnSpPr/>
                  <p:nvPr/>
                </p:nvCxnSpPr>
                <p:spPr>
                  <a:xfrm>
                    <a:off x="4992329" y="4853464"/>
                    <a:ext cx="737419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73F7245F-8E17-4FC7-D052-F4E4B706C498}"/>
                      </a:ext>
                    </a:extLst>
                  </p:cNvPr>
                  <p:cNvSpPr txBox="1"/>
                  <p:nvPr/>
                </p:nvSpPr>
                <p:spPr>
                  <a:xfrm>
                    <a:off x="4992329" y="4543935"/>
                    <a:ext cx="91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20</a:t>
                    </a:r>
                    <a:r>
                      <a:rPr kumimoji="1" lang="en-US" altLang="ja-JP" dirty="0"/>
                      <a:t>ms</a:t>
                    </a:r>
                    <a:endParaRPr kumimoji="1" lang="ja-JP" altLang="en-US" dirty="0"/>
                  </a:p>
                </p:txBody>
              </p:sp>
            </p:grp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F87170AC-C77D-B7DF-A331-8A039EA10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0815" y="5422210"/>
                  <a:ext cx="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グループ化 32">
                  <a:extLst>
                    <a:ext uri="{FF2B5EF4-FFF2-40B4-BE49-F238E27FC236}">
                      <a16:creationId xmlns:a16="http://schemas.microsoft.com/office/drawing/2014/main" id="{4E32656F-833E-0F90-6BC8-73D4C156B883}"/>
                    </a:ext>
                  </a:extLst>
                </p:cNvPr>
                <p:cNvGrpSpPr/>
                <p:nvPr/>
              </p:nvGrpSpPr>
              <p:grpSpPr>
                <a:xfrm>
                  <a:off x="2972017" y="4327678"/>
                  <a:ext cx="914400" cy="369332"/>
                  <a:chOff x="4992329" y="4543935"/>
                  <a:chExt cx="914400" cy="369332"/>
                </a:xfrm>
              </p:grpSpPr>
              <p:cxnSp>
                <p:nvCxnSpPr>
                  <p:cNvPr id="34" name="直線矢印コネクタ 33">
                    <a:extLst>
                      <a:ext uri="{FF2B5EF4-FFF2-40B4-BE49-F238E27FC236}">
                        <a16:creationId xmlns:a16="http://schemas.microsoft.com/office/drawing/2014/main" id="{649077B4-85B1-D947-2B79-7B54B47462AB}"/>
                      </a:ext>
                    </a:extLst>
                  </p:cNvPr>
                  <p:cNvCxnSpPr/>
                  <p:nvPr/>
                </p:nvCxnSpPr>
                <p:spPr>
                  <a:xfrm>
                    <a:off x="4992329" y="4853464"/>
                    <a:ext cx="737419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52688D69-28EB-7F87-6A6C-7AB3CB25BA74}"/>
                      </a:ext>
                    </a:extLst>
                  </p:cNvPr>
                  <p:cNvSpPr txBox="1"/>
                  <p:nvPr/>
                </p:nvSpPr>
                <p:spPr>
                  <a:xfrm>
                    <a:off x="4992329" y="4543935"/>
                    <a:ext cx="91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20</a:t>
                    </a:r>
                    <a:r>
                      <a:rPr kumimoji="1" lang="en-US" altLang="ja-JP" dirty="0"/>
                      <a:t>ms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36" name="グループ化 35">
                  <a:extLst>
                    <a:ext uri="{FF2B5EF4-FFF2-40B4-BE49-F238E27FC236}">
                      <a16:creationId xmlns:a16="http://schemas.microsoft.com/office/drawing/2014/main" id="{5D36E41F-E4C6-BA8C-120E-17B7B723BF84}"/>
                    </a:ext>
                  </a:extLst>
                </p:cNvPr>
                <p:cNvGrpSpPr/>
                <p:nvPr/>
              </p:nvGrpSpPr>
              <p:grpSpPr>
                <a:xfrm>
                  <a:off x="3340726" y="4683546"/>
                  <a:ext cx="914400" cy="369332"/>
                  <a:chOff x="4992329" y="4543935"/>
                  <a:chExt cx="914400" cy="369332"/>
                </a:xfrm>
              </p:grpSpPr>
              <p:cxnSp>
                <p:nvCxnSpPr>
                  <p:cNvPr id="37" name="直線矢印コネクタ 36">
                    <a:extLst>
                      <a:ext uri="{FF2B5EF4-FFF2-40B4-BE49-F238E27FC236}">
                        <a16:creationId xmlns:a16="http://schemas.microsoft.com/office/drawing/2014/main" id="{6DAAD886-C847-9F9C-2EEC-B76AC01C05C7}"/>
                      </a:ext>
                    </a:extLst>
                  </p:cNvPr>
                  <p:cNvCxnSpPr/>
                  <p:nvPr/>
                </p:nvCxnSpPr>
                <p:spPr>
                  <a:xfrm>
                    <a:off x="4992329" y="4853464"/>
                    <a:ext cx="737419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0ACFEB8F-7629-C4BB-717E-56618207A140}"/>
                      </a:ext>
                    </a:extLst>
                  </p:cNvPr>
                  <p:cNvSpPr txBox="1"/>
                  <p:nvPr/>
                </p:nvSpPr>
                <p:spPr>
                  <a:xfrm>
                    <a:off x="4992329" y="4543935"/>
                    <a:ext cx="91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20</a:t>
                    </a:r>
                    <a:r>
                      <a:rPr kumimoji="1" lang="en-US" altLang="ja-JP" dirty="0"/>
                      <a:t>ms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1BB0F947-5251-7D97-A8CB-DE2DB642BA11}"/>
                    </a:ext>
                  </a:extLst>
                </p:cNvPr>
                <p:cNvGrpSpPr/>
                <p:nvPr/>
              </p:nvGrpSpPr>
              <p:grpSpPr>
                <a:xfrm>
                  <a:off x="8362458" y="5833823"/>
                  <a:ext cx="914400" cy="369332"/>
                  <a:chOff x="4992329" y="4543836"/>
                  <a:chExt cx="914400" cy="369332"/>
                </a:xfrm>
              </p:grpSpPr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751754C9-8273-C6B6-4B11-6F27AFA3CCDB}"/>
                      </a:ext>
                    </a:extLst>
                  </p:cNvPr>
                  <p:cNvCxnSpPr/>
                  <p:nvPr/>
                </p:nvCxnSpPr>
                <p:spPr>
                  <a:xfrm>
                    <a:off x="4992329" y="4853464"/>
                    <a:ext cx="737419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5F7BEB13-B15C-9173-DE84-BF68801CABA2}"/>
                      </a:ext>
                    </a:extLst>
                  </p:cNvPr>
                  <p:cNvSpPr txBox="1"/>
                  <p:nvPr/>
                </p:nvSpPr>
                <p:spPr>
                  <a:xfrm>
                    <a:off x="4992329" y="4543836"/>
                    <a:ext cx="91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20</a:t>
                    </a:r>
                    <a:r>
                      <a:rPr kumimoji="1" lang="en-US" altLang="ja-JP" dirty="0"/>
                      <a:t>ms</a:t>
                    </a:r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B2FD5B2B-9002-463D-70C0-991EDAA15786}"/>
                  </a:ext>
                </a:extLst>
              </p:cNvPr>
              <p:cNvGrpSpPr/>
              <p:nvPr/>
            </p:nvGrpSpPr>
            <p:grpSpPr>
              <a:xfrm>
                <a:off x="9111942" y="6176963"/>
                <a:ext cx="914400" cy="369332"/>
                <a:chOff x="4992329" y="4543935"/>
                <a:chExt cx="914400" cy="369332"/>
              </a:xfrm>
            </p:grpSpPr>
            <p:cxnSp>
              <p:nvCxnSpPr>
                <p:cNvPr id="43" name="直線矢印コネクタ 42">
                  <a:extLst>
                    <a:ext uri="{FF2B5EF4-FFF2-40B4-BE49-F238E27FC236}">
                      <a16:creationId xmlns:a16="http://schemas.microsoft.com/office/drawing/2014/main" id="{5D200AC1-67F4-0E94-42FA-92E64A81ED13}"/>
                    </a:ext>
                  </a:extLst>
                </p:cNvPr>
                <p:cNvCxnSpPr/>
                <p:nvPr/>
              </p:nvCxnSpPr>
              <p:spPr>
                <a:xfrm>
                  <a:off x="4992329" y="4853464"/>
                  <a:ext cx="73741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D4CA48C7-4299-1F22-8B14-65E2C223DF68}"/>
                    </a:ext>
                  </a:extLst>
                </p:cNvPr>
                <p:cNvSpPr txBox="1"/>
                <p:nvPr/>
              </p:nvSpPr>
              <p:spPr>
                <a:xfrm>
                  <a:off x="4992329" y="4543935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20</a:t>
                  </a:r>
                  <a:r>
                    <a:rPr kumimoji="1" lang="en-US" altLang="ja-JP" dirty="0"/>
                    <a:t>ms</a:t>
                  </a:r>
                  <a:endParaRPr kumimoji="1" lang="ja-JP" altLang="en-US" dirty="0"/>
                </a:p>
              </p:txBody>
            </p:sp>
          </p:grp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654AA14-763D-2936-2043-1DF8C3348AEC}"/>
                </a:ext>
              </a:extLst>
            </p:cNvPr>
            <p:cNvGrpSpPr/>
            <p:nvPr/>
          </p:nvGrpSpPr>
          <p:grpSpPr>
            <a:xfrm>
              <a:off x="4920950" y="3762909"/>
              <a:ext cx="2249907" cy="126184"/>
              <a:chOff x="4876410" y="5683939"/>
              <a:chExt cx="2249907" cy="126184"/>
            </a:xfrm>
          </p:grpSpPr>
          <p:sp>
            <p:nvSpPr>
              <p:cNvPr id="4" name="フローチャート: 結合子 3">
                <a:extLst>
                  <a:ext uri="{FF2B5EF4-FFF2-40B4-BE49-F238E27FC236}">
                    <a16:creationId xmlns:a16="http://schemas.microsoft.com/office/drawing/2014/main" id="{E58F8A5C-59E5-C9C7-EF50-D2E87741FB34}"/>
                  </a:ext>
                </a:extLst>
              </p:cNvPr>
              <p:cNvSpPr/>
              <p:nvPr/>
            </p:nvSpPr>
            <p:spPr>
              <a:xfrm>
                <a:off x="5587880" y="5684997"/>
                <a:ext cx="115497" cy="125126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フローチャート: 結合子 4">
                <a:extLst>
                  <a:ext uri="{FF2B5EF4-FFF2-40B4-BE49-F238E27FC236}">
                    <a16:creationId xmlns:a16="http://schemas.microsoft.com/office/drawing/2014/main" id="{0B993074-FA58-C031-7745-55038B794A5F}"/>
                  </a:ext>
                </a:extLst>
              </p:cNvPr>
              <p:cNvSpPr/>
              <p:nvPr/>
            </p:nvSpPr>
            <p:spPr>
              <a:xfrm>
                <a:off x="6299350" y="5683939"/>
                <a:ext cx="115497" cy="125126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ローチャート: 結合子 5">
                <a:extLst>
                  <a:ext uri="{FF2B5EF4-FFF2-40B4-BE49-F238E27FC236}">
                    <a16:creationId xmlns:a16="http://schemas.microsoft.com/office/drawing/2014/main" id="{E80B8543-ADF6-8B86-BCB6-BD2E10BF88FF}"/>
                  </a:ext>
                </a:extLst>
              </p:cNvPr>
              <p:cNvSpPr/>
              <p:nvPr/>
            </p:nvSpPr>
            <p:spPr>
              <a:xfrm>
                <a:off x="7010820" y="5683939"/>
                <a:ext cx="115497" cy="125126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フローチャート: 結合子 7">
                <a:extLst>
                  <a:ext uri="{FF2B5EF4-FFF2-40B4-BE49-F238E27FC236}">
                    <a16:creationId xmlns:a16="http://schemas.microsoft.com/office/drawing/2014/main" id="{F1418506-72BD-4603-D6DA-BA7D5ADDA899}"/>
                  </a:ext>
                </a:extLst>
              </p:cNvPr>
              <p:cNvSpPr/>
              <p:nvPr/>
            </p:nvSpPr>
            <p:spPr>
              <a:xfrm>
                <a:off x="4876410" y="5683939"/>
                <a:ext cx="115497" cy="125126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D971F42-38C1-2213-6C87-C1C75AFBB1DC}"/>
                </a:ext>
              </a:extLst>
            </p:cNvPr>
            <p:cNvCxnSpPr/>
            <p:nvPr/>
          </p:nvCxnSpPr>
          <p:spPr>
            <a:xfrm>
              <a:off x="2616209" y="1990323"/>
              <a:ext cx="68593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BD85861C-C29F-A7E3-F91F-E713FA6FFFA4}"/>
              </a:ext>
            </a:extLst>
          </p:cNvPr>
          <p:cNvGrpSpPr/>
          <p:nvPr/>
        </p:nvGrpSpPr>
        <p:grpSpPr>
          <a:xfrm>
            <a:off x="491405" y="1955106"/>
            <a:ext cx="11581100" cy="4518494"/>
            <a:chOff x="675184" y="1969811"/>
            <a:chExt cx="11581100" cy="4518494"/>
          </a:xfrm>
        </p:grpSpPr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94817C8F-3918-D7C3-71AD-2A960311CD79}"/>
                </a:ext>
              </a:extLst>
            </p:cNvPr>
            <p:cNvGrpSpPr/>
            <p:nvPr/>
          </p:nvGrpSpPr>
          <p:grpSpPr>
            <a:xfrm>
              <a:off x="675184" y="2353362"/>
              <a:ext cx="11581100" cy="4134943"/>
              <a:chOff x="783434" y="2055954"/>
              <a:chExt cx="11581100" cy="4134943"/>
            </a:xfrm>
          </p:grpSpPr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7DE745D1-A1B3-3C25-963A-945B7CA000EC}"/>
                  </a:ext>
                </a:extLst>
              </p:cNvPr>
              <p:cNvSpPr/>
              <p:nvPr/>
            </p:nvSpPr>
            <p:spPr>
              <a:xfrm>
                <a:off x="2262302" y="2055954"/>
                <a:ext cx="6410342" cy="38607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25</a:t>
                </a:r>
                <a:r>
                  <a:rPr kumimoji="1" lang="ja-JP" altLang="en-US" dirty="0"/>
                  <a:t>個の音声特徴量</a:t>
                </a:r>
              </a:p>
            </p:txBody>
          </p:sp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632F0394-46D4-1B39-FCEE-6891DD596016}"/>
                  </a:ext>
                </a:extLst>
              </p:cNvPr>
              <p:cNvGrpSpPr/>
              <p:nvPr/>
            </p:nvGrpSpPr>
            <p:grpSpPr>
              <a:xfrm>
                <a:off x="783434" y="2468115"/>
                <a:ext cx="4369111" cy="3713085"/>
                <a:chOff x="720496" y="2451285"/>
                <a:chExt cx="4369111" cy="3713085"/>
              </a:xfrm>
            </p:grpSpPr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C4121559-BD30-6571-46C1-9C08A3DA8D6B}"/>
                    </a:ext>
                  </a:extLst>
                </p:cNvPr>
                <p:cNvSpPr/>
                <p:nvPr/>
              </p:nvSpPr>
              <p:spPr>
                <a:xfrm>
                  <a:off x="720496" y="2451285"/>
                  <a:ext cx="1474446" cy="386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 0~20ms</a:t>
                  </a:r>
                  <a:endParaRPr kumimoji="1" lang="ja-JP" altLang="en-US" dirty="0"/>
                </a:p>
              </p:txBody>
            </p:sp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FE4C8C5B-5993-66F6-0D6E-D59295961471}"/>
                    </a:ext>
                  </a:extLst>
                </p:cNvPr>
                <p:cNvSpPr/>
                <p:nvPr/>
              </p:nvSpPr>
              <p:spPr>
                <a:xfrm>
                  <a:off x="720496" y="2840694"/>
                  <a:ext cx="1474446" cy="3844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/>
                    <a:t>10~30</a:t>
                  </a:r>
                  <a:r>
                    <a:rPr kumimoji="1" lang="en-US" altLang="ja-JP" dirty="0"/>
                    <a:t>ms</a:t>
                  </a:r>
                  <a:endParaRPr kumimoji="1" lang="ja-JP" altLang="en-US" dirty="0"/>
                </a:p>
              </p:txBody>
            </p:sp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82BEB87C-4B33-DA64-D4D9-72E3EC953F58}"/>
                    </a:ext>
                  </a:extLst>
                </p:cNvPr>
                <p:cNvSpPr/>
                <p:nvPr/>
              </p:nvSpPr>
              <p:spPr>
                <a:xfrm>
                  <a:off x="720496" y="3230695"/>
                  <a:ext cx="1474446" cy="386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/>
                    <a:t>20~30</a:t>
                  </a:r>
                  <a:r>
                    <a:rPr kumimoji="1" lang="en-US" altLang="ja-JP" dirty="0"/>
                    <a:t>ms</a:t>
                  </a:r>
                  <a:endParaRPr kumimoji="1" lang="ja-JP" altLang="en-US" dirty="0"/>
                </a:p>
              </p:txBody>
            </p:sp>
            <p:sp>
              <p:nvSpPr>
                <p:cNvPr id="61" name="フローチャート: 結合子 60">
                  <a:extLst>
                    <a:ext uri="{FF2B5EF4-FFF2-40B4-BE49-F238E27FC236}">
                      <a16:creationId xmlns:a16="http://schemas.microsoft.com/office/drawing/2014/main" id="{3E21C467-13AC-C1C6-3F74-5AE7BB055D46}"/>
                    </a:ext>
                  </a:extLst>
                </p:cNvPr>
                <p:cNvSpPr/>
                <p:nvPr/>
              </p:nvSpPr>
              <p:spPr>
                <a:xfrm flipH="1" flipV="1">
                  <a:off x="4953678" y="3845692"/>
                  <a:ext cx="135929" cy="13639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フローチャート: 結合子 61">
                  <a:extLst>
                    <a:ext uri="{FF2B5EF4-FFF2-40B4-BE49-F238E27FC236}">
                      <a16:creationId xmlns:a16="http://schemas.microsoft.com/office/drawing/2014/main" id="{6B396ECF-A34B-094E-F8CF-CF1A1AEE82AB}"/>
                    </a:ext>
                  </a:extLst>
                </p:cNvPr>
                <p:cNvSpPr/>
                <p:nvPr/>
              </p:nvSpPr>
              <p:spPr>
                <a:xfrm flipH="1" flipV="1">
                  <a:off x="4953678" y="4238730"/>
                  <a:ext cx="135929" cy="13639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フローチャート: 結合子 62">
                  <a:extLst>
                    <a:ext uri="{FF2B5EF4-FFF2-40B4-BE49-F238E27FC236}">
                      <a16:creationId xmlns:a16="http://schemas.microsoft.com/office/drawing/2014/main" id="{53DF5791-02AE-7576-FC83-D40F4C896FDD}"/>
                    </a:ext>
                  </a:extLst>
                </p:cNvPr>
                <p:cNvSpPr/>
                <p:nvPr/>
              </p:nvSpPr>
              <p:spPr>
                <a:xfrm flipH="1" flipV="1">
                  <a:off x="4953678" y="4634966"/>
                  <a:ext cx="135929" cy="136397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E851C2BB-6AD0-5161-1767-66C8063D9829}"/>
                    </a:ext>
                  </a:extLst>
                </p:cNvPr>
                <p:cNvSpPr/>
                <p:nvPr/>
              </p:nvSpPr>
              <p:spPr>
                <a:xfrm>
                  <a:off x="720496" y="4996369"/>
                  <a:ext cx="1474446" cy="3880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930~950ms</a:t>
                  </a:r>
                  <a:endParaRPr kumimoji="1" lang="ja-JP" altLang="en-US" dirty="0"/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7EA4B700-D67A-67F0-8E2E-9E5376DD8B87}"/>
                    </a:ext>
                  </a:extLst>
                </p:cNvPr>
                <p:cNvSpPr/>
                <p:nvPr/>
              </p:nvSpPr>
              <p:spPr>
                <a:xfrm>
                  <a:off x="720498" y="5384440"/>
                  <a:ext cx="1474444" cy="386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940~960ms</a:t>
                  </a:r>
                  <a:endParaRPr kumimoji="1" lang="ja-JP" altLang="en-US" dirty="0"/>
                </a:p>
              </p:txBody>
            </p:sp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A45CC681-BAA3-E85E-B7C9-80FD94BD8214}"/>
                    </a:ext>
                  </a:extLst>
                </p:cNvPr>
                <p:cNvSpPr/>
                <p:nvPr/>
              </p:nvSpPr>
              <p:spPr>
                <a:xfrm>
                  <a:off x="720498" y="5778290"/>
                  <a:ext cx="1474444" cy="3860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950~970ms</a:t>
                  </a:r>
                  <a:endParaRPr kumimoji="1" lang="ja-JP" altLang="en-US" dirty="0"/>
                </a:p>
              </p:txBody>
            </p:sp>
          </p:grp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FA689477-7CA5-C429-A8C0-143BA1627299}"/>
                  </a:ext>
                </a:extLst>
              </p:cNvPr>
              <p:cNvSpPr/>
              <p:nvPr/>
            </p:nvSpPr>
            <p:spPr>
              <a:xfrm>
                <a:off x="2257880" y="2453191"/>
                <a:ext cx="6410342" cy="11744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88CA08E-8B42-FD56-0B0C-ACE1125DFF39}"/>
                  </a:ext>
                </a:extLst>
              </p:cNvPr>
              <p:cNvSpPr txBox="1"/>
              <p:nvPr/>
            </p:nvSpPr>
            <p:spPr>
              <a:xfrm>
                <a:off x="10076728" y="4142366"/>
                <a:ext cx="2287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b="1" dirty="0"/>
                  <a:t>最大</a:t>
                </a:r>
                <a:r>
                  <a:rPr lang="en-US" altLang="ja-JP" b="1" dirty="0"/>
                  <a:t>10</a:t>
                </a:r>
                <a:r>
                  <a:rPr lang="ja-JP" altLang="en-US" b="1" dirty="0"/>
                  <a:t>個の発話区間</a:t>
                </a:r>
                <a:endParaRPr kumimoji="1" lang="ja-JP" altLang="en-US" b="1" dirty="0"/>
              </a:p>
            </p:txBody>
          </p:sp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D2500552-CDBA-3B0D-61CD-AA76C9E026C4}"/>
                  </a:ext>
                </a:extLst>
              </p:cNvPr>
              <p:cNvSpPr/>
              <p:nvPr/>
            </p:nvSpPr>
            <p:spPr>
              <a:xfrm>
                <a:off x="2268191" y="5006764"/>
                <a:ext cx="6410342" cy="117443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/>
              </a:p>
            </p:txBody>
          </p:sp>
          <p:sp>
            <p:nvSpPr>
              <p:cNvPr id="107" name="左中かっこ 106">
                <a:extLst>
                  <a:ext uri="{FF2B5EF4-FFF2-40B4-BE49-F238E27FC236}">
                    <a16:creationId xmlns:a16="http://schemas.microsoft.com/office/drawing/2014/main" id="{BF509376-7B2E-F7D0-5F9F-A4D5F171AD90}"/>
                  </a:ext>
                </a:extLst>
              </p:cNvPr>
              <p:cNvSpPr/>
              <p:nvPr/>
            </p:nvSpPr>
            <p:spPr>
              <a:xfrm rot="10800000">
                <a:off x="8839370" y="2477813"/>
                <a:ext cx="317498" cy="3713084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D555D0B8-A21B-3FEF-7BF4-49962C4285C6}"/>
                  </a:ext>
                </a:extLst>
              </p:cNvPr>
              <p:cNvSpPr txBox="1"/>
              <p:nvPr/>
            </p:nvSpPr>
            <p:spPr>
              <a:xfrm>
                <a:off x="9217380" y="4133779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/>
                  <a:t>96</a:t>
                </a:r>
                <a:r>
                  <a:rPr kumimoji="1" lang="ja-JP" altLang="en-US" b="1" dirty="0"/>
                  <a:t>個</a:t>
                </a:r>
              </a:p>
            </p:txBody>
          </p: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34FF9882-A4AC-D4EE-F3C3-731D9EB7687C}"/>
                </a:ext>
              </a:extLst>
            </p:cNvPr>
            <p:cNvSpPr txBox="1"/>
            <p:nvPr/>
          </p:nvSpPr>
          <p:spPr>
            <a:xfrm>
              <a:off x="3861073" y="1969811"/>
              <a:ext cx="188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1</a:t>
              </a:r>
              <a:r>
                <a:rPr lang="ja-JP" altLang="en-US" b="1" dirty="0"/>
                <a:t>個</a:t>
              </a:r>
              <a:r>
                <a:rPr kumimoji="1" lang="ja-JP" altLang="en-US" b="1" dirty="0"/>
                <a:t>の発話区間</a:t>
              </a: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F0CAC9CA-3F10-D35A-6C5C-1D248B76B13F}"/>
                </a:ext>
              </a:extLst>
            </p:cNvPr>
            <p:cNvSpPr txBox="1"/>
            <p:nvPr/>
          </p:nvSpPr>
          <p:spPr>
            <a:xfrm>
              <a:off x="9667045" y="44470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×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675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61D4A-44F2-FA05-0C36-9733F72F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46" y="116522"/>
            <a:ext cx="10515600" cy="478155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全体</a:t>
            </a:r>
            <a:r>
              <a:rPr kumimoji="1" lang="ja-JP" altLang="en-US" sz="2400" b="1" dirty="0"/>
              <a:t>の処理図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676D234B-8B2C-EBE2-6D95-17C472005951}"/>
              </a:ext>
            </a:extLst>
          </p:cNvPr>
          <p:cNvGrpSpPr/>
          <p:nvPr/>
        </p:nvGrpSpPr>
        <p:grpSpPr>
          <a:xfrm>
            <a:off x="2843066" y="355599"/>
            <a:ext cx="6505868" cy="6047570"/>
            <a:chOff x="2861718" y="590549"/>
            <a:chExt cx="6505868" cy="6047570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B4AEF376-4087-2565-CA66-6FEEBF7B4BA7}"/>
                </a:ext>
              </a:extLst>
            </p:cNvPr>
            <p:cNvGrpSpPr/>
            <p:nvPr/>
          </p:nvGrpSpPr>
          <p:grpSpPr>
            <a:xfrm>
              <a:off x="2861718" y="590549"/>
              <a:ext cx="6505868" cy="6047570"/>
              <a:chOff x="2262212" y="116522"/>
              <a:chExt cx="6505868" cy="6047570"/>
            </a:xfrm>
          </p:grpSpPr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C213A88E-4FF0-1665-31AE-20AD3FFBFD62}"/>
                  </a:ext>
                </a:extLst>
              </p:cNvPr>
              <p:cNvGrpSpPr/>
              <p:nvPr/>
            </p:nvGrpSpPr>
            <p:grpSpPr>
              <a:xfrm>
                <a:off x="2262212" y="116522"/>
                <a:ext cx="6424948" cy="4196078"/>
                <a:chOff x="790579" y="858520"/>
                <a:chExt cx="6424948" cy="4196078"/>
              </a:xfrm>
            </p:grpSpPr>
            <p:grpSp>
              <p:nvGrpSpPr>
                <p:cNvPr id="44" name="グループ化 43">
                  <a:extLst>
                    <a:ext uri="{FF2B5EF4-FFF2-40B4-BE49-F238E27FC236}">
                      <a16:creationId xmlns:a16="http://schemas.microsoft.com/office/drawing/2014/main" id="{D4C1F9EF-B9EE-CCBC-F2AE-4EA8CC90D7BC}"/>
                    </a:ext>
                  </a:extLst>
                </p:cNvPr>
                <p:cNvGrpSpPr/>
                <p:nvPr/>
              </p:nvGrpSpPr>
              <p:grpSpPr>
                <a:xfrm>
                  <a:off x="790579" y="858520"/>
                  <a:ext cx="5188287" cy="812800"/>
                  <a:chOff x="240275" y="868680"/>
                  <a:chExt cx="5188287" cy="812800"/>
                </a:xfrm>
              </p:grpSpPr>
              <p:grpSp>
                <p:nvGrpSpPr>
                  <p:cNvPr id="28" name="グループ化 27">
                    <a:extLst>
                      <a:ext uri="{FF2B5EF4-FFF2-40B4-BE49-F238E27FC236}">
                        <a16:creationId xmlns:a16="http://schemas.microsoft.com/office/drawing/2014/main" id="{F87B3425-ADB0-AE49-49A5-C4665BA9CCCA}"/>
                      </a:ext>
                    </a:extLst>
                  </p:cNvPr>
                  <p:cNvGrpSpPr/>
                  <p:nvPr/>
                </p:nvGrpSpPr>
                <p:grpSpPr>
                  <a:xfrm>
                    <a:off x="240275" y="868680"/>
                    <a:ext cx="3264923" cy="812800"/>
                    <a:chOff x="839752" y="2021840"/>
                    <a:chExt cx="3342428" cy="812800"/>
                  </a:xfrm>
                </p:grpSpPr>
                <p:sp>
                  <p:nvSpPr>
                    <p:cNvPr id="25" name="四角形: 角を丸くする 24">
                      <a:extLst>
                        <a:ext uri="{FF2B5EF4-FFF2-40B4-BE49-F238E27FC236}">
                          <a16:creationId xmlns:a16="http://schemas.microsoft.com/office/drawing/2014/main" id="{36EAF66D-2C38-4CD4-00FE-97CFBB4B7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9752" y="2021840"/>
                      <a:ext cx="3342428" cy="81280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1600" dirty="0"/>
                        <a:t>発話区間の指定（</a:t>
                      </a:r>
                      <a:r>
                        <a:rPr kumimoji="1" lang="en-US" altLang="ja-JP" sz="1600" dirty="0"/>
                        <a:t>65</a:t>
                      </a:r>
                      <a:r>
                        <a:rPr kumimoji="1" lang="ja-JP" altLang="en-US" sz="1600" dirty="0"/>
                        <a:t>人分）</a:t>
                      </a:r>
                      <a:endParaRPr kumimoji="1" lang="en-US" altLang="ja-JP" sz="1600" dirty="0"/>
                    </a:p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6" name="四角形: 角を丸くする 25">
                      <a:extLst>
                        <a:ext uri="{FF2B5EF4-FFF2-40B4-BE49-F238E27FC236}">
                          <a16:creationId xmlns:a16="http://schemas.microsoft.com/office/drawing/2014/main" id="{55077D03-2C83-9097-E24C-56659A7DF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287" y="2449195"/>
                      <a:ext cx="965200" cy="3443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ja-JP" altLang="en-US" sz="1400" dirty="0"/>
                        <a:t>発話音声</a:t>
                      </a:r>
                    </a:p>
                  </p:txBody>
                </p:sp>
                <p:sp>
                  <p:nvSpPr>
                    <p:cNvPr id="27" name="四角形: 角を丸くする 26">
                      <a:extLst>
                        <a:ext uri="{FF2B5EF4-FFF2-40B4-BE49-F238E27FC236}">
                          <a16:creationId xmlns:a16="http://schemas.microsoft.com/office/drawing/2014/main" id="{DBB5A5DF-846A-A1BF-1846-C4C462574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081" y="2449195"/>
                      <a:ext cx="2051491" cy="34432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ja-JP" altLang="en-US" sz="1400" dirty="0"/>
                        <a:t>アノテーションデータ</a:t>
                      </a:r>
                    </a:p>
                  </p:txBody>
                </p:sp>
              </p:grpSp>
              <p:sp>
                <p:nvSpPr>
                  <p:cNvPr id="29" name="矢印: 下 28">
                    <a:extLst>
                      <a:ext uri="{FF2B5EF4-FFF2-40B4-BE49-F238E27FC236}">
                        <a16:creationId xmlns:a16="http://schemas.microsoft.com/office/drawing/2014/main" id="{FFC3EA4A-AA5A-D5CF-75D9-EF016CFADCB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05739" y="1169670"/>
                    <a:ext cx="127000" cy="210820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" name="四角形: 角を丸くする 31">
                    <a:extLst>
                      <a:ext uri="{FF2B5EF4-FFF2-40B4-BE49-F238E27FC236}">
                        <a16:creationId xmlns:a16="http://schemas.microsoft.com/office/drawing/2014/main" id="{2DA78D0D-2CF6-1E49-8BF4-7C3BC6DC75B6}"/>
                      </a:ext>
                    </a:extLst>
                  </p:cNvPr>
                  <p:cNvSpPr/>
                  <p:nvPr/>
                </p:nvSpPr>
                <p:spPr>
                  <a:xfrm>
                    <a:off x="3833597" y="1000759"/>
                    <a:ext cx="1594965" cy="548640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400" dirty="0"/>
                      <a:t>openSMILE</a:t>
                    </a:r>
                  </a:p>
                </p:txBody>
              </p:sp>
            </p:grpSp>
            <p:sp>
              <p:nvSpPr>
                <p:cNvPr id="36" name="四角形: 角を丸くする 35">
                  <a:extLst>
                    <a:ext uri="{FF2B5EF4-FFF2-40B4-BE49-F238E27FC236}">
                      <a16:creationId xmlns:a16="http://schemas.microsoft.com/office/drawing/2014/main" id="{38439B07-C4FD-DC8C-1160-75A5FCD19EA1}"/>
                    </a:ext>
                  </a:extLst>
                </p:cNvPr>
                <p:cNvSpPr/>
                <p:nvPr/>
              </p:nvSpPr>
              <p:spPr>
                <a:xfrm>
                  <a:off x="3351943" y="1920479"/>
                  <a:ext cx="3804298" cy="962418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600" dirty="0"/>
                    <a:t>1</a:t>
                  </a:r>
                  <a:r>
                    <a:rPr lang="ja-JP" altLang="en-US" sz="1600" dirty="0"/>
                    <a:t>つの発話区間ごとの音量、声質</a:t>
                  </a:r>
                  <a:br>
                    <a:rPr lang="en-US" altLang="ja-JP" sz="1600" dirty="0"/>
                  </a:br>
                  <a:r>
                    <a:rPr lang="ja-JP" altLang="en-US" sz="1600" dirty="0"/>
                    <a:t>などの</a:t>
                  </a:r>
                  <a:r>
                    <a:rPr lang="en-US" altLang="ja-JP" sz="1600" dirty="0"/>
                    <a:t>25</a:t>
                  </a:r>
                  <a:r>
                    <a:rPr lang="ja-JP" altLang="en-US" sz="1600" dirty="0"/>
                    <a:t>個の特徴量</a:t>
                  </a:r>
                  <a:r>
                    <a:rPr kumimoji="1" lang="ja-JP" altLang="en-US" sz="1600" dirty="0"/>
                    <a:t>データ</a:t>
                  </a:r>
                  <a:br>
                    <a:rPr kumimoji="1" lang="en-US" altLang="ja-JP" sz="1600" dirty="0"/>
                  </a:br>
                  <a:r>
                    <a:rPr kumimoji="1" lang="ja-JP" altLang="en-US" sz="1600" dirty="0"/>
                    <a:t>（</a:t>
                  </a:r>
                  <a:r>
                    <a:rPr kumimoji="1" lang="en-US" altLang="ja-JP" sz="1600" dirty="0"/>
                    <a:t>1</a:t>
                  </a:r>
                  <a:r>
                    <a:rPr kumimoji="1" lang="ja-JP" altLang="en-US" sz="1600" dirty="0"/>
                    <a:t>人当たり最大</a:t>
                  </a:r>
                  <a:r>
                    <a:rPr kumimoji="1" lang="en-US" altLang="ja-JP" sz="1600" dirty="0"/>
                    <a:t>10</a:t>
                  </a:r>
                  <a:r>
                    <a:rPr kumimoji="1" lang="ja-JP" altLang="en-US" sz="1600" dirty="0"/>
                    <a:t>発話、</a:t>
                  </a:r>
                  <a:r>
                    <a:rPr kumimoji="1" lang="en-US" altLang="ja-JP" sz="1600" dirty="0"/>
                    <a:t>65</a:t>
                  </a:r>
                  <a:r>
                    <a:rPr kumimoji="1" lang="ja-JP" altLang="en-US" sz="1600" dirty="0"/>
                    <a:t>人分）</a:t>
                  </a:r>
                </a:p>
              </p:txBody>
            </p:sp>
            <p:sp>
              <p:nvSpPr>
                <p:cNvPr id="52" name="矢印: 下 51">
                  <a:extLst>
                    <a:ext uri="{FF2B5EF4-FFF2-40B4-BE49-F238E27FC236}">
                      <a16:creationId xmlns:a16="http://schemas.microsoft.com/office/drawing/2014/main" id="{9D28B9B5-E88D-E567-8412-B259612A3ADB}"/>
                    </a:ext>
                  </a:extLst>
                </p:cNvPr>
                <p:cNvSpPr/>
                <p:nvPr/>
              </p:nvSpPr>
              <p:spPr>
                <a:xfrm>
                  <a:off x="5117883" y="1645919"/>
                  <a:ext cx="127000" cy="21082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9" name="コネクタ: カギ線 58">
                  <a:extLst>
                    <a:ext uri="{FF2B5EF4-FFF2-40B4-BE49-F238E27FC236}">
                      <a16:creationId xmlns:a16="http://schemas.microsoft.com/office/drawing/2014/main" id="{84B473BB-8275-B382-3451-9F09D665E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177766" y="2886514"/>
                  <a:ext cx="627560" cy="620328"/>
                </a:xfrm>
                <a:prstGeom prst="bentConnector3">
                  <a:avLst>
                    <a:gd name="adj1" fmla="val 50000"/>
                  </a:avLst>
                </a:prstGeom>
                <a:ln w="69850" cmpd="sng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コネクタ: カギ線 66">
                  <a:extLst>
                    <a:ext uri="{FF2B5EF4-FFF2-40B4-BE49-F238E27FC236}">
                      <a16:creationId xmlns:a16="http://schemas.microsoft.com/office/drawing/2014/main" id="{93A775D3-FF27-3EE2-7740-B718DE409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55177" y="2884252"/>
                  <a:ext cx="627560" cy="624851"/>
                </a:xfrm>
                <a:prstGeom prst="bentConnector3">
                  <a:avLst>
                    <a:gd name="adj1" fmla="val 49999"/>
                  </a:avLst>
                </a:prstGeom>
                <a:ln w="69850" cmpd="sng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四角形: 角を丸くする 70">
                  <a:extLst>
                    <a:ext uri="{FF2B5EF4-FFF2-40B4-BE49-F238E27FC236}">
                      <a16:creationId xmlns:a16="http://schemas.microsoft.com/office/drawing/2014/main" id="{1CE04B14-325B-D4AB-E8EF-8C2D9B5C2EF4}"/>
                    </a:ext>
                  </a:extLst>
                </p:cNvPr>
                <p:cNvSpPr/>
                <p:nvPr/>
              </p:nvSpPr>
              <p:spPr>
                <a:xfrm>
                  <a:off x="3667677" y="3617136"/>
                  <a:ext cx="1450206" cy="46464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学習データ</a:t>
                  </a:r>
                  <a:endParaRPr lang="en-US" altLang="ja-JP" sz="1600" dirty="0"/>
                </a:p>
              </p:txBody>
            </p:sp>
            <p:sp>
              <p:nvSpPr>
                <p:cNvPr id="72" name="四角形: 角を丸くする 71">
                  <a:extLst>
                    <a:ext uri="{FF2B5EF4-FFF2-40B4-BE49-F238E27FC236}">
                      <a16:creationId xmlns:a16="http://schemas.microsoft.com/office/drawing/2014/main" id="{AE15FDD4-571B-C6B7-2797-4BE5650FFC76}"/>
                    </a:ext>
                  </a:extLst>
                </p:cNvPr>
                <p:cNvSpPr/>
                <p:nvPr/>
              </p:nvSpPr>
              <p:spPr>
                <a:xfrm>
                  <a:off x="5370896" y="3617136"/>
                  <a:ext cx="1450207" cy="464646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600" dirty="0"/>
                    <a:t>テストデータ</a:t>
                  </a:r>
                </a:p>
              </p:txBody>
            </p:sp>
            <p:sp>
              <p:nvSpPr>
                <p:cNvPr id="73" name="矢印: 下 72">
                  <a:extLst>
                    <a:ext uri="{FF2B5EF4-FFF2-40B4-BE49-F238E27FC236}">
                      <a16:creationId xmlns:a16="http://schemas.microsoft.com/office/drawing/2014/main" id="{3B3241CC-8C15-8C94-F1AA-01B4BFFD0179}"/>
                    </a:ext>
                  </a:extLst>
                </p:cNvPr>
                <p:cNvSpPr/>
                <p:nvPr/>
              </p:nvSpPr>
              <p:spPr>
                <a:xfrm>
                  <a:off x="4493031" y="4188460"/>
                  <a:ext cx="127000" cy="21082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矢印: 下 73">
                  <a:extLst>
                    <a:ext uri="{FF2B5EF4-FFF2-40B4-BE49-F238E27FC236}">
                      <a16:creationId xmlns:a16="http://schemas.microsoft.com/office/drawing/2014/main" id="{DC36D2C5-F6B0-94B2-CBE4-6A61CFA41E99}"/>
                    </a:ext>
                  </a:extLst>
                </p:cNvPr>
                <p:cNvSpPr/>
                <p:nvPr/>
              </p:nvSpPr>
              <p:spPr>
                <a:xfrm>
                  <a:off x="5738210" y="4188460"/>
                  <a:ext cx="127000" cy="21082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9323A303-C206-CE15-D971-FA0BAC4E282C}"/>
                    </a:ext>
                  </a:extLst>
                </p:cNvPr>
                <p:cNvSpPr/>
                <p:nvPr/>
              </p:nvSpPr>
              <p:spPr>
                <a:xfrm>
                  <a:off x="3273252" y="4505958"/>
                  <a:ext cx="1844631" cy="5486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400" dirty="0"/>
                    <a:t>標準化</a:t>
                  </a:r>
                  <a:endParaRPr lang="en-US" altLang="ja-JP" sz="1400" dirty="0"/>
                </a:p>
                <a:p>
                  <a:pPr algn="ctr"/>
                  <a:r>
                    <a:rPr lang="en-US" altLang="ja-JP" sz="1400" dirty="0"/>
                    <a:t>(</a:t>
                  </a:r>
                  <a:r>
                    <a:rPr lang="ja-JP" altLang="en-US" sz="1400" dirty="0"/>
                    <a:t>平均</a:t>
                  </a:r>
                  <a:r>
                    <a:rPr lang="en-US" altLang="ja-JP" sz="1400" dirty="0"/>
                    <a:t>1</a:t>
                  </a:r>
                  <a:r>
                    <a:rPr lang="ja-JP" altLang="en-US" sz="1400" dirty="0"/>
                    <a:t>，標準偏差</a:t>
                  </a:r>
                  <a:r>
                    <a:rPr lang="en-US" altLang="ja-JP" sz="1400" dirty="0"/>
                    <a:t>1)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D948690F-0ACB-1932-E45D-56134AED5A82}"/>
                    </a:ext>
                  </a:extLst>
                </p:cNvPr>
                <p:cNvSpPr/>
                <p:nvPr/>
              </p:nvSpPr>
              <p:spPr>
                <a:xfrm>
                  <a:off x="5370896" y="4505958"/>
                  <a:ext cx="1844631" cy="5486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400" dirty="0"/>
                    <a:t>標準化</a:t>
                  </a:r>
                  <a:endParaRPr lang="en-US" altLang="ja-JP" sz="1400" dirty="0"/>
                </a:p>
                <a:p>
                  <a:pPr algn="ctr"/>
                  <a:r>
                    <a:rPr lang="en-US" altLang="ja-JP" sz="1400" dirty="0"/>
                    <a:t>(</a:t>
                  </a:r>
                  <a:r>
                    <a:rPr lang="ja-JP" altLang="en-US" sz="1400" dirty="0"/>
                    <a:t>平均</a:t>
                  </a:r>
                  <a:r>
                    <a:rPr lang="en-US" altLang="ja-JP" sz="1400" dirty="0"/>
                    <a:t>1</a:t>
                  </a:r>
                  <a:r>
                    <a:rPr lang="ja-JP" altLang="en-US" sz="1400" dirty="0"/>
                    <a:t>，標準偏差</a:t>
                  </a:r>
                  <a:r>
                    <a:rPr lang="en-US" altLang="ja-JP" sz="1400" dirty="0"/>
                    <a:t>1)</a:t>
                  </a:r>
                </a:p>
              </p:txBody>
            </p:sp>
          </p:grpSp>
          <p:sp>
            <p:nvSpPr>
              <p:cNvPr id="78" name="矢印: 下 77">
                <a:extLst>
                  <a:ext uri="{FF2B5EF4-FFF2-40B4-BE49-F238E27FC236}">
                    <a16:creationId xmlns:a16="http://schemas.microsoft.com/office/drawing/2014/main" id="{53824E7A-85E9-D8BD-42E7-A3D3E6C970B3}"/>
                  </a:ext>
                </a:extLst>
              </p:cNvPr>
              <p:cNvSpPr/>
              <p:nvPr/>
            </p:nvSpPr>
            <p:spPr>
              <a:xfrm>
                <a:off x="5962868" y="4419278"/>
                <a:ext cx="127000" cy="21082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矢印: 上向き折線 80">
                <a:extLst>
                  <a:ext uri="{FF2B5EF4-FFF2-40B4-BE49-F238E27FC236}">
                    <a16:creationId xmlns:a16="http://schemas.microsoft.com/office/drawing/2014/main" id="{BF80F8C4-64B7-209A-EA12-9A222EDCD7EF}"/>
                  </a:ext>
                </a:extLst>
              </p:cNvPr>
              <p:cNvSpPr/>
              <p:nvPr/>
            </p:nvSpPr>
            <p:spPr>
              <a:xfrm rot="5400000">
                <a:off x="2201406" y="2696756"/>
                <a:ext cx="3311054" cy="1658638"/>
              </a:xfrm>
              <a:prstGeom prst="bentUpArrow">
                <a:avLst>
                  <a:gd name="adj1" fmla="val 2223"/>
                  <a:gd name="adj2" fmla="val 2899"/>
                  <a:gd name="adj3" fmla="val 637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9F71708-0ECD-639E-DE1F-98A250BE0D0C}"/>
                  </a:ext>
                </a:extLst>
              </p:cNvPr>
              <p:cNvSpPr/>
              <p:nvPr/>
            </p:nvSpPr>
            <p:spPr>
              <a:xfrm>
                <a:off x="4744884" y="4736776"/>
                <a:ext cx="1844631" cy="54864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/>
                  <a:t>分類モデルの</a:t>
                </a:r>
                <a:br>
                  <a:rPr lang="en-US" altLang="ja-JP" sz="1400" dirty="0"/>
                </a:br>
                <a:r>
                  <a:rPr lang="ja-JP" altLang="en-US" sz="1400" dirty="0"/>
                  <a:t>作成・学習</a:t>
                </a:r>
                <a:endParaRPr lang="en-US" altLang="ja-JP" sz="1400" dirty="0"/>
              </a:p>
            </p:txBody>
          </p:sp>
          <p:sp>
            <p:nvSpPr>
              <p:cNvPr id="84" name="矢印: 上向き折線 83">
                <a:extLst>
                  <a:ext uri="{FF2B5EF4-FFF2-40B4-BE49-F238E27FC236}">
                    <a16:creationId xmlns:a16="http://schemas.microsoft.com/office/drawing/2014/main" id="{26A8A6F0-72C8-4841-D612-2F59BC81DD92}"/>
                  </a:ext>
                </a:extLst>
              </p:cNvPr>
              <p:cNvSpPr/>
              <p:nvPr/>
            </p:nvSpPr>
            <p:spPr>
              <a:xfrm rot="5400000" flipV="1">
                <a:off x="6373898" y="4634896"/>
                <a:ext cx="1178562" cy="747328"/>
              </a:xfrm>
              <a:prstGeom prst="bentUpArrow">
                <a:avLst>
                  <a:gd name="adj1" fmla="val 8683"/>
                  <a:gd name="adj2" fmla="val 11056"/>
                  <a:gd name="adj3" fmla="val 15891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D43D8496-1444-8DEF-0AD1-0709BD098324}"/>
                  </a:ext>
                </a:extLst>
              </p:cNvPr>
              <p:cNvSpPr/>
              <p:nvPr/>
            </p:nvSpPr>
            <p:spPr>
              <a:xfrm>
                <a:off x="7453876" y="4942996"/>
                <a:ext cx="1314204" cy="3424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/>
                  <a:t>モデルに入力</a:t>
                </a:r>
              </a:p>
            </p:txBody>
          </p:sp>
          <p:sp>
            <p:nvSpPr>
              <p:cNvPr id="86" name="矢印: 下 85">
                <a:extLst>
                  <a:ext uri="{FF2B5EF4-FFF2-40B4-BE49-F238E27FC236}">
                    <a16:creationId xmlns:a16="http://schemas.microsoft.com/office/drawing/2014/main" id="{33E132DE-5639-D854-AB4D-D0D35A971519}"/>
                  </a:ext>
                </a:extLst>
              </p:cNvPr>
              <p:cNvSpPr/>
              <p:nvPr/>
            </p:nvSpPr>
            <p:spPr>
              <a:xfrm>
                <a:off x="5962868" y="5387021"/>
                <a:ext cx="127000" cy="21082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四角形: 角を丸くする 86">
                <a:extLst>
                  <a:ext uri="{FF2B5EF4-FFF2-40B4-BE49-F238E27FC236}">
                    <a16:creationId xmlns:a16="http://schemas.microsoft.com/office/drawing/2014/main" id="{CC98EF3D-8E0D-067B-1FE2-224D2D02B2A9}"/>
                  </a:ext>
                </a:extLst>
              </p:cNvPr>
              <p:cNvSpPr/>
              <p:nvPr/>
            </p:nvSpPr>
            <p:spPr>
              <a:xfrm>
                <a:off x="4745378" y="5699446"/>
                <a:ext cx="3942276" cy="46464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/>
                  <a:t>せん妄の有無の分類予測結果</a:t>
                </a:r>
                <a:endParaRPr lang="en-US" altLang="ja-JP" sz="1600" dirty="0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5B1C476F-233A-F064-747E-68ED09DCAD11}"/>
                </a:ext>
              </a:extLst>
            </p:cNvPr>
            <p:cNvGrpSpPr/>
            <p:nvPr/>
          </p:nvGrpSpPr>
          <p:grpSpPr>
            <a:xfrm>
              <a:off x="2861718" y="1701484"/>
              <a:ext cx="1527401" cy="714848"/>
              <a:chOff x="2861718" y="2072952"/>
              <a:chExt cx="3264923" cy="812800"/>
            </a:xfrm>
          </p:grpSpPr>
          <p:sp>
            <p:nvSpPr>
              <p:cNvPr id="91" name="四角形: 角を丸くする 90">
                <a:extLst>
                  <a:ext uri="{FF2B5EF4-FFF2-40B4-BE49-F238E27FC236}">
                    <a16:creationId xmlns:a16="http://schemas.microsoft.com/office/drawing/2014/main" id="{44F026F2-D2C0-FBD8-2641-0D8238E0F2AB}"/>
                  </a:ext>
                </a:extLst>
              </p:cNvPr>
              <p:cNvSpPr/>
              <p:nvPr/>
            </p:nvSpPr>
            <p:spPr>
              <a:xfrm>
                <a:off x="2861718" y="2072952"/>
                <a:ext cx="3264923" cy="8128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/>
                  <a:t>せん妄の有無</a:t>
                </a:r>
                <a:endParaRPr lang="en-US" altLang="ja-JP" sz="1600" dirty="0"/>
              </a:p>
              <a:p>
                <a:pPr algn="ctr"/>
                <a:endParaRPr kumimoji="1" lang="ja-JP" altLang="en-US" dirty="0"/>
              </a:p>
            </p:txBody>
          </p:sp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3F0927BA-7FBD-1E68-7786-FB1F10F2A276}"/>
                  </a:ext>
                </a:extLst>
              </p:cNvPr>
              <p:cNvSpPr/>
              <p:nvPr/>
            </p:nvSpPr>
            <p:spPr>
              <a:xfrm>
                <a:off x="3161418" y="2508248"/>
                <a:ext cx="2791482" cy="29591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/>
                  <a:t>正解ラベル</a:t>
                </a:r>
                <a:endParaRPr lang="en-US" altLang="ja-JP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551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21BCB-6620-6A54-F874-0CB88E041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281B1-EE4A-8348-6475-68C611E1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365125"/>
            <a:ext cx="10515600" cy="627933"/>
          </a:xfrm>
        </p:spPr>
        <p:txBody>
          <a:bodyPr>
            <a:normAutofit/>
          </a:bodyPr>
          <a:lstStyle/>
          <a:p>
            <a:r>
              <a:rPr kumimoji="1" lang="ja-JP" altLang="en-US" sz="2400" b="1" dirty="0"/>
              <a:t>音声データの処理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B502A-2A82-8532-CA65-0EC9FFE0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993058"/>
            <a:ext cx="10704871" cy="58649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900" dirty="0"/>
              <a:t>openSMILE</a:t>
            </a:r>
            <a:r>
              <a:rPr lang="ja-JP" altLang="en-US" sz="1900" dirty="0"/>
              <a:t>から得られた音声の特徴量ごとにとる値の幅が一定ではないため、</a:t>
            </a:r>
            <a:endParaRPr lang="en-US" altLang="ja-JP" sz="1900" dirty="0"/>
          </a:p>
          <a:p>
            <a:pPr marL="0" indent="0">
              <a:buNone/>
            </a:pPr>
            <a:r>
              <a:rPr lang="ja-JP" altLang="en-US" sz="1900" dirty="0"/>
              <a:t>　患者ファイルごとにそれぞれの特徴量で標準化を行った（平均</a:t>
            </a:r>
            <a:r>
              <a:rPr lang="en-US" altLang="ja-JP" sz="1900" dirty="0"/>
              <a:t>0</a:t>
            </a:r>
            <a:r>
              <a:rPr lang="ja-JP" altLang="en-US" sz="1900" dirty="0"/>
              <a:t>、標準偏差</a:t>
            </a:r>
            <a:r>
              <a:rPr lang="en-US" altLang="ja-JP" sz="1900" dirty="0"/>
              <a:t>1</a:t>
            </a:r>
            <a:r>
              <a:rPr lang="ja-JP" altLang="en-US" sz="1900" dirty="0"/>
              <a:t>になるように）</a:t>
            </a:r>
            <a:endParaRPr lang="en-US" altLang="ja-JP" sz="1900" dirty="0"/>
          </a:p>
          <a:p>
            <a:pPr marL="0" indent="0">
              <a:buNone/>
            </a:pPr>
            <a:endParaRPr lang="en-US" altLang="ja-JP" sz="19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900" dirty="0"/>
              <a:t>25</a:t>
            </a:r>
            <a:r>
              <a:rPr lang="ja-JP" altLang="en-US" sz="1900" dirty="0"/>
              <a:t>個の音声特徴量 </a:t>
            </a:r>
            <a:r>
              <a:rPr lang="en-US" altLang="ja-JP" sz="1900" dirty="0"/>
              <a:t>× </a:t>
            </a:r>
            <a:r>
              <a:rPr lang="ja-JP" altLang="en-US" sz="1900" dirty="0"/>
              <a:t>最大</a:t>
            </a:r>
            <a:r>
              <a:rPr lang="en-US" altLang="ja-JP" sz="1900" dirty="0"/>
              <a:t>10</a:t>
            </a:r>
            <a:r>
              <a:rPr lang="ja-JP" altLang="en-US" sz="1900" dirty="0"/>
              <a:t>個の発話部分 </a:t>
            </a:r>
            <a:r>
              <a:rPr lang="en-US" altLang="ja-JP" sz="1900" dirty="0"/>
              <a:t>× 65</a:t>
            </a:r>
            <a:r>
              <a:rPr lang="ja-JP" altLang="en-US" sz="1900" dirty="0"/>
              <a:t>人分の患者の</a:t>
            </a:r>
            <a:r>
              <a:rPr lang="en-US" altLang="ja-JP" sz="1900" dirty="0"/>
              <a:t>3</a:t>
            </a:r>
            <a:r>
              <a:rPr lang="ja-JP" altLang="en-US" sz="1900" dirty="0"/>
              <a:t>次元データセット </a:t>
            </a:r>
            <a:endParaRPr lang="en-US" altLang="ja-JP" sz="1900" dirty="0"/>
          </a:p>
          <a:p>
            <a:pPr marL="0" indent="0">
              <a:buNone/>
            </a:pPr>
            <a:endParaRPr lang="en-US" altLang="ja-JP" sz="19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900" dirty="0"/>
              <a:t>今回、同じように患者</a:t>
            </a:r>
            <a:r>
              <a:rPr lang="en-US" altLang="ja-JP" sz="1900" dirty="0"/>
              <a:t>1</a:t>
            </a:r>
            <a:r>
              <a:rPr lang="ja-JP" altLang="en-US" sz="1900" dirty="0"/>
              <a:t>人分をテストデータにし、学習データ</a:t>
            </a:r>
            <a:r>
              <a:rPr lang="en-US" altLang="ja-JP" sz="1900" dirty="0"/>
              <a:t>64</a:t>
            </a:r>
            <a:r>
              <a:rPr lang="ja-JP" altLang="en-US" sz="1900" dirty="0"/>
              <a:t>人分</a:t>
            </a:r>
            <a:endParaRPr lang="en-US" altLang="ja-JP" sz="19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9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900" dirty="0"/>
              <a:t>64</a:t>
            </a:r>
            <a:r>
              <a:rPr lang="ja-JP" altLang="en-US" sz="1900" dirty="0"/>
              <a:t>人分の学習データの内、</a:t>
            </a:r>
            <a:r>
              <a:rPr lang="en-US" altLang="ja-JP" sz="1900" dirty="0"/>
              <a:t>1</a:t>
            </a:r>
            <a:r>
              <a:rPr lang="ja-JP" altLang="en-US" sz="1900" dirty="0"/>
              <a:t>人分ずつで特徴量ごとに標準化 、テストデータに対しても同様に標準化</a:t>
            </a:r>
            <a:br>
              <a:rPr lang="en-US" altLang="ja-JP" sz="1900" dirty="0"/>
            </a:br>
            <a:endParaRPr lang="en-US" altLang="ja-JP" sz="1900" dirty="0"/>
          </a:p>
          <a:p>
            <a:pPr marL="0" indent="0">
              <a:buNone/>
            </a:pPr>
            <a:endParaRPr lang="en-US" altLang="ja-JP" sz="19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900" dirty="0"/>
              <a:t>学習器</a:t>
            </a:r>
            <a:r>
              <a:rPr lang="en-US" altLang="ja-JP" sz="1900" dirty="0" err="1"/>
              <a:t>kNN</a:t>
            </a:r>
            <a:r>
              <a:rPr lang="ja-JP" altLang="en-US" sz="1900" dirty="0"/>
              <a:t>を使用して、</a:t>
            </a:r>
            <a:r>
              <a:rPr lang="en-US" altLang="ja-JP" sz="1900" dirty="0"/>
              <a:t>Leave-one-person-out</a:t>
            </a:r>
            <a:r>
              <a:rPr lang="ja-JP" altLang="en-US" sz="1900" dirty="0"/>
              <a:t>で学習</a:t>
            </a:r>
            <a:br>
              <a:rPr lang="en-US" altLang="ja-JP" sz="1900" dirty="0"/>
            </a:br>
            <a:br>
              <a:rPr lang="en-US" altLang="ja-JP" sz="1900" dirty="0"/>
            </a:br>
            <a:r>
              <a:rPr lang="ja-JP" altLang="en-US" sz="1900" dirty="0"/>
              <a:t>　↓</a:t>
            </a:r>
            <a:br>
              <a:rPr lang="en-US" altLang="ja-JP" sz="1900" dirty="0"/>
            </a:br>
            <a:br>
              <a:rPr lang="en-US" altLang="ja-JP" sz="1900" dirty="0"/>
            </a:br>
            <a:r>
              <a:rPr lang="ja-JP" altLang="en-US" sz="1900" dirty="0"/>
              <a:t>・感度</a:t>
            </a:r>
            <a:r>
              <a:rPr lang="en-US" altLang="ja-JP" sz="1900" dirty="0"/>
              <a:t>20%</a:t>
            </a:r>
            <a:r>
              <a:rPr lang="ja-JP" altLang="en-US" sz="1900" dirty="0"/>
              <a:t>、特異度</a:t>
            </a:r>
            <a:r>
              <a:rPr lang="en-US" altLang="ja-JP" sz="1900" dirty="0"/>
              <a:t>60%</a:t>
            </a:r>
            <a:r>
              <a:rPr lang="ja-JP" altLang="en-US" sz="1900" dirty="0"/>
              <a:t>（</a:t>
            </a:r>
            <a:r>
              <a:rPr lang="en-US" altLang="ja-JP" sz="1900" dirty="0"/>
              <a:t>10</a:t>
            </a:r>
            <a:r>
              <a:rPr lang="ja-JP" altLang="en-US" sz="1900" dirty="0"/>
              <a:t>人分のデータ）</a:t>
            </a:r>
            <a:br>
              <a:rPr lang="en-US" altLang="ja-JP" sz="1900" dirty="0"/>
            </a:br>
            <a:r>
              <a:rPr lang="ja-JP" altLang="en-US" sz="1900" dirty="0"/>
              <a:t>・感度</a:t>
            </a:r>
            <a:r>
              <a:rPr lang="en-US" altLang="ja-JP" sz="1900" dirty="0"/>
              <a:t>33%</a:t>
            </a:r>
            <a:r>
              <a:rPr lang="ja-JP" altLang="en-US" sz="1900" dirty="0"/>
              <a:t>、特異度</a:t>
            </a:r>
            <a:r>
              <a:rPr lang="en-US" altLang="ja-JP" sz="1900" dirty="0"/>
              <a:t>34%</a:t>
            </a:r>
            <a:r>
              <a:rPr lang="ja-JP" altLang="en-US" sz="1900" dirty="0"/>
              <a:t>（</a:t>
            </a:r>
            <a:r>
              <a:rPr lang="en-US" altLang="ja-JP" sz="1900" dirty="0"/>
              <a:t>65</a:t>
            </a:r>
            <a:r>
              <a:rPr lang="ja-JP" altLang="en-US" sz="1900" dirty="0"/>
              <a:t>人分のデータ）</a:t>
            </a:r>
            <a:endParaRPr lang="en-US" altLang="ja-JP" sz="19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9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6544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58E8-8B9D-39DC-9F86-BF09C1A52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70D89-91C5-7B51-6AAC-DCD18732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81" y="176911"/>
            <a:ext cx="10515600" cy="627933"/>
          </a:xfrm>
        </p:spPr>
        <p:txBody>
          <a:bodyPr>
            <a:normAutofit/>
          </a:bodyPr>
          <a:lstStyle/>
          <a:p>
            <a:r>
              <a:rPr kumimoji="1" lang="en-US" altLang="ja-JP" sz="2400" b="1" dirty="0"/>
              <a:t>openSMILE</a:t>
            </a:r>
            <a:r>
              <a:rPr kumimoji="1" lang="ja-JP" altLang="en-US" sz="2400" b="1" dirty="0"/>
              <a:t>の処理（患者</a:t>
            </a:r>
            <a:r>
              <a:rPr kumimoji="1" lang="en-US" altLang="ja-JP" sz="2400" b="1" dirty="0"/>
              <a:t>1</a:t>
            </a:r>
            <a:r>
              <a:rPr kumimoji="1" lang="ja-JP" altLang="en-US" sz="2400" b="1" dirty="0"/>
              <a:t>人に対して）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A248B9-696F-A664-F8FE-939465DC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81" y="804844"/>
            <a:ext cx="11370349" cy="5387733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発話区間の先頭約</a:t>
            </a:r>
            <a:r>
              <a:rPr lang="en-US" altLang="ja-JP" sz="1800" dirty="0"/>
              <a:t>1s</a:t>
            </a:r>
            <a:r>
              <a:rPr lang="ja-JP" altLang="en-US" sz="1800" dirty="0"/>
              <a:t>に対して、</a:t>
            </a:r>
            <a:r>
              <a:rPr lang="en-US" altLang="ja-JP" sz="1800" dirty="0"/>
              <a:t>20ms</a:t>
            </a:r>
            <a:r>
              <a:rPr lang="ja-JP" altLang="en-US" sz="1800" dirty="0"/>
              <a:t>の区間幅かつ</a:t>
            </a:r>
            <a:r>
              <a:rPr lang="en-US" altLang="ja-JP" sz="1800" dirty="0"/>
              <a:t>10ms</a:t>
            </a:r>
            <a:r>
              <a:rPr lang="ja-JP" altLang="en-US" sz="1800" dirty="0"/>
              <a:t>のオーバーラップになっている</a:t>
            </a:r>
            <a:r>
              <a:rPr lang="en-US" altLang="ja-JP" sz="1800" dirty="0"/>
              <a:t>25</a:t>
            </a:r>
            <a:r>
              <a:rPr lang="ja-JP" altLang="en-US" sz="1800" dirty="0"/>
              <a:t>個の音声特徴量のデータが</a:t>
            </a:r>
            <a:r>
              <a:rPr lang="en-US" altLang="ja-JP" sz="1800" dirty="0"/>
              <a:t>96</a:t>
            </a:r>
            <a:r>
              <a:rPr lang="ja-JP" altLang="en-US" sz="1800" dirty="0"/>
              <a:t>個あり、そして、最大で</a:t>
            </a:r>
            <a:r>
              <a:rPr lang="en-US" altLang="ja-JP" sz="1800" dirty="0"/>
              <a:t>10</a:t>
            </a:r>
            <a:r>
              <a:rPr lang="ja-JP" altLang="en-US" sz="1800" dirty="0"/>
              <a:t>個の発話場面が存在する</a:t>
            </a:r>
            <a:endParaRPr lang="en-US" altLang="ja-JP" sz="1800" dirty="0"/>
          </a:p>
          <a:p>
            <a:pPr lvl="1"/>
            <a:endParaRPr lang="en-US" altLang="ja-JP" sz="1800" dirty="0"/>
          </a:p>
          <a:p>
            <a:pPr lvl="1"/>
            <a:endParaRPr lang="en-US" altLang="ja-JP" sz="1800" dirty="0"/>
          </a:p>
          <a:p>
            <a:pPr lvl="1"/>
            <a:endParaRPr lang="en-US" altLang="ja-JP" sz="1800" dirty="0"/>
          </a:p>
          <a:p>
            <a:pPr marL="457200" lvl="1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3E891E6-AAD8-80A2-BF06-591CB4DE90C6}"/>
              </a:ext>
            </a:extLst>
          </p:cNvPr>
          <p:cNvGrpSpPr/>
          <p:nvPr/>
        </p:nvGrpSpPr>
        <p:grpSpPr>
          <a:xfrm>
            <a:off x="1505785" y="7555552"/>
            <a:ext cx="8013904" cy="2993115"/>
            <a:chOff x="1683216" y="1478135"/>
            <a:chExt cx="8013904" cy="2993115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42952C-59C5-A4AF-5BAB-52B8D829AB67}"/>
                </a:ext>
              </a:extLst>
            </p:cNvPr>
            <p:cNvSpPr txBox="1"/>
            <p:nvPr/>
          </p:nvSpPr>
          <p:spPr>
            <a:xfrm>
              <a:off x="5636871" y="2974693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92D99020-1023-5C10-8367-531568945733}"/>
                </a:ext>
              </a:extLst>
            </p:cNvPr>
            <p:cNvGrpSpPr/>
            <p:nvPr/>
          </p:nvGrpSpPr>
          <p:grpSpPr>
            <a:xfrm>
              <a:off x="1683216" y="1478135"/>
              <a:ext cx="8013904" cy="2993115"/>
              <a:chOff x="2012438" y="3553180"/>
              <a:chExt cx="8013904" cy="2993115"/>
            </a:xfrm>
          </p:grpSpPr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D635E6EE-5A08-4DCD-8959-35E8285CC6D4}"/>
                  </a:ext>
                </a:extLst>
              </p:cNvPr>
              <p:cNvGrpSpPr/>
              <p:nvPr/>
            </p:nvGrpSpPr>
            <p:grpSpPr>
              <a:xfrm>
                <a:off x="2012438" y="3553180"/>
                <a:ext cx="7651083" cy="2927338"/>
                <a:chOff x="1625775" y="3519761"/>
                <a:chExt cx="7651083" cy="2927338"/>
              </a:xfrm>
            </p:grpSpPr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1105A48B-1727-E7EF-B4A0-77CBD8FFF0E5}"/>
                    </a:ext>
                  </a:extLst>
                </p:cNvPr>
                <p:cNvSpPr txBox="1"/>
                <p:nvPr/>
              </p:nvSpPr>
              <p:spPr>
                <a:xfrm>
                  <a:off x="5646267" y="3519761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970ms</a:t>
                  </a:r>
                  <a:endParaRPr kumimoji="1" lang="ja-JP" altLang="en-US" dirty="0"/>
                </a:p>
              </p:txBody>
            </p:sp>
            <p:cxnSp>
              <p:nvCxnSpPr>
                <p:cNvPr id="11" name="直線矢印コネクタ 10">
                  <a:extLst>
                    <a:ext uri="{FF2B5EF4-FFF2-40B4-BE49-F238E27FC236}">
                      <a16:creationId xmlns:a16="http://schemas.microsoft.com/office/drawing/2014/main" id="{B5B6926B-2463-9C5A-0D53-A2A7A497A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4937" y="4063003"/>
                  <a:ext cx="0" cy="238409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DD21297-EC36-8A82-099D-291987F44D9E}"/>
                    </a:ext>
                  </a:extLst>
                </p:cNvPr>
                <p:cNvSpPr txBox="1"/>
                <p:nvPr/>
              </p:nvSpPr>
              <p:spPr>
                <a:xfrm>
                  <a:off x="1625775" y="5052878"/>
                  <a:ext cx="689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96</a:t>
                  </a:r>
                  <a:r>
                    <a:rPr kumimoji="1" lang="ja-JP" altLang="en-US" dirty="0"/>
                    <a:t>個</a:t>
                  </a:r>
                </a:p>
              </p:txBody>
            </p:sp>
            <p:grpSp>
              <p:nvGrpSpPr>
                <p:cNvPr id="32" name="グループ化 31">
                  <a:extLst>
                    <a:ext uri="{FF2B5EF4-FFF2-40B4-BE49-F238E27FC236}">
                      <a16:creationId xmlns:a16="http://schemas.microsoft.com/office/drawing/2014/main" id="{E16937B7-07AD-765C-00BE-1D6E82EA822F}"/>
                    </a:ext>
                  </a:extLst>
                </p:cNvPr>
                <p:cNvGrpSpPr/>
                <p:nvPr/>
              </p:nvGrpSpPr>
              <p:grpSpPr>
                <a:xfrm>
                  <a:off x="2603308" y="3968596"/>
                  <a:ext cx="914400" cy="369332"/>
                  <a:chOff x="4992329" y="4543935"/>
                  <a:chExt cx="914400" cy="369332"/>
                </a:xfrm>
              </p:grpSpPr>
              <p:cxnSp>
                <p:nvCxnSpPr>
                  <p:cNvPr id="7" name="直線矢印コネクタ 6">
                    <a:extLst>
                      <a:ext uri="{FF2B5EF4-FFF2-40B4-BE49-F238E27FC236}">
                        <a16:creationId xmlns:a16="http://schemas.microsoft.com/office/drawing/2014/main" id="{D9293B0A-5AD9-7A2C-0C18-9B7FF26AB1EB}"/>
                      </a:ext>
                    </a:extLst>
                  </p:cNvPr>
                  <p:cNvCxnSpPr/>
                  <p:nvPr/>
                </p:nvCxnSpPr>
                <p:spPr>
                  <a:xfrm>
                    <a:off x="4992329" y="4853464"/>
                    <a:ext cx="737419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6618B92-6A24-1287-FBBD-66B4CFEFD20E}"/>
                      </a:ext>
                    </a:extLst>
                  </p:cNvPr>
                  <p:cNvSpPr txBox="1"/>
                  <p:nvPr/>
                </p:nvSpPr>
                <p:spPr>
                  <a:xfrm>
                    <a:off x="4992329" y="4543935"/>
                    <a:ext cx="91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20</a:t>
                    </a:r>
                    <a:r>
                      <a:rPr kumimoji="1" lang="en-US" altLang="ja-JP" dirty="0"/>
                      <a:t>ms</a:t>
                    </a:r>
                    <a:endParaRPr kumimoji="1" lang="ja-JP" altLang="en-US" dirty="0"/>
                  </a:p>
                </p:txBody>
              </p:sp>
            </p:grp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E616DA87-17AD-619D-0951-47F59B2D5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0815" y="5422210"/>
                  <a:ext cx="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グループ化 32">
                  <a:extLst>
                    <a:ext uri="{FF2B5EF4-FFF2-40B4-BE49-F238E27FC236}">
                      <a16:creationId xmlns:a16="http://schemas.microsoft.com/office/drawing/2014/main" id="{EEA5D6E6-485C-C2F3-3D94-0B7861D45C75}"/>
                    </a:ext>
                  </a:extLst>
                </p:cNvPr>
                <p:cNvGrpSpPr/>
                <p:nvPr/>
              </p:nvGrpSpPr>
              <p:grpSpPr>
                <a:xfrm>
                  <a:off x="2972017" y="4327678"/>
                  <a:ext cx="914400" cy="369332"/>
                  <a:chOff x="4992329" y="4543935"/>
                  <a:chExt cx="914400" cy="369332"/>
                </a:xfrm>
              </p:grpSpPr>
              <p:cxnSp>
                <p:nvCxnSpPr>
                  <p:cNvPr id="34" name="直線矢印コネクタ 33">
                    <a:extLst>
                      <a:ext uri="{FF2B5EF4-FFF2-40B4-BE49-F238E27FC236}">
                        <a16:creationId xmlns:a16="http://schemas.microsoft.com/office/drawing/2014/main" id="{F132FDC7-BDFD-DDF8-8D8D-BDBC1AE4157C}"/>
                      </a:ext>
                    </a:extLst>
                  </p:cNvPr>
                  <p:cNvCxnSpPr/>
                  <p:nvPr/>
                </p:nvCxnSpPr>
                <p:spPr>
                  <a:xfrm>
                    <a:off x="4992329" y="4853464"/>
                    <a:ext cx="737419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79A0746B-778C-C8C2-8D27-11D315208E94}"/>
                      </a:ext>
                    </a:extLst>
                  </p:cNvPr>
                  <p:cNvSpPr txBox="1"/>
                  <p:nvPr/>
                </p:nvSpPr>
                <p:spPr>
                  <a:xfrm>
                    <a:off x="4992329" y="4543935"/>
                    <a:ext cx="91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20</a:t>
                    </a:r>
                    <a:r>
                      <a:rPr kumimoji="1" lang="en-US" altLang="ja-JP" dirty="0"/>
                      <a:t>ms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36" name="グループ化 35">
                  <a:extLst>
                    <a:ext uri="{FF2B5EF4-FFF2-40B4-BE49-F238E27FC236}">
                      <a16:creationId xmlns:a16="http://schemas.microsoft.com/office/drawing/2014/main" id="{90A8622D-FD96-554E-8DA9-92A839197E58}"/>
                    </a:ext>
                  </a:extLst>
                </p:cNvPr>
                <p:cNvGrpSpPr/>
                <p:nvPr/>
              </p:nvGrpSpPr>
              <p:grpSpPr>
                <a:xfrm>
                  <a:off x="3340726" y="4683546"/>
                  <a:ext cx="914400" cy="369332"/>
                  <a:chOff x="4992329" y="4543935"/>
                  <a:chExt cx="914400" cy="369332"/>
                </a:xfrm>
              </p:grpSpPr>
              <p:cxnSp>
                <p:nvCxnSpPr>
                  <p:cNvPr id="37" name="直線矢印コネクタ 36">
                    <a:extLst>
                      <a:ext uri="{FF2B5EF4-FFF2-40B4-BE49-F238E27FC236}">
                        <a16:creationId xmlns:a16="http://schemas.microsoft.com/office/drawing/2014/main" id="{41822517-869A-7B96-6D4A-1667296FB95D}"/>
                      </a:ext>
                    </a:extLst>
                  </p:cNvPr>
                  <p:cNvCxnSpPr/>
                  <p:nvPr/>
                </p:nvCxnSpPr>
                <p:spPr>
                  <a:xfrm>
                    <a:off x="4992329" y="4853464"/>
                    <a:ext cx="737419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22250768-4FF8-AC40-2B80-34ECC70FBE6B}"/>
                      </a:ext>
                    </a:extLst>
                  </p:cNvPr>
                  <p:cNvSpPr txBox="1"/>
                  <p:nvPr/>
                </p:nvSpPr>
                <p:spPr>
                  <a:xfrm>
                    <a:off x="4992329" y="4543935"/>
                    <a:ext cx="91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20</a:t>
                    </a:r>
                    <a:r>
                      <a:rPr kumimoji="1" lang="en-US" altLang="ja-JP" dirty="0"/>
                      <a:t>ms</a:t>
                    </a:r>
                    <a:endParaRPr kumimoji="1" lang="ja-JP" altLang="en-US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FEF1A1D0-A113-B5E7-AD9B-A271E160DCCB}"/>
                    </a:ext>
                  </a:extLst>
                </p:cNvPr>
                <p:cNvGrpSpPr/>
                <p:nvPr/>
              </p:nvGrpSpPr>
              <p:grpSpPr>
                <a:xfrm>
                  <a:off x="8362458" y="5833823"/>
                  <a:ext cx="914400" cy="369332"/>
                  <a:chOff x="4992329" y="4543836"/>
                  <a:chExt cx="914400" cy="369332"/>
                </a:xfrm>
              </p:grpSpPr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06B16C70-656D-45FB-EEC5-D9A7F6D77095}"/>
                      </a:ext>
                    </a:extLst>
                  </p:cNvPr>
                  <p:cNvCxnSpPr/>
                  <p:nvPr/>
                </p:nvCxnSpPr>
                <p:spPr>
                  <a:xfrm>
                    <a:off x="4992329" y="4853464"/>
                    <a:ext cx="737419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F335C77A-F2D1-A20F-A863-05CEB077606E}"/>
                      </a:ext>
                    </a:extLst>
                  </p:cNvPr>
                  <p:cNvSpPr txBox="1"/>
                  <p:nvPr/>
                </p:nvSpPr>
                <p:spPr>
                  <a:xfrm>
                    <a:off x="4992329" y="4543836"/>
                    <a:ext cx="91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20</a:t>
                    </a:r>
                    <a:r>
                      <a:rPr kumimoji="1" lang="en-US" altLang="ja-JP" dirty="0"/>
                      <a:t>ms</a:t>
                    </a:r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8D7ED74E-543E-7A95-838D-B6F238805B59}"/>
                  </a:ext>
                </a:extLst>
              </p:cNvPr>
              <p:cNvGrpSpPr/>
              <p:nvPr/>
            </p:nvGrpSpPr>
            <p:grpSpPr>
              <a:xfrm>
                <a:off x="9111942" y="6176963"/>
                <a:ext cx="914400" cy="369332"/>
                <a:chOff x="4992329" y="4543935"/>
                <a:chExt cx="914400" cy="369332"/>
              </a:xfrm>
            </p:grpSpPr>
            <p:cxnSp>
              <p:nvCxnSpPr>
                <p:cNvPr id="43" name="直線矢印コネクタ 42">
                  <a:extLst>
                    <a:ext uri="{FF2B5EF4-FFF2-40B4-BE49-F238E27FC236}">
                      <a16:creationId xmlns:a16="http://schemas.microsoft.com/office/drawing/2014/main" id="{76D98D96-FEC7-7D9B-31EC-E9CF1BB9DF96}"/>
                    </a:ext>
                  </a:extLst>
                </p:cNvPr>
                <p:cNvCxnSpPr/>
                <p:nvPr/>
              </p:nvCxnSpPr>
              <p:spPr>
                <a:xfrm>
                  <a:off x="4992329" y="4853464"/>
                  <a:ext cx="73741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FF5AD74A-7D06-746A-A529-0FC39879D0FA}"/>
                    </a:ext>
                  </a:extLst>
                </p:cNvPr>
                <p:cNvSpPr txBox="1"/>
                <p:nvPr/>
              </p:nvSpPr>
              <p:spPr>
                <a:xfrm>
                  <a:off x="4992329" y="4543935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20</a:t>
                  </a:r>
                  <a:r>
                    <a:rPr kumimoji="1" lang="en-US" altLang="ja-JP" dirty="0"/>
                    <a:t>ms</a:t>
                  </a:r>
                  <a:endParaRPr kumimoji="1" lang="ja-JP" altLang="en-US" dirty="0"/>
                </a:p>
              </p:txBody>
            </p:sp>
          </p:grp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7A1EC0D-9286-7301-C9BF-6D651E3A36C3}"/>
                </a:ext>
              </a:extLst>
            </p:cNvPr>
            <p:cNvGrpSpPr/>
            <p:nvPr/>
          </p:nvGrpSpPr>
          <p:grpSpPr>
            <a:xfrm>
              <a:off x="4920950" y="3762909"/>
              <a:ext cx="2249907" cy="126184"/>
              <a:chOff x="4876410" y="5683939"/>
              <a:chExt cx="2249907" cy="126184"/>
            </a:xfrm>
          </p:grpSpPr>
          <p:sp>
            <p:nvSpPr>
              <p:cNvPr id="4" name="フローチャート: 結合子 3">
                <a:extLst>
                  <a:ext uri="{FF2B5EF4-FFF2-40B4-BE49-F238E27FC236}">
                    <a16:creationId xmlns:a16="http://schemas.microsoft.com/office/drawing/2014/main" id="{0B0336FA-3DF1-5008-8DF4-7C3C31E7E3EA}"/>
                  </a:ext>
                </a:extLst>
              </p:cNvPr>
              <p:cNvSpPr/>
              <p:nvPr/>
            </p:nvSpPr>
            <p:spPr>
              <a:xfrm>
                <a:off x="5587880" y="5684997"/>
                <a:ext cx="115497" cy="125126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フローチャート: 結合子 4">
                <a:extLst>
                  <a:ext uri="{FF2B5EF4-FFF2-40B4-BE49-F238E27FC236}">
                    <a16:creationId xmlns:a16="http://schemas.microsoft.com/office/drawing/2014/main" id="{4AA22FDB-EB2F-315B-B95F-91EA07637A31}"/>
                  </a:ext>
                </a:extLst>
              </p:cNvPr>
              <p:cNvSpPr/>
              <p:nvPr/>
            </p:nvSpPr>
            <p:spPr>
              <a:xfrm>
                <a:off x="6299350" y="5683939"/>
                <a:ext cx="115497" cy="125126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ローチャート: 結合子 5">
                <a:extLst>
                  <a:ext uri="{FF2B5EF4-FFF2-40B4-BE49-F238E27FC236}">
                    <a16:creationId xmlns:a16="http://schemas.microsoft.com/office/drawing/2014/main" id="{C4CEB2B9-AD94-7018-DA48-151D5AA9E6EE}"/>
                  </a:ext>
                </a:extLst>
              </p:cNvPr>
              <p:cNvSpPr/>
              <p:nvPr/>
            </p:nvSpPr>
            <p:spPr>
              <a:xfrm>
                <a:off x="7010820" y="5683939"/>
                <a:ext cx="115497" cy="125126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フローチャート: 結合子 7">
                <a:extLst>
                  <a:ext uri="{FF2B5EF4-FFF2-40B4-BE49-F238E27FC236}">
                    <a16:creationId xmlns:a16="http://schemas.microsoft.com/office/drawing/2014/main" id="{FDF7E697-4B2A-7691-95EF-C3AEC0D899EF}"/>
                  </a:ext>
                </a:extLst>
              </p:cNvPr>
              <p:cNvSpPr/>
              <p:nvPr/>
            </p:nvSpPr>
            <p:spPr>
              <a:xfrm>
                <a:off x="4876410" y="5683939"/>
                <a:ext cx="115497" cy="125126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B6D7998-2CA8-4FAE-33B0-33AD7C057D5B}"/>
                </a:ext>
              </a:extLst>
            </p:cNvPr>
            <p:cNvCxnSpPr/>
            <p:nvPr/>
          </p:nvCxnSpPr>
          <p:spPr>
            <a:xfrm>
              <a:off x="2616209" y="1990323"/>
              <a:ext cx="68593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4112F46-043D-7A5E-DB3E-2331E8117A40}"/>
              </a:ext>
            </a:extLst>
          </p:cNvPr>
          <p:cNvGrpSpPr/>
          <p:nvPr/>
        </p:nvGrpSpPr>
        <p:grpSpPr>
          <a:xfrm>
            <a:off x="147188" y="1500831"/>
            <a:ext cx="11440924" cy="5167899"/>
            <a:chOff x="208704" y="1575788"/>
            <a:chExt cx="11440924" cy="5167899"/>
          </a:xfrm>
        </p:grpSpPr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9BFEAD98-E6B7-C883-7A11-6FEA8BA84087}"/>
                </a:ext>
              </a:extLst>
            </p:cNvPr>
            <p:cNvGrpSpPr/>
            <p:nvPr/>
          </p:nvGrpSpPr>
          <p:grpSpPr>
            <a:xfrm>
              <a:off x="208704" y="1575788"/>
              <a:ext cx="8681972" cy="5167899"/>
              <a:chOff x="2791542" y="1446932"/>
              <a:chExt cx="8848741" cy="5355462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6EC53991-5FE6-9A64-E274-4E1449F7613C}"/>
                  </a:ext>
                </a:extLst>
              </p:cNvPr>
              <p:cNvGrpSpPr/>
              <p:nvPr/>
            </p:nvGrpSpPr>
            <p:grpSpPr>
              <a:xfrm>
                <a:off x="2791542" y="1446932"/>
                <a:ext cx="8848741" cy="5355462"/>
                <a:chOff x="2140518" y="1307666"/>
                <a:chExt cx="8848741" cy="5355462"/>
              </a:xfrm>
            </p:grpSpPr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A7BF7A16-8355-40A4-DD2B-ED179668C87D}"/>
                    </a:ext>
                  </a:extLst>
                </p:cNvPr>
                <p:cNvSpPr txBox="1"/>
                <p:nvPr/>
              </p:nvSpPr>
              <p:spPr>
                <a:xfrm>
                  <a:off x="3774505" y="1307666"/>
                  <a:ext cx="4658713" cy="382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dirty="0"/>
                    <a:t>1</a:t>
                  </a:r>
                  <a:r>
                    <a:rPr kumimoji="1" lang="ja-JP" altLang="en-US" dirty="0"/>
                    <a:t>つ目の</a:t>
                  </a:r>
                  <a:r>
                    <a:rPr lang="ja-JP" altLang="en-US" dirty="0"/>
                    <a:t>発話区間</a:t>
                  </a:r>
                  <a:r>
                    <a:rPr kumimoji="1" lang="ja-JP" altLang="en-US" dirty="0"/>
                    <a:t>の先頭</a:t>
                  </a:r>
                  <a:r>
                    <a:rPr kumimoji="1" lang="en-US" altLang="ja-JP" dirty="0"/>
                    <a:t>970ms</a:t>
                  </a:r>
                </a:p>
              </p:txBody>
            </p:sp>
            <p:grpSp>
              <p:nvGrpSpPr>
                <p:cNvPr id="70" name="グループ化 69">
                  <a:extLst>
                    <a:ext uri="{FF2B5EF4-FFF2-40B4-BE49-F238E27FC236}">
                      <a16:creationId xmlns:a16="http://schemas.microsoft.com/office/drawing/2014/main" id="{66B9DD1C-24A7-3454-9B8B-8C7B88D604B5}"/>
                    </a:ext>
                  </a:extLst>
                </p:cNvPr>
                <p:cNvGrpSpPr/>
                <p:nvPr/>
              </p:nvGrpSpPr>
              <p:grpSpPr>
                <a:xfrm>
                  <a:off x="2140518" y="1586661"/>
                  <a:ext cx="8848741" cy="4947457"/>
                  <a:chOff x="2140518" y="1586661"/>
                  <a:chExt cx="8848741" cy="4947457"/>
                </a:xfrm>
              </p:grpSpPr>
              <p:sp>
                <p:nvSpPr>
                  <p:cNvPr id="12" name="矢印: 右 11">
                    <a:extLst>
                      <a:ext uri="{FF2B5EF4-FFF2-40B4-BE49-F238E27FC236}">
                        <a16:creationId xmlns:a16="http://schemas.microsoft.com/office/drawing/2014/main" id="{9FA18182-B4C4-3DD6-7947-376CC1516E08}"/>
                      </a:ext>
                    </a:extLst>
                  </p:cNvPr>
                  <p:cNvSpPr/>
                  <p:nvPr/>
                </p:nvSpPr>
                <p:spPr>
                  <a:xfrm>
                    <a:off x="2813406" y="1586661"/>
                    <a:ext cx="6557122" cy="26416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24" name="グループ化 23">
                    <a:extLst>
                      <a:ext uri="{FF2B5EF4-FFF2-40B4-BE49-F238E27FC236}">
                        <a16:creationId xmlns:a16="http://schemas.microsoft.com/office/drawing/2014/main" id="{84B07DC6-9523-4714-2C99-DE526B91A4A9}"/>
                      </a:ext>
                    </a:extLst>
                  </p:cNvPr>
                  <p:cNvGrpSpPr/>
                  <p:nvPr/>
                </p:nvGrpSpPr>
                <p:grpSpPr>
                  <a:xfrm>
                    <a:off x="2813406" y="1977134"/>
                    <a:ext cx="1204478" cy="489572"/>
                    <a:chOff x="2736028" y="1977134"/>
                    <a:chExt cx="1004669" cy="489572"/>
                  </a:xfrm>
                </p:grpSpPr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7430A7B2-C9AE-BDD5-BDF2-84A4F301B9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515" y="1977134"/>
                      <a:ext cx="8799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dirty="0"/>
                        <a:t>20</a:t>
                      </a:r>
                      <a:r>
                        <a:rPr kumimoji="1" lang="en-US" altLang="ja-JP" dirty="0"/>
                        <a:t>ms</a:t>
                      </a:r>
                    </a:p>
                  </p:txBody>
                </p:sp>
                <p:sp>
                  <p:nvSpPr>
                    <p:cNvPr id="20" name="矢印: 右 19">
                      <a:extLst>
                        <a:ext uri="{FF2B5EF4-FFF2-40B4-BE49-F238E27FC236}">
                          <a16:creationId xmlns:a16="http://schemas.microsoft.com/office/drawing/2014/main" id="{7D5D6B48-D34A-183C-4A6D-437EDC4608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6028" y="2202548"/>
                      <a:ext cx="1004669" cy="264158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26" name="グループ化 25">
                    <a:extLst>
                      <a:ext uri="{FF2B5EF4-FFF2-40B4-BE49-F238E27FC236}">
                        <a16:creationId xmlns:a16="http://schemas.microsoft.com/office/drawing/2014/main" id="{8953FCFA-19CA-98C0-6CC9-9BB9C975DB1F}"/>
                      </a:ext>
                    </a:extLst>
                  </p:cNvPr>
                  <p:cNvGrpSpPr/>
                  <p:nvPr/>
                </p:nvGrpSpPr>
                <p:grpSpPr>
                  <a:xfrm>
                    <a:off x="3348918" y="2474447"/>
                    <a:ext cx="1262985" cy="489585"/>
                    <a:chOff x="2676866" y="1964906"/>
                    <a:chExt cx="1053471" cy="489585"/>
                  </a:xfrm>
                </p:grpSpPr>
                <p:sp>
                  <p:nvSpPr>
                    <p:cNvPr id="27" name="テキスト ボックス 26">
                      <a:extLst>
                        <a:ext uri="{FF2B5EF4-FFF2-40B4-BE49-F238E27FC236}">
                          <a16:creationId xmlns:a16="http://schemas.microsoft.com/office/drawing/2014/main" id="{B8C57D69-FFF8-DD34-93E2-4D472618C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6866" y="1964906"/>
                      <a:ext cx="8799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dirty="0"/>
                        <a:t>20</a:t>
                      </a:r>
                      <a:r>
                        <a:rPr kumimoji="1" lang="en-US" altLang="ja-JP" dirty="0"/>
                        <a:t>ms</a:t>
                      </a:r>
                    </a:p>
                  </p:txBody>
                </p:sp>
                <p:sp>
                  <p:nvSpPr>
                    <p:cNvPr id="28" name="矢印: 右 27">
                      <a:extLst>
                        <a:ext uri="{FF2B5EF4-FFF2-40B4-BE49-F238E27FC236}">
                          <a16:creationId xmlns:a16="http://schemas.microsoft.com/office/drawing/2014/main" id="{9B74C2B1-FA6F-E6FE-4A30-0ECD7419C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668" y="2190333"/>
                      <a:ext cx="1004669" cy="264158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9" name="グループ化 28">
                    <a:extLst>
                      <a:ext uri="{FF2B5EF4-FFF2-40B4-BE49-F238E27FC236}">
                        <a16:creationId xmlns:a16="http://schemas.microsoft.com/office/drawing/2014/main" id="{0EC854A7-963F-34FA-F5D3-40D1BC1C945F}"/>
                      </a:ext>
                    </a:extLst>
                  </p:cNvPr>
                  <p:cNvGrpSpPr/>
                  <p:nvPr/>
                </p:nvGrpSpPr>
                <p:grpSpPr>
                  <a:xfrm>
                    <a:off x="4009664" y="2978117"/>
                    <a:ext cx="1213093" cy="508778"/>
                    <a:chOff x="2814157" y="1977650"/>
                    <a:chExt cx="1011855" cy="508778"/>
                  </a:xfrm>
                </p:grpSpPr>
                <p:sp>
                  <p:nvSpPr>
                    <p:cNvPr id="31" name="テキスト ボックス 30">
                      <a:extLst>
                        <a:ext uri="{FF2B5EF4-FFF2-40B4-BE49-F238E27FC236}">
                          <a16:creationId xmlns:a16="http://schemas.microsoft.com/office/drawing/2014/main" id="{BD975C65-1909-F509-BB13-A46E47AA6D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4157" y="1977650"/>
                      <a:ext cx="8799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dirty="0"/>
                        <a:t>20</a:t>
                      </a:r>
                      <a:r>
                        <a:rPr kumimoji="1" lang="en-US" altLang="ja-JP" dirty="0"/>
                        <a:t>ms</a:t>
                      </a:r>
                    </a:p>
                  </p:txBody>
                </p:sp>
                <p:sp>
                  <p:nvSpPr>
                    <p:cNvPr id="45" name="矢印: 右 44">
                      <a:extLst>
                        <a:ext uri="{FF2B5EF4-FFF2-40B4-BE49-F238E27FC236}">
                          <a16:creationId xmlns:a16="http://schemas.microsoft.com/office/drawing/2014/main" id="{90D61135-DDFA-52D0-B56E-E5BE27872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21343" y="2222270"/>
                      <a:ext cx="1004669" cy="264158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46" name="グループ化 45">
                    <a:extLst>
                      <a:ext uri="{FF2B5EF4-FFF2-40B4-BE49-F238E27FC236}">
                        <a16:creationId xmlns:a16="http://schemas.microsoft.com/office/drawing/2014/main" id="{2B578CF0-50AA-A129-D508-E7D6ADC2D49B}"/>
                      </a:ext>
                    </a:extLst>
                  </p:cNvPr>
                  <p:cNvGrpSpPr/>
                  <p:nvPr/>
                </p:nvGrpSpPr>
                <p:grpSpPr>
                  <a:xfrm>
                    <a:off x="8085192" y="5356344"/>
                    <a:ext cx="1285335" cy="519213"/>
                    <a:chOff x="2197279" y="1957306"/>
                    <a:chExt cx="1072113" cy="519213"/>
                  </a:xfrm>
                </p:grpSpPr>
                <p:sp>
                  <p:nvSpPr>
                    <p:cNvPr id="47" name="テキスト ボックス 46">
                      <a:extLst>
                        <a:ext uri="{FF2B5EF4-FFF2-40B4-BE49-F238E27FC236}">
                          <a16:creationId xmlns:a16="http://schemas.microsoft.com/office/drawing/2014/main" id="{E6F5DD6B-27B8-337D-6360-E67F0A793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7279" y="1957306"/>
                      <a:ext cx="8799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dirty="0"/>
                        <a:t>20</a:t>
                      </a:r>
                      <a:r>
                        <a:rPr kumimoji="1" lang="en-US" altLang="ja-JP" dirty="0"/>
                        <a:t>ms</a:t>
                      </a:r>
                    </a:p>
                  </p:txBody>
                </p:sp>
                <p:sp>
                  <p:nvSpPr>
                    <p:cNvPr id="48" name="矢印: 右 47">
                      <a:extLst>
                        <a:ext uri="{FF2B5EF4-FFF2-40B4-BE49-F238E27FC236}">
                          <a16:creationId xmlns:a16="http://schemas.microsoft.com/office/drawing/2014/main" id="{AF7FAFBB-2F84-C0A2-19BA-04BD908E1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4723" y="2212361"/>
                      <a:ext cx="1004669" cy="264158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4" name="グループ化 53">
                    <a:extLst>
                      <a:ext uri="{FF2B5EF4-FFF2-40B4-BE49-F238E27FC236}">
                        <a16:creationId xmlns:a16="http://schemas.microsoft.com/office/drawing/2014/main" id="{5E3C432E-DF33-0468-33CC-B8AD763326FF}"/>
                      </a:ext>
                    </a:extLst>
                  </p:cNvPr>
                  <p:cNvGrpSpPr/>
                  <p:nvPr/>
                </p:nvGrpSpPr>
                <p:grpSpPr>
                  <a:xfrm>
                    <a:off x="7563812" y="4856741"/>
                    <a:ext cx="1204477" cy="511387"/>
                    <a:chOff x="2346960" y="1954517"/>
                    <a:chExt cx="1004669" cy="511387"/>
                  </a:xfrm>
                </p:grpSpPr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4F0BDD17-D0BF-C08C-CC1B-D4A4D1FCF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3164" y="1954517"/>
                      <a:ext cx="8799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dirty="0"/>
                        <a:t>20</a:t>
                      </a:r>
                      <a:r>
                        <a:rPr kumimoji="1" lang="en-US" altLang="ja-JP" dirty="0"/>
                        <a:t>ms</a:t>
                      </a:r>
                    </a:p>
                  </p:txBody>
                </p:sp>
                <p:sp>
                  <p:nvSpPr>
                    <p:cNvPr id="56" name="矢印: 右 55">
                      <a:extLst>
                        <a:ext uri="{FF2B5EF4-FFF2-40B4-BE49-F238E27FC236}">
                          <a16:creationId xmlns:a16="http://schemas.microsoft.com/office/drawing/2014/main" id="{13D230CF-5314-BE82-F45B-81C5FC3A4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6960" y="2201746"/>
                      <a:ext cx="1004669" cy="264158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57" name="フローチャート: 結合子 56">
                    <a:extLst>
                      <a:ext uri="{FF2B5EF4-FFF2-40B4-BE49-F238E27FC236}">
                        <a16:creationId xmlns:a16="http://schemas.microsoft.com/office/drawing/2014/main" id="{01286E59-9FA5-336C-4921-C458DAA2619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5985838" y="4282467"/>
                    <a:ext cx="138540" cy="14134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" name="フローチャート: 結合子 57">
                    <a:extLst>
                      <a:ext uri="{FF2B5EF4-FFF2-40B4-BE49-F238E27FC236}">
                        <a16:creationId xmlns:a16="http://schemas.microsoft.com/office/drawing/2014/main" id="{6159DEAD-316F-EF59-DDAD-41970F95851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5178477" y="3803385"/>
                    <a:ext cx="138540" cy="14134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フローチャート: 結合子 58">
                    <a:extLst>
                      <a:ext uri="{FF2B5EF4-FFF2-40B4-BE49-F238E27FC236}">
                        <a16:creationId xmlns:a16="http://schemas.microsoft.com/office/drawing/2014/main" id="{DD169047-F6A0-ACC1-EC0E-BEAA56B5F63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6818170" y="4735974"/>
                    <a:ext cx="138540" cy="141347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" name="左中かっこ 65">
                    <a:extLst>
                      <a:ext uri="{FF2B5EF4-FFF2-40B4-BE49-F238E27FC236}">
                        <a16:creationId xmlns:a16="http://schemas.microsoft.com/office/drawing/2014/main" id="{32A5653E-1A4D-4DE0-F884-9507B3625C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518911" y="2062935"/>
                    <a:ext cx="375408" cy="3812622"/>
                  </a:xfrm>
                  <a:prstGeom prst="leftBrac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7" name="テキスト ボックス 66">
                    <a:extLst>
                      <a:ext uri="{FF2B5EF4-FFF2-40B4-BE49-F238E27FC236}">
                        <a16:creationId xmlns:a16="http://schemas.microsoft.com/office/drawing/2014/main" id="{42CC7C31-71F7-6B79-8106-B3C25123A589}"/>
                      </a:ext>
                    </a:extLst>
                  </p:cNvPr>
                  <p:cNvSpPr txBox="1"/>
                  <p:nvPr/>
                </p:nvSpPr>
                <p:spPr>
                  <a:xfrm>
                    <a:off x="9830385" y="3678331"/>
                    <a:ext cx="1158874" cy="6697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dirty="0"/>
                      <a:t>96</a:t>
                    </a:r>
                    <a:r>
                      <a:rPr kumimoji="1" lang="ja-JP" altLang="en-US" dirty="0"/>
                      <a:t>個</a:t>
                    </a:r>
                    <a:endParaRPr kumimoji="1" lang="en-US" altLang="ja-JP" dirty="0"/>
                  </a:p>
                  <a:p>
                    <a:r>
                      <a:rPr lang="en-US" altLang="ja-JP" dirty="0"/>
                      <a:t>(96×25)</a:t>
                    </a:r>
                    <a:endParaRPr kumimoji="1" lang="ja-JP" altLang="en-US" dirty="0"/>
                  </a:p>
                </p:txBody>
              </p:sp>
              <p:sp>
                <p:nvSpPr>
                  <p:cNvPr id="68" name="矢印: 右 67">
                    <a:extLst>
                      <a:ext uri="{FF2B5EF4-FFF2-40B4-BE49-F238E27FC236}">
                        <a16:creationId xmlns:a16="http://schemas.microsoft.com/office/drawing/2014/main" id="{F758CB69-E82F-523B-D201-D637ACBEFF45}"/>
                      </a:ext>
                    </a:extLst>
                  </p:cNvPr>
                  <p:cNvSpPr/>
                  <p:nvPr/>
                </p:nvSpPr>
                <p:spPr>
                  <a:xfrm>
                    <a:off x="2140518" y="6316925"/>
                    <a:ext cx="835821" cy="217193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F53418D4-45B1-34DA-DFC1-2DCE9292570B}"/>
                    </a:ext>
                  </a:extLst>
                </p:cNvPr>
                <p:cNvSpPr txBox="1"/>
                <p:nvPr/>
              </p:nvSpPr>
              <p:spPr>
                <a:xfrm>
                  <a:off x="2894361" y="6280392"/>
                  <a:ext cx="4293862" cy="382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：</a:t>
                  </a:r>
                  <a:r>
                    <a:rPr lang="en-US" altLang="ja-JP" dirty="0"/>
                    <a:t>20ms</a:t>
                  </a:r>
                  <a:r>
                    <a:rPr lang="ja-JP" altLang="en-US" dirty="0"/>
                    <a:t>幅での</a:t>
                  </a:r>
                  <a:r>
                    <a:rPr lang="en-US" altLang="ja-JP" dirty="0"/>
                    <a:t>25</a:t>
                  </a:r>
                  <a:r>
                    <a:rPr lang="ja-JP" altLang="en-US" dirty="0"/>
                    <a:t>個の音声特徴量データ</a:t>
                  </a:r>
                  <a:endParaRPr lang="en-US" altLang="ja-JP" dirty="0"/>
                </a:p>
              </p:txBody>
            </p:sp>
          </p:grpSp>
          <p:grpSp>
            <p:nvGrpSpPr>
              <p:cNvPr id="82" name="グループ化 81">
                <a:extLst>
                  <a:ext uri="{FF2B5EF4-FFF2-40B4-BE49-F238E27FC236}">
                    <a16:creationId xmlns:a16="http://schemas.microsoft.com/office/drawing/2014/main" id="{EA378704-3AF1-C867-40B8-5B5A9F8677D6}"/>
                  </a:ext>
                </a:extLst>
              </p:cNvPr>
              <p:cNvGrpSpPr/>
              <p:nvPr/>
            </p:nvGrpSpPr>
            <p:grpSpPr>
              <a:xfrm>
                <a:off x="3240108" y="2607116"/>
                <a:ext cx="5822381" cy="3319727"/>
                <a:chOff x="3240108" y="2607116"/>
                <a:chExt cx="5822381" cy="3319727"/>
              </a:xfrm>
            </p:grpSpPr>
            <p:grpSp>
              <p:nvGrpSpPr>
                <p:cNvPr id="75" name="グループ化 74">
                  <a:extLst>
                    <a:ext uri="{FF2B5EF4-FFF2-40B4-BE49-F238E27FC236}">
                      <a16:creationId xmlns:a16="http://schemas.microsoft.com/office/drawing/2014/main" id="{1E7BCCB3-0D0C-9DE7-333F-E982F4822FFF}"/>
                    </a:ext>
                  </a:extLst>
                </p:cNvPr>
                <p:cNvGrpSpPr/>
                <p:nvPr/>
              </p:nvGrpSpPr>
              <p:grpSpPr>
                <a:xfrm>
                  <a:off x="3240108" y="2607116"/>
                  <a:ext cx="1054984" cy="414961"/>
                  <a:chOff x="3240108" y="2607116"/>
                  <a:chExt cx="1054984" cy="414961"/>
                </a:xfrm>
              </p:grpSpPr>
              <p:sp>
                <p:nvSpPr>
                  <p:cNvPr id="73" name="左中かっこ 72">
                    <a:extLst>
                      <a:ext uri="{FF2B5EF4-FFF2-40B4-BE49-F238E27FC236}">
                        <a16:creationId xmlns:a16="http://schemas.microsoft.com/office/drawing/2014/main" id="{56F73283-E456-EB5C-A242-BC5438F47DE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697474" y="2682686"/>
                    <a:ext cx="140252" cy="538530"/>
                  </a:xfrm>
                  <a:prstGeom prst="leftBrac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4" name="テキスト ボックス 73">
                    <a:extLst>
                      <a:ext uri="{FF2B5EF4-FFF2-40B4-BE49-F238E27FC236}">
                        <a16:creationId xmlns:a16="http://schemas.microsoft.com/office/drawing/2014/main" id="{A9826F56-6304-0A51-0943-6F8CA114AAB5}"/>
                      </a:ext>
                    </a:extLst>
                  </p:cNvPr>
                  <p:cNvSpPr txBox="1"/>
                  <p:nvPr/>
                </p:nvSpPr>
                <p:spPr>
                  <a:xfrm>
                    <a:off x="3240108" y="2607116"/>
                    <a:ext cx="10549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dirty="0"/>
                      <a:t>10</a:t>
                    </a:r>
                    <a:r>
                      <a:rPr kumimoji="1" lang="en-US" altLang="ja-JP" dirty="0"/>
                      <a:t>ms</a:t>
                    </a:r>
                  </a:p>
                </p:txBody>
              </p:sp>
            </p:grpSp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D8860F4A-8614-3278-D372-8F66744B55A7}"/>
                    </a:ext>
                  </a:extLst>
                </p:cNvPr>
                <p:cNvGrpSpPr/>
                <p:nvPr/>
              </p:nvGrpSpPr>
              <p:grpSpPr>
                <a:xfrm>
                  <a:off x="3865047" y="3106540"/>
                  <a:ext cx="1054984" cy="451768"/>
                  <a:chOff x="3362833" y="2610894"/>
                  <a:chExt cx="1054984" cy="451768"/>
                </a:xfrm>
              </p:grpSpPr>
              <p:sp>
                <p:nvSpPr>
                  <p:cNvPr id="77" name="左中かっこ 76">
                    <a:extLst>
                      <a:ext uri="{FF2B5EF4-FFF2-40B4-BE49-F238E27FC236}">
                        <a16:creationId xmlns:a16="http://schemas.microsoft.com/office/drawing/2014/main" id="{DA76688B-31D5-92CC-B57E-D51945F23D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821314" y="2723271"/>
                    <a:ext cx="140252" cy="538530"/>
                  </a:xfrm>
                  <a:prstGeom prst="leftBrac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1BB389C1-E8F8-4676-6844-E46FA389D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2833" y="2610894"/>
                    <a:ext cx="10549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dirty="0"/>
                      <a:t>10</a:t>
                    </a:r>
                    <a:r>
                      <a:rPr kumimoji="1" lang="en-US" altLang="ja-JP" dirty="0"/>
                      <a:t>ms</a:t>
                    </a:r>
                  </a:p>
                </p:txBody>
              </p:sp>
            </p:grpSp>
            <p:grpSp>
              <p:nvGrpSpPr>
                <p:cNvPr id="79" name="グループ化 78">
                  <a:extLst>
                    <a:ext uri="{FF2B5EF4-FFF2-40B4-BE49-F238E27FC236}">
                      <a16:creationId xmlns:a16="http://schemas.microsoft.com/office/drawing/2014/main" id="{D036BCE5-53E5-40DA-BC3F-8F13CC51BCF4}"/>
                    </a:ext>
                  </a:extLst>
                </p:cNvPr>
                <p:cNvGrpSpPr/>
                <p:nvPr/>
              </p:nvGrpSpPr>
              <p:grpSpPr>
                <a:xfrm>
                  <a:off x="8007505" y="5472230"/>
                  <a:ext cx="1054984" cy="454613"/>
                  <a:chOff x="2796869" y="2575849"/>
                  <a:chExt cx="1054984" cy="454613"/>
                </a:xfrm>
              </p:grpSpPr>
              <p:sp>
                <p:nvSpPr>
                  <p:cNvPr id="80" name="左中かっこ 79">
                    <a:extLst>
                      <a:ext uri="{FF2B5EF4-FFF2-40B4-BE49-F238E27FC236}">
                        <a16:creationId xmlns:a16="http://schemas.microsoft.com/office/drawing/2014/main" id="{52310A28-7179-5DD1-E897-9E01793596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42311" y="2691071"/>
                    <a:ext cx="140252" cy="538530"/>
                  </a:xfrm>
                  <a:prstGeom prst="leftBrac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1" name="テキスト ボックス 80">
                    <a:extLst>
                      <a:ext uri="{FF2B5EF4-FFF2-40B4-BE49-F238E27FC236}">
                        <a16:creationId xmlns:a16="http://schemas.microsoft.com/office/drawing/2014/main" id="{9AF311D3-4FFD-07BF-FA2D-01DB4F61F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796869" y="2575849"/>
                    <a:ext cx="10549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dirty="0"/>
                      <a:t>10</a:t>
                    </a:r>
                    <a:r>
                      <a:rPr kumimoji="1" lang="en-US" altLang="ja-JP" dirty="0"/>
                      <a:t>ms</a:t>
                    </a:r>
                  </a:p>
                </p:txBody>
              </p:sp>
            </p:grpSp>
          </p:grp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4C37630-6497-69C3-4841-106E59041697}"/>
                </a:ext>
              </a:extLst>
            </p:cNvPr>
            <p:cNvSpPr txBox="1"/>
            <p:nvPr/>
          </p:nvSpPr>
          <p:spPr>
            <a:xfrm>
              <a:off x="8900157" y="3959486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×</a:t>
              </a:r>
              <a:r>
                <a:rPr lang="ja-JP" altLang="en-US" dirty="0"/>
                <a:t>　最大</a:t>
              </a:r>
              <a:r>
                <a:rPr lang="en-US" altLang="ja-JP" dirty="0"/>
                <a:t>10</a:t>
              </a:r>
              <a:r>
                <a:rPr lang="ja-JP" altLang="en-US" dirty="0"/>
                <a:t>個の発話区間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8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5559</TotalTime>
  <Words>1060</Words>
  <Application>Microsoft Office PowerPoint</Application>
  <PresentationFormat>ワイド画面</PresentationFormat>
  <Paragraphs>151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Wingdings</vt:lpstr>
      <vt:lpstr>Office テーマ</vt:lpstr>
      <vt:lpstr>対話動画、openSMILEについて</vt:lpstr>
      <vt:lpstr>openSMILEの特徴量</vt:lpstr>
      <vt:lpstr>openSMILEの特徴量</vt:lpstr>
      <vt:lpstr>音声データの処理</vt:lpstr>
      <vt:lpstr>openSMILEの処理（患者1人に対して）</vt:lpstr>
      <vt:lpstr>全体の処理図</vt:lpstr>
      <vt:lpstr>音声データの処理</vt:lpstr>
      <vt:lpstr>openSMILEの処理（患者1人に対して）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仁保　貴耀</dc:creator>
  <cp:lastModifiedBy>仁保　貴耀</cp:lastModifiedBy>
  <cp:revision>19</cp:revision>
  <dcterms:created xsi:type="dcterms:W3CDTF">2025-07-23T05:40:27Z</dcterms:created>
  <dcterms:modified xsi:type="dcterms:W3CDTF">2025-08-04T05:20:33Z</dcterms:modified>
</cp:coreProperties>
</file>