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6"/>
  </p:notesMasterIdLst>
  <p:handoutMasterIdLst>
    <p:handoutMasterId r:id="rId17"/>
  </p:handoutMasterIdLst>
  <p:sldIdLst>
    <p:sldId id="324" r:id="rId5"/>
    <p:sldId id="312" r:id="rId6"/>
    <p:sldId id="304" r:id="rId7"/>
    <p:sldId id="307" r:id="rId8"/>
    <p:sldId id="282" r:id="rId9"/>
    <p:sldId id="315" r:id="rId10"/>
    <p:sldId id="314" r:id="rId11"/>
    <p:sldId id="325" r:id="rId12"/>
    <p:sldId id="317" r:id="rId13"/>
    <p:sldId id="318" r:id="rId14"/>
    <p:sldId id="297" r:id="rId15"/>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napToObjects="1">
      <p:cViewPr varScale="1">
        <p:scale>
          <a:sx n="78" d="100"/>
          <a:sy n="78" d="100"/>
        </p:scale>
        <p:origin x="878" y="7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2025</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845417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9B2ADCE-9843-A428-DAA7-EFF14FDBEC1D}"/>
              </a:ext>
            </a:extLst>
          </p:cNvPr>
          <p:cNvSpPr>
            <a:spLocks noGrp="1"/>
          </p:cNvSpPr>
          <p:nvPr>
            <p:ph type="sldNum" sz="quarter" idx="12"/>
          </p:nvPr>
        </p:nvSpPr>
        <p:spPr/>
        <p:txBody>
          <a:bodyPr/>
          <a:lstStyle/>
          <a:p>
            <a:fld id="{48F63A3B-78C7-47BE-AE5E-E10140E04643}" type="slidenum">
              <a:rPr lang="en-US" smtClean="0"/>
              <a:pPr/>
              <a:t>1</a:t>
            </a:fld>
            <a:endParaRPr lang="en-US" dirty="0"/>
          </a:p>
        </p:txBody>
      </p:sp>
      <p:sp>
        <p:nvSpPr>
          <p:cNvPr id="3" name="Title 1">
            <a:extLst>
              <a:ext uri="{FF2B5EF4-FFF2-40B4-BE49-F238E27FC236}">
                <a16:creationId xmlns:a16="http://schemas.microsoft.com/office/drawing/2014/main" id="{D00B7BA3-6851-03AB-1621-FA29A4BD5AB2}"/>
              </a:ext>
            </a:extLst>
          </p:cNvPr>
          <p:cNvSpPr>
            <a:spLocks noGrp="1"/>
          </p:cNvSpPr>
          <p:nvPr/>
        </p:nvSpPr>
        <p:spPr>
          <a:xfrm>
            <a:off x="213405" y="-115222"/>
            <a:ext cx="11811000" cy="833362"/>
          </a:xfrm>
          <a:prstGeom prst="rect">
            <a:avLst/>
          </a:prstGeom>
          <a:effectLst>
            <a:outerShdw blurRad="25400" dir="17880000">
              <a:srgbClr val="000000">
                <a:alpha val="46000"/>
              </a:srgbClr>
            </a:outerShdw>
          </a:effectLst>
        </p:spPr>
        <p:txBody>
          <a:bodyPr vert="horz" lIns="91440" tIns="45720" rIns="91440" bIns="45720" rtlCol="0" anchor="b">
            <a:no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800" b="1" dirty="0"/>
              <a:t>Lakshmi Narain College of Technology</a:t>
            </a:r>
            <a:endParaRPr lang="en-IN" sz="3800" b="1" dirty="0"/>
          </a:p>
        </p:txBody>
      </p:sp>
      <p:sp>
        <p:nvSpPr>
          <p:cNvPr id="4" name="Subtitle 2">
            <a:extLst>
              <a:ext uri="{FF2B5EF4-FFF2-40B4-BE49-F238E27FC236}">
                <a16:creationId xmlns:a16="http://schemas.microsoft.com/office/drawing/2014/main" id="{E64A9D7C-D06E-FA7C-4DAE-191F8D556531}"/>
              </a:ext>
            </a:extLst>
          </p:cNvPr>
          <p:cNvSpPr>
            <a:spLocks noGrp="1"/>
          </p:cNvSpPr>
          <p:nvPr/>
        </p:nvSpPr>
        <p:spPr>
          <a:xfrm>
            <a:off x="598714" y="2998839"/>
            <a:ext cx="11040382" cy="3723693"/>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tx2"/>
              </a:buClr>
              <a:buSzPct val="70000"/>
              <a:buFont typeface="Wingdings 2" charset="2"/>
              <a:buNone/>
              <a:defRPr sz="200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1pPr>
            <a:lvl2pPr marL="457200" indent="0" algn="ctr" defTabSz="457200" rtl="0" eaLnBrk="1" latinLnBrk="0" hangingPunct="1">
              <a:spcBef>
                <a:spcPct val="20000"/>
              </a:spcBef>
              <a:spcAft>
                <a:spcPts val="600"/>
              </a:spcAft>
              <a:buClr>
                <a:schemeClr val="tx2"/>
              </a:buClr>
              <a:buSzPct val="70000"/>
              <a:buFont typeface="Wingdings 2" charset="2"/>
              <a:buNone/>
              <a:defRPr sz="18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2pPr>
            <a:lvl3pPr marL="914400" indent="0" algn="ctr" defTabSz="457200" rtl="0" eaLnBrk="1" latinLnBrk="0" hangingPunct="1">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3pPr>
            <a:lvl4pPr marL="1371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4pPr>
            <a:lvl5pPr marL="18288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5pPr>
            <a:lvl6pPr marL="22860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6pPr>
            <a:lvl7pPr marL="27432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7pPr>
            <a:lvl8pPr marL="32004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8pPr>
            <a:lvl9pPr marL="3657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9pPr>
          </a:lstStyle>
          <a:p>
            <a:pPr algn="ctr"/>
            <a:r>
              <a:rPr lang="en-IN" sz="3600" b="1" dirty="0"/>
              <a:t>Project title: Zomato Datasets Analysis</a:t>
            </a:r>
          </a:p>
          <a:p>
            <a:r>
              <a:rPr lang="en-IN" sz="2400" b="1" dirty="0"/>
              <a:t>Major Project (CS-706)</a:t>
            </a:r>
          </a:p>
          <a:p>
            <a:pPr algn="l"/>
            <a:endParaRPr lang="en-IN" sz="2400" b="1" dirty="0"/>
          </a:p>
          <a:p>
            <a:pPr algn="l"/>
            <a:r>
              <a:rPr lang="en-IN" sz="2400" b="1" dirty="0"/>
              <a:t>HOD &amp; Guide</a:t>
            </a:r>
          </a:p>
          <a:p>
            <a:pPr algn="l"/>
            <a:r>
              <a:rPr lang="en-IN" sz="2400" b="1" dirty="0" err="1"/>
              <a:t>Srashti</a:t>
            </a:r>
            <a:r>
              <a:rPr lang="en-IN" sz="2400" b="1" dirty="0"/>
              <a:t> Thakur</a:t>
            </a:r>
          </a:p>
          <a:p>
            <a:pPr algn="ctr"/>
            <a:endParaRPr lang="en-IN" sz="2400" b="1" dirty="0"/>
          </a:p>
        </p:txBody>
      </p:sp>
      <p:sp>
        <p:nvSpPr>
          <p:cNvPr id="6" name="TextBox 4">
            <a:extLst>
              <a:ext uri="{FF2B5EF4-FFF2-40B4-BE49-F238E27FC236}">
                <a16:creationId xmlns:a16="http://schemas.microsoft.com/office/drawing/2014/main" id="{022FF97B-20D5-73C0-EEC6-E51F4BC26CB7}"/>
              </a:ext>
            </a:extLst>
          </p:cNvPr>
          <p:cNvSpPr txBox="1"/>
          <p:nvPr/>
        </p:nvSpPr>
        <p:spPr>
          <a:xfrm>
            <a:off x="6895737" y="3726191"/>
            <a:ext cx="4898572" cy="332398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sz="2400" b="1" dirty="0">
              <a:ln>
                <a:solidFill>
                  <a:schemeClr val="bg1">
                    <a:lumMod val="75000"/>
                    <a:lumOff val="25000"/>
                    <a:alpha val="10000"/>
                  </a:schemeClr>
                </a:solidFill>
              </a:ln>
              <a:effectLst>
                <a:outerShdw blurRad="9525" dist="25400" dir="14640000" algn="tl" rotWithShape="0">
                  <a:schemeClr val="bg1">
                    <a:alpha val="30000"/>
                  </a:schemeClr>
                </a:outerShdw>
              </a:effectLst>
            </a:endParaRPr>
          </a:p>
          <a:p>
            <a:r>
              <a:rPr lang="en-IN" sz="2400" b="1" dirty="0">
                <a:ln>
                  <a:solidFill>
                    <a:schemeClr val="bg1">
                      <a:lumMod val="75000"/>
                      <a:lumOff val="25000"/>
                      <a:alpha val="10000"/>
                    </a:schemeClr>
                  </a:solidFill>
                </a:ln>
                <a:effectLst>
                  <a:outerShdw blurRad="9525" dist="25400" dir="14640000" algn="tl" rotWithShape="0">
                    <a:schemeClr val="bg1">
                      <a:alpha val="30000"/>
                    </a:schemeClr>
                  </a:outerShdw>
                </a:effectLst>
              </a:rPr>
              <a:t>Submitted by: </a:t>
            </a:r>
          </a:p>
          <a:p>
            <a:r>
              <a:rPr lang="en-IN" sz="2400" b="1" dirty="0">
                <a:ln>
                  <a:solidFill>
                    <a:schemeClr val="bg1">
                      <a:lumMod val="75000"/>
                      <a:lumOff val="25000"/>
                      <a:alpha val="10000"/>
                    </a:schemeClr>
                  </a:solidFill>
                </a:ln>
                <a:effectLst>
                  <a:outerShdw blurRad="9525" dist="25400" dir="14640000" algn="tl" rotWithShape="0">
                    <a:schemeClr val="bg1">
                      <a:alpha val="30000"/>
                    </a:schemeClr>
                  </a:outerShdw>
                </a:effectLst>
              </a:rPr>
              <a:t>Anup </a:t>
            </a:r>
            <a:r>
              <a:rPr lang="en-IN" sz="2400" b="1" dirty="0" err="1">
                <a:ln>
                  <a:solidFill>
                    <a:schemeClr val="bg1">
                      <a:lumMod val="75000"/>
                      <a:lumOff val="25000"/>
                      <a:alpha val="10000"/>
                    </a:schemeClr>
                  </a:solidFill>
                </a:ln>
                <a:effectLst>
                  <a:outerShdw blurRad="9525" dist="25400" dir="14640000" algn="tl" rotWithShape="0">
                    <a:schemeClr val="bg1">
                      <a:alpha val="30000"/>
                    </a:schemeClr>
                  </a:outerShdw>
                </a:effectLst>
              </a:rPr>
              <a:t>Moyal</a:t>
            </a:r>
            <a:r>
              <a:rPr lang="en-IN" sz="2400" b="1" dirty="0">
                <a:ln>
                  <a:solidFill>
                    <a:schemeClr val="bg1">
                      <a:lumMod val="75000"/>
                      <a:lumOff val="25000"/>
                      <a:alpha val="10000"/>
                    </a:schemeClr>
                  </a:solidFill>
                </a:ln>
                <a:effectLst>
                  <a:outerShdw blurRad="9525" dist="25400" dir="14640000" algn="tl" rotWithShape="0">
                    <a:schemeClr val="bg1">
                      <a:alpha val="30000"/>
                    </a:schemeClr>
                  </a:outerShdw>
                </a:effectLst>
              </a:rPr>
              <a:t> (0820CS223D07)</a:t>
            </a:r>
          </a:p>
          <a:p>
            <a:r>
              <a:rPr lang="en-IN" sz="2400" b="1" dirty="0">
                <a:ln>
                  <a:solidFill>
                    <a:schemeClr val="bg1">
                      <a:lumMod val="75000"/>
                      <a:lumOff val="25000"/>
                      <a:alpha val="10000"/>
                    </a:schemeClr>
                  </a:solidFill>
                </a:ln>
                <a:effectLst>
                  <a:outerShdw blurRad="9525" dist="25400" dir="14640000" algn="tl" rotWithShape="0">
                    <a:schemeClr val="bg1">
                      <a:alpha val="30000"/>
                    </a:schemeClr>
                  </a:outerShdw>
                </a:effectLst>
              </a:rPr>
              <a:t>Govind Kumar(0820CS223D40)</a:t>
            </a:r>
            <a:endParaRPr lang="en-US" sz="2400" b="1" i="1" dirty="0">
              <a:ln>
                <a:solidFill>
                  <a:schemeClr val="bg1">
                    <a:lumMod val="75000"/>
                    <a:lumOff val="25000"/>
                    <a:alpha val="10000"/>
                  </a:schemeClr>
                </a:solidFill>
              </a:ln>
              <a:effectLst>
                <a:outerShdw blurRad="9525" dist="25400" dir="14640000" algn="tl" rotWithShape="0">
                  <a:schemeClr val="bg1">
                    <a:alpha val="30000"/>
                  </a:schemeClr>
                </a:outerShdw>
              </a:effectLst>
              <a:latin typeface="Times New Roman" panose="02020603050405020304" pitchFamily="18" charset="0"/>
            </a:endParaRPr>
          </a:p>
          <a:p>
            <a:r>
              <a:rPr lang="en-IN" sz="2400" b="1" dirty="0" err="1">
                <a:ln>
                  <a:solidFill>
                    <a:schemeClr val="bg1">
                      <a:lumMod val="75000"/>
                      <a:lumOff val="25000"/>
                      <a:alpha val="10000"/>
                    </a:schemeClr>
                  </a:solidFill>
                </a:ln>
                <a:effectLst>
                  <a:outerShdw blurRad="9525" dist="25400" dir="14640000" algn="tl" rotWithShape="0">
                    <a:schemeClr val="bg1">
                      <a:alpha val="30000"/>
                    </a:schemeClr>
                  </a:outerShdw>
                </a:effectLst>
              </a:rPr>
              <a:t>Nishit</a:t>
            </a:r>
            <a:r>
              <a:rPr lang="en-IN" sz="2400" b="1" dirty="0">
                <a:ln>
                  <a:solidFill>
                    <a:schemeClr val="bg1">
                      <a:lumMod val="75000"/>
                      <a:lumOff val="25000"/>
                      <a:alpha val="10000"/>
                    </a:schemeClr>
                  </a:solidFill>
                </a:ln>
                <a:effectLst>
                  <a:outerShdw blurRad="9525" dist="25400" dir="14640000" algn="tl" rotWithShape="0">
                    <a:schemeClr val="bg1">
                      <a:alpha val="30000"/>
                    </a:schemeClr>
                  </a:outerShdw>
                </a:effectLst>
              </a:rPr>
              <a:t> Kumar(0820CS223D21)</a:t>
            </a:r>
          </a:p>
          <a:p>
            <a:r>
              <a:rPr lang="en-IN" sz="2400" b="1" dirty="0">
                <a:ln>
                  <a:solidFill>
                    <a:schemeClr val="bg1">
                      <a:lumMod val="75000"/>
                      <a:lumOff val="25000"/>
                      <a:alpha val="10000"/>
                    </a:schemeClr>
                  </a:solidFill>
                </a:ln>
                <a:effectLst>
                  <a:outerShdw blurRad="9525" dist="25400" dir="14640000" algn="tl" rotWithShape="0">
                    <a:schemeClr val="bg1">
                      <a:alpha val="30000"/>
                    </a:schemeClr>
                  </a:outerShdw>
                </a:effectLst>
              </a:rPr>
              <a:t>Sourabh Kumar(0820S211081)</a:t>
            </a:r>
          </a:p>
          <a:p>
            <a:r>
              <a:rPr lang="en-IN" sz="2400" b="1" dirty="0">
                <a:ln>
                  <a:solidFill>
                    <a:schemeClr val="bg1">
                      <a:lumMod val="75000"/>
                      <a:lumOff val="25000"/>
                      <a:alpha val="10000"/>
                    </a:schemeClr>
                  </a:solidFill>
                </a:ln>
                <a:effectLst>
                  <a:outerShdw blurRad="9525" dist="25400" dir="14640000" algn="tl" rotWithShape="0">
                    <a:schemeClr val="bg1">
                      <a:alpha val="30000"/>
                    </a:schemeClr>
                  </a:outerShdw>
                </a:effectLst>
              </a:rPr>
              <a:t>Tushar Khare(0820CS211087)</a:t>
            </a:r>
          </a:p>
          <a:p>
            <a:r>
              <a:rPr lang="en-IN" sz="2400" b="1" dirty="0">
                <a:ln>
                  <a:solidFill>
                    <a:schemeClr val="bg1">
                      <a:lumMod val="75000"/>
                      <a:lumOff val="25000"/>
                      <a:alpha val="10000"/>
                    </a:schemeClr>
                  </a:solidFill>
                </a:ln>
                <a:effectLst>
                  <a:outerShdw blurRad="9525" dist="25400" dir="14640000" algn="tl" rotWithShape="0">
                    <a:schemeClr val="bg1">
                      <a:alpha val="30000"/>
                    </a:schemeClr>
                  </a:outerShdw>
                </a:effectLst>
              </a:rPr>
              <a:t>Department: CSE</a:t>
            </a:r>
          </a:p>
          <a:p>
            <a:endParaRPr lang="en-IN" dirty="0"/>
          </a:p>
        </p:txBody>
      </p:sp>
      <p:pic>
        <p:nvPicPr>
          <p:cNvPr id="8" name="Picture 7">
            <a:extLst>
              <a:ext uri="{FF2B5EF4-FFF2-40B4-BE49-F238E27FC236}">
                <a16:creationId xmlns:a16="http://schemas.microsoft.com/office/drawing/2014/main" id="{3DD28C81-24E1-F3A1-D091-DD575C289EFE}"/>
              </a:ext>
            </a:extLst>
          </p:cNvPr>
          <p:cNvPicPr>
            <a:picLocks noChangeAspect="1"/>
          </p:cNvPicPr>
          <p:nvPr/>
        </p:nvPicPr>
        <p:blipFill>
          <a:blip r:embed="rId2"/>
          <a:stretch>
            <a:fillRect/>
          </a:stretch>
        </p:blipFill>
        <p:spPr>
          <a:xfrm>
            <a:off x="4639582" y="718140"/>
            <a:ext cx="2256155" cy="2165909"/>
          </a:xfrm>
          <a:prstGeom prst="rect">
            <a:avLst/>
          </a:prstGeom>
        </p:spPr>
      </p:pic>
    </p:spTree>
    <p:extLst>
      <p:ext uri="{BB962C8B-B14F-4D97-AF65-F5344CB8AC3E}">
        <p14:creationId xmlns:p14="http://schemas.microsoft.com/office/powerpoint/2010/main" val="6802376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3EC8A-1733-CCF7-081F-EB4667CB3285}"/>
              </a:ext>
            </a:extLst>
          </p:cNvPr>
          <p:cNvSpPr>
            <a:spLocks noGrp="1"/>
          </p:cNvSpPr>
          <p:nvPr>
            <p:ph type="title"/>
          </p:nvPr>
        </p:nvSpPr>
        <p:spPr>
          <a:xfrm>
            <a:off x="236630" y="61830"/>
            <a:ext cx="8869680" cy="790737"/>
          </a:xfrm>
        </p:spPr>
        <p:txBody>
          <a:bodyPr/>
          <a:lstStyle/>
          <a:p>
            <a:r>
              <a:rPr lang="en-IN" dirty="0"/>
              <a:t>Conclusion &amp; Future Work</a:t>
            </a:r>
            <a:endParaRPr lang="en-US" dirty="0"/>
          </a:p>
        </p:txBody>
      </p:sp>
      <p:pic>
        <p:nvPicPr>
          <p:cNvPr id="7" name="Picture Placeholder 6" descr="A person wearing glasses and a blue shirt">
            <a:extLst>
              <a:ext uri="{FF2B5EF4-FFF2-40B4-BE49-F238E27FC236}">
                <a16:creationId xmlns:a16="http://schemas.microsoft.com/office/drawing/2014/main" id="{C570EB79-053B-0283-9D2D-6266701EEDDD}"/>
              </a:ext>
            </a:extLst>
          </p:cNvPr>
          <p:cNvPicPr>
            <a:picLocks noGrp="1" noChangeAspect="1"/>
          </p:cNvPicPr>
          <p:nvPr>
            <p:ph type="pic" sz="quarter" idx="14"/>
          </p:nvPr>
        </p:nvPicPr>
        <p:blipFill rotWithShape="1">
          <a:blip r:embed="rId3">
            <a:duotone>
              <a:prstClr val="black"/>
              <a:schemeClr val="accent4">
                <a:tint val="45000"/>
                <a:satMod val="400000"/>
              </a:schemeClr>
            </a:duotone>
          </a:blip>
          <a:srcRect l="19088" r="19088"/>
          <a:stretch/>
        </p:blipFill>
        <p:spPr>
          <a:xfrm>
            <a:off x="8989454" y="3405189"/>
            <a:ext cx="3202546" cy="3452811"/>
          </a:xfrm>
        </p:spPr>
      </p:pic>
      <p:sp>
        <p:nvSpPr>
          <p:cNvPr id="2" name="Slide Number Placeholder 1">
            <a:extLst>
              <a:ext uri="{FF2B5EF4-FFF2-40B4-BE49-F238E27FC236}">
                <a16:creationId xmlns:a16="http://schemas.microsoft.com/office/drawing/2014/main" id="{AB69D854-FB65-0E93-CFE2-041F7C41DD24}"/>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10</a:t>
            </a:fld>
            <a:endParaRPr lang="en-US" dirty="0"/>
          </a:p>
        </p:txBody>
      </p:sp>
      <p:sp>
        <p:nvSpPr>
          <p:cNvPr id="5" name="Rectangle 1">
            <a:extLst>
              <a:ext uri="{FF2B5EF4-FFF2-40B4-BE49-F238E27FC236}">
                <a16:creationId xmlns:a16="http://schemas.microsoft.com/office/drawing/2014/main" id="{63DA2C15-862D-1632-E65A-72149AA03960}"/>
              </a:ext>
            </a:extLst>
          </p:cNvPr>
          <p:cNvSpPr>
            <a:spLocks noGrp="1" noChangeArrowheads="1"/>
          </p:cNvSpPr>
          <p:nvPr>
            <p:ph idx="13"/>
          </p:nvPr>
        </p:nvSpPr>
        <p:spPr bwMode="auto">
          <a:xfrm>
            <a:off x="325120" y="955830"/>
            <a:ext cx="8402320" cy="529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2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sz="2600" dirty="0">
                <a:solidFill>
                  <a:schemeClr val="tx1">
                    <a:lumMod val="95000"/>
                    <a:lumOff val="5000"/>
                  </a:schemeClr>
                </a:solidFill>
              </a:rPr>
              <a:t>The analysis of the Zomato Indore Dataset offers valuable insights into the restaurant landscape, customer preferences, and key market trends within the city. By examining customer ratings, pricing structures, restaurant distribution, and popular cuisines, this study highlights several crucial aspects of the dining experience in Indore, providing actionable recommendations for stakeholders across the food and beverage industry.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1" i="0" u="none" strike="noStrike" cap="none" normalizeH="0" baseline="0" dirty="0">
                <a:ln>
                  <a:noFill/>
                </a:ln>
                <a:solidFill>
                  <a:schemeClr val="tx1"/>
                </a:solidFill>
                <a:effectLst/>
                <a:latin typeface="Arial" panose="020B0604020202020204" pitchFamily="34" charset="0"/>
              </a:rPr>
              <a:t>Future Work</a:t>
            </a:r>
            <a:r>
              <a:rPr kumimoji="0" lang="en-US" altLang="en-US" sz="2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0" i="0" u="none" strike="noStrike" cap="none" normalizeH="0" baseline="0" dirty="0">
                <a:ln>
                  <a:noFill/>
                </a:ln>
                <a:solidFill>
                  <a:schemeClr val="tx1"/>
                </a:solidFill>
                <a:effectLst/>
                <a:latin typeface="Arial" panose="020B0604020202020204" pitchFamily="34" charset="0"/>
              </a:rPr>
              <a:t>Ideas for enhancing the analysis, such as using machine learning to predict customer ratings or demand.</a:t>
            </a:r>
          </a:p>
        </p:txBody>
      </p:sp>
    </p:spTree>
    <p:extLst>
      <p:ext uri="{BB962C8B-B14F-4D97-AF65-F5344CB8AC3E}">
        <p14:creationId xmlns:p14="http://schemas.microsoft.com/office/powerpoint/2010/main" val="4072101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sz="4400" dirty="0"/>
              <a:t>Thank </a:t>
            </a:r>
            <a:br>
              <a:rPr lang="en-US" sz="4400" dirty="0"/>
            </a:br>
            <a:r>
              <a:rPr lang="en-US" sz="4400" dirty="0"/>
              <a:t>you</a:t>
            </a:r>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IN" dirty="0"/>
              <a:t>Restaurant Recommender System</a:t>
            </a:r>
            <a:endParaRPr lang="en-US" dirty="0"/>
          </a:p>
        </p:txBody>
      </p:sp>
    </p:spTree>
    <p:extLst>
      <p:ext uri="{BB962C8B-B14F-4D97-AF65-F5344CB8AC3E}">
        <p14:creationId xmlns:p14="http://schemas.microsoft.com/office/powerpoint/2010/main" val="2202437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a:t>Content</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a:lstStyle/>
          <a:p>
            <a:r>
              <a:rPr lang="en-US" dirty="0"/>
              <a:t>Introduction</a:t>
            </a:r>
          </a:p>
          <a:p>
            <a:r>
              <a:rPr lang="en-US" dirty="0"/>
              <a:t>Problem Statements</a:t>
            </a:r>
          </a:p>
          <a:p>
            <a:r>
              <a:rPr lang="en-US" dirty="0"/>
              <a:t>Technology Used</a:t>
            </a:r>
          </a:p>
          <a:p>
            <a:r>
              <a:rPr lang="en-US" dirty="0"/>
              <a:t>Proposed Solutions &amp;  Key Findings</a:t>
            </a:r>
          </a:p>
          <a:p>
            <a:r>
              <a:rPr lang="en-US" dirty="0"/>
              <a:t>Conclusion</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5157156" y="343868"/>
            <a:ext cx="4493611" cy="383719"/>
          </a:xfrm>
        </p:spPr>
        <p:txBody>
          <a:bodyPr/>
          <a:lstStyle/>
          <a:p>
            <a:r>
              <a:rPr lang="en-US" dirty="0"/>
              <a:t>Introduction</a:t>
            </a:r>
          </a:p>
        </p:txBody>
      </p:sp>
      <p:sp>
        <p:nvSpPr>
          <p:cNvPr id="3" name="TextBox 2">
            <a:extLst>
              <a:ext uri="{FF2B5EF4-FFF2-40B4-BE49-F238E27FC236}">
                <a16:creationId xmlns:a16="http://schemas.microsoft.com/office/drawing/2014/main" id="{A98F28B7-5C27-8151-4EEF-8DEB2FC46789}"/>
              </a:ext>
            </a:extLst>
          </p:cNvPr>
          <p:cNvSpPr txBox="1"/>
          <p:nvPr/>
        </p:nvSpPr>
        <p:spPr>
          <a:xfrm rot="10800000" flipH="1" flipV="1">
            <a:off x="5258756" y="1452479"/>
            <a:ext cx="6232204" cy="4154984"/>
          </a:xfrm>
          <a:prstGeom prst="rect">
            <a:avLst/>
          </a:prstGeom>
          <a:noFill/>
        </p:spPr>
        <p:txBody>
          <a:bodyPr wrap="square" rtlCol="0">
            <a:spAutoFit/>
          </a:bodyPr>
          <a:lstStyle/>
          <a:p>
            <a:r>
              <a:rPr lang="en-US" sz="2400" dirty="0"/>
              <a:t>This study explores the Zomato Indore Dataset to gain a comprehensive understanding of customer preferences, dining trends, and restaurant performance in Indore. By analyzing various data points, including customer ratings, cuisine popularity, pricing structures, and restaurant locations, this research provides data-driven insights tailored for key stakeholders such as restaurant owners, food delivery platforms, marketers, and city planners.</a:t>
            </a:r>
            <a:endParaRPr lang="en-IN" sz="2400" dirty="0"/>
          </a:p>
        </p:txBody>
      </p:sp>
      <p:pic>
        <p:nvPicPr>
          <p:cNvPr id="8" name="Picture Placeholder 7">
            <a:extLst>
              <a:ext uri="{FF2B5EF4-FFF2-40B4-BE49-F238E27FC236}">
                <a16:creationId xmlns:a16="http://schemas.microsoft.com/office/drawing/2014/main" id="{B49DED25-D579-A3F4-3A0D-AB8329C949DE}"/>
              </a:ext>
            </a:extLst>
          </p:cNvPr>
          <p:cNvPicPr>
            <a:picLocks noGrp="1" noChangeAspect="1"/>
          </p:cNvPicPr>
          <p:nvPr>
            <p:ph type="pic" sz="quarter" idx="11"/>
          </p:nvPr>
        </p:nvPicPr>
        <p:blipFill>
          <a:blip r:embed="rId3"/>
          <a:srcRect l="20564" r="20564"/>
          <a:stretch>
            <a:fillRect/>
          </a:stretch>
        </p:blipFill>
        <p:spPr>
          <a:xfrm>
            <a:off x="368885" y="249237"/>
            <a:ext cx="4344695" cy="6359525"/>
          </a:xfrm>
        </p:spPr>
      </p:pic>
    </p:spTree>
    <p:extLst>
      <p:ext uri="{BB962C8B-B14F-4D97-AF65-F5344CB8AC3E}">
        <p14:creationId xmlns:p14="http://schemas.microsoft.com/office/powerpoint/2010/main" val="2906491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1057274"/>
            <a:ext cx="7965461" cy="994164"/>
          </a:xfrm>
        </p:spPr>
        <p:txBody>
          <a:bodyPr/>
          <a:lstStyle/>
          <a:p>
            <a:r>
              <a:rPr lang="en-US" dirty="0"/>
              <a:t>Problem Statement</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5</a:t>
            </a:fld>
            <a:endParaRPr lang="en-US" dirty="0"/>
          </a:p>
        </p:txBody>
      </p:sp>
      <p:sp>
        <p:nvSpPr>
          <p:cNvPr id="6" name="Rectangle 1">
            <a:extLst>
              <a:ext uri="{FF2B5EF4-FFF2-40B4-BE49-F238E27FC236}">
                <a16:creationId xmlns:a16="http://schemas.microsoft.com/office/drawing/2014/main" id="{02D12854-4969-4365-9E05-196EC893353B}"/>
              </a:ext>
            </a:extLst>
          </p:cNvPr>
          <p:cNvSpPr>
            <a:spLocks noGrp="1" noChangeArrowheads="1"/>
          </p:cNvSpPr>
          <p:nvPr>
            <p:ph sz="half" idx="2"/>
          </p:nvPr>
        </p:nvSpPr>
        <p:spPr bwMode="auto">
          <a:xfrm>
            <a:off x="2550159" y="2799691"/>
            <a:ext cx="9641841" cy="3385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Objective</a:t>
            </a:r>
            <a:r>
              <a:rPr kumimoji="0" lang="en-US" altLang="en-US" sz="2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How can Zomato’s data provide insights into customer preferences, top-rated restaurants, and popular cuisines?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Specific Problems to Address</a:t>
            </a:r>
            <a:r>
              <a:rPr kumimoji="0" lang="en-US" altLang="en-US" sz="2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Identifying high-demand cuisines and locations.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Analyzing factors that impact restaurant ratings.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Understanding price distribution across regions.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85681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765973" y="-279719"/>
            <a:ext cx="7796464" cy="1222385"/>
          </a:xfrm>
        </p:spPr>
        <p:txBody>
          <a:bodyPr/>
          <a:lstStyle/>
          <a:p>
            <a:r>
              <a:rPr lang="en-IN" dirty="0"/>
              <a:t>Technology Used</a:t>
            </a:r>
            <a:endParaRPr lang="en-US" dirty="0"/>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6</a:t>
            </a:fld>
            <a:endParaRPr lang="en-US" dirty="0"/>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254000" y="1282471"/>
            <a:ext cx="8308437" cy="3720337"/>
          </a:xfrm>
        </p:spPr>
        <p:txBody>
          <a:bodyPr>
            <a:noAutofit/>
          </a:bodyPr>
          <a:lstStyle/>
          <a:p>
            <a:pPr>
              <a:buFont typeface="Arial" panose="020B0604020202020204" pitchFamily="34" charset="0"/>
              <a:buChar char="•"/>
            </a:pPr>
            <a:r>
              <a:rPr lang="en-IN" sz="2400" b="1" dirty="0">
                <a:solidFill>
                  <a:schemeClr val="tx1">
                    <a:lumMod val="95000"/>
                    <a:lumOff val="5000"/>
                  </a:schemeClr>
                </a:solidFill>
              </a:rPr>
              <a:t>Data Processing &amp; Analysis</a:t>
            </a:r>
            <a:r>
              <a:rPr lang="en-IN" sz="2400" dirty="0">
                <a:solidFill>
                  <a:schemeClr val="tx1">
                    <a:lumMod val="95000"/>
                    <a:lumOff val="5000"/>
                  </a:schemeClr>
                </a:solidFill>
              </a:rPr>
              <a:t>:</a:t>
            </a:r>
          </a:p>
          <a:p>
            <a:pPr marL="742950" lvl="1" indent="-285750">
              <a:buFont typeface="Arial" panose="020B0604020202020204" pitchFamily="34" charset="0"/>
              <a:buChar char="•"/>
            </a:pPr>
            <a:r>
              <a:rPr lang="en-IN" sz="2400" b="1" dirty="0">
                <a:solidFill>
                  <a:schemeClr val="tx1">
                    <a:lumMod val="95000"/>
                    <a:lumOff val="5000"/>
                  </a:schemeClr>
                </a:solidFill>
              </a:rPr>
              <a:t>Python</a:t>
            </a:r>
            <a:r>
              <a:rPr lang="en-IN" sz="2400" dirty="0">
                <a:solidFill>
                  <a:schemeClr val="tx1">
                    <a:lumMod val="95000"/>
                    <a:lumOff val="5000"/>
                  </a:schemeClr>
                </a:solidFill>
              </a:rPr>
              <a:t> (libraries like pandas for data handling, NumPy for numerical operations)</a:t>
            </a:r>
          </a:p>
          <a:p>
            <a:pPr marL="742950" lvl="1" indent="-285750">
              <a:buFont typeface="Arial" panose="020B0604020202020204" pitchFamily="34" charset="0"/>
              <a:buChar char="•"/>
            </a:pPr>
            <a:r>
              <a:rPr lang="en-IN" sz="2400" b="1" dirty="0">
                <a:solidFill>
                  <a:schemeClr val="tx1">
                    <a:lumMod val="95000"/>
                    <a:lumOff val="5000"/>
                  </a:schemeClr>
                </a:solidFill>
              </a:rPr>
              <a:t>Data Visualization</a:t>
            </a:r>
            <a:r>
              <a:rPr lang="en-IN" sz="2400" dirty="0">
                <a:solidFill>
                  <a:schemeClr val="tx1">
                    <a:lumMod val="95000"/>
                    <a:lumOff val="5000"/>
                  </a:schemeClr>
                </a:solidFill>
              </a:rPr>
              <a:t>:</a:t>
            </a:r>
          </a:p>
          <a:p>
            <a:pPr marL="1143000" lvl="2" indent="-228600">
              <a:buFont typeface="Arial" panose="020B0604020202020204" pitchFamily="34" charset="0"/>
              <a:buChar char="•"/>
            </a:pPr>
            <a:r>
              <a:rPr lang="en-IN" sz="2400" b="1" dirty="0">
                <a:solidFill>
                  <a:schemeClr val="tx1">
                    <a:lumMod val="95000"/>
                    <a:lumOff val="5000"/>
                  </a:schemeClr>
                </a:solidFill>
              </a:rPr>
              <a:t>Matplotlib</a:t>
            </a:r>
            <a:r>
              <a:rPr lang="en-IN" sz="2400" dirty="0">
                <a:solidFill>
                  <a:schemeClr val="tx1">
                    <a:lumMod val="95000"/>
                    <a:lumOff val="5000"/>
                  </a:schemeClr>
                </a:solidFill>
              </a:rPr>
              <a:t> and </a:t>
            </a:r>
            <a:r>
              <a:rPr lang="en-IN" sz="2400" b="1" dirty="0">
                <a:solidFill>
                  <a:schemeClr val="tx1">
                    <a:lumMod val="95000"/>
                    <a:lumOff val="5000"/>
                  </a:schemeClr>
                </a:solidFill>
              </a:rPr>
              <a:t>Seaborn</a:t>
            </a:r>
            <a:r>
              <a:rPr lang="en-IN" sz="2400" dirty="0">
                <a:solidFill>
                  <a:schemeClr val="tx1">
                    <a:lumMod val="95000"/>
                    <a:lumOff val="5000"/>
                  </a:schemeClr>
                </a:solidFill>
              </a:rPr>
              <a:t> for creating visual insights.</a:t>
            </a:r>
          </a:p>
          <a:p>
            <a:pPr marL="742950" lvl="1" indent="-285750">
              <a:buFont typeface="Arial" panose="020B0604020202020204" pitchFamily="34" charset="0"/>
              <a:buChar char="•"/>
            </a:pPr>
            <a:r>
              <a:rPr lang="en-IN" sz="2400" b="1" dirty="0">
                <a:solidFill>
                  <a:schemeClr val="tx1">
                    <a:lumMod val="95000"/>
                    <a:lumOff val="5000"/>
                  </a:schemeClr>
                </a:solidFill>
              </a:rPr>
              <a:t>Additional Tools</a:t>
            </a:r>
            <a:r>
              <a:rPr lang="en-IN" sz="2400" dirty="0">
                <a:solidFill>
                  <a:schemeClr val="tx1">
                    <a:lumMod val="95000"/>
                    <a:lumOff val="5000"/>
                  </a:schemeClr>
                </a:solidFill>
              </a:rPr>
              <a:t>:</a:t>
            </a:r>
          </a:p>
          <a:p>
            <a:pPr marL="1143000" lvl="2" indent="-228600">
              <a:buFont typeface="Arial" panose="020B0604020202020204" pitchFamily="34" charset="0"/>
              <a:buChar char="•"/>
            </a:pPr>
            <a:r>
              <a:rPr lang="en-IN" sz="2400" b="1" dirty="0">
                <a:solidFill>
                  <a:schemeClr val="tx1">
                    <a:lumMod val="95000"/>
                    <a:lumOff val="5000"/>
                  </a:schemeClr>
                </a:solidFill>
              </a:rPr>
              <a:t>SQL</a:t>
            </a:r>
            <a:r>
              <a:rPr lang="en-IN" sz="2400" dirty="0">
                <a:solidFill>
                  <a:schemeClr val="tx1">
                    <a:lumMod val="95000"/>
                    <a:lumOff val="5000"/>
                  </a:schemeClr>
                </a:solidFill>
              </a:rPr>
              <a:t> for data manipulation </a:t>
            </a:r>
          </a:p>
          <a:p>
            <a:pPr marL="1143000" lvl="2" indent="-228600">
              <a:buFont typeface="Arial" panose="020B0604020202020204" pitchFamily="34" charset="0"/>
              <a:buChar char="•"/>
            </a:pPr>
            <a:r>
              <a:rPr lang="en-IN" sz="2400" b="1" dirty="0">
                <a:solidFill>
                  <a:schemeClr val="tx1">
                    <a:lumMod val="95000"/>
                    <a:lumOff val="5000"/>
                  </a:schemeClr>
                </a:solidFill>
              </a:rPr>
              <a:t>Frontend Tools </a:t>
            </a:r>
            <a:r>
              <a:rPr lang="en-IN" sz="2400" dirty="0">
                <a:solidFill>
                  <a:schemeClr val="tx1">
                    <a:lumMod val="95000"/>
                    <a:lumOff val="5000"/>
                  </a:schemeClr>
                </a:solidFill>
              </a:rPr>
              <a:t>(</a:t>
            </a:r>
            <a:r>
              <a:rPr lang="en-IN" sz="2400" dirty="0" err="1">
                <a:solidFill>
                  <a:schemeClr val="tx1">
                    <a:lumMod val="95000"/>
                    <a:lumOff val="5000"/>
                  </a:schemeClr>
                </a:solidFill>
              </a:rPr>
              <a:t>Reactjs</a:t>
            </a:r>
            <a:r>
              <a:rPr lang="en-IN" sz="2400" dirty="0">
                <a:solidFill>
                  <a:schemeClr val="tx1">
                    <a:lumMod val="95000"/>
                    <a:lumOff val="5000"/>
                  </a:schemeClr>
                </a:solidFill>
              </a:rPr>
              <a:t> CSS Material UI)</a:t>
            </a:r>
          </a:p>
          <a:p>
            <a:pPr marL="742950" lvl="1" indent="-285750">
              <a:buFont typeface="Arial" panose="020B0604020202020204" pitchFamily="34" charset="0"/>
              <a:buChar char="•"/>
            </a:pPr>
            <a:r>
              <a:rPr lang="en-IN" sz="2400" b="1" dirty="0">
                <a:solidFill>
                  <a:schemeClr val="tx1">
                    <a:lumMod val="95000"/>
                    <a:lumOff val="5000"/>
                  </a:schemeClr>
                </a:solidFill>
              </a:rPr>
              <a:t>Environment</a:t>
            </a:r>
            <a:r>
              <a:rPr lang="en-IN" sz="2400" dirty="0">
                <a:solidFill>
                  <a:schemeClr val="tx1">
                    <a:lumMod val="95000"/>
                    <a:lumOff val="5000"/>
                  </a:schemeClr>
                </a:solidFill>
              </a:rPr>
              <a:t>:</a:t>
            </a:r>
          </a:p>
          <a:p>
            <a:pPr marL="1143000" lvl="2" indent="-228600">
              <a:buFont typeface="Arial" panose="020B0604020202020204" pitchFamily="34" charset="0"/>
              <a:buChar char="•"/>
            </a:pPr>
            <a:r>
              <a:rPr lang="en-IN" sz="2400" dirty="0" err="1">
                <a:solidFill>
                  <a:schemeClr val="tx1">
                    <a:lumMod val="95000"/>
                    <a:lumOff val="5000"/>
                  </a:schemeClr>
                </a:solidFill>
              </a:rPr>
              <a:t>Jupyter</a:t>
            </a:r>
            <a:r>
              <a:rPr lang="en-IN" sz="2400" dirty="0">
                <a:solidFill>
                  <a:schemeClr val="tx1">
                    <a:lumMod val="95000"/>
                    <a:lumOff val="5000"/>
                  </a:schemeClr>
                </a:solidFill>
              </a:rPr>
              <a:t> Notebook or other IDEs(Kaggle, Collab)used for analysis.</a:t>
            </a:r>
          </a:p>
          <a:p>
            <a:endParaRPr lang="en-US" sz="2400" dirty="0"/>
          </a:p>
        </p:txBody>
      </p:sp>
      <p:sp>
        <p:nvSpPr>
          <p:cNvPr id="17" name="Content Placeholder 6">
            <a:extLst>
              <a:ext uri="{FF2B5EF4-FFF2-40B4-BE49-F238E27FC236}">
                <a16:creationId xmlns:a16="http://schemas.microsoft.com/office/drawing/2014/main" id="{33680A80-5C61-DD02-1119-0565C0AD5372}"/>
              </a:ext>
            </a:extLst>
          </p:cNvPr>
          <p:cNvSpPr>
            <a:spLocks noGrp="1"/>
          </p:cNvSpPr>
          <p:nvPr>
            <p:ph sz="quarter" idx="4"/>
          </p:nvPr>
        </p:nvSpPr>
        <p:spPr>
          <a:xfrm flipH="1" flipV="1">
            <a:off x="7482470" y="6023364"/>
            <a:ext cx="45719" cy="45719"/>
          </a:xfrm>
        </p:spPr>
        <p:txBody>
          <a:bodyPr>
            <a:normAutofit fontScale="25000" lnSpcReduction="20000"/>
          </a:bodyPr>
          <a:lstStyle/>
          <a:p>
            <a:endParaRPr lang="en-US" dirty="0"/>
          </a:p>
        </p:txBody>
      </p:sp>
    </p:spTree>
    <p:extLst>
      <p:ext uri="{BB962C8B-B14F-4D97-AF65-F5344CB8AC3E}">
        <p14:creationId xmlns:p14="http://schemas.microsoft.com/office/powerpoint/2010/main" val="2468595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4364809" y="1057274"/>
            <a:ext cx="7043617" cy="2520217"/>
          </a:xfrm>
        </p:spPr>
        <p:txBody>
          <a:bodyPr/>
          <a:lstStyle/>
          <a:p>
            <a:r>
              <a:rPr lang="en-US" dirty="0"/>
              <a:t>Selecting </a:t>
            </a:r>
            <a:br>
              <a:rPr lang="en-US" dirty="0"/>
            </a:br>
            <a:r>
              <a:rPr lang="en-US" dirty="0"/>
              <a:t>visual aids</a:t>
            </a: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7</a:t>
            </a:fld>
            <a:endParaRPr lang="en-US" dirty="0"/>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4364808" y="3808750"/>
            <a:ext cx="7043618" cy="2233233"/>
          </a:xfrm>
        </p:spPr>
        <p:txBody>
          <a:bodyPr/>
          <a:lstStyle/>
          <a:p>
            <a:r>
              <a:rPr lang="en-US" dirty="0"/>
              <a:t>Enhancing your presentation</a:t>
            </a:r>
          </a:p>
        </p:txBody>
      </p:sp>
      <p:pic>
        <p:nvPicPr>
          <p:cNvPr id="6" name="Picture 5">
            <a:extLst>
              <a:ext uri="{FF2B5EF4-FFF2-40B4-BE49-F238E27FC236}">
                <a16:creationId xmlns:a16="http://schemas.microsoft.com/office/drawing/2014/main" id="{C42FE1D3-98F7-D85C-4A26-6AAB51188F4C}"/>
              </a:ext>
            </a:extLst>
          </p:cNvPr>
          <p:cNvPicPr>
            <a:picLocks noChangeAspect="1"/>
          </p:cNvPicPr>
          <p:nvPr/>
        </p:nvPicPr>
        <p:blipFill>
          <a:blip r:embed="rId3"/>
          <a:stretch>
            <a:fillRect/>
          </a:stretch>
        </p:blipFill>
        <p:spPr>
          <a:xfrm>
            <a:off x="1" y="1"/>
            <a:ext cx="8581636" cy="6858000"/>
          </a:xfrm>
          <a:prstGeom prst="rect">
            <a:avLst/>
          </a:prstGeom>
        </p:spPr>
      </p:pic>
    </p:spTree>
    <p:extLst>
      <p:ext uri="{BB962C8B-B14F-4D97-AF65-F5344CB8AC3E}">
        <p14:creationId xmlns:p14="http://schemas.microsoft.com/office/powerpoint/2010/main" val="1131718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4FDFE4-02A2-D0CA-C1D0-1FE60CD1FD2A}"/>
              </a:ext>
            </a:extLst>
          </p:cNvPr>
          <p:cNvSpPr>
            <a:spLocks noGrp="1"/>
          </p:cNvSpPr>
          <p:nvPr>
            <p:ph type="sldNum" sz="quarter" idx="12"/>
          </p:nvPr>
        </p:nvSpPr>
        <p:spPr/>
        <p:txBody>
          <a:bodyPr/>
          <a:lstStyle/>
          <a:p>
            <a:fld id="{48F63A3B-78C7-47BE-AE5E-E10140E04643}" type="slidenum">
              <a:rPr lang="en-US" smtClean="0"/>
              <a:pPr/>
              <a:t>8</a:t>
            </a:fld>
            <a:endParaRPr lang="en-US" dirty="0"/>
          </a:p>
        </p:txBody>
      </p:sp>
      <p:pic>
        <p:nvPicPr>
          <p:cNvPr id="4" name="Picture 3">
            <a:extLst>
              <a:ext uri="{FF2B5EF4-FFF2-40B4-BE49-F238E27FC236}">
                <a16:creationId xmlns:a16="http://schemas.microsoft.com/office/drawing/2014/main" id="{66D28061-6425-B566-E741-1A82E72FBD1B}"/>
              </a:ext>
            </a:extLst>
          </p:cNvPr>
          <p:cNvPicPr>
            <a:picLocks noChangeAspect="1"/>
          </p:cNvPicPr>
          <p:nvPr/>
        </p:nvPicPr>
        <p:blipFill>
          <a:blip r:embed="rId2"/>
          <a:stretch>
            <a:fillRect/>
          </a:stretch>
        </p:blipFill>
        <p:spPr>
          <a:xfrm>
            <a:off x="2352152" y="380574"/>
            <a:ext cx="7487695" cy="6096851"/>
          </a:xfrm>
          <a:prstGeom prst="rect">
            <a:avLst/>
          </a:prstGeom>
        </p:spPr>
      </p:pic>
    </p:spTree>
    <p:extLst>
      <p:ext uri="{BB962C8B-B14F-4D97-AF65-F5344CB8AC3E}">
        <p14:creationId xmlns:p14="http://schemas.microsoft.com/office/powerpoint/2010/main" val="3042804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914400" y="965393"/>
            <a:ext cx="7631709" cy="1091627"/>
          </a:xfrm>
        </p:spPr>
        <p:txBody>
          <a:bodyPr/>
          <a:lstStyle/>
          <a:p>
            <a:r>
              <a:rPr lang="en-IN" dirty="0"/>
              <a:t>Proposed Solution &amp; Key Findings</a:t>
            </a:r>
            <a:endParaRPr lang="en-US" dirty="0"/>
          </a:p>
        </p:txBody>
      </p:sp>
      <p:sp>
        <p:nvSpPr>
          <p:cNvPr id="13" name="Content Placeholder 5">
            <a:extLst>
              <a:ext uri="{FF2B5EF4-FFF2-40B4-BE49-F238E27FC236}">
                <a16:creationId xmlns:a16="http://schemas.microsoft.com/office/drawing/2014/main" id="{58AC0C8B-8A7A-9FAE-2D0F-4D1C3A8C3FA5}"/>
              </a:ext>
            </a:extLst>
          </p:cNvPr>
          <p:cNvSpPr>
            <a:spLocks noGrp="1"/>
          </p:cNvSpPr>
          <p:nvPr>
            <p:ph sz="half" idx="1"/>
          </p:nvPr>
        </p:nvSpPr>
        <p:spPr>
          <a:xfrm flipH="1" flipV="1">
            <a:off x="8545513" y="6446838"/>
            <a:ext cx="45719" cy="45719"/>
          </a:xfrm>
        </p:spPr>
        <p:txBody>
          <a:bodyPr>
            <a:normAutofit fontScale="25000" lnSpcReduction="20000"/>
          </a:bodyPr>
          <a:lstStyle/>
          <a:p>
            <a:endParaRPr lang="en-US" dirty="0"/>
          </a:p>
        </p:txBody>
      </p:sp>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9</a:t>
            </a:fld>
            <a:endParaRPr lang="en-US" dirty="0"/>
          </a:p>
        </p:txBody>
      </p:sp>
      <p:sp>
        <p:nvSpPr>
          <p:cNvPr id="5" name="Rectangle 2">
            <a:extLst>
              <a:ext uri="{FF2B5EF4-FFF2-40B4-BE49-F238E27FC236}">
                <a16:creationId xmlns:a16="http://schemas.microsoft.com/office/drawing/2014/main" id="{5DC5B084-8C67-2D70-6D29-2C6FA90E9E44}"/>
              </a:ext>
            </a:extLst>
          </p:cNvPr>
          <p:cNvSpPr>
            <a:spLocks noGrp="1" noChangeArrowheads="1"/>
          </p:cNvSpPr>
          <p:nvPr>
            <p:ph sz="half" idx="15"/>
          </p:nvPr>
        </p:nvSpPr>
        <p:spPr bwMode="auto">
          <a:xfrm>
            <a:off x="914400" y="2386613"/>
            <a:ext cx="8656955"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Solution Approach</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Data cleaning, preprocessing, and visual analysis to answer problem statements.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Grouping, aggregating, and visualizing data for trends.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Key Insights</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Most popular cuisines and areas, top-rated restaurants.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Pricing and rating trends based on region.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Key correlations (e.g., price vs. rating).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Visuals</a:t>
            </a:r>
            <a:r>
              <a:rPr kumimoji="0" lang="en-US" altLang="en-US" sz="2400" b="0" i="0" u="none" strike="noStrike" cap="none" normalizeH="0" baseline="0" dirty="0">
                <a:ln>
                  <a:noFill/>
                </a:ln>
                <a:solidFill>
                  <a:schemeClr val="tx1"/>
                </a:solidFill>
                <a:effectLst/>
                <a:latin typeface="Arial" panose="020B0604020202020204" pitchFamily="34" charset="0"/>
              </a:rPr>
              <a:t>: Include a sample graph or chart illustrating one of the insights. </a:t>
            </a:r>
          </a:p>
        </p:txBody>
      </p:sp>
    </p:spTree>
    <p:extLst>
      <p:ext uri="{BB962C8B-B14F-4D97-AF65-F5344CB8AC3E}">
        <p14:creationId xmlns:p14="http://schemas.microsoft.com/office/powerpoint/2010/main" val="1941619646"/>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{8749F04B-AB2A-4C9D-8C7A-15C6AC0F7167}tf78438558_win32</Template>
  <TotalTime>166</TotalTime>
  <Words>431</Words>
  <Application>Microsoft Office PowerPoint</Application>
  <PresentationFormat>Widescreen</PresentationFormat>
  <Paragraphs>66</Paragraphs>
  <Slides>11</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Black</vt:lpstr>
      <vt:lpstr>Calibri</vt:lpstr>
      <vt:lpstr>Sabon Next LT</vt:lpstr>
      <vt:lpstr>Times New Roman</vt:lpstr>
      <vt:lpstr>Custom</vt:lpstr>
      <vt:lpstr>PowerPoint Presentation</vt:lpstr>
      <vt:lpstr>Restaurant Recommender System</vt:lpstr>
      <vt:lpstr>Content</vt:lpstr>
      <vt:lpstr>Introduction</vt:lpstr>
      <vt:lpstr>Problem Statement</vt:lpstr>
      <vt:lpstr>Technology Used</vt:lpstr>
      <vt:lpstr>Selecting  visual aids</vt:lpstr>
      <vt:lpstr>PowerPoint Presentation</vt:lpstr>
      <vt:lpstr>Proposed Solution &amp; Key Findings</vt:lpstr>
      <vt:lpstr>Conclusion &amp; 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tushar khare</dc:creator>
  <cp:lastModifiedBy>tushar khare</cp:lastModifiedBy>
  <cp:revision>3</cp:revision>
  <dcterms:created xsi:type="dcterms:W3CDTF">2024-11-14T04:57:00Z</dcterms:created>
  <dcterms:modified xsi:type="dcterms:W3CDTF">2025-03-27T15:48:57Z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