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3F37190-5806-40D5-8642-D6945749E1EA}">
  <a:tblStyle styleId="{23F37190-5806-40D5-8642-D6945749E1EA}" styleName="Table_0">
    <a:wholeTbl>
      <a:tcTxStyle b="off" i="off">
        <a:font>
          <a:latin typeface="Arial"/>
          <a:ea typeface="Arial"/>
          <a:cs typeface="Arial"/>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8EDFD"/>
          </a:solidFill>
        </a:fill>
      </a:tcStyle>
    </a:wholeTbl>
    <a:band1H>
      <a:tcTxStyle b="off" i="off"/>
      <a:tcStyle>
        <a:fill>
          <a:solidFill>
            <a:srgbClr val="CDD8FB"/>
          </a:solidFill>
        </a:fill>
      </a:tcStyle>
    </a:band1H>
    <a:band2H>
      <a:tcTxStyle b="off" i="off"/>
    </a:band2H>
    <a:band1V>
      <a:tcTxStyle b="off" i="off"/>
      <a:tcStyle>
        <a:fill>
          <a:solidFill>
            <a:srgbClr val="CDD8FB"/>
          </a:solidFill>
        </a:fill>
      </a:tcStyle>
    </a:band1V>
    <a:band2V>
      <a:tcTxStyle b="off" i="off"/>
    </a:band2V>
    <a:lastCol>
      <a:tcTxStyle b="on" i="off">
        <a:font>
          <a:latin typeface="Arial"/>
          <a:ea typeface="Arial"/>
          <a:cs typeface="Arial"/>
        </a:font>
        <a:schemeClr val="lt1"/>
      </a:tcTxStyle>
      <a:tcStyle>
        <a:fill>
          <a:solidFill>
            <a:schemeClr val="accent1"/>
          </a:solidFill>
        </a:fill>
      </a:tcStyle>
    </a:lastCol>
    <a:firstCol>
      <a:tcTxStyle b="on" i="off">
        <a:font>
          <a:latin typeface="Arial"/>
          <a:ea typeface="Arial"/>
          <a:cs typeface="Arial"/>
        </a:font>
        <a:schemeClr val="lt1"/>
      </a:tcTxStyle>
      <a:tcStyle>
        <a:fill>
          <a:solidFill>
            <a:schemeClr val="accent1"/>
          </a:solidFill>
        </a:fill>
      </a:tcStyle>
    </a:firstCol>
    <a:lastRow>
      <a:tcTxStyle b="on" i="off">
        <a:font>
          <a:latin typeface="Arial"/>
          <a:ea typeface="Arial"/>
          <a:cs typeface="Arial"/>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b="off" i="off"/>
    </a:seCell>
    <a:swCell>
      <a:tcTxStyle b="off" i="off"/>
    </a:swCell>
    <a:firstRow>
      <a:tcTxStyle b="on" i="off">
        <a:font>
          <a:latin typeface="Arial"/>
          <a:ea typeface="Arial"/>
          <a:cs typeface="Arial"/>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11" Type="http://schemas.openxmlformats.org/officeDocument/2006/relationships/slide" Target="slides/slide5.xml"/><Relationship Id="rId10" Type="http://schemas.openxmlformats.org/officeDocument/2006/relationships/slide" Target="slides/slide4.xml"/><Relationship Id="rId21" Type="http://schemas.openxmlformats.org/officeDocument/2006/relationships/slide" Target="slides/slide15.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052" name="Shape 2052"/>
        <p:cNvGrpSpPr/>
        <p:nvPr/>
      </p:nvGrpSpPr>
      <p:grpSpPr>
        <a:xfrm>
          <a:off x="0" y="0"/>
          <a:ext cx="0" cy="0"/>
          <a:chOff x="0" y="0"/>
          <a:chExt cx="0" cy="0"/>
        </a:xfrm>
      </p:grpSpPr>
      <p:sp>
        <p:nvSpPr>
          <p:cNvPr id="2053" name="Google Shape;205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2054" name="Google Shape;205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2055" name="Google Shape;2055;n"/>
          <p:cNvSpPr/>
          <p:nvPr>
            <p:ph idx="3"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56" name="Google Shape;205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2057" name="Google Shape;205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2058" name="Google Shape;205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0" name="Shape 2110"/>
        <p:cNvGrpSpPr/>
        <p:nvPr/>
      </p:nvGrpSpPr>
      <p:grpSpPr>
        <a:xfrm>
          <a:off x="0" y="0"/>
          <a:ext cx="0" cy="0"/>
          <a:chOff x="0" y="0"/>
          <a:chExt cx="0" cy="0"/>
        </a:xfrm>
      </p:grpSpPr>
      <p:sp>
        <p:nvSpPr>
          <p:cNvPr id="2111" name="Google Shape;2111;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12" name="Google Shape;2112;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8" name="Shape 2168"/>
        <p:cNvGrpSpPr/>
        <p:nvPr/>
      </p:nvGrpSpPr>
      <p:grpSpPr>
        <a:xfrm>
          <a:off x="0" y="0"/>
          <a:ext cx="0" cy="0"/>
          <a:chOff x="0" y="0"/>
          <a:chExt cx="0" cy="0"/>
        </a:xfrm>
      </p:grpSpPr>
      <p:sp>
        <p:nvSpPr>
          <p:cNvPr id="2169" name="Google Shape;2169;p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70" name="Google Shape;2170;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8" name="Shape 2188"/>
        <p:cNvGrpSpPr/>
        <p:nvPr/>
      </p:nvGrpSpPr>
      <p:grpSpPr>
        <a:xfrm>
          <a:off x="0" y="0"/>
          <a:ext cx="0" cy="0"/>
          <a:chOff x="0" y="0"/>
          <a:chExt cx="0" cy="0"/>
        </a:xfrm>
      </p:grpSpPr>
      <p:sp>
        <p:nvSpPr>
          <p:cNvPr id="2189" name="Google Shape;2189;p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90" name="Google Shape;2190;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0" name="Shape 2200"/>
        <p:cNvGrpSpPr/>
        <p:nvPr/>
      </p:nvGrpSpPr>
      <p:grpSpPr>
        <a:xfrm>
          <a:off x="0" y="0"/>
          <a:ext cx="0" cy="0"/>
          <a:chOff x="0" y="0"/>
          <a:chExt cx="0" cy="0"/>
        </a:xfrm>
      </p:grpSpPr>
      <p:sp>
        <p:nvSpPr>
          <p:cNvPr id="2201" name="Google Shape;2201;p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02" name="Google Shape;2202;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7" name="Shape 2207"/>
        <p:cNvGrpSpPr/>
        <p:nvPr/>
      </p:nvGrpSpPr>
      <p:grpSpPr>
        <a:xfrm>
          <a:off x="0" y="0"/>
          <a:ext cx="0" cy="0"/>
          <a:chOff x="0" y="0"/>
          <a:chExt cx="0" cy="0"/>
        </a:xfrm>
      </p:grpSpPr>
      <p:sp>
        <p:nvSpPr>
          <p:cNvPr id="2208" name="Google Shape;2208;p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09" name="Google Shape;2209;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4" name="Shape 2214"/>
        <p:cNvGrpSpPr/>
        <p:nvPr/>
      </p:nvGrpSpPr>
      <p:grpSpPr>
        <a:xfrm>
          <a:off x="0" y="0"/>
          <a:ext cx="0" cy="0"/>
          <a:chOff x="0" y="0"/>
          <a:chExt cx="0" cy="0"/>
        </a:xfrm>
      </p:grpSpPr>
      <p:sp>
        <p:nvSpPr>
          <p:cNvPr id="2215" name="Google Shape;2215;p1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16" name="Google Shape;2216;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0" name="Shape 2220"/>
        <p:cNvGrpSpPr/>
        <p:nvPr/>
      </p:nvGrpSpPr>
      <p:grpSpPr>
        <a:xfrm>
          <a:off x="0" y="0"/>
          <a:ext cx="0" cy="0"/>
          <a:chOff x="0" y="0"/>
          <a:chExt cx="0" cy="0"/>
        </a:xfrm>
      </p:grpSpPr>
      <p:sp>
        <p:nvSpPr>
          <p:cNvPr id="2221" name="Google Shape;2221;p1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22" name="Google Shape;2222;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9" name="Shape 2119"/>
        <p:cNvGrpSpPr/>
        <p:nvPr/>
      </p:nvGrpSpPr>
      <p:grpSpPr>
        <a:xfrm>
          <a:off x="0" y="0"/>
          <a:ext cx="0" cy="0"/>
          <a:chOff x="0" y="0"/>
          <a:chExt cx="0" cy="0"/>
        </a:xfrm>
      </p:grpSpPr>
      <p:sp>
        <p:nvSpPr>
          <p:cNvPr id="2120" name="Google Shape;2120;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21" name="Google Shape;2121;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5" name="Shape 2125"/>
        <p:cNvGrpSpPr/>
        <p:nvPr/>
      </p:nvGrpSpPr>
      <p:grpSpPr>
        <a:xfrm>
          <a:off x="0" y="0"/>
          <a:ext cx="0" cy="0"/>
          <a:chOff x="0" y="0"/>
          <a:chExt cx="0" cy="0"/>
        </a:xfrm>
      </p:grpSpPr>
      <p:sp>
        <p:nvSpPr>
          <p:cNvPr id="2126" name="Google Shape;2126;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27" name="Google Shape;2127;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1" name="Shape 2131"/>
        <p:cNvGrpSpPr/>
        <p:nvPr/>
      </p:nvGrpSpPr>
      <p:grpSpPr>
        <a:xfrm>
          <a:off x="0" y="0"/>
          <a:ext cx="0" cy="0"/>
          <a:chOff x="0" y="0"/>
          <a:chExt cx="0" cy="0"/>
        </a:xfrm>
      </p:grpSpPr>
      <p:sp>
        <p:nvSpPr>
          <p:cNvPr id="2132" name="Google Shape;2132;p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33" name="Google Shape;2133;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7" name="Shape 2137"/>
        <p:cNvGrpSpPr/>
        <p:nvPr/>
      </p:nvGrpSpPr>
      <p:grpSpPr>
        <a:xfrm>
          <a:off x="0" y="0"/>
          <a:ext cx="0" cy="0"/>
          <a:chOff x="0" y="0"/>
          <a:chExt cx="0" cy="0"/>
        </a:xfrm>
      </p:grpSpPr>
      <p:sp>
        <p:nvSpPr>
          <p:cNvPr id="2138" name="Google Shape;2138;p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39" name="Google Shape;2139;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3" name="Shape 2143"/>
        <p:cNvGrpSpPr/>
        <p:nvPr/>
      </p:nvGrpSpPr>
      <p:grpSpPr>
        <a:xfrm>
          <a:off x="0" y="0"/>
          <a:ext cx="0" cy="0"/>
          <a:chOff x="0" y="0"/>
          <a:chExt cx="0" cy="0"/>
        </a:xfrm>
      </p:grpSpPr>
      <p:sp>
        <p:nvSpPr>
          <p:cNvPr id="2144" name="Google Shape;2144;p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45" name="Google Shape;2145;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9" name="Shape 2149"/>
        <p:cNvGrpSpPr/>
        <p:nvPr/>
      </p:nvGrpSpPr>
      <p:grpSpPr>
        <a:xfrm>
          <a:off x="0" y="0"/>
          <a:ext cx="0" cy="0"/>
          <a:chOff x="0" y="0"/>
          <a:chExt cx="0" cy="0"/>
        </a:xfrm>
      </p:grpSpPr>
      <p:sp>
        <p:nvSpPr>
          <p:cNvPr id="2150" name="Google Shape;2150;p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51" name="Google Shape;2151;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5" name="Shape 2155"/>
        <p:cNvGrpSpPr/>
        <p:nvPr/>
      </p:nvGrpSpPr>
      <p:grpSpPr>
        <a:xfrm>
          <a:off x="0" y="0"/>
          <a:ext cx="0" cy="0"/>
          <a:chOff x="0" y="0"/>
          <a:chExt cx="0" cy="0"/>
        </a:xfrm>
      </p:grpSpPr>
      <p:sp>
        <p:nvSpPr>
          <p:cNvPr id="2156" name="Google Shape;2156;p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57" name="Google Shape;2157;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1" name="Shape 2161"/>
        <p:cNvGrpSpPr/>
        <p:nvPr/>
      </p:nvGrpSpPr>
      <p:grpSpPr>
        <a:xfrm>
          <a:off x="0" y="0"/>
          <a:ext cx="0" cy="0"/>
          <a:chOff x="0" y="0"/>
          <a:chExt cx="0" cy="0"/>
        </a:xfrm>
      </p:grpSpPr>
      <p:sp>
        <p:nvSpPr>
          <p:cNvPr id="2162" name="Google Shape;2162;p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63" name="Google Shape;2163;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064" name="Shape 2064"/>
        <p:cNvGrpSpPr/>
        <p:nvPr/>
      </p:nvGrpSpPr>
      <p:grpSpPr>
        <a:xfrm>
          <a:off x="0" y="0"/>
          <a:ext cx="0" cy="0"/>
          <a:chOff x="0" y="0"/>
          <a:chExt cx="0" cy="0"/>
        </a:xfrm>
      </p:grpSpPr>
      <p:sp>
        <p:nvSpPr>
          <p:cNvPr id="2065" name="Google Shape;2065;p2"/>
          <p:cNvSpPr txBox="1"/>
          <p:nvPr>
            <p:ph idx="12" type="sldNum"/>
          </p:nvPr>
        </p:nvSpPr>
        <p:spPr>
          <a:xfrm>
            <a:off x="11296611" y="6217623"/>
            <a:ext cx="731700" cy="5247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
    <p:spTree>
      <p:nvGrpSpPr>
        <p:cNvPr id="2103" name="Shape 2103"/>
        <p:cNvGrpSpPr/>
        <p:nvPr/>
      </p:nvGrpSpPr>
      <p:grpSpPr>
        <a:xfrm>
          <a:off x="0" y="0"/>
          <a:ext cx="0" cy="0"/>
          <a:chOff x="0" y="0"/>
          <a:chExt cx="0" cy="0"/>
        </a:xfrm>
      </p:grpSpPr>
      <p:sp>
        <p:nvSpPr>
          <p:cNvPr id="2104" name="Google Shape;2104;p11"/>
          <p:cNvSpPr txBox="1"/>
          <p:nvPr>
            <p:ph idx="1" type="body"/>
          </p:nvPr>
        </p:nvSpPr>
        <p:spPr>
          <a:xfrm>
            <a:off x="415600" y="5640767"/>
            <a:ext cx="7998300" cy="806700"/>
          </a:xfrm>
          <a:prstGeom prst="rect">
            <a:avLst/>
          </a:prstGeom>
          <a:noFill/>
          <a:ln>
            <a:noFill/>
          </a:ln>
        </p:spPr>
        <p:txBody>
          <a:bodyPr anchorCtr="0" anchor="ctr" bIns="91425" lIns="91425" spcFirstLastPara="1" rIns="91425" wrap="square" tIns="91425">
            <a:normAutofit/>
          </a:bodyPr>
          <a:lstStyle>
            <a:lvl1pPr indent="-228600" lvl="0" marL="457200" rtl="0" algn="l">
              <a:lnSpc>
                <a:spcPct val="100000"/>
              </a:lnSpc>
              <a:spcBef>
                <a:spcPts val="0"/>
              </a:spcBef>
              <a:spcAft>
                <a:spcPts val="0"/>
              </a:spcAft>
              <a:buSzPts val="1800"/>
              <a:buNone/>
              <a:defRPr/>
            </a:lvl1pPr>
            <a:lvl2pPr indent="-317500" lvl="1" marL="914400" rtl="0" algn="l">
              <a:lnSpc>
                <a:spcPct val="115000"/>
              </a:lnSpc>
              <a:spcBef>
                <a:spcPts val="0"/>
              </a:spcBef>
              <a:spcAft>
                <a:spcPts val="0"/>
              </a:spcAft>
              <a:buSzPts val="1400"/>
              <a:buChar char="○"/>
              <a:defRPr/>
            </a:lvl2pPr>
            <a:lvl3pPr indent="-317500" lvl="2" marL="1371600" rtl="0" algn="l">
              <a:lnSpc>
                <a:spcPct val="115000"/>
              </a:lnSpc>
              <a:spcBef>
                <a:spcPts val="0"/>
              </a:spcBef>
              <a:spcAft>
                <a:spcPts val="0"/>
              </a:spcAft>
              <a:buSzPts val="1400"/>
              <a:buChar char="■"/>
              <a:defRPr/>
            </a:lvl3pPr>
            <a:lvl4pPr indent="-317500" lvl="3" marL="1828800" rtl="0" algn="l">
              <a:lnSpc>
                <a:spcPct val="115000"/>
              </a:lnSpc>
              <a:spcBef>
                <a:spcPts val="0"/>
              </a:spcBef>
              <a:spcAft>
                <a:spcPts val="0"/>
              </a:spcAft>
              <a:buSzPts val="1400"/>
              <a:buChar char="●"/>
              <a:defRPr/>
            </a:lvl4pPr>
            <a:lvl5pPr indent="-317500" lvl="4" marL="2286000" rtl="0" algn="l">
              <a:lnSpc>
                <a:spcPct val="115000"/>
              </a:lnSpc>
              <a:spcBef>
                <a:spcPts val="0"/>
              </a:spcBef>
              <a:spcAft>
                <a:spcPts val="0"/>
              </a:spcAft>
              <a:buSzPts val="1400"/>
              <a:buChar char="○"/>
              <a:defRPr/>
            </a:lvl5pPr>
            <a:lvl6pPr indent="-317500" lvl="5" marL="2743200" rtl="0" algn="l">
              <a:lnSpc>
                <a:spcPct val="115000"/>
              </a:lnSpc>
              <a:spcBef>
                <a:spcPts val="0"/>
              </a:spcBef>
              <a:spcAft>
                <a:spcPts val="0"/>
              </a:spcAft>
              <a:buSzPts val="1400"/>
              <a:buChar char="■"/>
              <a:defRPr/>
            </a:lvl6pPr>
            <a:lvl7pPr indent="-317500" lvl="6" marL="3200400" rtl="0" algn="l">
              <a:lnSpc>
                <a:spcPct val="115000"/>
              </a:lnSpc>
              <a:spcBef>
                <a:spcPts val="0"/>
              </a:spcBef>
              <a:spcAft>
                <a:spcPts val="0"/>
              </a:spcAft>
              <a:buSzPts val="1400"/>
              <a:buChar char="●"/>
              <a:defRPr/>
            </a:lvl7pPr>
            <a:lvl8pPr indent="-317500" lvl="7" marL="3657600" rtl="0" algn="l">
              <a:lnSpc>
                <a:spcPct val="115000"/>
              </a:lnSpc>
              <a:spcBef>
                <a:spcPts val="0"/>
              </a:spcBef>
              <a:spcAft>
                <a:spcPts val="0"/>
              </a:spcAft>
              <a:buSzPts val="1400"/>
              <a:buChar char="○"/>
              <a:defRPr/>
            </a:lvl8pPr>
            <a:lvl9pPr indent="-317500" lvl="8" marL="4114800" rtl="0" algn="l">
              <a:lnSpc>
                <a:spcPct val="115000"/>
              </a:lnSpc>
              <a:spcBef>
                <a:spcPts val="0"/>
              </a:spcBef>
              <a:spcAft>
                <a:spcPts val="0"/>
              </a:spcAft>
              <a:buSzPts val="1400"/>
              <a:buChar char="■"/>
              <a:defRPr/>
            </a:lvl9pPr>
          </a:lstStyle>
          <a:p/>
        </p:txBody>
      </p:sp>
      <p:sp>
        <p:nvSpPr>
          <p:cNvPr id="2105" name="Google Shape;2105;p11"/>
          <p:cNvSpPr txBox="1"/>
          <p:nvPr>
            <p:ph idx="12" type="sldNum"/>
          </p:nvPr>
        </p:nvSpPr>
        <p:spPr>
          <a:xfrm>
            <a:off x="11296611" y="6217623"/>
            <a:ext cx="731700" cy="5247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 number">
    <p:spTree>
      <p:nvGrpSpPr>
        <p:cNvPr id="2106" name="Shape 2106"/>
        <p:cNvGrpSpPr/>
        <p:nvPr/>
      </p:nvGrpSpPr>
      <p:grpSpPr>
        <a:xfrm>
          <a:off x="0" y="0"/>
          <a:ext cx="0" cy="0"/>
          <a:chOff x="0" y="0"/>
          <a:chExt cx="0" cy="0"/>
        </a:xfrm>
      </p:grpSpPr>
      <p:sp>
        <p:nvSpPr>
          <p:cNvPr id="2107" name="Google Shape;2107;p12"/>
          <p:cNvSpPr txBox="1"/>
          <p:nvPr>
            <p:ph type="title"/>
          </p:nvPr>
        </p:nvSpPr>
        <p:spPr>
          <a:xfrm>
            <a:off x="415600" y="1474833"/>
            <a:ext cx="11360700" cy="2618100"/>
          </a:xfrm>
          <a:prstGeom prst="rect">
            <a:avLst/>
          </a:prstGeom>
          <a:noFill/>
          <a:ln>
            <a:noFill/>
          </a:ln>
        </p:spPr>
        <p:txBody>
          <a:bodyPr anchorCtr="0" anchor="b" bIns="91425" lIns="91425" spcFirstLastPara="1" rIns="91425" wrap="square" tIns="91425">
            <a:normAutofit/>
          </a:bodyPr>
          <a:lstStyle>
            <a:lvl1pPr lvl="0" rtl="0" algn="ctr">
              <a:lnSpc>
                <a:spcPct val="100000"/>
              </a:lnSpc>
              <a:spcBef>
                <a:spcPts val="0"/>
              </a:spcBef>
              <a:spcAft>
                <a:spcPts val="0"/>
              </a:spcAft>
              <a:buSzPts val="12000"/>
              <a:buNone/>
              <a:defRPr sz="12000"/>
            </a:lvl1pPr>
            <a:lvl2pPr lvl="1" rtl="0" algn="ctr">
              <a:lnSpc>
                <a:spcPct val="100000"/>
              </a:lnSpc>
              <a:spcBef>
                <a:spcPts val="0"/>
              </a:spcBef>
              <a:spcAft>
                <a:spcPts val="0"/>
              </a:spcAft>
              <a:buSzPts val="12000"/>
              <a:buNone/>
              <a:defRPr sz="12000"/>
            </a:lvl2pPr>
            <a:lvl3pPr lvl="2" rtl="0" algn="ctr">
              <a:lnSpc>
                <a:spcPct val="100000"/>
              </a:lnSpc>
              <a:spcBef>
                <a:spcPts val="0"/>
              </a:spcBef>
              <a:spcAft>
                <a:spcPts val="0"/>
              </a:spcAft>
              <a:buSzPts val="12000"/>
              <a:buNone/>
              <a:defRPr sz="12000"/>
            </a:lvl3pPr>
            <a:lvl4pPr lvl="3" rtl="0" algn="ctr">
              <a:lnSpc>
                <a:spcPct val="100000"/>
              </a:lnSpc>
              <a:spcBef>
                <a:spcPts val="0"/>
              </a:spcBef>
              <a:spcAft>
                <a:spcPts val="0"/>
              </a:spcAft>
              <a:buSzPts val="12000"/>
              <a:buNone/>
              <a:defRPr sz="12000"/>
            </a:lvl4pPr>
            <a:lvl5pPr lvl="4" rtl="0" algn="ctr">
              <a:lnSpc>
                <a:spcPct val="100000"/>
              </a:lnSpc>
              <a:spcBef>
                <a:spcPts val="0"/>
              </a:spcBef>
              <a:spcAft>
                <a:spcPts val="0"/>
              </a:spcAft>
              <a:buSzPts val="12000"/>
              <a:buNone/>
              <a:defRPr sz="12000"/>
            </a:lvl5pPr>
            <a:lvl6pPr lvl="5" rtl="0" algn="ctr">
              <a:lnSpc>
                <a:spcPct val="100000"/>
              </a:lnSpc>
              <a:spcBef>
                <a:spcPts val="0"/>
              </a:spcBef>
              <a:spcAft>
                <a:spcPts val="0"/>
              </a:spcAft>
              <a:buSzPts val="12000"/>
              <a:buNone/>
              <a:defRPr sz="12000"/>
            </a:lvl6pPr>
            <a:lvl7pPr lvl="6" rtl="0" algn="ctr">
              <a:lnSpc>
                <a:spcPct val="100000"/>
              </a:lnSpc>
              <a:spcBef>
                <a:spcPts val="0"/>
              </a:spcBef>
              <a:spcAft>
                <a:spcPts val="0"/>
              </a:spcAft>
              <a:buSzPts val="12000"/>
              <a:buNone/>
              <a:defRPr sz="12000"/>
            </a:lvl7pPr>
            <a:lvl8pPr lvl="7" rtl="0" algn="ctr">
              <a:lnSpc>
                <a:spcPct val="100000"/>
              </a:lnSpc>
              <a:spcBef>
                <a:spcPts val="0"/>
              </a:spcBef>
              <a:spcAft>
                <a:spcPts val="0"/>
              </a:spcAft>
              <a:buSzPts val="12000"/>
              <a:buNone/>
              <a:defRPr sz="12000"/>
            </a:lvl8pPr>
            <a:lvl9pPr lvl="8" rtl="0" algn="ctr">
              <a:lnSpc>
                <a:spcPct val="100000"/>
              </a:lnSpc>
              <a:spcBef>
                <a:spcPts val="0"/>
              </a:spcBef>
              <a:spcAft>
                <a:spcPts val="0"/>
              </a:spcAft>
              <a:buSzPts val="12000"/>
              <a:buNone/>
              <a:defRPr sz="12000"/>
            </a:lvl9pPr>
          </a:lstStyle>
          <a:p/>
        </p:txBody>
      </p:sp>
      <p:sp>
        <p:nvSpPr>
          <p:cNvPr id="2108" name="Google Shape;2108;p12"/>
          <p:cNvSpPr txBox="1"/>
          <p:nvPr>
            <p:ph idx="1" type="body"/>
          </p:nvPr>
        </p:nvSpPr>
        <p:spPr>
          <a:xfrm>
            <a:off x="415600" y="4202967"/>
            <a:ext cx="11360700" cy="1734300"/>
          </a:xfrm>
          <a:prstGeom prst="rect">
            <a:avLst/>
          </a:prstGeom>
          <a:noFill/>
          <a:ln>
            <a:noFill/>
          </a:ln>
        </p:spPr>
        <p:txBody>
          <a:bodyPr anchorCtr="0" anchor="t" bIns="91425" lIns="91425" spcFirstLastPara="1" rIns="91425" wrap="square" tIns="91425">
            <a:normAutofit/>
          </a:bodyPr>
          <a:lstStyle>
            <a:lvl1pPr indent="-342900" lvl="0" marL="457200" rtl="0" algn="ctr">
              <a:lnSpc>
                <a:spcPct val="115000"/>
              </a:lnSpc>
              <a:spcBef>
                <a:spcPts val="0"/>
              </a:spcBef>
              <a:spcAft>
                <a:spcPts val="0"/>
              </a:spcAft>
              <a:buSzPts val="1800"/>
              <a:buChar char="●"/>
              <a:defRPr/>
            </a:lvl1pPr>
            <a:lvl2pPr indent="-317500" lvl="1" marL="914400" rtl="0" algn="ctr">
              <a:lnSpc>
                <a:spcPct val="115000"/>
              </a:lnSpc>
              <a:spcBef>
                <a:spcPts val="0"/>
              </a:spcBef>
              <a:spcAft>
                <a:spcPts val="0"/>
              </a:spcAft>
              <a:buSzPts val="1400"/>
              <a:buChar char="○"/>
              <a:defRPr/>
            </a:lvl2pPr>
            <a:lvl3pPr indent="-317500" lvl="2" marL="1371600" rtl="0" algn="ctr">
              <a:lnSpc>
                <a:spcPct val="115000"/>
              </a:lnSpc>
              <a:spcBef>
                <a:spcPts val="0"/>
              </a:spcBef>
              <a:spcAft>
                <a:spcPts val="0"/>
              </a:spcAft>
              <a:buSzPts val="1400"/>
              <a:buChar char="■"/>
              <a:defRPr/>
            </a:lvl3pPr>
            <a:lvl4pPr indent="-317500" lvl="3" marL="1828800" rtl="0" algn="ctr">
              <a:lnSpc>
                <a:spcPct val="115000"/>
              </a:lnSpc>
              <a:spcBef>
                <a:spcPts val="0"/>
              </a:spcBef>
              <a:spcAft>
                <a:spcPts val="0"/>
              </a:spcAft>
              <a:buSzPts val="1400"/>
              <a:buChar char="●"/>
              <a:defRPr/>
            </a:lvl4pPr>
            <a:lvl5pPr indent="-317500" lvl="4" marL="2286000" rtl="0" algn="ctr">
              <a:lnSpc>
                <a:spcPct val="115000"/>
              </a:lnSpc>
              <a:spcBef>
                <a:spcPts val="0"/>
              </a:spcBef>
              <a:spcAft>
                <a:spcPts val="0"/>
              </a:spcAft>
              <a:buSzPts val="1400"/>
              <a:buChar char="○"/>
              <a:defRPr/>
            </a:lvl5pPr>
            <a:lvl6pPr indent="-317500" lvl="5" marL="2743200" rtl="0" algn="ctr">
              <a:lnSpc>
                <a:spcPct val="115000"/>
              </a:lnSpc>
              <a:spcBef>
                <a:spcPts val="0"/>
              </a:spcBef>
              <a:spcAft>
                <a:spcPts val="0"/>
              </a:spcAft>
              <a:buSzPts val="1400"/>
              <a:buChar char="■"/>
              <a:defRPr/>
            </a:lvl6pPr>
            <a:lvl7pPr indent="-317500" lvl="6" marL="3200400" rtl="0" algn="ctr">
              <a:lnSpc>
                <a:spcPct val="115000"/>
              </a:lnSpc>
              <a:spcBef>
                <a:spcPts val="0"/>
              </a:spcBef>
              <a:spcAft>
                <a:spcPts val="0"/>
              </a:spcAft>
              <a:buSzPts val="1400"/>
              <a:buChar char="●"/>
              <a:defRPr/>
            </a:lvl7pPr>
            <a:lvl8pPr indent="-317500" lvl="7" marL="3657600" rtl="0" algn="ctr">
              <a:lnSpc>
                <a:spcPct val="115000"/>
              </a:lnSpc>
              <a:spcBef>
                <a:spcPts val="0"/>
              </a:spcBef>
              <a:spcAft>
                <a:spcPts val="0"/>
              </a:spcAft>
              <a:buSzPts val="1400"/>
              <a:buChar char="○"/>
              <a:defRPr/>
            </a:lvl8pPr>
            <a:lvl9pPr indent="-317500" lvl="8" marL="4114800" rtl="0" algn="ctr">
              <a:lnSpc>
                <a:spcPct val="115000"/>
              </a:lnSpc>
              <a:spcBef>
                <a:spcPts val="0"/>
              </a:spcBef>
              <a:spcAft>
                <a:spcPts val="0"/>
              </a:spcAft>
              <a:buSzPts val="1400"/>
              <a:buChar char="■"/>
              <a:defRPr/>
            </a:lvl9pPr>
          </a:lstStyle>
          <a:p/>
        </p:txBody>
      </p:sp>
      <p:sp>
        <p:nvSpPr>
          <p:cNvPr id="2109" name="Google Shape;2109;p12"/>
          <p:cNvSpPr txBox="1"/>
          <p:nvPr>
            <p:ph idx="12" type="sldNum"/>
          </p:nvPr>
        </p:nvSpPr>
        <p:spPr>
          <a:xfrm>
            <a:off x="11296611" y="6217623"/>
            <a:ext cx="731700" cy="5247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066" name="Shape 2066"/>
        <p:cNvGrpSpPr/>
        <p:nvPr/>
      </p:nvGrpSpPr>
      <p:grpSpPr>
        <a:xfrm>
          <a:off x="0" y="0"/>
          <a:ext cx="0" cy="0"/>
          <a:chOff x="0" y="0"/>
          <a:chExt cx="0" cy="0"/>
        </a:xfrm>
      </p:grpSpPr>
      <p:sp>
        <p:nvSpPr>
          <p:cNvPr id="2067" name="Google Shape;2067;p3"/>
          <p:cNvSpPr txBox="1"/>
          <p:nvPr>
            <p:ph type="title"/>
          </p:nvPr>
        </p:nvSpPr>
        <p:spPr>
          <a:xfrm>
            <a:off x="838200" y="365129"/>
            <a:ext cx="10515600" cy="13257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068" name="Google Shape;2068;p3"/>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2069" name="Google Shape;2069;p3"/>
          <p:cNvSpPr txBox="1"/>
          <p:nvPr>
            <p:ph idx="10" type="dt"/>
          </p:nvPr>
        </p:nvSpPr>
        <p:spPr>
          <a:xfrm>
            <a:off x="838200" y="6356358"/>
            <a:ext cx="2743200" cy="3651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2070" name="Google Shape;2070;p3"/>
          <p:cNvSpPr txBox="1"/>
          <p:nvPr>
            <p:ph idx="11" type="ftr"/>
          </p:nvPr>
        </p:nvSpPr>
        <p:spPr>
          <a:xfrm>
            <a:off x="4038600" y="6356358"/>
            <a:ext cx="4114800" cy="3651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2071" name="Google Shape;2071;p3"/>
          <p:cNvSpPr txBox="1"/>
          <p:nvPr>
            <p:ph idx="12" type="sldNum"/>
          </p:nvPr>
        </p:nvSpPr>
        <p:spPr>
          <a:xfrm>
            <a:off x="8610600" y="6356358"/>
            <a:ext cx="27432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072" name="Shape 2072"/>
        <p:cNvGrpSpPr/>
        <p:nvPr/>
      </p:nvGrpSpPr>
      <p:grpSpPr>
        <a:xfrm>
          <a:off x="0" y="0"/>
          <a:ext cx="0" cy="0"/>
          <a:chOff x="0" y="0"/>
          <a:chExt cx="0" cy="0"/>
        </a:xfrm>
      </p:grpSpPr>
      <p:sp>
        <p:nvSpPr>
          <p:cNvPr id="2073" name="Google Shape;2073;p4"/>
          <p:cNvSpPr txBox="1"/>
          <p:nvPr>
            <p:ph type="ctrTitle"/>
          </p:nvPr>
        </p:nvSpPr>
        <p:spPr>
          <a:xfrm>
            <a:off x="415611" y="992767"/>
            <a:ext cx="11360700" cy="2736900"/>
          </a:xfrm>
          <a:prstGeom prst="rect">
            <a:avLst/>
          </a:prstGeom>
          <a:noFill/>
          <a:ln>
            <a:noFill/>
          </a:ln>
        </p:spPr>
        <p:txBody>
          <a:bodyPr anchorCtr="0" anchor="b" bIns="91425" lIns="91425" spcFirstLastPara="1" rIns="91425" wrap="square" tIns="91425">
            <a:normAutofit/>
          </a:bodyPr>
          <a:lstStyle>
            <a:lvl1pPr lvl="0" rtl="0" algn="ctr">
              <a:lnSpc>
                <a:spcPct val="100000"/>
              </a:lnSpc>
              <a:spcBef>
                <a:spcPts val="0"/>
              </a:spcBef>
              <a:spcAft>
                <a:spcPts val="0"/>
              </a:spcAft>
              <a:buSzPts val="5200"/>
              <a:buNone/>
              <a:defRPr sz="5200"/>
            </a:lvl1pPr>
            <a:lvl2pPr lvl="1" rtl="0" algn="ctr">
              <a:lnSpc>
                <a:spcPct val="100000"/>
              </a:lnSpc>
              <a:spcBef>
                <a:spcPts val="0"/>
              </a:spcBef>
              <a:spcAft>
                <a:spcPts val="0"/>
              </a:spcAft>
              <a:buSzPts val="5200"/>
              <a:buNone/>
              <a:defRPr sz="5200"/>
            </a:lvl2pPr>
            <a:lvl3pPr lvl="2" rtl="0" algn="ctr">
              <a:lnSpc>
                <a:spcPct val="100000"/>
              </a:lnSpc>
              <a:spcBef>
                <a:spcPts val="0"/>
              </a:spcBef>
              <a:spcAft>
                <a:spcPts val="0"/>
              </a:spcAft>
              <a:buSzPts val="5200"/>
              <a:buNone/>
              <a:defRPr sz="5200"/>
            </a:lvl3pPr>
            <a:lvl4pPr lvl="3" rtl="0" algn="ctr">
              <a:lnSpc>
                <a:spcPct val="100000"/>
              </a:lnSpc>
              <a:spcBef>
                <a:spcPts val="0"/>
              </a:spcBef>
              <a:spcAft>
                <a:spcPts val="0"/>
              </a:spcAft>
              <a:buSzPts val="5200"/>
              <a:buNone/>
              <a:defRPr sz="5200"/>
            </a:lvl4pPr>
            <a:lvl5pPr lvl="4" rtl="0" algn="ctr">
              <a:lnSpc>
                <a:spcPct val="100000"/>
              </a:lnSpc>
              <a:spcBef>
                <a:spcPts val="0"/>
              </a:spcBef>
              <a:spcAft>
                <a:spcPts val="0"/>
              </a:spcAft>
              <a:buSzPts val="5200"/>
              <a:buNone/>
              <a:defRPr sz="5200"/>
            </a:lvl5pPr>
            <a:lvl6pPr lvl="5" rtl="0" algn="ctr">
              <a:lnSpc>
                <a:spcPct val="100000"/>
              </a:lnSpc>
              <a:spcBef>
                <a:spcPts val="0"/>
              </a:spcBef>
              <a:spcAft>
                <a:spcPts val="0"/>
              </a:spcAft>
              <a:buSzPts val="5200"/>
              <a:buNone/>
              <a:defRPr sz="5200"/>
            </a:lvl6pPr>
            <a:lvl7pPr lvl="6" rtl="0" algn="ctr">
              <a:lnSpc>
                <a:spcPct val="100000"/>
              </a:lnSpc>
              <a:spcBef>
                <a:spcPts val="0"/>
              </a:spcBef>
              <a:spcAft>
                <a:spcPts val="0"/>
              </a:spcAft>
              <a:buSzPts val="5200"/>
              <a:buNone/>
              <a:defRPr sz="5200"/>
            </a:lvl7pPr>
            <a:lvl8pPr lvl="7" rtl="0" algn="ctr">
              <a:lnSpc>
                <a:spcPct val="100000"/>
              </a:lnSpc>
              <a:spcBef>
                <a:spcPts val="0"/>
              </a:spcBef>
              <a:spcAft>
                <a:spcPts val="0"/>
              </a:spcAft>
              <a:buSzPts val="5200"/>
              <a:buNone/>
              <a:defRPr sz="5200"/>
            </a:lvl8pPr>
            <a:lvl9pPr lvl="8" rtl="0" algn="ctr">
              <a:lnSpc>
                <a:spcPct val="100000"/>
              </a:lnSpc>
              <a:spcBef>
                <a:spcPts val="0"/>
              </a:spcBef>
              <a:spcAft>
                <a:spcPts val="0"/>
              </a:spcAft>
              <a:buSzPts val="5200"/>
              <a:buNone/>
              <a:defRPr sz="5200"/>
            </a:lvl9pPr>
          </a:lstStyle>
          <a:p/>
        </p:txBody>
      </p:sp>
      <p:sp>
        <p:nvSpPr>
          <p:cNvPr id="2074" name="Google Shape;2074;p4"/>
          <p:cNvSpPr txBox="1"/>
          <p:nvPr>
            <p:ph idx="1" type="subTitle"/>
          </p:nvPr>
        </p:nvSpPr>
        <p:spPr>
          <a:xfrm>
            <a:off x="415600" y="3778833"/>
            <a:ext cx="11360700" cy="1056900"/>
          </a:xfrm>
          <a:prstGeom prst="rect">
            <a:avLst/>
          </a:prstGeom>
          <a:noFill/>
          <a:ln>
            <a:noFill/>
          </a:ln>
        </p:spPr>
        <p:txBody>
          <a:bodyPr anchorCtr="0" anchor="t" bIns="91425" lIns="91425" spcFirstLastPara="1" rIns="91425" wrap="square" tIns="91425">
            <a:norm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2075" name="Google Shape;2075;p4"/>
          <p:cNvSpPr txBox="1"/>
          <p:nvPr>
            <p:ph idx="12" type="sldNum"/>
          </p:nvPr>
        </p:nvSpPr>
        <p:spPr>
          <a:xfrm>
            <a:off x="11296611" y="6217623"/>
            <a:ext cx="731700" cy="5247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pic>
        <p:nvPicPr>
          <p:cNvPr id="2076" name="Google Shape;2076;p4"/>
          <p:cNvPicPr preferRelativeResize="0"/>
          <p:nvPr/>
        </p:nvPicPr>
        <p:blipFill rotWithShape="1">
          <a:blip r:embed="rId2">
            <a:alphaModFix/>
          </a:blip>
          <a:srcRect b="0" l="0" r="0" t="0"/>
          <a:stretch/>
        </p:blipFill>
        <p:spPr>
          <a:xfrm>
            <a:off x="4617618" y="6306736"/>
            <a:ext cx="2956766" cy="449667"/>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77" name="Shape 2077"/>
        <p:cNvGrpSpPr/>
        <p:nvPr/>
      </p:nvGrpSpPr>
      <p:grpSpPr>
        <a:xfrm>
          <a:off x="0" y="0"/>
          <a:ext cx="0" cy="0"/>
          <a:chOff x="0" y="0"/>
          <a:chExt cx="0" cy="0"/>
        </a:xfrm>
      </p:grpSpPr>
      <p:sp>
        <p:nvSpPr>
          <p:cNvPr id="2078" name="Google Shape;2078;p5"/>
          <p:cNvSpPr txBox="1"/>
          <p:nvPr>
            <p:ph type="title"/>
          </p:nvPr>
        </p:nvSpPr>
        <p:spPr>
          <a:xfrm>
            <a:off x="522300" y="1245467"/>
            <a:ext cx="11360700" cy="763500"/>
          </a:xfrm>
          <a:prstGeom prst="rect">
            <a:avLst/>
          </a:prstGeom>
          <a:noFill/>
          <a:ln>
            <a:noFill/>
          </a:ln>
        </p:spPr>
        <p:txBody>
          <a:bodyPr anchorCtr="0" anchor="t" bIns="91425" lIns="91425" spcFirstLastPara="1" rIns="91425" wrap="square" tIns="91425">
            <a:normAutofit/>
          </a:bodyPr>
          <a:lstStyle>
            <a:lvl1pPr lvl="0" rtl="0" algn="l">
              <a:lnSpc>
                <a:spcPct val="100000"/>
              </a:lnSpc>
              <a:spcBef>
                <a:spcPts val="0"/>
              </a:spcBef>
              <a:spcAft>
                <a:spcPts val="0"/>
              </a:spcAft>
              <a:buSzPts val="2800"/>
              <a:buNone/>
              <a:defRPr/>
            </a:lvl1pPr>
            <a:lvl2pPr lvl="1" rtl="0" algn="l">
              <a:lnSpc>
                <a:spcPct val="100000"/>
              </a:lnSpc>
              <a:spcBef>
                <a:spcPts val="0"/>
              </a:spcBef>
              <a:spcAft>
                <a:spcPts val="0"/>
              </a:spcAft>
              <a:buSzPts val="2800"/>
              <a:buNone/>
              <a:defRPr/>
            </a:lvl2pPr>
            <a:lvl3pPr lvl="2" rtl="0" algn="l">
              <a:lnSpc>
                <a:spcPct val="100000"/>
              </a:lnSpc>
              <a:spcBef>
                <a:spcPts val="0"/>
              </a:spcBef>
              <a:spcAft>
                <a:spcPts val="0"/>
              </a:spcAft>
              <a:buSzPts val="2800"/>
              <a:buNone/>
              <a:defRPr/>
            </a:lvl3pPr>
            <a:lvl4pPr lvl="3" rtl="0" algn="l">
              <a:lnSpc>
                <a:spcPct val="100000"/>
              </a:lnSpc>
              <a:spcBef>
                <a:spcPts val="0"/>
              </a:spcBef>
              <a:spcAft>
                <a:spcPts val="0"/>
              </a:spcAft>
              <a:buSzPts val="2800"/>
              <a:buNone/>
              <a:defRPr/>
            </a:lvl4pPr>
            <a:lvl5pPr lvl="4" rtl="0" algn="l">
              <a:lnSpc>
                <a:spcPct val="100000"/>
              </a:lnSpc>
              <a:spcBef>
                <a:spcPts val="0"/>
              </a:spcBef>
              <a:spcAft>
                <a:spcPts val="0"/>
              </a:spcAft>
              <a:buSzPts val="2800"/>
              <a:buNone/>
              <a:defRPr/>
            </a:lvl5pPr>
            <a:lvl6pPr lvl="5" rtl="0" algn="l">
              <a:lnSpc>
                <a:spcPct val="100000"/>
              </a:lnSpc>
              <a:spcBef>
                <a:spcPts val="0"/>
              </a:spcBef>
              <a:spcAft>
                <a:spcPts val="0"/>
              </a:spcAft>
              <a:buSzPts val="2800"/>
              <a:buNone/>
              <a:defRPr/>
            </a:lvl6pPr>
            <a:lvl7pPr lvl="6" rtl="0" algn="l">
              <a:lnSpc>
                <a:spcPct val="100000"/>
              </a:lnSpc>
              <a:spcBef>
                <a:spcPts val="0"/>
              </a:spcBef>
              <a:spcAft>
                <a:spcPts val="0"/>
              </a:spcAft>
              <a:buSzPts val="2800"/>
              <a:buNone/>
              <a:defRPr/>
            </a:lvl7pPr>
            <a:lvl8pPr lvl="7" rtl="0" algn="l">
              <a:lnSpc>
                <a:spcPct val="100000"/>
              </a:lnSpc>
              <a:spcBef>
                <a:spcPts val="0"/>
              </a:spcBef>
              <a:spcAft>
                <a:spcPts val="0"/>
              </a:spcAft>
              <a:buSzPts val="2800"/>
              <a:buNone/>
              <a:defRPr/>
            </a:lvl8pPr>
            <a:lvl9pPr lvl="8" rtl="0" algn="l">
              <a:lnSpc>
                <a:spcPct val="100000"/>
              </a:lnSpc>
              <a:spcBef>
                <a:spcPts val="0"/>
              </a:spcBef>
              <a:spcAft>
                <a:spcPts val="0"/>
              </a:spcAft>
              <a:buSzPts val="2800"/>
              <a:buNone/>
              <a:defRPr/>
            </a:lvl9pPr>
          </a:lstStyle>
          <a:p/>
        </p:txBody>
      </p:sp>
      <p:sp>
        <p:nvSpPr>
          <p:cNvPr id="2079" name="Google Shape;2079;p5"/>
          <p:cNvSpPr txBox="1"/>
          <p:nvPr>
            <p:ph idx="1" type="body"/>
          </p:nvPr>
        </p:nvSpPr>
        <p:spPr>
          <a:xfrm>
            <a:off x="337667" y="2476667"/>
            <a:ext cx="11360700" cy="4555200"/>
          </a:xfrm>
          <a:prstGeom prst="rect">
            <a:avLst/>
          </a:prstGeom>
          <a:noFill/>
          <a:ln>
            <a:noFill/>
          </a:ln>
        </p:spPr>
        <p:txBody>
          <a:bodyPr anchorCtr="0" anchor="t" bIns="91425" lIns="91425" spcFirstLastPara="1" rIns="91425" wrap="square" tIns="91425">
            <a:normAutofit/>
          </a:bodyPr>
          <a:lstStyle>
            <a:lvl1pPr indent="-342900" lvl="0" marL="457200" rtl="0" algn="l">
              <a:lnSpc>
                <a:spcPct val="115000"/>
              </a:lnSpc>
              <a:spcBef>
                <a:spcPts val="0"/>
              </a:spcBef>
              <a:spcAft>
                <a:spcPts val="0"/>
              </a:spcAft>
              <a:buSzPts val="1800"/>
              <a:buChar char="●"/>
              <a:defRPr/>
            </a:lvl1pPr>
            <a:lvl2pPr indent="-317500" lvl="1" marL="914400" rtl="0" algn="l">
              <a:lnSpc>
                <a:spcPct val="115000"/>
              </a:lnSpc>
              <a:spcBef>
                <a:spcPts val="0"/>
              </a:spcBef>
              <a:spcAft>
                <a:spcPts val="0"/>
              </a:spcAft>
              <a:buSzPts val="1400"/>
              <a:buChar char="○"/>
              <a:defRPr/>
            </a:lvl2pPr>
            <a:lvl3pPr indent="-317500" lvl="2" marL="1371600" rtl="0" algn="l">
              <a:lnSpc>
                <a:spcPct val="115000"/>
              </a:lnSpc>
              <a:spcBef>
                <a:spcPts val="0"/>
              </a:spcBef>
              <a:spcAft>
                <a:spcPts val="0"/>
              </a:spcAft>
              <a:buSzPts val="1400"/>
              <a:buChar char="■"/>
              <a:defRPr/>
            </a:lvl3pPr>
            <a:lvl4pPr indent="-317500" lvl="3" marL="1828800" rtl="0" algn="l">
              <a:lnSpc>
                <a:spcPct val="115000"/>
              </a:lnSpc>
              <a:spcBef>
                <a:spcPts val="0"/>
              </a:spcBef>
              <a:spcAft>
                <a:spcPts val="0"/>
              </a:spcAft>
              <a:buSzPts val="1400"/>
              <a:buChar char="●"/>
              <a:defRPr/>
            </a:lvl4pPr>
            <a:lvl5pPr indent="-317500" lvl="4" marL="2286000" rtl="0" algn="l">
              <a:lnSpc>
                <a:spcPct val="115000"/>
              </a:lnSpc>
              <a:spcBef>
                <a:spcPts val="0"/>
              </a:spcBef>
              <a:spcAft>
                <a:spcPts val="0"/>
              </a:spcAft>
              <a:buSzPts val="1400"/>
              <a:buChar char="○"/>
              <a:defRPr/>
            </a:lvl5pPr>
            <a:lvl6pPr indent="-317500" lvl="5" marL="2743200" rtl="0" algn="l">
              <a:lnSpc>
                <a:spcPct val="115000"/>
              </a:lnSpc>
              <a:spcBef>
                <a:spcPts val="0"/>
              </a:spcBef>
              <a:spcAft>
                <a:spcPts val="0"/>
              </a:spcAft>
              <a:buSzPts val="1400"/>
              <a:buChar char="■"/>
              <a:defRPr/>
            </a:lvl6pPr>
            <a:lvl7pPr indent="-317500" lvl="6" marL="3200400" rtl="0" algn="l">
              <a:lnSpc>
                <a:spcPct val="115000"/>
              </a:lnSpc>
              <a:spcBef>
                <a:spcPts val="0"/>
              </a:spcBef>
              <a:spcAft>
                <a:spcPts val="0"/>
              </a:spcAft>
              <a:buSzPts val="1400"/>
              <a:buChar char="●"/>
              <a:defRPr/>
            </a:lvl7pPr>
            <a:lvl8pPr indent="-317500" lvl="7" marL="3657600" rtl="0" algn="l">
              <a:lnSpc>
                <a:spcPct val="115000"/>
              </a:lnSpc>
              <a:spcBef>
                <a:spcPts val="0"/>
              </a:spcBef>
              <a:spcAft>
                <a:spcPts val="0"/>
              </a:spcAft>
              <a:buSzPts val="1400"/>
              <a:buChar char="○"/>
              <a:defRPr/>
            </a:lvl8pPr>
            <a:lvl9pPr indent="-317500" lvl="8" marL="4114800" rtl="0" algn="l">
              <a:lnSpc>
                <a:spcPct val="115000"/>
              </a:lnSpc>
              <a:spcBef>
                <a:spcPts val="0"/>
              </a:spcBef>
              <a:spcAft>
                <a:spcPts val="0"/>
              </a:spcAft>
              <a:buSzPts val="1400"/>
              <a:buChar char="■"/>
              <a:defRPr/>
            </a:lvl9pPr>
          </a:lstStyle>
          <a:p/>
        </p:txBody>
      </p:sp>
      <p:sp>
        <p:nvSpPr>
          <p:cNvPr id="2080" name="Google Shape;2080;p5"/>
          <p:cNvSpPr txBox="1"/>
          <p:nvPr>
            <p:ph idx="12" type="sldNum"/>
          </p:nvPr>
        </p:nvSpPr>
        <p:spPr>
          <a:xfrm>
            <a:off x="11296611" y="6217623"/>
            <a:ext cx="731700" cy="5247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pic>
        <p:nvPicPr>
          <p:cNvPr id="2081" name="Google Shape;2081;p5"/>
          <p:cNvPicPr preferRelativeResize="0"/>
          <p:nvPr/>
        </p:nvPicPr>
        <p:blipFill rotWithShape="1">
          <a:blip r:embed="rId2">
            <a:alphaModFix/>
          </a:blip>
          <a:srcRect b="0" l="0" r="0" t="0"/>
          <a:stretch/>
        </p:blipFill>
        <p:spPr>
          <a:xfrm>
            <a:off x="9312002" y="552002"/>
            <a:ext cx="2632066" cy="400233"/>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82" name="Shape 2082"/>
        <p:cNvGrpSpPr/>
        <p:nvPr/>
      </p:nvGrpSpPr>
      <p:grpSpPr>
        <a:xfrm>
          <a:off x="0" y="0"/>
          <a:ext cx="0" cy="0"/>
          <a:chOff x="0" y="0"/>
          <a:chExt cx="0" cy="0"/>
        </a:xfrm>
      </p:grpSpPr>
      <p:sp>
        <p:nvSpPr>
          <p:cNvPr id="2083" name="Google Shape;2083;p6"/>
          <p:cNvSpPr txBox="1"/>
          <p:nvPr>
            <p:ph type="title"/>
          </p:nvPr>
        </p:nvSpPr>
        <p:spPr>
          <a:xfrm>
            <a:off x="522300" y="1035333"/>
            <a:ext cx="11360700" cy="763500"/>
          </a:xfrm>
          <a:prstGeom prst="rect">
            <a:avLst/>
          </a:prstGeom>
          <a:noFill/>
          <a:ln>
            <a:noFill/>
          </a:ln>
        </p:spPr>
        <p:txBody>
          <a:bodyPr anchorCtr="0" anchor="t" bIns="91425" lIns="91425" spcFirstLastPara="1" rIns="91425" wrap="square" tIns="91425">
            <a:normAutofit/>
          </a:bodyPr>
          <a:lstStyle>
            <a:lvl1pPr lvl="0" rtl="0" algn="l">
              <a:lnSpc>
                <a:spcPct val="100000"/>
              </a:lnSpc>
              <a:spcBef>
                <a:spcPts val="0"/>
              </a:spcBef>
              <a:spcAft>
                <a:spcPts val="0"/>
              </a:spcAft>
              <a:buSzPts val="2800"/>
              <a:buNone/>
              <a:defRPr/>
            </a:lvl1pPr>
            <a:lvl2pPr lvl="1" rtl="0" algn="l">
              <a:lnSpc>
                <a:spcPct val="100000"/>
              </a:lnSpc>
              <a:spcBef>
                <a:spcPts val="0"/>
              </a:spcBef>
              <a:spcAft>
                <a:spcPts val="0"/>
              </a:spcAft>
              <a:buSzPts val="2800"/>
              <a:buNone/>
              <a:defRPr/>
            </a:lvl2pPr>
            <a:lvl3pPr lvl="2" rtl="0" algn="l">
              <a:lnSpc>
                <a:spcPct val="100000"/>
              </a:lnSpc>
              <a:spcBef>
                <a:spcPts val="0"/>
              </a:spcBef>
              <a:spcAft>
                <a:spcPts val="0"/>
              </a:spcAft>
              <a:buSzPts val="2800"/>
              <a:buNone/>
              <a:defRPr/>
            </a:lvl3pPr>
            <a:lvl4pPr lvl="3" rtl="0" algn="l">
              <a:lnSpc>
                <a:spcPct val="100000"/>
              </a:lnSpc>
              <a:spcBef>
                <a:spcPts val="0"/>
              </a:spcBef>
              <a:spcAft>
                <a:spcPts val="0"/>
              </a:spcAft>
              <a:buSzPts val="2800"/>
              <a:buNone/>
              <a:defRPr/>
            </a:lvl4pPr>
            <a:lvl5pPr lvl="4" rtl="0" algn="l">
              <a:lnSpc>
                <a:spcPct val="100000"/>
              </a:lnSpc>
              <a:spcBef>
                <a:spcPts val="0"/>
              </a:spcBef>
              <a:spcAft>
                <a:spcPts val="0"/>
              </a:spcAft>
              <a:buSzPts val="2800"/>
              <a:buNone/>
              <a:defRPr/>
            </a:lvl5pPr>
            <a:lvl6pPr lvl="5" rtl="0" algn="l">
              <a:lnSpc>
                <a:spcPct val="100000"/>
              </a:lnSpc>
              <a:spcBef>
                <a:spcPts val="0"/>
              </a:spcBef>
              <a:spcAft>
                <a:spcPts val="0"/>
              </a:spcAft>
              <a:buSzPts val="2800"/>
              <a:buNone/>
              <a:defRPr/>
            </a:lvl6pPr>
            <a:lvl7pPr lvl="6" rtl="0" algn="l">
              <a:lnSpc>
                <a:spcPct val="100000"/>
              </a:lnSpc>
              <a:spcBef>
                <a:spcPts val="0"/>
              </a:spcBef>
              <a:spcAft>
                <a:spcPts val="0"/>
              </a:spcAft>
              <a:buSzPts val="2800"/>
              <a:buNone/>
              <a:defRPr/>
            </a:lvl7pPr>
            <a:lvl8pPr lvl="7" rtl="0" algn="l">
              <a:lnSpc>
                <a:spcPct val="100000"/>
              </a:lnSpc>
              <a:spcBef>
                <a:spcPts val="0"/>
              </a:spcBef>
              <a:spcAft>
                <a:spcPts val="0"/>
              </a:spcAft>
              <a:buSzPts val="2800"/>
              <a:buNone/>
              <a:defRPr/>
            </a:lvl8pPr>
            <a:lvl9pPr lvl="8" rtl="0" algn="l">
              <a:lnSpc>
                <a:spcPct val="100000"/>
              </a:lnSpc>
              <a:spcBef>
                <a:spcPts val="0"/>
              </a:spcBef>
              <a:spcAft>
                <a:spcPts val="0"/>
              </a:spcAft>
              <a:buSzPts val="2800"/>
              <a:buNone/>
              <a:defRPr/>
            </a:lvl9pPr>
          </a:lstStyle>
          <a:p/>
        </p:txBody>
      </p:sp>
      <p:sp>
        <p:nvSpPr>
          <p:cNvPr id="2084" name="Google Shape;2084;p6"/>
          <p:cNvSpPr txBox="1"/>
          <p:nvPr>
            <p:ph idx="1" type="body"/>
          </p:nvPr>
        </p:nvSpPr>
        <p:spPr>
          <a:xfrm>
            <a:off x="415600" y="1536633"/>
            <a:ext cx="5333100" cy="4555200"/>
          </a:xfrm>
          <a:prstGeom prst="rect">
            <a:avLst/>
          </a:prstGeom>
          <a:noFill/>
          <a:ln>
            <a:noFill/>
          </a:ln>
        </p:spPr>
        <p:txBody>
          <a:bodyPr anchorCtr="0" anchor="t" bIns="91425" lIns="91425" spcFirstLastPara="1" rIns="91425" wrap="square" tIns="91425">
            <a:normAutofit/>
          </a:bodyPr>
          <a:lstStyle>
            <a:lvl1pPr indent="-317500" lvl="0" marL="457200" rtl="0" algn="l">
              <a:lnSpc>
                <a:spcPct val="115000"/>
              </a:lnSpc>
              <a:spcBef>
                <a:spcPts val="0"/>
              </a:spcBef>
              <a:spcAft>
                <a:spcPts val="0"/>
              </a:spcAft>
              <a:buSzPts val="1400"/>
              <a:buChar char="●"/>
              <a:defRPr sz="1400"/>
            </a:lvl1pPr>
            <a:lvl2pPr indent="-304800" lvl="1" marL="914400" rtl="0" algn="l">
              <a:lnSpc>
                <a:spcPct val="115000"/>
              </a:lnSpc>
              <a:spcBef>
                <a:spcPts val="0"/>
              </a:spcBef>
              <a:spcAft>
                <a:spcPts val="0"/>
              </a:spcAft>
              <a:buSzPts val="1200"/>
              <a:buChar char="○"/>
              <a:defRPr sz="1200"/>
            </a:lvl2pPr>
            <a:lvl3pPr indent="-304800" lvl="2" marL="1371600" rtl="0" algn="l">
              <a:lnSpc>
                <a:spcPct val="115000"/>
              </a:lnSpc>
              <a:spcBef>
                <a:spcPts val="0"/>
              </a:spcBef>
              <a:spcAft>
                <a:spcPts val="0"/>
              </a:spcAft>
              <a:buSzPts val="1200"/>
              <a:buChar char="■"/>
              <a:defRPr sz="1200"/>
            </a:lvl3pPr>
            <a:lvl4pPr indent="-304800" lvl="3" marL="1828800" rtl="0" algn="l">
              <a:lnSpc>
                <a:spcPct val="115000"/>
              </a:lnSpc>
              <a:spcBef>
                <a:spcPts val="0"/>
              </a:spcBef>
              <a:spcAft>
                <a:spcPts val="0"/>
              </a:spcAft>
              <a:buSzPts val="1200"/>
              <a:buChar char="●"/>
              <a:defRPr sz="1200"/>
            </a:lvl4pPr>
            <a:lvl5pPr indent="-304800" lvl="4" marL="2286000" rtl="0" algn="l">
              <a:lnSpc>
                <a:spcPct val="115000"/>
              </a:lnSpc>
              <a:spcBef>
                <a:spcPts val="0"/>
              </a:spcBef>
              <a:spcAft>
                <a:spcPts val="0"/>
              </a:spcAft>
              <a:buSzPts val="1200"/>
              <a:buChar char="○"/>
              <a:defRPr sz="1200"/>
            </a:lvl5pPr>
            <a:lvl6pPr indent="-304800" lvl="5" marL="2743200" rtl="0" algn="l">
              <a:lnSpc>
                <a:spcPct val="115000"/>
              </a:lnSpc>
              <a:spcBef>
                <a:spcPts val="0"/>
              </a:spcBef>
              <a:spcAft>
                <a:spcPts val="0"/>
              </a:spcAft>
              <a:buSzPts val="1200"/>
              <a:buChar char="■"/>
              <a:defRPr sz="1200"/>
            </a:lvl6pPr>
            <a:lvl7pPr indent="-304800" lvl="6" marL="3200400" rtl="0" algn="l">
              <a:lnSpc>
                <a:spcPct val="115000"/>
              </a:lnSpc>
              <a:spcBef>
                <a:spcPts val="0"/>
              </a:spcBef>
              <a:spcAft>
                <a:spcPts val="0"/>
              </a:spcAft>
              <a:buSzPts val="1200"/>
              <a:buChar char="●"/>
              <a:defRPr sz="1200"/>
            </a:lvl7pPr>
            <a:lvl8pPr indent="-304800" lvl="7" marL="3657600" rtl="0" algn="l">
              <a:lnSpc>
                <a:spcPct val="115000"/>
              </a:lnSpc>
              <a:spcBef>
                <a:spcPts val="0"/>
              </a:spcBef>
              <a:spcAft>
                <a:spcPts val="0"/>
              </a:spcAft>
              <a:buSzPts val="1200"/>
              <a:buChar char="○"/>
              <a:defRPr sz="1200"/>
            </a:lvl8pPr>
            <a:lvl9pPr indent="-304800" lvl="8" marL="4114800" rtl="0" algn="l">
              <a:lnSpc>
                <a:spcPct val="115000"/>
              </a:lnSpc>
              <a:spcBef>
                <a:spcPts val="0"/>
              </a:spcBef>
              <a:spcAft>
                <a:spcPts val="0"/>
              </a:spcAft>
              <a:buSzPts val="1200"/>
              <a:buChar char="■"/>
              <a:defRPr sz="1200"/>
            </a:lvl9pPr>
          </a:lstStyle>
          <a:p/>
        </p:txBody>
      </p:sp>
      <p:sp>
        <p:nvSpPr>
          <p:cNvPr id="2085" name="Google Shape;2085;p6"/>
          <p:cNvSpPr txBox="1"/>
          <p:nvPr>
            <p:ph idx="2" type="body"/>
          </p:nvPr>
        </p:nvSpPr>
        <p:spPr>
          <a:xfrm>
            <a:off x="6443200" y="1536633"/>
            <a:ext cx="5333100" cy="4555200"/>
          </a:xfrm>
          <a:prstGeom prst="rect">
            <a:avLst/>
          </a:prstGeom>
          <a:noFill/>
          <a:ln>
            <a:noFill/>
          </a:ln>
        </p:spPr>
        <p:txBody>
          <a:bodyPr anchorCtr="0" anchor="t" bIns="91425" lIns="91425" spcFirstLastPara="1" rIns="91425" wrap="square" tIns="91425">
            <a:normAutofit/>
          </a:bodyPr>
          <a:lstStyle>
            <a:lvl1pPr indent="-317500" lvl="0" marL="457200" rtl="0" algn="l">
              <a:lnSpc>
                <a:spcPct val="115000"/>
              </a:lnSpc>
              <a:spcBef>
                <a:spcPts val="0"/>
              </a:spcBef>
              <a:spcAft>
                <a:spcPts val="0"/>
              </a:spcAft>
              <a:buSzPts val="1400"/>
              <a:buChar char="●"/>
              <a:defRPr sz="1400"/>
            </a:lvl1pPr>
            <a:lvl2pPr indent="-304800" lvl="1" marL="914400" rtl="0" algn="l">
              <a:lnSpc>
                <a:spcPct val="115000"/>
              </a:lnSpc>
              <a:spcBef>
                <a:spcPts val="0"/>
              </a:spcBef>
              <a:spcAft>
                <a:spcPts val="0"/>
              </a:spcAft>
              <a:buSzPts val="1200"/>
              <a:buChar char="○"/>
              <a:defRPr sz="1200"/>
            </a:lvl2pPr>
            <a:lvl3pPr indent="-304800" lvl="2" marL="1371600" rtl="0" algn="l">
              <a:lnSpc>
                <a:spcPct val="115000"/>
              </a:lnSpc>
              <a:spcBef>
                <a:spcPts val="0"/>
              </a:spcBef>
              <a:spcAft>
                <a:spcPts val="0"/>
              </a:spcAft>
              <a:buSzPts val="1200"/>
              <a:buChar char="■"/>
              <a:defRPr sz="1200"/>
            </a:lvl3pPr>
            <a:lvl4pPr indent="-304800" lvl="3" marL="1828800" rtl="0" algn="l">
              <a:lnSpc>
                <a:spcPct val="115000"/>
              </a:lnSpc>
              <a:spcBef>
                <a:spcPts val="0"/>
              </a:spcBef>
              <a:spcAft>
                <a:spcPts val="0"/>
              </a:spcAft>
              <a:buSzPts val="1200"/>
              <a:buChar char="●"/>
              <a:defRPr sz="1200"/>
            </a:lvl4pPr>
            <a:lvl5pPr indent="-304800" lvl="4" marL="2286000" rtl="0" algn="l">
              <a:lnSpc>
                <a:spcPct val="115000"/>
              </a:lnSpc>
              <a:spcBef>
                <a:spcPts val="0"/>
              </a:spcBef>
              <a:spcAft>
                <a:spcPts val="0"/>
              </a:spcAft>
              <a:buSzPts val="1200"/>
              <a:buChar char="○"/>
              <a:defRPr sz="1200"/>
            </a:lvl5pPr>
            <a:lvl6pPr indent="-304800" lvl="5" marL="2743200" rtl="0" algn="l">
              <a:lnSpc>
                <a:spcPct val="115000"/>
              </a:lnSpc>
              <a:spcBef>
                <a:spcPts val="0"/>
              </a:spcBef>
              <a:spcAft>
                <a:spcPts val="0"/>
              </a:spcAft>
              <a:buSzPts val="1200"/>
              <a:buChar char="■"/>
              <a:defRPr sz="1200"/>
            </a:lvl6pPr>
            <a:lvl7pPr indent="-304800" lvl="6" marL="3200400" rtl="0" algn="l">
              <a:lnSpc>
                <a:spcPct val="115000"/>
              </a:lnSpc>
              <a:spcBef>
                <a:spcPts val="0"/>
              </a:spcBef>
              <a:spcAft>
                <a:spcPts val="0"/>
              </a:spcAft>
              <a:buSzPts val="1200"/>
              <a:buChar char="●"/>
              <a:defRPr sz="1200"/>
            </a:lvl7pPr>
            <a:lvl8pPr indent="-304800" lvl="7" marL="3657600" rtl="0" algn="l">
              <a:lnSpc>
                <a:spcPct val="115000"/>
              </a:lnSpc>
              <a:spcBef>
                <a:spcPts val="0"/>
              </a:spcBef>
              <a:spcAft>
                <a:spcPts val="0"/>
              </a:spcAft>
              <a:buSzPts val="1200"/>
              <a:buChar char="○"/>
              <a:defRPr sz="1200"/>
            </a:lvl8pPr>
            <a:lvl9pPr indent="-304800" lvl="8" marL="4114800" rtl="0" algn="l">
              <a:lnSpc>
                <a:spcPct val="115000"/>
              </a:lnSpc>
              <a:spcBef>
                <a:spcPts val="0"/>
              </a:spcBef>
              <a:spcAft>
                <a:spcPts val="0"/>
              </a:spcAft>
              <a:buSzPts val="1200"/>
              <a:buChar char="■"/>
              <a:defRPr sz="1200"/>
            </a:lvl9pPr>
          </a:lstStyle>
          <a:p/>
        </p:txBody>
      </p:sp>
      <p:sp>
        <p:nvSpPr>
          <p:cNvPr id="2086" name="Google Shape;2086;p6"/>
          <p:cNvSpPr txBox="1"/>
          <p:nvPr>
            <p:ph idx="12" type="sldNum"/>
          </p:nvPr>
        </p:nvSpPr>
        <p:spPr>
          <a:xfrm>
            <a:off x="11296611" y="6217623"/>
            <a:ext cx="731700" cy="5247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087" name="Shape 2087"/>
        <p:cNvGrpSpPr/>
        <p:nvPr/>
      </p:nvGrpSpPr>
      <p:grpSpPr>
        <a:xfrm>
          <a:off x="0" y="0"/>
          <a:ext cx="0" cy="0"/>
          <a:chOff x="0" y="0"/>
          <a:chExt cx="0" cy="0"/>
        </a:xfrm>
      </p:grpSpPr>
      <p:sp>
        <p:nvSpPr>
          <p:cNvPr id="2088" name="Google Shape;2088;p7"/>
          <p:cNvSpPr txBox="1"/>
          <p:nvPr>
            <p:ph type="title"/>
          </p:nvPr>
        </p:nvSpPr>
        <p:spPr>
          <a:xfrm>
            <a:off x="522300" y="1035333"/>
            <a:ext cx="11360700" cy="763500"/>
          </a:xfrm>
          <a:prstGeom prst="rect">
            <a:avLst/>
          </a:prstGeom>
          <a:noFill/>
          <a:ln>
            <a:noFill/>
          </a:ln>
        </p:spPr>
        <p:txBody>
          <a:bodyPr anchorCtr="0" anchor="t" bIns="91425" lIns="91425" spcFirstLastPara="1" rIns="91425" wrap="square" tIns="91425">
            <a:normAutofit/>
          </a:bodyPr>
          <a:lstStyle>
            <a:lvl1pPr lvl="0" rtl="0" algn="l">
              <a:lnSpc>
                <a:spcPct val="100000"/>
              </a:lnSpc>
              <a:spcBef>
                <a:spcPts val="0"/>
              </a:spcBef>
              <a:spcAft>
                <a:spcPts val="0"/>
              </a:spcAft>
              <a:buSzPts val="2800"/>
              <a:buNone/>
              <a:defRPr/>
            </a:lvl1pPr>
            <a:lvl2pPr lvl="1" rtl="0" algn="l">
              <a:lnSpc>
                <a:spcPct val="100000"/>
              </a:lnSpc>
              <a:spcBef>
                <a:spcPts val="0"/>
              </a:spcBef>
              <a:spcAft>
                <a:spcPts val="0"/>
              </a:spcAft>
              <a:buSzPts val="2800"/>
              <a:buNone/>
              <a:defRPr/>
            </a:lvl2pPr>
            <a:lvl3pPr lvl="2" rtl="0" algn="l">
              <a:lnSpc>
                <a:spcPct val="100000"/>
              </a:lnSpc>
              <a:spcBef>
                <a:spcPts val="0"/>
              </a:spcBef>
              <a:spcAft>
                <a:spcPts val="0"/>
              </a:spcAft>
              <a:buSzPts val="2800"/>
              <a:buNone/>
              <a:defRPr/>
            </a:lvl3pPr>
            <a:lvl4pPr lvl="3" rtl="0" algn="l">
              <a:lnSpc>
                <a:spcPct val="100000"/>
              </a:lnSpc>
              <a:spcBef>
                <a:spcPts val="0"/>
              </a:spcBef>
              <a:spcAft>
                <a:spcPts val="0"/>
              </a:spcAft>
              <a:buSzPts val="2800"/>
              <a:buNone/>
              <a:defRPr/>
            </a:lvl4pPr>
            <a:lvl5pPr lvl="4" rtl="0" algn="l">
              <a:lnSpc>
                <a:spcPct val="100000"/>
              </a:lnSpc>
              <a:spcBef>
                <a:spcPts val="0"/>
              </a:spcBef>
              <a:spcAft>
                <a:spcPts val="0"/>
              </a:spcAft>
              <a:buSzPts val="2800"/>
              <a:buNone/>
              <a:defRPr/>
            </a:lvl5pPr>
            <a:lvl6pPr lvl="5" rtl="0" algn="l">
              <a:lnSpc>
                <a:spcPct val="100000"/>
              </a:lnSpc>
              <a:spcBef>
                <a:spcPts val="0"/>
              </a:spcBef>
              <a:spcAft>
                <a:spcPts val="0"/>
              </a:spcAft>
              <a:buSzPts val="2800"/>
              <a:buNone/>
              <a:defRPr/>
            </a:lvl6pPr>
            <a:lvl7pPr lvl="6" rtl="0" algn="l">
              <a:lnSpc>
                <a:spcPct val="100000"/>
              </a:lnSpc>
              <a:spcBef>
                <a:spcPts val="0"/>
              </a:spcBef>
              <a:spcAft>
                <a:spcPts val="0"/>
              </a:spcAft>
              <a:buSzPts val="2800"/>
              <a:buNone/>
              <a:defRPr/>
            </a:lvl7pPr>
            <a:lvl8pPr lvl="7" rtl="0" algn="l">
              <a:lnSpc>
                <a:spcPct val="100000"/>
              </a:lnSpc>
              <a:spcBef>
                <a:spcPts val="0"/>
              </a:spcBef>
              <a:spcAft>
                <a:spcPts val="0"/>
              </a:spcAft>
              <a:buSzPts val="2800"/>
              <a:buNone/>
              <a:defRPr/>
            </a:lvl8pPr>
            <a:lvl9pPr lvl="8" rtl="0" algn="l">
              <a:lnSpc>
                <a:spcPct val="100000"/>
              </a:lnSpc>
              <a:spcBef>
                <a:spcPts val="0"/>
              </a:spcBef>
              <a:spcAft>
                <a:spcPts val="0"/>
              </a:spcAft>
              <a:buSzPts val="2800"/>
              <a:buNone/>
              <a:defRPr/>
            </a:lvl9pPr>
          </a:lstStyle>
          <a:p/>
        </p:txBody>
      </p:sp>
      <p:sp>
        <p:nvSpPr>
          <p:cNvPr id="2089" name="Google Shape;2089;p7"/>
          <p:cNvSpPr txBox="1"/>
          <p:nvPr>
            <p:ph idx="12" type="sldNum"/>
          </p:nvPr>
        </p:nvSpPr>
        <p:spPr>
          <a:xfrm>
            <a:off x="11296611" y="6217623"/>
            <a:ext cx="731700" cy="5247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 column text">
    <p:spTree>
      <p:nvGrpSpPr>
        <p:cNvPr id="2090" name="Shape 2090"/>
        <p:cNvGrpSpPr/>
        <p:nvPr/>
      </p:nvGrpSpPr>
      <p:grpSpPr>
        <a:xfrm>
          <a:off x="0" y="0"/>
          <a:ext cx="0" cy="0"/>
          <a:chOff x="0" y="0"/>
          <a:chExt cx="0" cy="0"/>
        </a:xfrm>
      </p:grpSpPr>
      <p:sp>
        <p:nvSpPr>
          <p:cNvPr id="2091" name="Google Shape;2091;p8"/>
          <p:cNvSpPr txBox="1"/>
          <p:nvPr>
            <p:ph type="title"/>
          </p:nvPr>
        </p:nvSpPr>
        <p:spPr>
          <a:xfrm>
            <a:off x="415600" y="740800"/>
            <a:ext cx="3744000" cy="1007700"/>
          </a:xfrm>
          <a:prstGeom prst="rect">
            <a:avLst/>
          </a:prstGeom>
          <a:noFill/>
          <a:ln>
            <a:noFill/>
          </a:ln>
        </p:spPr>
        <p:txBody>
          <a:bodyPr anchorCtr="0" anchor="b" bIns="91425" lIns="91425" spcFirstLastPara="1" rIns="91425" wrap="square" tIns="91425">
            <a:normAutofit/>
          </a:bodyPr>
          <a:lstStyle>
            <a:lvl1pPr lvl="0" rtl="0" algn="l">
              <a:lnSpc>
                <a:spcPct val="100000"/>
              </a:lnSpc>
              <a:spcBef>
                <a:spcPts val="0"/>
              </a:spcBef>
              <a:spcAft>
                <a:spcPts val="0"/>
              </a:spcAft>
              <a:buSzPts val="2400"/>
              <a:buNone/>
              <a:defRPr sz="2400"/>
            </a:lvl1pPr>
            <a:lvl2pPr lvl="1" rtl="0" algn="l">
              <a:lnSpc>
                <a:spcPct val="100000"/>
              </a:lnSpc>
              <a:spcBef>
                <a:spcPts val="0"/>
              </a:spcBef>
              <a:spcAft>
                <a:spcPts val="0"/>
              </a:spcAft>
              <a:buSzPts val="2400"/>
              <a:buNone/>
              <a:defRPr sz="2400"/>
            </a:lvl2pPr>
            <a:lvl3pPr lvl="2" rtl="0" algn="l">
              <a:lnSpc>
                <a:spcPct val="100000"/>
              </a:lnSpc>
              <a:spcBef>
                <a:spcPts val="0"/>
              </a:spcBef>
              <a:spcAft>
                <a:spcPts val="0"/>
              </a:spcAft>
              <a:buSzPts val="2400"/>
              <a:buNone/>
              <a:defRPr sz="2400"/>
            </a:lvl3pPr>
            <a:lvl4pPr lvl="3" rtl="0" algn="l">
              <a:lnSpc>
                <a:spcPct val="100000"/>
              </a:lnSpc>
              <a:spcBef>
                <a:spcPts val="0"/>
              </a:spcBef>
              <a:spcAft>
                <a:spcPts val="0"/>
              </a:spcAft>
              <a:buSzPts val="2400"/>
              <a:buNone/>
              <a:defRPr sz="2400"/>
            </a:lvl4pPr>
            <a:lvl5pPr lvl="4" rtl="0" algn="l">
              <a:lnSpc>
                <a:spcPct val="100000"/>
              </a:lnSpc>
              <a:spcBef>
                <a:spcPts val="0"/>
              </a:spcBef>
              <a:spcAft>
                <a:spcPts val="0"/>
              </a:spcAft>
              <a:buSzPts val="2400"/>
              <a:buNone/>
              <a:defRPr sz="2400"/>
            </a:lvl5pPr>
            <a:lvl6pPr lvl="5" rtl="0" algn="l">
              <a:lnSpc>
                <a:spcPct val="100000"/>
              </a:lnSpc>
              <a:spcBef>
                <a:spcPts val="0"/>
              </a:spcBef>
              <a:spcAft>
                <a:spcPts val="0"/>
              </a:spcAft>
              <a:buSzPts val="2400"/>
              <a:buNone/>
              <a:defRPr sz="2400"/>
            </a:lvl6pPr>
            <a:lvl7pPr lvl="6" rtl="0" algn="l">
              <a:lnSpc>
                <a:spcPct val="100000"/>
              </a:lnSpc>
              <a:spcBef>
                <a:spcPts val="0"/>
              </a:spcBef>
              <a:spcAft>
                <a:spcPts val="0"/>
              </a:spcAft>
              <a:buSzPts val="2400"/>
              <a:buNone/>
              <a:defRPr sz="2400"/>
            </a:lvl7pPr>
            <a:lvl8pPr lvl="7" rtl="0" algn="l">
              <a:lnSpc>
                <a:spcPct val="100000"/>
              </a:lnSpc>
              <a:spcBef>
                <a:spcPts val="0"/>
              </a:spcBef>
              <a:spcAft>
                <a:spcPts val="0"/>
              </a:spcAft>
              <a:buSzPts val="2400"/>
              <a:buNone/>
              <a:defRPr sz="2400"/>
            </a:lvl8pPr>
            <a:lvl9pPr lvl="8" rtl="0" algn="l">
              <a:lnSpc>
                <a:spcPct val="100000"/>
              </a:lnSpc>
              <a:spcBef>
                <a:spcPts val="0"/>
              </a:spcBef>
              <a:spcAft>
                <a:spcPts val="0"/>
              </a:spcAft>
              <a:buSzPts val="2400"/>
              <a:buNone/>
              <a:defRPr sz="2400"/>
            </a:lvl9pPr>
          </a:lstStyle>
          <a:p/>
        </p:txBody>
      </p:sp>
      <p:sp>
        <p:nvSpPr>
          <p:cNvPr id="2092" name="Google Shape;2092;p8"/>
          <p:cNvSpPr txBox="1"/>
          <p:nvPr>
            <p:ph idx="1" type="body"/>
          </p:nvPr>
        </p:nvSpPr>
        <p:spPr>
          <a:xfrm>
            <a:off x="415600" y="1852800"/>
            <a:ext cx="3744000" cy="4239300"/>
          </a:xfrm>
          <a:prstGeom prst="rect">
            <a:avLst/>
          </a:prstGeom>
          <a:noFill/>
          <a:ln>
            <a:noFill/>
          </a:ln>
        </p:spPr>
        <p:txBody>
          <a:bodyPr anchorCtr="0" anchor="t" bIns="91425" lIns="91425" spcFirstLastPara="1" rIns="91425" wrap="square" tIns="91425">
            <a:normAutofit/>
          </a:bodyPr>
          <a:lstStyle>
            <a:lvl1pPr indent="-304800" lvl="0" marL="457200" rtl="0" algn="l">
              <a:lnSpc>
                <a:spcPct val="115000"/>
              </a:lnSpc>
              <a:spcBef>
                <a:spcPts val="0"/>
              </a:spcBef>
              <a:spcAft>
                <a:spcPts val="0"/>
              </a:spcAft>
              <a:buSzPts val="1200"/>
              <a:buChar char="●"/>
              <a:defRPr sz="1200"/>
            </a:lvl1pPr>
            <a:lvl2pPr indent="-304800" lvl="1" marL="914400" rtl="0" algn="l">
              <a:lnSpc>
                <a:spcPct val="115000"/>
              </a:lnSpc>
              <a:spcBef>
                <a:spcPts val="0"/>
              </a:spcBef>
              <a:spcAft>
                <a:spcPts val="0"/>
              </a:spcAft>
              <a:buSzPts val="1200"/>
              <a:buChar char="○"/>
              <a:defRPr sz="1200"/>
            </a:lvl2pPr>
            <a:lvl3pPr indent="-304800" lvl="2" marL="1371600" rtl="0" algn="l">
              <a:lnSpc>
                <a:spcPct val="115000"/>
              </a:lnSpc>
              <a:spcBef>
                <a:spcPts val="0"/>
              </a:spcBef>
              <a:spcAft>
                <a:spcPts val="0"/>
              </a:spcAft>
              <a:buSzPts val="1200"/>
              <a:buChar char="■"/>
              <a:defRPr sz="1200"/>
            </a:lvl3pPr>
            <a:lvl4pPr indent="-304800" lvl="3" marL="1828800" rtl="0" algn="l">
              <a:lnSpc>
                <a:spcPct val="115000"/>
              </a:lnSpc>
              <a:spcBef>
                <a:spcPts val="0"/>
              </a:spcBef>
              <a:spcAft>
                <a:spcPts val="0"/>
              </a:spcAft>
              <a:buSzPts val="1200"/>
              <a:buChar char="●"/>
              <a:defRPr sz="1200"/>
            </a:lvl4pPr>
            <a:lvl5pPr indent="-304800" lvl="4" marL="2286000" rtl="0" algn="l">
              <a:lnSpc>
                <a:spcPct val="115000"/>
              </a:lnSpc>
              <a:spcBef>
                <a:spcPts val="0"/>
              </a:spcBef>
              <a:spcAft>
                <a:spcPts val="0"/>
              </a:spcAft>
              <a:buSzPts val="1200"/>
              <a:buChar char="○"/>
              <a:defRPr sz="1200"/>
            </a:lvl5pPr>
            <a:lvl6pPr indent="-304800" lvl="5" marL="2743200" rtl="0" algn="l">
              <a:lnSpc>
                <a:spcPct val="115000"/>
              </a:lnSpc>
              <a:spcBef>
                <a:spcPts val="0"/>
              </a:spcBef>
              <a:spcAft>
                <a:spcPts val="0"/>
              </a:spcAft>
              <a:buSzPts val="1200"/>
              <a:buChar char="■"/>
              <a:defRPr sz="1200"/>
            </a:lvl6pPr>
            <a:lvl7pPr indent="-304800" lvl="6" marL="3200400" rtl="0" algn="l">
              <a:lnSpc>
                <a:spcPct val="115000"/>
              </a:lnSpc>
              <a:spcBef>
                <a:spcPts val="0"/>
              </a:spcBef>
              <a:spcAft>
                <a:spcPts val="0"/>
              </a:spcAft>
              <a:buSzPts val="1200"/>
              <a:buChar char="●"/>
              <a:defRPr sz="1200"/>
            </a:lvl7pPr>
            <a:lvl8pPr indent="-304800" lvl="7" marL="3657600" rtl="0" algn="l">
              <a:lnSpc>
                <a:spcPct val="115000"/>
              </a:lnSpc>
              <a:spcBef>
                <a:spcPts val="0"/>
              </a:spcBef>
              <a:spcAft>
                <a:spcPts val="0"/>
              </a:spcAft>
              <a:buSzPts val="1200"/>
              <a:buChar char="○"/>
              <a:defRPr sz="1200"/>
            </a:lvl8pPr>
            <a:lvl9pPr indent="-304800" lvl="8" marL="4114800" rtl="0" algn="l">
              <a:lnSpc>
                <a:spcPct val="115000"/>
              </a:lnSpc>
              <a:spcBef>
                <a:spcPts val="0"/>
              </a:spcBef>
              <a:spcAft>
                <a:spcPts val="0"/>
              </a:spcAft>
              <a:buSzPts val="1200"/>
              <a:buChar char="■"/>
              <a:defRPr sz="1200"/>
            </a:lvl9pPr>
          </a:lstStyle>
          <a:p/>
        </p:txBody>
      </p:sp>
      <p:sp>
        <p:nvSpPr>
          <p:cNvPr id="2093" name="Google Shape;2093;p8"/>
          <p:cNvSpPr txBox="1"/>
          <p:nvPr>
            <p:ph idx="12" type="sldNum"/>
          </p:nvPr>
        </p:nvSpPr>
        <p:spPr>
          <a:xfrm>
            <a:off x="11296611" y="6217623"/>
            <a:ext cx="731700" cy="5247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 point">
    <p:spTree>
      <p:nvGrpSpPr>
        <p:cNvPr id="2094" name="Shape 2094"/>
        <p:cNvGrpSpPr/>
        <p:nvPr/>
      </p:nvGrpSpPr>
      <p:grpSpPr>
        <a:xfrm>
          <a:off x="0" y="0"/>
          <a:ext cx="0" cy="0"/>
          <a:chOff x="0" y="0"/>
          <a:chExt cx="0" cy="0"/>
        </a:xfrm>
      </p:grpSpPr>
      <p:sp>
        <p:nvSpPr>
          <p:cNvPr id="2095" name="Google Shape;2095;p9"/>
          <p:cNvSpPr txBox="1"/>
          <p:nvPr>
            <p:ph type="title"/>
          </p:nvPr>
        </p:nvSpPr>
        <p:spPr>
          <a:xfrm>
            <a:off x="653667" y="600200"/>
            <a:ext cx="8490300" cy="5454300"/>
          </a:xfrm>
          <a:prstGeom prst="rect">
            <a:avLst/>
          </a:prstGeom>
          <a:noFill/>
          <a:ln>
            <a:noFill/>
          </a:ln>
        </p:spPr>
        <p:txBody>
          <a:bodyPr anchorCtr="0" anchor="ctr" bIns="91425" lIns="91425" spcFirstLastPara="1" rIns="91425" wrap="square" tIns="91425">
            <a:normAutofit/>
          </a:bodyPr>
          <a:lstStyle>
            <a:lvl1pPr lvl="0" rtl="0" algn="l">
              <a:lnSpc>
                <a:spcPct val="100000"/>
              </a:lnSpc>
              <a:spcBef>
                <a:spcPts val="0"/>
              </a:spcBef>
              <a:spcAft>
                <a:spcPts val="0"/>
              </a:spcAft>
              <a:buSzPts val="4800"/>
              <a:buNone/>
              <a:defRPr sz="4800"/>
            </a:lvl1pPr>
            <a:lvl2pPr lvl="1" rtl="0" algn="l">
              <a:lnSpc>
                <a:spcPct val="100000"/>
              </a:lnSpc>
              <a:spcBef>
                <a:spcPts val="0"/>
              </a:spcBef>
              <a:spcAft>
                <a:spcPts val="0"/>
              </a:spcAft>
              <a:buSzPts val="4800"/>
              <a:buNone/>
              <a:defRPr sz="4800"/>
            </a:lvl2pPr>
            <a:lvl3pPr lvl="2" rtl="0" algn="l">
              <a:lnSpc>
                <a:spcPct val="100000"/>
              </a:lnSpc>
              <a:spcBef>
                <a:spcPts val="0"/>
              </a:spcBef>
              <a:spcAft>
                <a:spcPts val="0"/>
              </a:spcAft>
              <a:buSzPts val="4800"/>
              <a:buNone/>
              <a:defRPr sz="4800"/>
            </a:lvl3pPr>
            <a:lvl4pPr lvl="3" rtl="0" algn="l">
              <a:lnSpc>
                <a:spcPct val="100000"/>
              </a:lnSpc>
              <a:spcBef>
                <a:spcPts val="0"/>
              </a:spcBef>
              <a:spcAft>
                <a:spcPts val="0"/>
              </a:spcAft>
              <a:buSzPts val="4800"/>
              <a:buNone/>
              <a:defRPr sz="4800"/>
            </a:lvl4pPr>
            <a:lvl5pPr lvl="4" rtl="0" algn="l">
              <a:lnSpc>
                <a:spcPct val="100000"/>
              </a:lnSpc>
              <a:spcBef>
                <a:spcPts val="0"/>
              </a:spcBef>
              <a:spcAft>
                <a:spcPts val="0"/>
              </a:spcAft>
              <a:buSzPts val="4800"/>
              <a:buNone/>
              <a:defRPr sz="4800"/>
            </a:lvl5pPr>
            <a:lvl6pPr lvl="5" rtl="0" algn="l">
              <a:lnSpc>
                <a:spcPct val="100000"/>
              </a:lnSpc>
              <a:spcBef>
                <a:spcPts val="0"/>
              </a:spcBef>
              <a:spcAft>
                <a:spcPts val="0"/>
              </a:spcAft>
              <a:buSzPts val="4800"/>
              <a:buNone/>
              <a:defRPr sz="4800"/>
            </a:lvl6pPr>
            <a:lvl7pPr lvl="6" rtl="0" algn="l">
              <a:lnSpc>
                <a:spcPct val="100000"/>
              </a:lnSpc>
              <a:spcBef>
                <a:spcPts val="0"/>
              </a:spcBef>
              <a:spcAft>
                <a:spcPts val="0"/>
              </a:spcAft>
              <a:buSzPts val="4800"/>
              <a:buNone/>
              <a:defRPr sz="4800"/>
            </a:lvl7pPr>
            <a:lvl8pPr lvl="7" rtl="0" algn="l">
              <a:lnSpc>
                <a:spcPct val="100000"/>
              </a:lnSpc>
              <a:spcBef>
                <a:spcPts val="0"/>
              </a:spcBef>
              <a:spcAft>
                <a:spcPts val="0"/>
              </a:spcAft>
              <a:buSzPts val="4800"/>
              <a:buNone/>
              <a:defRPr sz="4800"/>
            </a:lvl8pPr>
            <a:lvl9pPr lvl="8" rtl="0" algn="l">
              <a:lnSpc>
                <a:spcPct val="100000"/>
              </a:lnSpc>
              <a:spcBef>
                <a:spcPts val="0"/>
              </a:spcBef>
              <a:spcAft>
                <a:spcPts val="0"/>
              </a:spcAft>
              <a:buSzPts val="4800"/>
              <a:buNone/>
              <a:defRPr sz="4800"/>
            </a:lvl9pPr>
          </a:lstStyle>
          <a:p/>
        </p:txBody>
      </p:sp>
      <p:sp>
        <p:nvSpPr>
          <p:cNvPr id="2096" name="Google Shape;2096;p9"/>
          <p:cNvSpPr txBox="1"/>
          <p:nvPr>
            <p:ph idx="12" type="sldNum"/>
          </p:nvPr>
        </p:nvSpPr>
        <p:spPr>
          <a:xfrm>
            <a:off x="11296611" y="6217623"/>
            <a:ext cx="731700" cy="5247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 title and description">
    <p:spTree>
      <p:nvGrpSpPr>
        <p:cNvPr id="2097" name="Shape 2097"/>
        <p:cNvGrpSpPr/>
        <p:nvPr/>
      </p:nvGrpSpPr>
      <p:grpSpPr>
        <a:xfrm>
          <a:off x="0" y="0"/>
          <a:ext cx="0" cy="0"/>
          <a:chOff x="0" y="0"/>
          <a:chExt cx="0" cy="0"/>
        </a:xfrm>
      </p:grpSpPr>
      <p:sp>
        <p:nvSpPr>
          <p:cNvPr id="2098" name="Google Shape;2098;p10"/>
          <p:cNvSpPr/>
          <p:nvPr/>
        </p:nvSpPr>
        <p:spPr>
          <a:xfrm>
            <a:off x="6096000" y="-167"/>
            <a:ext cx="6096000" cy="68580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9" name="Google Shape;2099;p10"/>
          <p:cNvSpPr txBox="1"/>
          <p:nvPr>
            <p:ph type="title"/>
          </p:nvPr>
        </p:nvSpPr>
        <p:spPr>
          <a:xfrm>
            <a:off x="354000" y="1644233"/>
            <a:ext cx="5393700" cy="1976400"/>
          </a:xfrm>
          <a:prstGeom prst="rect">
            <a:avLst/>
          </a:prstGeom>
          <a:noFill/>
          <a:ln>
            <a:noFill/>
          </a:ln>
        </p:spPr>
        <p:txBody>
          <a:bodyPr anchorCtr="0" anchor="b" bIns="91425" lIns="91425" spcFirstLastPara="1" rIns="91425" wrap="square" tIns="91425">
            <a:normAutofit/>
          </a:bodyPr>
          <a:lstStyle>
            <a:lvl1pPr lvl="0" rtl="0" algn="ctr">
              <a:lnSpc>
                <a:spcPct val="100000"/>
              </a:lnSpc>
              <a:spcBef>
                <a:spcPts val="0"/>
              </a:spcBef>
              <a:spcAft>
                <a:spcPts val="0"/>
              </a:spcAft>
              <a:buSzPts val="4200"/>
              <a:buNone/>
              <a:defRPr sz="4200"/>
            </a:lvl1pPr>
            <a:lvl2pPr lvl="1" rtl="0" algn="ctr">
              <a:lnSpc>
                <a:spcPct val="100000"/>
              </a:lnSpc>
              <a:spcBef>
                <a:spcPts val="0"/>
              </a:spcBef>
              <a:spcAft>
                <a:spcPts val="0"/>
              </a:spcAft>
              <a:buSzPts val="4200"/>
              <a:buNone/>
              <a:defRPr sz="4200"/>
            </a:lvl2pPr>
            <a:lvl3pPr lvl="2" rtl="0" algn="ctr">
              <a:lnSpc>
                <a:spcPct val="100000"/>
              </a:lnSpc>
              <a:spcBef>
                <a:spcPts val="0"/>
              </a:spcBef>
              <a:spcAft>
                <a:spcPts val="0"/>
              </a:spcAft>
              <a:buSzPts val="4200"/>
              <a:buNone/>
              <a:defRPr sz="4200"/>
            </a:lvl3pPr>
            <a:lvl4pPr lvl="3" rtl="0" algn="ctr">
              <a:lnSpc>
                <a:spcPct val="100000"/>
              </a:lnSpc>
              <a:spcBef>
                <a:spcPts val="0"/>
              </a:spcBef>
              <a:spcAft>
                <a:spcPts val="0"/>
              </a:spcAft>
              <a:buSzPts val="4200"/>
              <a:buNone/>
              <a:defRPr sz="4200"/>
            </a:lvl4pPr>
            <a:lvl5pPr lvl="4" rtl="0" algn="ctr">
              <a:lnSpc>
                <a:spcPct val="100000"/>
              </a:lnSpc>
              <a:spcBef>
                <a:spcPts val="0"/>
              </a:spcBef>
              <a:spcAft>
                <a:spcPts val="0"/>
              </a:spcAft>
              <a:buSzPts val="4200"/>
              <a:buNone/>
              <a:defRPr sz="4200"/>
            </a:lvl5pPr>
            <a:lvl6pPr lvl="5" rtl="0" algn="ctr">
              <a:lnSpc>
                <a:spcPct val="100000"/>
              </a:lnSpc>
              <a:spcBef>
                <a:spcPts val="0"/>
              </a:spcBef>
              <a:spcAft>
                <a:spcPts val="0"/>
              </a:spcAft>
              <a:buSzPts val="4200"/>
              <a:buNone/>
              <a:defRPr sz="4200"/>
            </a:lvl6pPr>
            <a:lvl7pPr lvl="6" rtl="0" algn="ctr">
              <a:lnSpc>
                <a:spcPct val="100000"/>
              </a:lnSpc>
              <a:spcBef>
                <a:spcPts val="0"/>
              </a:spcBef>
              <a:spcAft>
                <a:spcPts val="0"/>
              </a:spcAft>
              <a:buSzPts val="4200"/>
              <a:buNone/>
              <a:defRPr sz="4200"/>
            </a:lvl7pPr>
            <a:lvl8pPr lvl="7" rtl="0" algn="ctr">
              <a:lnSpc>
                <a:spcPct val="100000"/>
              </a:lnSpc>
              <a:spcBef>
                <a:spcPts val="0"/>
              </a:spcBef>
              <a:spcAft>
                <a:spcPts val="0"/>
              </a:spcAft>
              <a:buSzPts val="4200"/>
              <a:buNone/>
              <a:defRPr sz="4200"/>
            </a:lvl8pPr>
            <a:lvl9pPr lvl="8" rtl="0" algn="ctr">
              <a:lnSpc>
                <a:spcPct val="100000"/>
              </a:lnSpc>
              <a:spcBef>
                <a:spcPts val="0"/>
              </a:spcBef>
              <a:spcAft>
                <a:spcPts val="0"/>
              </a:spcAft>
              <a:buSzPts val="4200"/>
              <a:buNone/>
              <a:defRPr sz="4200"/>
            </a:lvl9pPr>
          </a:lstStyle>
          <a:p/>
        </p:txBody>
      </p:sp>
      <p:sp>
        <p:nvSpPr>
          <p:cNvPr id="2100" name="Google Shape;2100;p10"/>
          <p:cNvSpPr txBox="1"/>
          <p:nvPr>
            <p:ph idx="1" type="subTitle"/>
          </p:nvPr>
        </p:nvSpPr>
        <p:spPr>
          <a:xfrm>
            <a:off x="354000" y="3737433"/>
            <a:ext cx="5393700" cy="1646700"/>
          </a:xfrm>
          <a:prstGeom prst="rect">
            <a:avLst/>
          </a:prstGeom>
          <a:noFill/>
          <a:ln>
            <a:noFill/>
          </a:ln>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2101" name="Google Shape;2101;p10"/>
          <p:cNvSpPr txBox="1"/>
          <p:nvPr>
            <p:ph idx="2" type="body"/>
          </p:nvPr>
        </p:nvSpPr>
        <p:spPr>
          <a:xfrm>
            <a:off x="6586000" y="965433"/>
            <a:ext cx="5115900" cy="4926900"/>
          </a:xfrm>
          <a:prstGeom prst="rect">
            <a:avLst/>
          </a:prstGeom>
          <a:noFill/>
          <a:ln>
            <a:noFill/>
          </a:ln>
        </p:spPr>
        <p:txBody>
          <a:bodyPr anchorCtr="0" anchor="ctr" bIns="91425" lIns="91425" spcFirstLastPara="1" rIns="91425" wrap="square" tIns="91425">
            <a:normAutofit/>
          </a:bodyPr>
          <a:lstStyle>
            <a:lvl1pPr indent="-342900" lvl="0" marL="457200" rtl="0" algn="l">
              <a:lnSpc>
                <a:spcPct val="115000"/>
              </a:lnSpc>
              <a:spcBef>
                <a:spcPts val="0"/>
              </a:spcBef>
              <a:spcAft>
                <a:spcPts val="0"/>
              </a:spcAft>
              <a:buSzPts val="1800"/>
              <a:buChar char="●"/>
              <a:defRPr/>
            </a:lvl1pPr>
            <a:lvl2pPr indent="-317500" lvl="1" marL="914400" rtl="0" algn="l">
              <a:lnSpc>
                <a:spcPct val="115000"/>
              </a:lnSpc>
              <a:spcBef>
                <a:spcPts val="0"/>
              </a:spcBef>
              <a:spcAft>
                <a:spcPts val="0"/>
              </a:spcAft>
              <a:buSzPts val="1400"/>
              <a:buChar char="○"/>
              <a:defRPr/>
            </a:lvl2pPr>
            <a:lvl3pPr indent="-317500" lvl="2" marL="1371600" rtl="0" algn="l">
              <a:lnSpc>
                <a:spcPct val="115000"/>
              </a:lnSpc>
              <a:spcBef>
                <a:spcPts val="0"/>
              </a:spcBef>
              <a:spcAft>
                <a:spcPts val="0"/>
              </a:spcAft>
              <a:buSzPts val="1400"/>
              <a:buChar char="■"/>
              <a:defRPr/>
            </a:lvl3pPr>
            <a:lvl4pPr indent="-317500" lvl="3" marL="1828800" rtl="0" algn="l">
              <a:lnSpc>
                <a:spcPct val="115000"/>
              </a:lnSpc>
              <a:spcBef>
                <a:spcPts val="0"/>
              </a:spcBef>
              <a:spcAft>
                <a:spcPts val="0"/>
              </a:spcAft>
              <a:buSzPts val="1400"/>
              <a:buChar char="●"/>
              <a:defRPr/>
            </a:lvl4pPr>
            <a:lvl5pPr indent="-317500" lvl="4" marL="2286000" rtl="0" algn="l">
              <a:lnSpc>
                <a:spcPct val="115000"/>
              </a:lnSpc>
              <a:spcBef>
                <a:spcPts val="0"/>
              </a:spcBef>
              <a:spcAft>
                <a:spcPts val="0"/>
              </a:spcAft>
              <a:buSzPts val="1400"/>
              <a:buChar char="○"/>
              <a:defRPr/>
            </a:lvl5pPr>
            <a:lvl6pPr indent="-317500" lvl="5" marL="2743200" rtl="0" algn="l">
              <a:lnSpc>
                <a:spcPct val="115000"/>
              </a:lnSpc>
              <a:spcBef>
                <a:spcPts val="0"/>
              </a:spcBef>
              <a:spcAft>
                <a:spcPts val="0"/>
              </a:spcAft>
              <a:buSzPts val="1400"/>
              <a:buChar char="■"/>
              <a:defRPr/>
            </a:lvl6pPr>
            <a:lvl7pPr indent="-317500" lvl="6" marL="3200400" rtl="0" algn="l">
              <a:lnSpc>
                <a:spcPct val="115000"/>
              </a:lnSpc>
              <a:spcBef>
                <a:spcPts val="0"/>
              </a:spcBef>
              <a:spcAft>
                <a:spcPts val="0"/>
              </a:spcAft>
              <a:buSzPts val="1400"/>
              <a:buChar char="●"/>
              <a:defRPr/>
            </a:lvl7pPr>
            <a:lvl8pPr indent="-317500" lvl="7" marL="3657600" rtl="0" algn="l">
              <a:lnSpc>
                <a:spcPct val="115000"/>
              </a:lnSpc>
              <a:spcBef>
                <a:spcPts val="0"/>
              </a:spcBef>
              <a:spcAft>
                <a:spcPts val="0"/>
              </a:spcAft>
              <a:buSzPts val="1400"/>
              <a:buChar char="○"/>
              <a:defRPr/>
            </a:lvl8pPr>
            <a:lvl9pPr indent="-317500" lvl="8" marL="4114800" rtl="0" algn="l">
              <a:lnSpc>
                <a:spcPct val="115000"/>
              </a:lnSpc>
              <a:spcBef>
                <a:spcPts val="0"/>
              </a:spcBef>
              <a:spcAft>
                <a:spcPts val="0"/>
              </a:spcAft>
              <a:buSzPts val="1400"/>
              <a:buChar char="■"/>
              <a:defRPr/>
            </a:lvl9pPr>
          </a:lstStyle>
          <a:p/>
        </p:txBody>
      </p:sp>
      <p:sp>
        <p:nvSpPr>
          <p:cNvPr id="2102" name="Google Shape;2102;p10"/>
          <p:cNvSpPr txBox="1"/>
          <p:nvPr>
            <p:ph idx="12" type="sldNum"/>
          </p:nvPr>
        </p:nvSpPr>
        <p:spPr>
          <a:xfrm>
            <a:off x="11296611" y="6217623"/>
            <a:ext cx="731700" cy="5247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9.xml"/><Relationship Id="rId10" Type="http://schemas.openxmlformats.org/officeDocument/2006/relationships/slideLayout" Target="../slideLayouts/slideLayout8.xml"/><Relationship Id="rId13" Type="http://schemas.openxmlformats.org/officeDocument/2006/relationships/slideLayout" Target="../slideLayouts/slideLayout11.xml"/><Relationship Id="rId12" Type="http://schemas.openxmlformats.org/officeDocument/2006/relationships/slideLayout" Target="../slideLayouts/slideLayout10.xml"/><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14" Type="http://schemas.openxmlformats.org/officeDocument/2006/relationships/theme" Target="../theme/theme1.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2059" name="Shape 2059"/>
        <p:cNvGrpSpPr/>
        <p:nvPr/>
      </p:nvGrpSpPr>
      <p:grpSpPr>
        <a:xfrm>
          <a:off x="0" y="0"/>
          <a:ext cx="0" cy="0"/>
          <a:chOff x="0" y="0"/>
          <a:chExt cx="0" cy="0"/>
        </a:xfrm>
      </p:grpSpPr>
      <p:sp>
        <p:nvSpPr>
          <p:cNvPr id="2060" name="Google Shape;2060;p1"/>
          <p:cNvSpPr txBox="1"/>
          <p:nvPr>
            <p:ph type="title"/>
          </p:nvPr>
        </p:nvSpPr>
        <p:spPr>
          <a:xfrm>
            <a:off x="522300" y="1035333"/>
            <a:ext cx="11360700" cy="7635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2061" name="Google Shape;2061;p1"/>
          <p:cNvSpPr txBox="1"/>
          <p:nvPr>
            <p:ph idx="1" type="body"/>
          </p:nvPr>
        </p:nvSpPr>
        <p:spPr>
          <a:xfrm>
            <a:off x="415600" y="2009067"/>
            <a:ext cx="11360700" cy="45552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2062" name="Google Shape;2062;p1"/>
          <p:cNvSpPr txBox="1"/>
          <p:nvPr>
            <p:ph idx="12" type="sldNum"/>
          </p:nvPr>
        </p:nvSpPr>
        <p:spPr>
          <a:xfrm>
            <a:off x="11296611" y="6217623"/>
            <a:ext cx="731700" cy="5247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pic>
        <p:nvPicPr>
          <p:cNvPr id="2063" name="Google Shape;2063;p1"/>
          <p:cNvPicPr preferRelativeResize="0"/>
          <p:nvPr/>
        </p:nvPicPr>
        <p:blipFill rotWithShape="1">
          <a:blip r:embed="rId2">
            <a:alphaModFix/>
          </a:blip>
          <a:srcRect b="0" l="0" r="0" t="0"/>
          <a:stretch/>
        </p:blipFill>
        <p:spPr>
          <a:xfrm>
            <a:off x="288002" y="288000"/>
            <a:ext cx="3006725" cy="86400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3"/>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1" Type="http://schemas.openxmlformats.org/officeDocument/2006/relationships/image" Target="../media/image13.jpg"/><Relationship Id="rId10" Type="http://schemas.openxmlformats.org/officeDocument/2006/relationships/image" Target="../media/image12.jpg"/><Relationship Id="rId13" Type="http://schemas.openxmlformats.org/officeDocument/2006/relationships/image" Target="../media/image15.jpg"/><Relationship Id="rId12" Type="http://schemas.openxmlformats.org/officeDocument/2006/relationships/image" Target="../media/image14.jpg"/><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5.jpg"/><Relationship Id="rId4" Type="http://schemas.openxmlformats.org/officeDocument/2006/relationships/image" Target="../media/image6.jpg"/><Relationship Id="rId9" Type="http://schemas.openxmlformats.org/officeDocument/2006/relationships/image" Target="../media/image11.jpg"/><Relationship Id="rId14" Type="http://schemas.openxmlformats.org/officeDocument/2006/relationships/image" Target="../media/image16.jpg"/><Relationship Id="rId5" Type="http://schemas.openxmlformats.org/officeDocument/2006/relationships/image" Target="../media/image7.jpg"/><Relationship Id="rId6" Type="http://schemas.openxmlformats.org/officeDocument/2006/relationships/image" Target="../media/image8.jpg"/><Relationship Id="rId7" Type="http://schemas.openxmlformats.org/officeDocument/2006/relationships/image" Target="../media/image9.jpg"/><Relationship Id="rId8" Type="http://schemas.openxmlformats.org/officeDocument/2006/relationships/image" Target="../media/image10.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7.png"/><Relationship Id="rId4" Type="http://schemas.openxmlformats.org/officeDocument/2006/relationships/image" Target="../media/image18.png"/><Relationship Id="rId5" Type="http://schemas.openxmlformats.org/officeDocument/2006/relationships/image" Target="../media/image19.png"/><Relationship Id="rId6" Type="http://schemas.openxmlformats.org/officeDocument/2006/relationships/image" Target="../media/image20.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21.png"/><Relationship Id="rId4" Type="http://schemas.openxmlformats.org/officeDocument/2006/relationships/image" Target="../media/image2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3" name="Shape 2113"/>
        <p:cNvGrpSpPr/>
        <p:nvPr/>
      </p:nvGrpSpPr>
      <p:grpSpPr>
        <a:xfrm>
          <a:off x="0" y="0"/>
          <a:ext cx="0" cy="0"/>
          <a:chOff x="0" y="0"/>
          <a:chExt cx="0" cy="0"/>
        </a:xfrm>
      </p:grpSpPr>
      <p:sp>
        <p:nvSpPr>
          <p:cNvPr id="2114" name="Google Shape;2114;p13"/>
          <p:cNvSpPr txBox="1"/>
          <p:nvPr/>
        </p:nvSpPr>
        <p:spPr>
          <a:xfrm>
            <a:off x="2981846" y="969912"/>
            <a:ext cx="6662400" cy="646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Times New Roman"/>
                <a:ea typeface="Times New Roman"/>
                <a:cs typeface="Times New Roman"/>
                <a:sym typeface="Times New Roman"/>
              </a:rPr>
              <a:t>Department of Computer Science and Engineering</a:t>
            </a:r>
            <a:endParaRPr b="0" i="0" sz="14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Times New Roman"/>
                <a:ea typeface="Times New Roman"/>
                <a:cs typeface="Times New Roman"/>
                <a:sym typeface="Times New Roman"/>
              </a:rPr>
              <a:t>JP Nagar, Kothanur, Bengaluru - 560076</a:t>
            </a:r>
            <a:endParaRPr b="0" i="0" sz="1600" u="none" cap="none" strike="noStrike">
              <a:solidFill>
                <a:schemeClr val="dk1"/>
              </a:solidFill>
              <a:latin typeface="Times New Roman"/>
              <a:ea typeface="Times New Roman"/>
              <a:cs typeface="Times New Roman"/>
              <a:sym typeface="Times New Roman"/>
            </a:endParaRPr>
          </a:p>
        </p:txBody>
      </p:sp>
      <p:sp>
        <p:nvSpPr>
          <p:cNvPr id="2115" name="Google Shape;2115;p13"/>
          <p:cNvSpPr txBox="1"/>
          <p:nvPr/>
        </p:nvSpPr>
        <p:spPr>
          <a:xfrm>
            <a:off x="723375" y="1875750"/>
            <a:ext cx="10662600" cy="1613700"/>
          </a:xfrm>
          <a:prstGeom prst="rect">
            <a:avLst/>
          </a:prstGeom>
          <a:noFill/>
          <a:ln>
            <a:noFill/>
          </a:ln>
        </p:spPr>
        <p:txBody>
          <a:bodyPr anchorCtr="0" anchor="t" bIns="45700" lIns="91425" spcFirstLastPara="1" rIns="91425" wrap="square" tIns="45700">
            <a:noAutofit/>
          </a:bodyPr>
          <a:lstStyle/>
          <a:p>
            <a:pPr indent="0" lvl="6" marL="0" marR="0" rtl="0" algn="ctr">
              <a:lnSpc>
                <a:spcPct val="90000"/>
              </a:lnSpc>
              <a:spcBef>
                <a:spcPts val="0"/>
              </a:spcBef>
              <a:spcAft>
                <a:spcPts val="0"/>
              </a:spcAft>
              <a:buNone/>
            </a:pPr>
            <a:r>
              <a:rPr b="1" i="0" lang="en-US" sz="3200" u="none" cap="none" strike="noStrike">
                <a:solidFill>
                  <a:srgbClr val="000000"/>
                </a:solidFill>
                <a:latin typeface="Times New Roman"/>
                <a:ea typeface="Times New Roman"/>
                <a:cs typeface="Times New Roman"/>
                <a:sym typeface="Times New Roman"/>
              </a:rPr>
              <a:t>REAL-TIME DROWSINESS DETECTION USING MACHINE LEARNING FOR ENHANCED ROAD SAFETY</a:t>
            </a:r>
            <a:endParaRPr b="1" i="0" sz="3200" u="none" cap="none" strike="noStrike">
              <a:solidFill>
                <a:schemeClr val="dk1"/>
              </a:solidFill>
              <a:latin typeface="Times New Roman"/>
              <a:ea typeface="Times New Roman"/>
              <a:cs typeface="Times New Roman"/>
              <a:sym typeface="Times New Roman"/>
            </a:endParaRPr>
          </a:p>
          <a:p>
            <a:pPr indent="0" lvl="4" marL="0" marR="0" rtl="0" algn="ctr">
              <a:lnSpc>
                <a:spcPct val="90000"/>
              </a:lnSpc>
              <a:spcBef>
                <a:spcPts val="0"/>
              </a:spcBef>
              <a:spcAft>
                <a:spcPts val="0"/>
              </a:spcAft>
              <a:buNone/>
            </a:pPr>
            <a:r>
              <a:t/>
            </a:r>
            <a:endParaRPr b="1" i="0" sz="3200" u="none" cap="none" strike="noStrike">
              <a:solidFill>
                <a:schemeClr val="dk1"/>
              </a:solidFill>
              <a:latin typeface="Arial"/>
              <a:ea typeface="Arial"/>
              <a:cs typeface="Arial"/>
              <a:sym typeface="Arial"/>
            </a:endParaRPr>
          </a:p>
        </p:txBody>
      </p:sp>
      <p:sp>
        <p:nvSpPr>
          <p:cNvPr id="2116" name="Google Shape;2116;p13"/>
          <p:cNvSpPr/>
          <p:nvPr/>
        </p:nvSpPr>
        <p:spPr>
          <a:xfrm>
            <a:off x="1977525" y="4932500"/>
            <a:ext cx="4358400" cy="13464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None/>
            </a:pPr>
            <a:r>
              <a:rPr b="1" i="1" lang="en-US" sz="1800" u="none" cap="none" strike="noStrike">
                <a:solidFill>
                  <a:schemeClr val="dk1"/>
                </a:solidFill>
                <a:latin typeface="Times New Roman"/>
                <a:ea typeface="Times New Roman"/>
                <a:cs typeface="Times New Roman"/>
                <a:sym typeface="Times New Roman"/>
              </a:rPr>
              <a:t>Presented by:</a:t>
            </a:r>
            <a:r>
              <a:rPr b="1" i="0" lang="en-US" sz="1800" u="none" cap="none" strike="noStrike">
                <a:solidFill>
                  <a:schemeClr val="dk1"/>
                </a:solidFill>
                <a:latin typeface="Times New Roman"/>
                <a:ea typeface="Times New Roman"/>
                <a:cs typeface="Times New Roman"/>
                <a:sym typeface="Times New Roman"/>
              </a:rPr>
              <a:t> </a:t>
            </a:r>
            <a:endParaRPr/>
          </a:p>
          <a:p>
            <a:pPr indent="0" lvl="0" marL="0" marR="0" rtl="0" algn="ctr">
              <a:lnSpc>
                <a:spcPct val="90000"/>
              </a:lnSpc>
              <a:spcBef>
                <a:spcPts val="0"/>
              </a:spcBef>
              <a:spcAft>
                <a:spcPts val="0"/>
              </a:spcAft>
              <a:buNone/>
            </a:pPr>
            <a:r>
              <a:rPr b="0" i="0" lang="en-US" sz="1800" u="none" cap="none" strike="noStrike">
                <a:solidFill>
                  <a:schemeClr val="dk1"/>
                </a:solidFill>
                <a:latin typeface="Times New Roman"/>
                <a:ea typeface="Times New Roman"/>
                <a:cs typeface="Times New Roman"/>
                <a:sym typeface="Times New Roman"/>
              </a:rPr>
              <a:t>Aymaan Khan – 1RF21CS020</a:t>
            </a:r>
            <a:endParaRPr/>
          </a:p>
          <a:p>
            <a:pPr indent="0" lvl="0" marL="0" marR="0" rtl="0" algn="ctr">
              <a:lnSpc>
                <a:spcPct val="90000"/>
              </a:lnSpc>
              <a:spcBef>
                <a:spcPts val="0"/>
              </a:spcBef>
              <a:spcAft>
                <a:spcPts val="0"/>
              </a:spcAft>
              <a:buNone/>
            </a:pPr>
            <a:r>
              <a:rPr b="0" i="0" lang="en-US" sz="1800" u="none" cap="none" strike="noStrike">
                <a:solidFill>
                  <a:schemeClr val="dk1"/>
                </a:solidFill>
                <a:latin typeface="Times New Roman"/>
                <a:ea typeface="Times New Roman"/>
                <a:cs typeface="Times New Roman"/>
                <a:sym typeface="Times New Roman"/>
              </a:rPr>
              <a:t>Ayush Prajapati – 1RF21CS022</a:t>
            </a:r>
            <a:endParaRPr/>
          </a:p>
          <a:p>
            <a:pPr indent="0" lvl="0" marL="0" marR="0" rtl="0" algn="ctr">
              <a:lnSpc>
                <a:spcPct val="90000"/>
              </a:lnSpc>
              <a:spcBef>
                <a:spcPts val="0"/>
              </a:spcBef>
              <a:spcAft>
                <a:spcPts val="0"/>
              </a:spcAft>
              <a:buNone/>
            </a:pPr>
            <a:r>
              <a:rPr b="0" i="0" lang="en-US" sz="1800" u="none" cap="none" strike="noStrike">
                <a:solidFill>
                  <a:schemeClr val="dk1"/>
                </a:solidFill>
                <a:latin typeface="Times New Roman"/>
                <a:ea typeface="Times New Roman"/>
                <a:cs typeface="Times New Roman"/>
                <a:sym typeface="Times New Roman"/>
              </a:rPr>
              <a:t>Bhoopalam AVS – 1RF21CS023</a:t>
            </a:r>
            <a:endParaRPr/>
          </a:p>
          <a:p>
            <a:pPr indent="0" lvl="0" marL="0" marR="0" rtl="0" algn="ctr">
              <a:lnSpc>
                <a:spcPct val="90000"/>
              </a:lnSpc>
              <a:spcBef>
                <a:spcPts val="0"/>
              </a:spcBef>
              <a:spcAft>
                <a:spcPts val="0"/>
              </a:spcAft>
              <a:buNone/>
            </a:pPr>
            <a:r>
              <a:rPr b="0" i="0" lang="en-US" sz="1800" u="none" cap="none" strike="noStrike">
                <a:solidFill>
                  <a:schemeClr val="dk1"/>
                </a:solidFill>
                <a:latin typeface="Times New Roman"/>
                <a:ea typeface="Times New Roman"/>
                <a:cs typeface="Times New Roman"/>
                <a:sym typeface="Times New Roman"/>
              </a:rPr>
              <a:t>Tushar Arora – 1RF21CS116</a:t>
            </a:r>
            <a:endParaRPr/>
          </a:p>
        </p:txBody>
      </p:sp>
      <p:sp>
        <p:nvSpPr>
          <p:cNvPr id="2117" name="Google Shape;2117;p13"/>
          <p:cNvSpPr txBox="1"/>
          <p:nvPr/>
        </p:nvSpPr>
        <p:spPr>
          <a:xfrm>
            <a:off x="6855750" y="4975400"/>
            <a:ext cx="3237900" cy="1260600"/>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None/>
            </a:pPr>
            <a:r>
              <a:rPr b="0" i="1" lang="en-US" sz="1800" u="none" cap="none" strike="noStrike">
                <a:solidFill>
                  <a:schemeClr val="dk1"/>
                </a:solidFill>
                <a:latin typeface="Times New Roman"/>
                <a:ea typeface="Times New Roman"/>
                <a:cs typeface="Times New Roman"/>
                <a:sym typeface="Times New Roman"/>
              </a:rPr>
              <a:t>Under the Guidance of:</a:t>
            </a:r>
            <a:endParaRPr/>
          </a:p>
          <a:p>
            <a:pPr indent="0" lvl="0" marL="0" marR="0" rtl="0" algn="ctr">
              <a:lnSpc>
                <a:spcPct val="90000"/>
              </a:lnSpc>
              <a:spcBef>
                <a:spcPts val="0"/>
              </a:spcBef>
              <a:spcAft>
                <a:spcPts val="0"/>
              </a:spcAft>
              <a:buNone/>
            </a:pPr>
            <a:r>
              <a:rPr b="0" i="0" lang="en-US" sz="1800" u="none" cap="none" strike="noStrike">
                <a:solidFill>
                  <a:srgbClr val="000000"/>
                </a:solidFill>
                <a:latin typeface="Times New Roman"/>
                <a:ea typeface="Times New Roman"/>
                <a:cs typeface="Times New Roman"/>
                <a:sym typeface="Times New Roman"/>
              </a:rPr>
              <a:t>Dr. Roopashree S </a:t>
            </a:r>
            <a:endParaRPr/>
          </a:p>
          <a:p>
            <a:pPr indent="0" lvl="0" marL="0" marR="0" rtl="0" algn="ctr">
              <a:lnSpc>
                <a:spcPct val="90000"/>
              </a:lnSpc>
              <a:spcBef>
                <a:spcPts val="0"/>
              </a:spcBef>
              <a:spcAft>
                <a:spcPts val="0"/>
              </a:spcAft>
              <a:buNone/>
            </a:pPr>
            <a:r>
              <a:rPr b="0" i="0" lang="en-US" sz="1800" u="none" cap="none" strike="noStrike">
                <a:solidFill>
                  <a:srgbClr val="000000"/>
                </a:solidFill>
                <a:latin typeface="Times New Roman"/>
                <a:ea typeface="Times New Roman"/>
                <a:cs typeface="Times New Roman"/>
                <a:sym typeface="Times New Roman"/>
              </a:rPr>
              <a:t>Assistant Professor</a:t>
            </a:r>
            <a:endParaRPr/>
          </a:p>
          <a:p>
            <a:pPr indent="0" lvl="0" marL="0" marR="0" rtl="0" algn="ctr">
              <a:lnSpc>
                <a:spcPct val="90000"/>
              </a:lnSpc>
              <a:spcBef>
                <a:spcPts val="0"/>
              </a:spcBef>
              <a:spcAft>
                <a:spcPts val="0"/>
              </a:spcAft>
              <a:buNone/>
            </a:pPr>
            <a:r>
              <a:rPr b="0" i="0" lang="en-US" sz="1800" u="none" cap="none" strike="noStrike">
                <a:solidFill>
                  <a:schemeClr val="dk1"/>
                </a:solidFill>
                <a:latin typeface="Times New Roman"/>
                <a:ea typeface="Times New Roman"/>
                <a:cs typeface="Times New Roman"/>
                <a:sym typeface="Times New Roman"/>
              </a:rPr>
              <a:t>Dept. of CS&amp;E</a:t>
            </a:r>
            <a:endParaRPr/>
          </a:p>
          <a:p>
            <a:pPr indent="0" lvl="0" marL="0" marR="0" rtl="0" algn="ctr">
              <a:lnSpc>
                <a:spcPct val="90000"/>
              </a:lnSpc>
              <a:spcBef>
                <a:spcPts val="0"/>
              </a:spcBef>
              <a:spcAft>
                <a:spcPts val="0"/>
              </a:spcAft>
              <a:buNone/>
            </a:pPr>
            <a:r>
              <a:rPr b="0" i="0" lang="en-US" sz="1800" u="none" cap="none" strike="noStrike">
                <a:solidFill>
                  <a:schemeClr val="dk1"/>
                </a:solidFill>
                <a:latin typeface="Times New Roman"/>
                <a:ea typeface="Times New Roman"/>
                <a:cs typeface="Times New Roman"/>
                <a:sym typeface="Times New Roman"/>
              </a:rPr>
              <a:t>RVITM</a:t>
            </a:r>
            <a:endParaRPr/>
          </a:p>
        </p:txBody>
      </p:sp>
      <p:sp>
        <p:nvSpPr>
          <p:cNvPr id="2118" name="Google Shape;2118;p13"/>
          <p:cNvSpPr txBox="1"/>
          <p:nvPr/>
        </p:nvSpPr>
        <p:spPr>
          <a:xfrm>
            <a:off x="0" y="2542618"/>
            <a:ext cx="12192000" cy="553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200"/>
              <a:buFont typeface="Arial"/>
              <a:buNone/>
            </a:pPr>
            <a:r>
              <a:t/>
            </a:r>
            <a:endParaRPr b="0" i="0" sz="32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3200"/>
              <a:buFont typeface="Arial"/>
              <a:buNone/>
            </a:pPr>
            <a:r>
              <a:rPr b="0" i="0" lang="en-US" sz="3200" u="none" cap="none" strike="noStrike">
                <a:solidFill>
                  <a:srgbClr val="000000"/>
                </a:solidFill>
                <a:latin typeface="Arial"/>
                <a:ea typeface="Arial"/>
                <a:cs typeface="Arial"/>
                <a:sym typeface="Arial"/>
              </a:rPr>
              <a:t> </a:t>
            </a:r>
            <a:r>
              <a:rPr b="0" i="0" lang="en-US" sz="2800" u="none" cap="none" strike="noStrike">
                <a:solidFill>
                  <a:srgbClr val="000000"/>
                </a:solidFill>
                <a:latin typeface="Times New Roman"/>
                <a:ea typeface="Times New Roman"/>
                <a:cs typeface="Times New Roman"/>
                <a:sym typeface="Times New Roman"/>
              </a:rPr>
              <a:t>Academic year 2024 – 2025 Even (6th) semester</a:t>
            </a:r>
            <a:r>
              <a:rPr b="0" i="0" lang="en-US" sz="3200" u="none" cap="none" strike="noStrike">
                <a:solidFill>
                  <a:srgbClr val="000000"/>
                </a:solidFill>
                <a:latin typeface="Times New Roman"/>
                <a:ea typeface="Times New Roman"/>
                <a:cs typeface="Times New Roman"/>
                <a:sym typeface="Times New Roman"/>
              </a:rPr>
              <a:t> </a:t>
            </a:r>
            <a:endParaRPr b="0" i="0" sz="3200" u="none" cap="none" strike="noStrike">
              <a:solidFill>
                <a:srgbClr val="000000"/>
              </a:solidFill>
              <a:latin typeface="Times New Roman"/>
              <a:ea typeface="Times New Roman"/>
              <a:cs typeface="Times New Roman"/>
              <a:sym typeface="Times New Roman"/>
            </a:endParaRPr>
          </a:p>
          <a:p>
            <a:pPr indent="0" lvl="0" marL="0" marR="0" rtl="0" algn="ctr">
              <a:lnSpc>
                <a:spcPct val="90000"/>
              </a:lnSpc>
              <a:spcBef>
                <a:spcPts val="0"/>
              </a:spcBef>
              <a:spcAft>
                <a:spcPts val="0"/>
              </a:spcAft>
              <a:buClr>
                <a:srgbClr val="000000"/>
              </a:buClr>
              <a:buSzPts val="3200"/>
              <a:buFont typeface="Arial"/>
              <a:buNone/>
            </a:pPr>
            <a:r>
              <a:rPr b="0" i="0" lang="en-US" sz="3200" u="none" cap="none" strike="noStrike">
                <a:solidFill>
                  <a:srgbClr val="000000"/>
                </a:solidFill>
                <a:latin typeface="Times New Roman"/>
                <a:ea typeface="Times New Roman"/>
                <a:cs typeface="Times New Roman"/>
                <a:sym typeface="Times New Roman"/>
              </a:rPr>
              <a:t>Mini Project (21CSMP67) </a:t>
            </a:r>
            <a:endParaRPr b="0" i="0" sz="1400" u="none" cap="none" strike="noStrike">
              <a:solidFill>
                <a:srgbClr val="000000"/>
              </a:solidFill>
              <a:latin typeface="Times New Roman"/>
              <a:ea typeface="Times New Roman"/>
              <a:cs typeface="Times New Roman"/>
              <a:sym typeface="Times New Roman"/>
            </a:endParaRPr>
          </a:p>
          <a:p>
            <a:pPr indent="0" lvl="0" marL="0" marR="0" rtl="0" algn="ctr">
              <a:lnSpc>
                <a:spcPct val="90000"/>
              </a:lnSpc>
              <a:spcBef>
                <a:spcPts val="0"/>
              </a:spcBef>
              <a:spcAft>
                <a:spcPts val="0"/>
              </a:spcAft>
              <a:buClr>
                <a:srgbClr val="000000"/>
              </a:buClr>
              <a:buSzPts val="2400"/>
              <a:buFont typeface="Arial"/>
              <a:buNone/>
            </a:pPr>
            <a:r>
              <a:rPr b="0" i="0" lang="en-US" sz="2400" u="none" cap="none" strike="noStrike">
                <a:solidFill>
                  <a:srgbClr val="000000"/>
                </a:solidFill>
                <a:latin typeface="Times New Roman"/>
                <a:ea typeface="Times New Roman"/>
                <a:cs typeface="Times New Roman"/>
                <a:sym typeface="Times New Roman"/>
              </a:rPr>
              <a:t>Final Review Presentation</a:t>
            </a:r>
            <a:endParaRPr b="0" i="0" sz="24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1" name="Shape 2171"/>
        <p:cNvGrpSpPr/>
        <p:nvPr/>
      </p:nvGrpSpPr>
      <p:grpSpPr>
        <a:xfrm>
          <a:off x="0" y="0"/>
          <a:ext cx="0" cy="0"/>
          <a:chOff x="0" y="0"/>
          <a:chExt cx="0" cy="0"/>
        </a:xfrm>
      </p:grpSpPr>
      <p:sp>
        <p:nvSpPr>
          <p:cNvPr id="2172" name="Google Shape;2172;p22"/>
          <p:cNvSpPr txBox="1"/>
          <p:nvPr/>
        </p:nvSpPr>
        <p:spPr>
          <a:xfrm>
            <a:off x="1510668" y="556345"/>
            <a:ext cx="10515600" cy="13257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b="1" i="0" lang="en-US" sz="3600" u="none" cap="none" strike="noStrike">
                <a:solidFill>
                  <a:srgbClr val="000000"/>
                </a:solidFill>
                <a:latin typeface="Times New Roman"/>
                <a:ea typeface="Times New Roman"/>
                <a:cs typeface="Times New Roman"/>
                <a:sym typeface="Times New Roman"/>
              </a:rPr>
              <a:t>DATASET</a:t>
            </a:r>
            <a:endParaRPr b="0" i="0" sz="3600" u="none" cap="none" strike="noStrike">
              <a:solidFill>
                <a:srgbClr val="000000"/>
              </a:solidFill>
              <a:latin typeface="Arial"/>
              <a:ea typeface="Arial"/>
              <a:cs typeface="Arial"/>
              <a:sym typeface="Arial"/>
            </a:endParaRPr>
          </a:p>
        </p:txBody>
      </p:sp>
      <p:sp>
        <p:nvSpPr>
          <p:cNvPr id="2173" name="Google Shape;2173;p22"/>
          <p:cNvSpPr txBox="1"/>
          <p:nvPr/>
        </p:nvSpPr>
        <p:spPr>
          <a:xfrm>
            <a:off x="838200" y="1591108"/>
            <a:ext cx="10515600" cy="4626000"/>
          </a:xfrm>
          <a:prstGeom prst="rect">
            <a:avLst/>
          </a:prstGeom>
          <a:noFill/>
          <a:ln>
            <a:noFill/>
          </a:ln>
        </p:spPr>
        <p:txBody>
          <a:bodyPr anchorCtr="0" anchor="t" bIns="45700" lIns="91425" spcFirstLastPara="1" rIns="91425" wrap="square" tIns="45700">
            <a:normAutofit/>
          </a:bodyPr>
          <a:lstStyle/>
          <a:p>
            <a:pPr indent="0" lvl="0" marL="114300" marR="0" rtl="0" algn="just">
              <a:lnSpc>
                <a:spcPct val="100000"/>
              </a:lnSpc>
              <a:spcBef>
                <a:spcPts val="0"/>
              </a:spcBef>
              <a:spcAft>
                <a:spcPts val="0"/>
              </a:spcAft>
              <a:buNone/>
            </a:pPr>
            <a:r>
              <a:t/>
            </a:r>
            <a:endParaRPr b="0" i="0" sz="1600" u="none" cap="none" strike="noStrike">
              <a:solidFill>
                <a:srgbClr val="000000"/>
              </a:solidFill>
              <a:latin typeface="Times New Roman"/>
              <a:ea typeface="Times New Roman"/>
              <a:cs typeface="Times New Roman"/>
              <a:sym typeface="Times New Roman"/>
            </a:endParaRPr>
          </a:p>
        </p:txBody>
      </p:sp>
      <p:sp>
        <p:nvSpPr>
          <p:cNvPr id="2174" name="Google Shape;2174;p22"/>
          <p:cNvSpPr/>
          <p:nvPr/>
        </p:nvSpPr>
        <p:spPr>
          <a:xfrm>
            <a:off x="450850" y="1173254"/>
            <a:ext cx="11290200" cy="1169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i="0" lang="en-US" sz="1400" u="sng" cap="none" strike="noStrike">
                <a:solidFill>
                  <a:srgbClr val="000000"/>
                </a:solidFill>
                <a:latin typeface="Times New Roman"/>
                <a:ea typeface="Times New Roman"/>
                <a:cs typeface="Times New Roman"/>
                <a:sym typeface="Times New Roman"/>
              </a:rPr>
              <a:t>Dataset:</a:t>
            </a:r>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Times New Roman"/>
              <a:ea typeface="Times New Roman"/>
              <a:cs typeface="Times New Roman"/>
              <a:sym typeface="Times New Roman"/>
            </a:endParaRPr>
          </a:p>
          <a:p>
            <a:pPr indent="-88900" lvl="0" marL="0" marR="0" rtl="0" algn="l">
              <a:lnSpc>
                <a:spcPct val="100000"/>
              </a:lnSpc>
              <a:spcBef>
                <a:spcPts val="0"/>
              </a:spcBef>
              <a:spcAft>
                <a:spcPts val="0"/>
              </a:spcAft>
              <a:buClr>
                <a:srgbClr val="000000"/>
              </a:buClr>
              <a:buSzPts val="1400"/>
              <a:buFont typeface="Arial"/>
              <a:buChar char="•"/>
            </a:pPr>
            <a:r>
              <a:rPr b="1" i="0" lang="en-US" sz="1400" u="none" cap="none" strike="noStrike">
                <a:solidFill>
                  <a:srgbClr val="000000"/>
                </a:solidFill>
                <a:latin typeface="Times New Roman"/>
                <a:ea typeface="Times New Roman"/>
                <a:cs typeface="Times New Roman"/>
                <a:sym typeface="Times New Roman"/>
              </a:rPr>
              <a:t>Source and Composition:</a:t>
            </a:r>
            <a:r>
              <a:rPr b="0" i="0" lang="en-US" sz="1400" u="none" cap="none" strike="noStrike">
                <a:solidFill>
                  <a:srgbClr val="000000"/>
                </a:solidFill>
                <a:latin typeface="Times New Roman"/>
                <a:ea typeface="Times New Roman"/>
                <a:cs typeface="Times New Roman"/>
                <a:sym typeface="Times New Roman"/>
              </a:rPr>
              <a:t> Custom dataset inspired by NTHUDDD with 12 JPG images (640x480 pixels).</a:t>
            </a:r>
            <a:endParaRPr/>
          </a:p>
          <a:p>
            <a:pPr indent="-88900" lvl="0" marL="0" marR="0" rtl="0" algn="l">
              <a:lnSpc>
                <a:spcPct val="100000"/>
              </a:lnSpc>
              <a:spcBef>
                <a:spcPts val="0"/>
              </a:spcBef>
              <a:spcAft>
                <a:spcPts val="0"/>
              </a:spcAft>
              <a:buClr>
                <a:srgbClr val="000000"/>
              </a:buClr>
              <a:buSzPts val="1400"/>
              <a:buFont typeface="Arial"/>
              <a:buChar char="•"/>
            </a:pPr>
            <a:r>
              <a:rPr b="1" i="0" lang="en-US" sz="1400" u="none" cap="none" strike="noStrike">
                <a:solidFill>
                  <a:srgbClr val="000000"/>
                </a:solidFill>
                <a:latin typeface="Times New Roman"/>
                <a:ea typeface="Times New Roman"/>
                <a:cs typeface="Times New Roman"/>
                <a:sym typeface="Times New Roman"/>
              </a:rPr>
              <a:t>Subjects:</a:t>
            </a:r>
            <a:r>
              <a:rPr b="0" i="0" lang="en-US" sz="1400" u="none" cap="none" strike="noStrike">
                <a:solidFill>
                  <a:srgbClr val="000000"/>
                </a:solidFill>
                <a:latin typeface="Times New Roman"/>
                <a:ea typeface="Times New Roman"/>
                <a:cs typeface="Times New Roman"/>
                <a:sym typeface="Times New Roman"/>
              </a:rPr>
              <a:t> 7 subjects of different nationalities, real-time images of truck drivers.</a:t>
            </a:r>
            <a:endParaRPr/>
          </a:p>
          <a:p>
            <a:pPr indent="-88900" lvl="0" marL="0" marR="0" rtl="0" algn="l">
              <a:lnSpc>
                <a:spcPct val="100000"/>
              </a:lnSpc>
              <a:spcBef>
                <a:spcPts val="0"/>
              </a:spcBef>
              <a:spcAft>
                <a:spcPts val="0"/>
              </a:spcAft>
              <a:buClr>
                <a:srgbClr val="000000"/>
              </a:buClr>
              <a:buSzPts val="1400"/>
              <a:buFont typeface="Arial"/>
              <a:buChar char="•"/>
            </a:pPr>
            <a:r>
              <a:rPr b="1" i="0" lang="en-US" sz="1400" u="none" cap="none" strike="noStrike">
                <a:solidFill>
                  <a:srgbClr val="000000"/>
                </a:solidFill>
                <a:latin typeface="Times New Roman"/>
                <a:ea typeface="Times New Roman"/>
                <a:cs typeface="Times New Roman"/>
                <a:sym typeface="Times New Roman"/>
              </a:rPr>
              <a:t>Categories:</a:t>
            </a:r>
            <a:r>
              <a:rPr b="0" i="0" lang="en-US" sz="1400" u="none" cap="none" strike="noStrike">
                <a:solidFill>
                  <a:srgbClr val="000000"/>
                </a:solidFill>
                <a:latin typeface="Times New Roman"/>
                <a:ea typeface="Times New Roman"/>
                <a:cs typeface="Times New Roman"/>
                <a:sym typeface="Times New Roman"/>
              </a:rPr>
              <a:t> Drowsiness and non-drowsiness images in separate folders.</a:t>
            </a:r>
            <a:endParaRPr/>
          </a:p>
        </p:txBody>
      </p:sp>
      <p:grpSp>
        <p:nvGrpSpPr>
          <p:cNvPr id="2175" name="Google Shape;2175;p22"/>
          <p:cNvGrpSpPr/>
          <p:nvPr/>
        </p:nvGrpSpPr>
        <p:grpSpPr>
          <a:xfrm>
            <a:off x="553063" y="2342805"/>
            <a:ext cx="11085873" cy="4411739"/>
            <a:chOff x="561004" y="2458061"/>
            <a:chExt cx="11085873" cy="4411739"/>
          </a:xfrm>
        </p:grpSpPr>
        <p:pic>
          <p:nvPicPr>
            <p:cNvPr id="2176" name="Google Shape;2176;p22"/>
            <p:cNvPicPr preferRelativeResize="0"/>
            <p:nvPr/>
          </p:nvPicPr>
          <p:blipFill rotWithShape="1">
            <a:blip r:embed="rId3">
              <a:alphaModFix/>
            </a:blip>
            <a:srcRect b="0" l="0" r="0" t="0"/>
            <a:stretch/>
          </p:blipFill>
          <p:spPr>
            <a:xfrm>
              <a:off x="4220125" y="4711660"/>
              <a:ext cx="1618603" cy="2158138"/>
            </a:xfrm>
            <a:prstGeom prst="rect">
              <a:avLst/>
            </a:prstGeom>
            <a:noFill/>
            <a:ln>
              <a:noFill/>
            </a:ln>
          </p:spPr>
        </p:pic>
        <p:pic>
          <p:nvPicPr>
            <p:cNvPr id="2177" name="Google Shape;2177;p22"/>
            <p:cNvPicPr preferRelativeResize="0"/>
            <p:nvPr/>
          </p:nvPicPr>
          <p:blipFill rotWithShape="1">
            <a:blip r:embed="rId4">
              <a:alphaModFix/>
            </a:blip>
            <a:srcRect b="0" l="0" r="0" t="0"/>
            <a:stretch/>
          </p:blipFill>
          <p:spPr>
            <a:xfrm>
              <a:off x="4220125" y="2477299"/>
              <a:ext cx="1618603" cy="2136029"/>
            </a:xfrm>
            <a:prstGeom prst="rect">
              <a:avLst/>
            </a:prstGeom>
            <a:noFill/>
            <a:ln>
              <a:noFill/>
            </a:ln>
          </p:spPr>
        </p:pic>
        <p:pic>
          <p:nvPicPr>
            <p:cNvPr id="2178" name="Google Shape;2178;p22"/>
            <p:cNvPicPr preferRelativeResize="0"/>
            <p:nvPr/>
          </p:nvPicPr>
          <p:blipFill rotWithShape="1">
            <a:blip r:embed="rId5">
              <a:alphaModFix/>
            </a:blip>
            <a:srcRect b="0" l="0" r="0" t="0"/>
            <a:stretch/>
          </p:blipFill>
          <p:spPr>
            <a:xfrm>
              <a:off x="6086446" y="2458061"/>
              <a:ext cx="1618603" cy="2158138"/>
            </a:xfrm>
            <a:prstGeom prst="rect">
              <a:avLst/>
            </a:prstGeom>
            <a:noFill/>
            <a:ln>
              <a:noFill/>
            </a:ln>
          </p:spPr>
        </p:pic>
        <p:pic>
          <p:nvPicPr>
            <p:cNvPr id="2179" name="Google Shape;2179;p22"/>
            <p:cNvPicPr preferRelativeResize="0"/>
            <p:nvPr/>
          </p:nvPicPr>
          <p:blipFill rotWithShape="1">
            <a:blip r:embed="rId6">
              <a:alphaModFix/>
            </a:blip>
            <a:srcRect b="0" l="0" r="0" t="0"/>
            <a:stretch/>
          </p:blipFill>
          <p:spPr>
            <a:xfrm>
              <a:off x="561004" y="2480167"/>
              <a:ext cx="1597718" cy="2130291"/>
            </a:xfrm>
            <a:prstGeom prst="rect">
              <a:avLst/>
            </a:prstGeom>
            <a:noFill/>
            <a:ln>
              <a:noFill/>
            </a:ln>
          </p:spPr>
        </p:pic>
        <p:pic>
          <p:nvPicPr>
            <p:cNvPr id="2180" name="Google Shape;2180;p22"/>
            <p:cNvPicPr preferRelativeResize="0"/>
            <p:nvPr/>
          </p:nvPicPr>
          <p:blipFill rotWithShape="1">
            <a:blip r:embed="rId7">
              <a:alphaModFix/>
            </a:blip>
            <a:srcRect b="0" l="0" r="0" t="0"/>
            <a:stretch/>
          </p:blipFill>
          <p:spPr>
            <a:xfrm>
              <a:off x="561953" y="4699861"/>
              <a:ext cx="1595820" cy="2169936"/>
            </a:xfrm>
            <a:prstGeom prst="rect">
              <a:avLst/>
            </a:prstGeom>
            <a:noFill/>
            <a:ln>
              <a:noFill/>
            </a:ln>
          </p:spPr>
        </p:pic>
        <p:pic>
          <p:nvPicPr>
            <p:cNvPr id="2181" name="Google Shape;2181;p22"/>
            <p:cNvPicPr preferRelativeResize="0"/>
            <p:nvPr/>
          </p:nvPicPr>
          <p:blipFill rotWithShape="1">
            <a:blip r:embed="rId8">
              <a:alphaModFix/>
            </a:blip>
            <a:srcRect b="0" l="0" r="0" t="0"/>
            <a:stretch/>
          </p:blipFill>
          <p:spPr>
            <a:xfrm>
              <a:off x="2406338" y="2483187"/>
              <a:ext cx="1566072" cy="2133011"/>
            </a:xfrm>
            <a:prstGeom prst="rect">
              <a:avLst/>
            </a:prstGeom>
            <a:noFill/>
            <a:ln>
              <a:noFill/>
            </a:ln>
          </p:spPr>
        </p:pic>
        <p:pic>
          <p:nvPicPr>
            <p:cNvPr id="2182" name="Google Shape;2182;p22"/>
            <p:cNvPicPr preferRelativeResize="0"/>
            <p:nvPr/>
          </p:nvPicPr>
          <p:blipFill rotWithShape="1">
            <a:blip r:embed="rId9">
              <a:alphaModFix/>
            </a:blip>
            <a:srcRect b="0" l="0" r="0" t="0"/>
            <a:stretch/>
          </p:blipFill>
          <p:spPr>
            <a:xfrm>
              <a:off x="7952763" y="2477298"/>
              <a:ext cx="1676654" cy="2136032"/>
            </a:xfrm>
            <a:prstGeom prst="rect">
              <a:avLst/>
            </a:prstGeom>
            <a:noFill/>
            <a:ln>
              <a:noFill/>
            </a:ln>
          </p:spPr>
        </p:pic>
        <p:pic>
          <p:nvPicPr>
            <p:cNvPr id="2183" name="Google Shape;2183;p22"/>
            <p:cNvPicPr preferRelativeResize="0"/>
            <p:nvPr/>
          </p:nvPicPr>
          <p:blipFill rotWithShape="1">
            <a:blip r:embed="rId10">
              <a:alphaModFix/>
            </a:blip>
            <a:srcRect b="0" l="0" r="0" t="0"/>
            <a:stretch/>
          </p:blipFill>
          <p:spPr>
            <a:xfrm>
              <a:off x="9880180" y="2466611"/>
              <a:ext cx="1764504" cy="2136029"/>
            </a:xfrm>
            <a:prstGeom prst="rect">
              <a:avLst/>
            </a:prstGeom>
            <a:noFill/>
            <a:ln>
              <a:noFill/>
            </a:ln>
          </p:spPr>
        </p:pic>
        <p:pic>
          <p:nvPicPr>
            <p:cNvPr id="2184" name="Google Shape;2184;p22"/>
            <p:cNvPicPr preferRelativeResize="0"/>
            <p:nvPr/>
          </p:nvPicPr>
          <p:blipFill rotWithShape="1">
            <a:blip r:embed="rId11">
              <a:alphaModFix/>
            </a:blip>
            <a:srcRect b="0" l="0" r="0" t="0"/>
            <a:stretch/>
          </p:blipFill>
          <p:spPr>
            <a:xfrm>
              <a:off x="9877984" y="4684760"/>
              <a:ext cx="1768894" cy="2169936"/>
            </a:xfrm>
            <a:prstGeom prst="rect">
              <a:avLst/>
            </a:prstGeom>
            <a:noFill/>
            <a:ln>
              <a:noFill/>
            </a:ln>
          </p:spPr>
        </p:pic>
        <p:pic>
          <p:nvPicPr>
            <p:cNvPr id="2185" name="Google Shape;2185;p22"/>
            <p:cNvPicPr preferRelativeResize="0"/>
            <p:nvPr/>
          </p:nvPicPr>
          <p:blipFill rotWithShape="1">
            <a:blip r:embed="rId12">
              <a:alphaModFix/>
            </a:blip>
            <a:srcRect b="0" l="0" r="0" t="0"/>
            <a:stretch/>
          </p:blipFill>
          <p:spPr>
            <a:xfrm>
              <a:off x="7952764" y="4711661"/>
              <a:ext cx="1676654" cy="2158138"/>
            </a:xfrm>
            <a:prstGeom prst="rect">
              <a:avLst/>
            </a:prstGeom>
            <a:noFill/>
            <a:ln>
              <a:noFill/>
            </a:ln>
          </p:spPr>
        </p:pic>
        <p:pic>
          <p:nvPicPr>
            <p:cNvPr id="2186" name="Google Shape;2186;p22"/>
            <p:cNvPicPr preferRelativeResize="0"/>
            <p:nvPr/>
          </p:nvPicPr>
          <p:blipFill rotWithShape="1">
            <a:blip r:embed="rId13">
              <a:alphaModFix/>
            </a:blip>
            <a:srcRect b="0" l="0" r="0" t="0"/>
            <a:stretch/>
          </p:blipFill>
          <p:spPr>
            <a:xfrm>
              <a:off x="2406338" y="4684760"/>
              <a:ext cx="1566072" cy="2185040"/>
            </a:xfrm>
            <a:prstGeom prst="rect">
              <a:avLst/>
            </a:prstGeom>
            <a:noFill/>
            <a:ln>
              <a:noFill/>
            </a:ln>
          </p:spPr>
        </p:pic>
        <p:pic>
          <p:nvPicPr>
            <p:cNvPr id="2187" name="Google Shape;2187;p22"/>
            <p:cNvPicPr preferRelativeResize="0"/>
            <p:nvPr/>
          </p:nvPicPr>
          <p:blipFill rotWithShape="1">
            <a:blip r:embed="rId14">
              <a:alphaModFix/>
            </a:blip>
            <a:srcRect b="0" l="0" r="0" t="0"/>
            <a:stretch/>
          </p:blipFill>
          <p:spPr>
            <a:xfrm>
              <a:off x="6086445" y="4699863"/>
              <a:ext cx="1618603" cy="2158138"/>
            </a:xfrm>
            <a:prstGeom prst="rect">
              <a:avLst/>
            </a:prstGeom>
            <a:noFill/>
            <a:ln>
              <a:noFill/>
            </a:ln>
          </p:spPr>
        </p:pic>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1" name="Shape 2191"/>
        <p:cNvGrpSpPr/>
        <p:nvPr/>
      </p:nvGrpSpPr>
      <p:grpSpPr>
        <a:xfrm>
          <a:off x="0" y="0"/>
          <a:ext cx="0" cy="0"/>
          <a:chOff x="0" y="0"/>
          <a:chExt cx="0" cy="0"/>
        </a:xfrm>
      </p:grpSpPr>
      <p:sp>
        <p:nvSpPr>
          <p:cNvPr id="2192" name="Google Shape;2192;p23"/>
          <p:cNvSpPr txBox="1"/>
          <p:nvPr/>
        </p:nvSpPr>
        <p:spPr>
          <a:xfrm>
            <a:off x="1104900" y="531018"/>
            <a:ext cx="10515600" cy="13257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b="1" i="0" lang="en-US" sz="3200" u="none" cap="none" strike="noStrike">
                <a:solidFill>
                  <a:srgbClr val="000000"/>
                </a:solidFill>
                <a:latin typeface="Times New Roman"/>
                <a:ea typeface="Times New Roman"/>
                <a:cs typeface="Times New Roman"/>
                <a:sym typeface="Times New Roman"/>
              </a:rPr>
              <a:t>IMPLEMENTATION</a:t>
            </a:r>
            <a:endParaRPr b="0" i="0" sz="3200" u="none" cap="none" strike="noStrike">
              <a:solidFill>
                <a:srgbClr val="000000"/>
              </a:solidFill>
              <a:latin typeface="Arial"/>
              <a:ea typeface="Arial"/>
              <a:cs typeface="Arial"/>
              <a:sym typeface="Arial"/>
            </a:endParaRPr>
          </a:p>
        </p:txBody>
      </p:sp>
      <p:sp>
        <p:nvSpPr>
          <p:cNvPr id="2193" name="Google Shape;2193;p23"/>
          <p:cNvSpPr txBox="1"/>
          <p:nvPr/>
        </p:nvSpPr>
        <p:spPr>
          <a:xfrm>
            <a:off x="346075" y="1648703"/>
            <a:ext cx="5448300" cy="441510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None/>
            </a:pPr>
            <a:r>
              <a:rPr b="1" i="0" lang="en-US" sz="2800" u="sng" cap="none" strike="noStrike">
                <a:solidFill>
                  <a:srgbClr val="000000"/>
                </a:solidFill>
                <a:latin typeface="Times New Roman"/>
                <a:ea typeface="Times New Roman"/>
                <a:cs typeface="Times New Roman"/>
                <a:sym typeface="Times New Roman"/>
              </a:rPr>
              <a:t>1. EYE ASPECT RATIO(EAR):</a:t>
            </a:r>
            <a:endParaRPr/>
          </a:p>
          <a:p>
            <a:pPr indent="0" lvl="0" marL="0" marR="0" rtl="0" algn="l">
              <a:lnSpc>
                <a:spcPct val="100000"/>
              </a:lnSpc>
              <a:spcBef>
                <a:spcPts val="0"/>
              </a:spcBef>
              <a:spcAft>
                <a:spcPts val="0"/>
              </a:spcAft>
              <a:buNone/>
            </a:pPr>
            <a:r>
              <a:t/>
            </a:r>
            <a:endParaRPr b="1" i="0" sz="2800" u="sng"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b="1" i="0" sz="2800" u="sng"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b="1" i="0" sz="2800" u="sng"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b="1" i="0" sz="2800" u="sng"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rPr b="1" i="0" lang="en-US" sz="2800" u="sng" cap="none" strike="noStrike">
                <a:solidFill>
                  <a:srgbClr val="000000"/>
                </a:solidFill>
                <a:latin typeface="Times New Roman"/>
                <a:ea typeface="Times New Roman"/>
                <a:cs typeface="Times New Roman"/>
                <a:sym typeface="Times New Roman"/>
              </a:rPr>
              <a:t>2. MOUTH ASPECT RATIO(MAR):</a:t>
            </a:r>
            <a:endParaRPr/>
          </a:p>
          <a:p>
            <a:pPr indent="0" lvl="0" marL="0" marR="0" rtl="0" algn="l">
              <a:lnSpc>
                <a:spcPct val="100000"/>
              </a:lnSpc>
              <a:spcBef>
                <a:spcPts val="0"/>
              </a:spcBef>
              <a:spcAft>
                <a:spcPts val="0"/>
              </a:spcAft>
              <a:buNone/>
            </a:pPr>
            <a:r>
              <a:t/>
            </a:r>
            <a:endParaRPr b="1" i="0" sz="2800" u="sng"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b="1" i="0" sz="2800" u="sng" cap="none" strike="noStrike">
              <a:solidFill>
                <a:srgbClr val="000000"/>
              </a:solidFill>
              <a:latin typeface="Times New Roman"/>
              <a:ea typeface="Times New Roman"/>
              <a:cs typeface="Times New Roman"/>
              <a:sym typeface="Times New Roman"/>
            </a:endParaRPr>
          </a:p>
        </p:txBody>
      </p:sp>
      <p:pic>
        <p:nvPicPr>
          <p:cNvPr id="2194" name="Google Shape;2194;p23"/>
          <p:cNvPicPr preferRelativeResize="0"/>
          <p:nvPr/>
        </p:nvPicPr>
        <p:blipFill rotWithShape="1">
          <a:blip r:embed="rId3">
            <a:alphaModFix/>
          </a:blip>
          <a:srcRect b="0" l="0" r="0" t="0"/>
          <a:stretch/>
        </p:blipFill>
        <p:spPr>
          <a:xfrm>
            <a:off x="5714045" y="1399433"/>
            <a:ext cx="2603018" cy="2188319"/>
          </a:xfrm>
          <a:prstGeom prst="rect">
            <a:avLst/>
          </a:prstGeom>
          <a:noFill/>
          <a:ln>
            <a:noFill/>
          </a:ln>
        </p:spPr>
      </p:pic>
      <p:pic>
        <p:nvPicPr>
          <p:cNvPr id="2195" name="Google Shape;2195;p23"/>
          <p:cNvPicPr preferRelativeResize="0"/>
          <p:nvPr/>
        </p:nvPicPr>
        <p:blipFill rotWithShape="1">
          <a:blip r:embed="rId4">
            <a:alphaModFix/>
          </a:blip>
          <a:srcRect b="0" l="0" r="0" t="0"/>
          <a:stretch/>
        </p:blipFill>
        <p:spPr>
          <a:xfrm>
            <a:off x="8905461" y="1399433"/>
            <a:ext cx="2715039" cy="2188313"/>
          </a:xfrm>
          <a:prstGeom prst="rect">
            <a:avLst/>
          </a:prstGeom>
          <a:noFill/>
          <a:ln>
            <a:noFill/>
          </a:ln>
        </p:spPr>
      </p:pic>
      <p:sp>
        <p:nvSpPr>
          <p:cNvPr id="2196" name="Google Shape;2196;p23"/>
          <p:cNvSpPr/>
          <p:nvPr/>
        </p:nvSpPr>
        <p:spPr>
          <a:xfrm>
            <a:off x="0" y="0"/>
            <a:ext cx="12192000" cy="457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197" name="Google Shape;2197;p23"/>
          <p:cNvSpPr/>
          <p:nvPr/>
        </p:nvSpPr>
        <p:spPr>
          <a:xfrm>
            <a:off x="457200" y="3270250"/>
            <a:ext cx="12192000" cy="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pic>
        <p:nvPicPr>
          <p:cNvPr id="2198" name="Google Shape;2198;p23"/>
          <p:cNvPicPr preferRelativeResize="0"/>
          <p:nvPr/>
        </p:nvPicPr>
        <p:blipFill rotWithShape="1">
          <a:blip r:embed="rId5">
            <a:alphaModFix/>
          </a:blip>
          <a:srcRect b="0" l="0" r="0" t="0"/>
          <a:stretch/>
        </p:blipFill>
        <p:spPr>
          <a:xfrm>
            <a:off x="8905461" y="3821708"/>
            <a:ext cx="3086954" cy="2775177"/>
          </a:xfrm>
          <a:prstGeom prst="rect">
            <a:avLst/>
          </a:prstGeom>
          <a:noFill/>
          <a:ln>
            <a:noFill/>
          </a:ln>
        </p:spPr>
      </p:pic>
      <p:pic>
        <p:nvPicPr>
          <p:cNvPr id="2199" name="Google Shape;2199;p23"/>
          <p:cNvPicPr preferRelativeResize="0"/>
          <p:nvPr/>
        </p:nvPicPr>
        <p:blipFill rotWithShape="1">
          <a:blip r:embed="rId6">
            <a:alphaModFix/>
          </a:blip>
          <a:srcRect b="0" l="0" r="0" t="0"/>
          <a:stretch/>
        </p:blipFill>
        <p:spPr>
          <a:xfrm>
            <a:off x="5398935" y="3821708"/>
            <a:ext cx="3086955" cy="2775177"/>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3" name="Shape 2203"/>
        <p:cNvGrpSpPr/>
        <p:nvPr/>
      </p:nvGrpSpPr>
      <p:grpSpPr>
        <a:xfrm>
          <a:off x="0" y="0"/>
          <a:ext cx="0" cy="0"/>
          <a:chOff x="0" y="0"/>
          <a:chExt cx="0" cy="0"/>
        </a:xfrm>
      </p:grpSpPr>
      <p:sp>
        <p:nvSpPr>
          <p:cNvPr id="2204" name="Google Shape;2204;p24"/>
          <p:cNvSpPr txBox="1"/>
          <p:nvPr>
            <p:ph idx="1" type="body"/>
          </p:nvPr>
        </p:nvSpPr>
        <p:spPr>
          <a:xfrm>
            <a:off x="838200" y="1081377"/>
            <a:ext cx="10890000" cy="5095500"/>
          </a:xfrm>
          <a:prstGeom prst="rect">
            <a:avLst/>
          </a:prstGeom>
          <a:noFill/>
          <a:ln>
            <a:noFill/>
          </a:ln>
        </p:spPr>
        <p:txBody>
          <a:bodyPr anchorCtr="0" anchor="t" bIns="45700" lIns="91425" spcFirstLastPara="1" rIns="91425" wrap="square" tIns="45700">
            <a:normAutofit/>
          </a:bodyPr>
          <a:lstStyle/>
          <a:p>
            <a:pPr indent="-228600" lvl="0" marL="457200" rtl="0" algn="l">
              <a:lnSpc>
                <a:spcPct val="90000"/>
              </a:lnSpc>
              <a:spcBef>
                <a:spcPts val="1000"/>
              </a:spcBef>
              <a:spcAft>
                <a:spcPts val="0"/>
              </a:spcAft>
              <a:buClr>
                <a:schemeClr val="dk1"/>
              </a:buClr>
              <a:buSzPts val="1800"/>
              <a:buNone/>
            </a:pPr>
            <a:r>
              <a:t/>
            </a:r>
            <a:endParaRPr/>
          </a:p>
        </p:txBody>
      </p:sp>
      <p:pic>
        <p:nvPicPr>
          <p:cNvPr id="2205" name="Google Shape;2205;p24"/>
          <p:cNvPicPr preferRelativeResize="0"/>
          <p:nvPr/>
        </p:nvPicPr>
        <p:blipFill rotWithShape="1">
          <a:blip r:embed="rId3">
            <a:alphaModFix/>
          </a:blip>
          <a:srcRect b="0" l="0" r="0" t="0"/>
          <a:stretch/>
        </p:blipFill>
        <p:spPr>
          <a:xfrm>
            <a:off x="6846073" y="1436231"/>
            <a:ext cx="4778734" cy="4495441"/>
          </a:xfrm>
          <a:prstGeom prst="rect">
            <a:avLst/>
          </a:prstGeom>
          <a:noFill/>
          <a:ln>
            <a:noFill/>
          </a:ln>
        </p:spPr>
      </p:pic>
      <p:pic>
        <p:nvPicPr>
          <p:cNvPr id="2206" name="Google Shape;2206;p24"/>
          <p:cNvPicPr preferRelativeResize="0"/>
          <p:nvPr/>
        </p:nvPicPr>
        <p:blipFill rotWithShape="1">
          <a:blip r:embed="rId4">
            <a:alphaModFix/>
          </a:blip>
          <a:srcRect b="0" l="0" r="0" t="0"/>
          <a:stretch/>
        </p:blipFill>
        <p:spPr>
          <a:xfrm>
            <a:off x="1240403" y="1327869"/>
            <a:ext cx="5042784" cy="465946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0" name="Shape 2210"/>
        <p:cNvGrpSpPr/>
        <p:nvPr/>
      </p:nvGrpSpPr>
      <p:grpSpPr>
        <a:xfrm>
          <a:off x="0" y="0"/>
          <a:ext cx="0" cy="0"/>
          <a:chOff x="0" y="0"/>
          <a:chExt cx="0" cy="0"/>
        </a:xfrm>
      </p:grpSpPr>
      <p:sp>
        <p:nvSpPr>
          <p:cNvPr id="2211" name="Google Shape;2211;p25"/>
          <p:cNvSpPr txBox="1"/>
          <p:nvPr/>
        </p:nvSpPr>
        <p:spPr>
          <a:xfrm>
            <a:off x="838200" y="1010289"/>
            <a:ext cx="10515600" cy="13257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b="1" i="0" lang="en-US" sz="3600" u="none" cap="none" strike="noStrike">
                <a:solidFill>
                  <a:srgbClr val="000000"/>
                </a:solidFill>
                <a:latin typeface="Times New Roman"/>
                <a:ea typeface="Times New Roman"/>
                <a:cs typeface="Times New Roman"/>
                <a:sym typeface="Times New Roman"/>
              </a:rPr>
              <a:t>EXPECTED OUTCOME OF THE MINI PROJECT</a:t>
            </a:r>
            <a:br>
              <a:rPr b="1" i="0" lang="en-US" sz="3600" u="none" cap="none" strike="noStrike">
                <a:solidFill>
                  <a:srgbClr val="000000"/>
                </a:solidFill>
                <a:latin typeface="Times New Roman"/>
                <a:ea typeface="Times New Roman"/>
                <a:cs typeface="Times New Roman"/>
                <a:sym typeface="Times New Roman"/>
              </a:rPr>
            </a:br>
            <a:endParaRPr b="1" i="0" sz="3600" u="none" cap="none" strike="noStrike">
              <a:solidFill>
                <a:srgbClr val="000000"/>
              </a:solidFill>
              <a:latin typeface="Times New Roman"/>
              <a:ea typeface="Times New Roman"/>
              <a:cs typeface="Times New Roman"/>
              <a:sym typeface="Times New Roman"/>
            </a:endParaRPr>
          </a:p>
        </p:txBody>
      </p:sp>
      <p:sp>
        <p:nvSpPr>
          <p:cNvPr id="2212" name="Google Shape;2212;p25"/>
          <p:cNvSpPr txBox="1"/>
          <p:nvPr/>
        </p:nvSpPr>
        <p:spPr>
          <a:xfrm>
            <a:off x="838200" y="1978025"/>
            <a:ext cx="10515600" cy="435120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None/>
            </a:pPr>
            <a:r>
              <a:t/>
            </a:r>
            <a:endParaRPr b="0" i="0" sz="1600" u="none" cap="none" strike="noStrike">
              <a:solidFill>
                <a:srgbClr val="000000"/>
              </a:solidFill>
              <a:latin typeface="Times New Roman"/>
              <a:ea typeface="Times New Roman"/>
              <a:cs typeface="Times New Roman"/>
              <a:sym typeface="Times New Roman"/>
            </a:endParaRPr>
          </a:p>
        </p:txBody>
      </p:sp>
      <p:sp>
        <p:nvSpPr>
          <p:cNvPr id="2213" name="Google Shape;2213;p25"/>
          <p:cNvSpPr txBox="1"/>
          <p:nvPr/>
        </p:nvSpPr>
        <p:spPr>
          <a:xfrm>
            <a:off x="406400" y="1978025"/>
            <a:ext cx="11646000" cy="4093500"/>
          </a:xfrm>
          <a:prstGeom prst="rect">
            <a:avLst/>
          </a:prstGeom>
          <a:noFill/>
          <a:ln>
            <a:noFill/>
          </a:ln>
        </p:spPr>
        <p:txBody>
          <a:bodyPr anchorCtr="0" anchor="t" bIns="45700" lIns="91425" spcFirstLastPara="1" rIns="91425" wrap="square" tIns="45700">
            <a:spAutoFit/>
          </a:bodyPr>
          <a:lstStyle/>
          <a:p>
            <a:pPr indent="-127000" lvl="0" marL="0" marR="0" rtl="0" algn="l">
              <a:lnSpc>
                <a:spcPct val="100000"/>
              </a:lnSpc>
              <a:spcBef>
                <a:spcPts val="0"/>
              </a:spcBef>
              <a:spcAft>
                <a:spcPts val="0"/>
              </a:spcAft>
              <a:buClr>
                <a:schemeClr val="dk1"/>
              </a:buClr>
              <a:buSzPts val="2000"/>
              <a:buFont typeface="Arial"/>
              <a:buChar char="•"/>
            </a:pPr>
            <a:r>
              <a:rPr b="1" i="0" lang="en-US" sz="2000" u="none" cap="none" strike="noStrike">
                <a:solidFill>
                  <a:schemeClr val="dk1"/>
                </a:solidFill>
                <a:latin typeface="Times New Roman"/>
                <a:ea typeface="Times New Roman"/>
                <a:cs typeface="Times New Roman"/>
                <a:sym typeface="Times New Roman"/>
              </a:rPr>
              <a:t>Significance of Driver Drowsiness</a:t>
            </a:r>
            <a:r>
              <a:rPr b="0" i="0" lang="en-US" sz="2000" u="none" cap="none" strike="noStrike">
                <a:solidFill>
                  <a:schemeClr val="dk1"/>
                </a:solidFill>
                <a:latin typeface="Times New Roman"/>
                <a:ea typeface="Times New Roman"/>
                <a:cs typeface="Times New Roman"/>
                <a:sym typeface="Times New Roman"/>
              </a:rPr>
              <a:t>: Recognizes driver drowsiness as a major global factor in road accidents, threatening public safety.</a:t>
            </a:r>
            <a:endParaRPr/>
          </a:p>
          <a:p>
            <a:pPr indent="-127000" lvl="0" marL="0" marR="0" rtl="0" algn="l">
              <a:lnSpc>
                <a:spcPct val="100000"/>
              </a:lnSpc>
              <a:spcBef>
                <a:spcPts val="0"/>
              </a:spcBef>
              <a:spcAft>
                <a:spcPts val="0"/>
              </a:spcAft>
              <a:buClr>
                <a:schemeClr val="dk1"/>
              </a:buClr>
              <a:buSzPts val="2000"/>
              <a:buFont typeface="Arial"/>
              <a:buChar char="•"/>
            </a:pPr>
            <a:r>
              <a:rPr b="1" i="0" lang="en-US" sz="2000" u="none" cap="none" strike="noStrike">
                <a:solidFill>
                  <a:schemeClr val="dk1"/>
                </a:solidFill>
                <a:latin typeface="Times New Roman"/>
                <a:ea typeface="Times New Roman"/>
                <a:cs typeface="Times New Roman"/>
                <a:sym typeface="Times New Roman"/>
              </a:rPr>
              <a:t>Limitations of Traditional Measures</a:t>
            </a:r>
            <a:r>
              <a:rPr b="0" i="0" lang="en-US" sz="2000" u="none" cap="none" strike="noStrike">
                <a:solidFill>
                  <a:schemeClr val="dk1"/>
                </a:solidFill>
                <a:latin typeface="Times New Roman"/>
                <a:ea typeface="Times New Roman"/>
                <a:cs typeface="Times New Roman"/>
                <a:sym typeface="Times New Roman"/>
              </a:rPr>
              <a:t>: Highlights the inadequacy of traditional countermeasures in providing real-time detection and immediate responses.</a:t>
            </a:r>
            <a:endParaRPr/>
          </a:p>
          <a:p>
            <a:pPr indent="-127000" lvl="0" marL="0" marR="0" rtl="0" algn="l">
              <a:lnSpc>
                <a:spcPct val="100000"/>
              </a:lnSpc>
              <a:spcBef>
                <a:spcPts val="0"/>
              </a:spcBef>
              <a:spcAft>
                <a:spcPts val="0"/>
              </a:spcAft>
              <a:buClr>
                <a:schemeClr val="dk1"/>
              </a:buClr>
              <a:buSzPts val="2000"/>
              <a:buFont typeface="Arial"/>
              <a:buChar char="•"/>
            </a:pPr>
            <a:r>
              <a:rPr b="1" i="0" lang="en-US" sz="2000" u="none" cap="none" strike="noStrike">
                <a:solidFill>
                  <a:schemeClr val="dk1"/>
                </a:solidFill>
                <a:latin typeface="Times New Roman"/>
                <a:ea typeface="Times New Roman"/>
                <a:cs typeface="Times New Roman"/>
                <a:sym typeface="Times New Roman"/>
              </a:rPr>
              <a:t>Real-Time Detection System</a:t>
            </a:r>
            <a:r>
              <a:rPr b="0" i="0" lang="en-US" sz="2000" u="none" cap="none" strike="noStrike">
                <a:solidFill>
                  <a:schemeClr val="dk1"/>
                </a:solidFill>
                <a:latin typeface="Times New Roman"/>
                <a:ea typeface="Times New Roman"/>
                <a:cs typeface="Times New Roman"/>
                <a:sym typeface="Times New Roman"/>
              </a:rPr>
              <a:t>: Introduces a new system developed using advanced image processing and machine learning techniques.</a:t>
            </a:r>
            <a:endParaRPr/>
          </a:p>
          <a:p>
            <a:pPr indent="-127000" lvl="0" marL="0" marR="0" rtl="0" algn="l">
              <a:lnSpc>
                <a:spcPct val="100000"/>
              </a:lnSpc>
              <a:spcBef>
                <a:spcPts val="0"/>
              </a:spcBef>
              <a:spcAft>
                <a:spcPts val="0"/>
              </a:spcAft>
              <a:buClr>
                <a:schemeClr val="dk1"/>
              </a:buClr>
              <a:buSzPts val="2000"/>
              <a:buFont typeface="Arial"/>
              <a:buChar char="•"/>
            </a:pPr>
            <a:r>
              <a:rPr b="1" i="0" lang="en-US" sz="2000" u="none" cap="none" strike="noStrike">
                <a:solidFill>
                  <a:schemeClr val="dk1"/>
                </a:solidFill>
                <a:latin typeface="Times New Roman"/>
                <a:ea typeface="Times New Roman"/>
                <a:cs typeface="Times New Roman"/>
                <a:sym typeface="Times New Roman"/>
              </a:rPr>
              <a:t>Analysis Techniques</a:t>
            </a:r>
            <a:r>
              <a:rPr b="0" i="0" lang="en-US" sz="2000" u="none" cap="none" strike="noStrike">
                <a:solidFill>
                  <a:schemeClr val="dk1"/>
                </a:solidFill>
                <a:latin typeface="Times New Roman"/>
                <a:ea typeface="Times New Roman"/>
                <a:cs typeface="Times New Roman"/>
                <a:sym typeface="Times New Roman"/>
              </a:rPr>
              <a:t>: Utilizes facial feature analysis, eye state monitoring, and head movement tracking for accurate drowsiness detection.</a:t>
            </a:r>
            <a:endParaRPr/>
          </a:p>
          <a:p>
            <a:pPr indent="-127000" lvl="0" marL="0" marR="0" rtl="0" algn="l">
              <a:lnSpc>
                <a:spcPct val="100000"/>
              </a:lnSpc>
              <a:spcBef>
                <a:spcPts val="0"/>
              </a:spcBef>
              <a:spcAft>
                <a:spcPts val="0"/>
              </a:spcAft>
              <a:buClr>
                <a:schemeClr val="dk1"/>
              </a:buClr>
              <a:buSzPts val="2000"/>
              <a:buFont typeface="Arial"/>
              <a:buChar char="•"/>
            </a:pPr>
            <a:r>
              <a:rPr b="1" i="0" lang="en-US" sz="2000" u="none" cap="none" strike="noStrike">
                <a:solidFill>
                  <a:schemeClr val="dk1"/>
                </a:solidFill>
                <a:latin typeface="Times New Roman"/>
                <a:ea typeface="Times New Roman"/>
                <a:cs typeface="Times New Roman"/>
                <a:sym typeface="Times New Roman"/>
              </a:rPr>
              <a:t>Immediate Alerts</a:t>
            </a:r>
            <a:r>
              <a:rPr b="0" i="0" lang="en-US" sz="2000" u="none" cap="none" strike="noStrike">
                <a:solidFill>
                  <a:schemeClr val="dk1"/>
                </a:solidFill>
                <a:latin typeface="Times New Roman"/>
                <a:ea typeface="Times New Roman"/>
                <a:cs typeface="Times New Roman"/>
                <a:sym typeface="Times New Roman"/>
              </a:rPr>
              <a:t>: Aims to deliver instant alerts to prevent accidents and improve road safety.</a:t>
            </a:r>
            <a:endParaRPr/>
          </a:p>
          <a:p>
            <a:pPr indent="-127000" lvl="0" marL="0" marR="0" rtl="0" algn="l">
              <a:lnSpc>
                <a:spcPct val="100000"/>
              </a:lnSpc>
              <a:spcBef>
                <a:spcPts val="0"/>
              </a:spcBef>
              <a:spcAft>
                <a:spcPts val="0"/>
              </a:spcAft>
              <a:buClr>
                <a:schemeClr val="dk1"/>
              </a:buClr>
              <a:buSzPts val="2000"/>
              <a:buFont typeface="Arial"/>
              <a:buChar char="•"/>
            </a:pPr>
            <a:r>
              <a:rPr b="1" i="0" lang="en-US" sz="2000" u="none" cap="none" strike="noStrike">
                <a:solidFill>
                  <a:schemeClr val="dk1"/>
                </a:solidFill>
                <a:latin typeface="Times New Roman"/>
                <a:ea typeface="Times New Roman"/>
                <a:cs typeface="Times New Roman"/>
                <a:sym typeface="Times New Roman"/>
              </a:rPr>
              <a:t>Integrated Methods</a:t>
            </a:r>
            <a:r>
              <a:rPr b="0" i="0" lang="en-US" sz="2000" u="none" cap="none" strike="noStrike">
                <a:solidFill>
                  <a:schemeClr val="dk1"/>
                </a:solidFill>
                <a:latin typeface="Times New Roman"/>
                <a:ea typeface="Times New Roman"/>
                <a:cs typeface="Times New Roman"/>
                <a:sym typeface="Times New Roman"/>
              </a:rPr>
              <a:t>: Combines face detection (HOG+SVM), eye detection, blink detection, forehead dot tracking, and audio alerts for a comprehensive solution.</a:t>
            </a:r>
            <a:endParaRPr/>
          </a:p>
          <a:p>
            <a:pPr indent="-127000" lvl="0" marL="0" marR="0" rtl="0" algn="l">
              <a:lnSpc>
                <a:spcPct val="100000"/>
              </a:lnSpc>
              <a:spcBef>
                <a:spcPts val="0"/>
              </a:spcBef>
              <a:spcAft>
                <a:spcPts val="0"/>
              </a:spcAft>
              <a:buClr>
                <a:schemeClr val="dk1"/>
              </a:buClr>
              <a:buSzPts val="2000"/>
              <a:buFont typeface="Arial"/>
              <a:buChar char="•"/>
            </a:pPr>
            <a:r>
              <a:rPr b="1" i="0" lang="en-US" sz="2000" u="none" cap="none" strike="noStrike">
                <a:solidFill>
                  <a:schemeClr val="dk1"/>
                </a:solidFill>
                <a:latin typeface="Times New Roman"/>
                <a:ea typeface="Times New Roman"/>
                <a:cs typeface="Times New Roman"/>
                <a:sym typeface="Times New Roman"/>
              </a:rPr>
              <a:t>Enhanced Effectiveness</a:t>
            </a:r>
            <a:r>
              <a:rPr b="0" i="0" lang="en-US" sz="2000" u="none" cap="none" strike="noStrike">
                <a:solidFill>
                  <a:schemeClr val="dk1"/>
                </a:solidFill>
                <a:latin typeface="Times New Roman"/>
                <a:ea typeface="Times New Roman"/>
                <a:cs typeface="Times New Roman"/>
                <a:sym typeface="Times New Roman"/>
              </a:rPr>
              <a:t>: Offers a more reliable and effective approach compared to current methods. </a:t>
            </a:r>
            <a:endParaRPr/>
          </a:p>
          <a:p>
            <a:pPr indent="0" lvl="0" marL="0" marR="0" rtl="0" algn="l">
              <a:lnSpc>
                <a:spcPct val="100000"/>
              </a:lnSpc>
              <a:spcBef>
                <a:spcPts val="0"/>
              </a:spcBef>
              <a:spcAft>
                <a:spcPts val="0"/>
              </a:spcAft>
              <a:buNone/>
            </a:pPr>
            <a:r>
              <a:t/>
            </a:r>
            <a:endParaRPr b="0" i="0" sz="20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7" name="Shape 2217"/>
        <p:cNvGrpSpPr/>
        <p:nvPr/>
      </p:nvGrpSpPr>
      <p:grpSpPr>
        <a:xfrm>
          <a:off x="0" y="0"/>
          <a:ext cx="0" cy="0"/>
          <a:chOff x="0" y="0"/>
          <a:chExt cx="0" cy="0"/>
        </a:xfrm>
      </p:grpSpPr>
      <p:sp>
        <p:nvSpPr>
          <p:cNvPr id="2218" name="Google Shape;2218;p26"/>
          <p:cNvSpPr txBox="1"/>
          <p:nvPr>
            <p:ph type="title"/>
          </p:nvPr>
        </p:nvSpPr>
        <p:spPr>
          <a:xfrm>
            <a:off x="838200" y="365129"/>
            <a:ext cx="10515600" cy="13257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SzPts val="1800"/>
              <a:buNone/>
            </a:pPr>
            <a:r>
              <a:rPr b="1" lang="en-US"/>
              <a:t>References</a:t>
            </a:r>
            <a:br>
              <a:rPr b="1" lang="en-US">
                <a:solidFill>
                  <a:srgbClr val="222222"/>
                </a:solidFill>
                <a:latin typeface="Times New Roman"/>
                <a:ea typeface="Times New Roman"/>
                <a:cs typeface="Times New Roman"/>
                <a:sym typeface="Times New Roman"/>
              </a:rPr>
            </a:br>
            <a:endParaRPr/>
          </a:p>
        </p:txBody>
      </p:sp>
      <p:sp>
        <p:nvSpPr>
          <p:cNvPr id="2219" name="Google Shape;2219;p26"/>
          <p:cNvSpPr txBox="1"/>
          <p:nvPr>
            <p:ph idx="1" type="body"/>
          </p:nvPr>
        </p:nvSpPr>
        <p:spPr>
          <a:xfrm>
            <a:off x="838200" y="1282700"/>
            <a:ext cx="10515600" cy="4894200"/>
          </a:xfrm>
          <a:prstGeom prst="rect">
            <a:avLst/>
          </a:prstGeom>
          <a:noFill/>
          <a:ln>
            <a:noFill/>
          </a:ln>
        </p:spPr>
        <p:txBody>
          <a:bodyPr anchorCtr="0" anchor="t" bIns="45700" lIns="91425" spcFirstLastPara="1" rIns="91425" wrap="square" tIns="45700">
            <a:noAutofit/>
          </a:bodyPr>
          <a:lstStyle/>
          <a:p>
            <a:pPr indent="0" lvl="0" marL="114300" rtl="0" algn="l">
              <a:lnSpc>
                <a:spcPct val="90000"/>
              </a:lnSpc>
              <a:spcBef>
                <a:spcPts val="1000"/>
              </a:spcBef>
              <a:spcAft>
                <a:spcPts val="0"/>
              </a:spcAft>
              <a:buSzPts val="1800"/>
              <a:buNone/>
            </a:pPr>
            <a:r>
              <a:t/>
            </a:r>
            <a:endParaRPr sz="1400">
              <a:latin typeface="Times New Roman"/>
              <a:ea typeface="Times New Roman"/>
              <a:cs typeface="Times New Roman"/>
              <a:sym typeface="Times New Roman"/>
            </a:endParaRPr>
          </a:p>
          <a:p>
            <a:pPr indent="0" lvl="0" marL="114300" rtl="0" algn="l">
              <a:lnSpc>
                <a:spcPct val="90000"/>
              </a:lnSpc>
              <a:spcBef>
                <a:spcPts val="1000"/>
              </a:spcBef>
              <a:spcAft>
                <a:spcPts val="0"/>
              </a:spcAft>
              <a:buSzPts val="1800"/>
              <a:buNone/>
            </a:pPr>
            <a:r>
              <a:rPr lang="en-US" sz="1400">
                <a:latin typeface="Times New Roman"/>
                <a:ea typeface="Times New Roman"/>
                <a:cs typeface="Times New Roman"/>
                <a:sym typeface="Times New Roman"/>
              </a:rPr>
              <a:t>[1]	S. V. Militante and N. V. Dionisio, ‘Real-time facemask recognition with alarm system using deep learning’, in </a:t>
            </a:r>
            <a:r>
              <a:rPr i="1" lang="en-US" sz="1400">
                <a:latin typeface="Times New Roman"/>
                <a:ea typeface="Times New Roman"/>
                <a:cs typeface="Times New Roman"/>
                <a:sym typeface="Times New Roman"/>
              </a:rPr>
              <a:t>2020 11th IEEE 	Control and System Graduate Research Colloquium (ICSGRC)</a:t>
            </a:r>
            <a:r>
              <a:rPr lang="en-US" sz="1400">
                <a:latin typeface="Times New Roman"/>
                <a:ea typeface="Times New Roman"/>
                <a:cs typeface="Times New Roman"/>
                <a:sym typeface="Times New Roman"/>
              </a:rPr>
              <a:t>, 2020, pp. 106–110.</a:t>
            </a:r>
            <a:endParaRPr/>
          </a:p>
          <a:p>
            <a:pPr indent="0" lvl="0" marL="114300" rtl="0" algn="l">
              <a:lnSpc>
                <a:spcPct val="90000"/>
              </a:lnSpc>
              <a:spcBef>
                <a:spcPts val="1000"/>
              </a:spcBef>
              <a:spcAft>
                <a:spcPts val="0"/>
              </a:spcAft>
              <a:buSzPts val="1800"/>
              <a:buNone/>
            </a:pPr>
            <a:r>
              <a:rPr lang="en-US" sz="1400">
                <a:latin typeface="Times New Roman"/>
                <a:ea typeface="Times New Roman"/>
                <a:cs typeface="Times New Roman"/>
                <a:sym typeface="Times New Roman"/>
              </a:rPr>
              <a:t> [2]	A. Moujahid, F. Dornaika, I. Arganda-Carreras, and J. Reta, ‘Efficient and compact face descriptor for driver drowsiness detection’</a:t>
            </a:r>
            <a:r>
              <a:rPr i="1" lang="en-US" sz="1400">
                <a:latin typeface="Times New Roman"/>
                <a:ea typeface="Times New Roman"/>
                <a:cs typeface="Times New Roman"/>
                <a:sym typeface="Times New Roman"/>
              </a:rPr>
              <a:t>, 	Expert Systems with Applications</a:t>
            </a:r>
            <a:r>
              <a:rPr lang="en-US" sz="1400">
                <a:latin typeface="Times New Roman"/>
                <a:ea typeface="Times New Roman"/>
                <a:cs typeface="Times New Roman"/>
                <a:sym typeface="Times New Roman"/>
              </a:rPr>
              <a:t>, vol. 168, p. 114334, 2021.</a:t>
            </a:r>
            <a:endParaRPr/>
          </a:p>
          <a:p>
            <a:pPr indent="0" lvl="0" marL="114300" rtl="0" algn="l">
              <a:lnSpc>
                <a:spcPct val="90000"/>
              </a:lnSpc>
              <a:spcBef>
                <a:spcPts val="1000"/>
              </a:spcBef>
              <a:spcAft>
                <a:spcPts val="0"/>
              </a:spcAft>
              <a:buSzPts val="1800"/>
              <a:buNone/>
            </a:pPr>
            <a:r>
              <a:rPr lang="en-US" sz="1400">
                <a:latin typeface="Times New Roman"/>
                <a:ea typeface="Times New Roman"/>
                <a:cs typeface="Times New Roman"/>
                <a:sym typeface="Times New Roman"/>
              </a:rPr>
              <a:t> [3]	K. Parsa, M. Hassall, M. Naderpour, M. Pourreza, and F. Ramezani, ‘A New Alarm System Developing Approach through Graph 	Modeling’</a:t>
            </a:r>
            <a:r>
              <a:rPr i="1" lang="en-US" sz="1400">
                <a:latin typeface="Times New Roman"/>
                <a:ea typeface="Times New Roman"/>
                <a:cs typeface="Times New Roman"/>
                <a:sym typeface="Times New Roman"/>
              </a:rPr>
              <a:t>, IEEE Access</a:t>
            </a:r>
            <a:r>
              <a:rPr lang="en-US" sz="1400">
                <a:latin typeface="Times New Roman"/>
                <a:ea typeface="Times New Roman"/>
                <a:cs typeface="Times New Roman"/>
                <a:sym typeface="Times New Roman"/>
              </a:rPr>
              <a:t>, 2023.</a:t>
            </a:r>
            <a:endParaRPr/>
          </a:p>
          <a:p>
            <a:pPr indent="0" lvl="0" marL="114300" rtl="0" algn="l">
              <a:lnSpc>
                <a:spcPct val="90000"/>
              </a:lnSpc>
              <a:spcBef>
                <a:spcPts val="1000"/>
              </a:spcBef>
              <a:spcAft>
                <a:spcPts val="0"/>
              </a:spcAft>
              <a:buSzPts val="1800"/>
              <a:buNone/>
            </a:pPr>
            <a:r>
              <a:rPr lang="en-US" sz="1400">
                <a:latin typeface="Times New Roman"/>
                <a:ea typeface="Times New Roman"/>
                <a:cs typeface="Times New Roman"/>
                <a:sym typeface="Times New Roman"/>
              </a:rPr>
              <a:t> [4]	S. Pellegrini, G. Rizzelli, M. Barla, and R. Gaudino, ‘Algorithm Optimization for Rockfalls Alarm System Based on Fiber 	Polarization Sensing’, </a:t>
            </a:r>
            <a:r>
              <a:rPr i="1" lang="en-US" sz="1400">
                <a:latin typeface="Times New Roman"/>
                <a:ea typeface="Times New Roman"/>
                <a:cs typeface="Times New Roman"/>
                <a:sym typeface="Times New Roman"/>
              </a:rPr>
              <a:t>IEEE Photonics Journal</a:t>
            </a:r>
            <a:r>
              <a:rPr lang="en-US" sz="1400">
                <a:latin typeface="Times New Roman"/>
                <a:ea typeface="Times New Roman"/>
                <a:cs typeface="Times New Roman"/>
                <a:sym typeface="Times New Roman"/>
              </a:rPr>
              <a:t>, 2023.</a:t>
            </a:r>
            <a:endParaRPr/>
          </a:p>
          <a:p>
            <a:pPr indent="0" lvl="0" marL="114300" rtl="0" algn="l">
              <a:lnSpc>
                <a:spcPct val="90000"/>
              </a:lnSpc>
              <a:spcBef>
                <a:spcPts val="1000"/>
              </a:spcBef>
              <a:spcAft>
                <a:spcPts val="0"/>
              </a:spcAft>
              <a:buSzPts val="1800"/>
              <a:buNone/>
            </a:pPr>
            <a:r>
              <a:rPr lang="en-US" sz="1400">
                <a:latin typeface="Times New Roman"/>
                <a:ea typeface="Times New Roman"/>
                <a:cs typeface="Times New Roman"/>
                <a:sym typeface="Times New Roman"/>
              </a:rPr>
              <a:t> [5]	C. Das, C. Bhatt, U. Belim, T. Bhatia, and Others, ‘Smart Alarm System (Drowsiness Detection System Review Paper)’.</a:t>
            </a:r>
            <a:endParaRPr/>
          </a:p>
          <a:p>
            <a:pPr indent="0" lvl="0" marL="114300" rtl="0" algn="l">
              <a:lnSpc>
                <a:spcPct val="90000"/>
              </a:lnSpc>
              <a:spcBef>
                <a:spcPts val="1000"/>
              </a:spcBef>
              <a:spcAft>
                <a:spcPts val="0"/>
              </a:spcAft>
              <a:buSzPts val="1800"/>
              <a:buNone/>
            </a:pPr>
            <a:r>
              <a:rPr lang="en-US" sz="1400">
                <a:latin typeface="Times New Roman"/>
                <a:ea typeface="Times New Roman"/>
                <a:cs typeface="Times New Roman"/>
                <a:sym typeface="Times New Roman"/>
              </a:rPr>
              <a:t> [6]	S. Waseem, S. R. Abu-Bakar, B. A. Ahmed, Z. Omar, and T. A. E. Eisa, ‘DeepFake on Face and Expression Swap: A Review’, 	</a:t>
            </a:r>
            <a:r>
              <a:rPr i="1" lang="en-US" sz="1400">
                <a:latin typeface="Times New Roman"/>
                <a:ea typeface="Times New Roman"/>
                <a:cs typeface="Times New Roman"/>
                <a:sym typeface="Times New Roman"/>
              </a:rPr>
              <a:t>IEEE Access</a:t>
            </a:r>
            <a:r>
              <a:rPr lang="en-US" sz="1400">
                <a:latin typeface="Times New Roman"/>
                <a:ea typeface="Times New Roman"/>
                <a:cs typeface="Times New Roman"/>
                <a:sym typeface="Times New Roman"/>
              </a:rPr>
              <a:t>, 2023.</a:t>
            </a:r>
            <a:endParaRPr/>
          </a:p>
          <a:p>
            <a:pPr indent="0" lvl="0" marL="114300" rtl="0" algn="l">
              <a:lnSpc>
                <a:spcPct val="90000"/>
              </a:lnSpc>
              <a:spcBef>
                <a:spcPts val="1000"/>
              </a:spcBef>
              <a:spcAft>
                <a:spcPts val="0"/>
              </a:spcAft>
              <a:buSzPts val="1800"/>
              <a:buNone/>
            </a:pPr>
            <a:r>
              <a:rPr lang="en-US" sz="1400">
                <a:latin typeface="Times New Roman"/>
                <a:ea typeface="Times New Roman"/>
                <a:cs typeface="Times New Roman"/>
                <a:sym typeface="Times New Roman"/>
              </a:rPr>
              <a:t> [7]	N. Li et al., ‘Chinese face dataset for face recognition in an uncontrolled classroom environment’</a:t>
            </a:r>
            <a:r>
              <a:rPr i="1" lang="en-US" sz="1400">
                <a:latin typeface="Times New Roman"/>
                <a:ea typeface="Times New Roman"/>
                <a:cs typeface="Times New Roman"/>
                <a:sym typeface="Times New Roman"/>
              </a:rPr>
              <a:t>, IEEE Access</a:t>
            </a:r>
            <a:r>
              <a:rPr lang="en-US" sz="1400">
                <a:latin typeface="Times New Roman"/>
                <a:ea typeface="Times New Roman"/>
                <a:cs typeface="Times New Roman"/>
                <a:sym typeface="Times New Roman"/>
              </a:rPr>
              <a:t>, 2023.</a:t>
            </a:r>
            <a:endParaRPr/>
          </a:p>
          <a:p>
            <a:pPr indent="0" lvl="0" marL="114300" rtl="0" algn="l">
              <a:lnSpc>
                <a:spcPct val="90000"/>
              </a:lnSpc>
              <a:spcBef>
                <a:spcPts val="1000"/>
              </a:spcBef>
              <a:spcAft>
                <a:spcPts val="0"/>
              </a:spcAft>
              <a:buSzPts val="1800"/>
              <a:buNone/>
            </a:pPr>
            <a:r>
              <a:rPr lang="en-US" sz="1400">
                <a:latin typeface="Times New Roman"/>
                <a:ea typeface="Times New Roman"/>
                <a:cs typeface="Times New Roman"/>
                <a:sym typeface="Times New Roman"/>
              </a:rPr>
              <a:t> [8]	H. Qi, C. Wu, Y. Shi, X. Qi, K. Duan, and X. Wang, ‘A real-time face detection method based on blink detection’</a:t>
            </a:r>
            <a:r>
              <a:rPr i="1" lang="en-US" sz="1400">
                <a:latin typeface="Times New Roman"/>
                <a:ea typeface="Times New Roman"/>
                <a:cs typeface="Times New Roman"/>
                <a:sym typeface="Times New Roman"/>
              </a:rPr>
              <a:t>, IEEE Access</a:t>
            </a:r>
            <a:r>
              <a:rPr lang="en-US" sz="1400">
                <a:latin typeface="Times New Roman"/>
                <a:ea typeface="Times New Roman"/>
                <a:cs typeface="Times New Roman"/>
                <a:sym typeface="Times New Roman"/>
              </a:rPr>
              <a:t>, 	vol. 11, pp. 28180–28189, 2023.</a:t>
            </a:r>
            <a:endParaRPr/>
          </a:p>
          <a:p>
            <a:pPr indent="0" lvl="0" marL="114300" rtl="0" algn="l">
              <a:lnSpc>
                <a:spcPct val="90000"/>
              </a:lnSpc>
              <a:spcBef>
                <a:spcPts val="1000"/>
              </a:spcBef>
              <a:spcAft>
                <a:spcPts val="0"/>
              </a:spcAft>
              <a:buSzPts val="1800"/>
              <a:buNone/>
            </a:pPr>
            <a:r>
              <a:rPr lang="en-US" sz="1400">
                <a:latin typeface="Times New Roman"/>
                <a:ea typeface="Times New Roman"/>
                <a:cs typeface="Times New Roman"/>
                <a:sym typeface="Times New Roman"/>
              </a:rPr>
              <a:t> [9]	S. S. Dash, ‘Face Recognition and Face Detection Benefits and Challenges’, no. July, pp. 177–191, 2023.</a:t>
            </a:r>
            <a:endParaRPr/>
          </a:p>
          <a:p>
            <a:pPr indent="0" lvl="0" marL="114300" rtl="0" algn="l">
              <a:lnSpc>
                <a:spcPct val="90000"/>
              </a:lnSpc>
              <a:spcBef>
                <a:spcPts val="1000"/>
              </a:spcBef>
              <a:spcAft>
                <a:spcPts val="0"/>
              </a:spcAft>
              <a:buSzPts val="1800"/>
              <a:buNone/>
            </a:pPr>
            <a:r>
              <a:rPr lang="en-US" sz="1400">
                <a:latin typeface="Times New Roman"/>
                <a:ea typeface="Times New Roman"/>
                <a:cs typeface="Times New Roman"/>
                <a:sym typeface="Times New Roman"/>
              </a:rPr>
              <a:t> [10]	S. V. Militante and N. V. Dionisio, ‘Deep learning implementation of facemask and physical distancing detection with alarm 	systems’, in 2020 third international conference on vocational education and electrical engineering (ICVEE), 2020, pp. 1–5.</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3" name="Shape 2223"/>
        <p:cNvGrpSpPr/>
        <p:nvPr/>
      </p:nvGrpSpPr>
      <p:grpSpPr>
        <a:xfrm>
          <a:off x="0" y="0"/>
          <a:ext cx="0" cy="0"/>
          <a:chOff x="0" y="0"/>
          <a:chExt cx="0" cy="0"/>
        </a:xfrm>
      </p:grpSpPr>
      <p:sp>
        <p:nvSpPr>
          <p:cNvPr id="2224" name="Google Shape;2224;p27"/>
          <p:cNvSpPr txBox="1"/>
          <p:nvPr/>
        </p:nvSpPr>
        <p:spPr>
          <a:xfrm>
            <a:off x="2147100" y="2633145"/>
            <a:ext cx="7772400" cy="1165800"/>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Clr>
                <a:srgbClr val="000000"/>
              </a:buClr>
              <a:buSzPts val="5200"/>
              <a:buFont typeface="Arial"/>
              <a:buNone/>
            </a:pPr>
            <a:r>
              <a:rPr b="1" i="0" lang="en-US" sz="5200" u="none" cap="none" strike="noStrike">
                <a:solidFill>
                  <a:schemeClr val="dk1"/>
                </a:solidFill>
                <a:latin typeface="Times New Roman"/>
                <a:ea typeface="Times New Roman"/>
                <a:cs typeface="Times New Roman"/>
                <a:sym typeface="Times New Roman"/>
              </a:rPr>
              <a:t>Thank You!</a:t>
            </a:r>
            <a:endParaRPr b="1" i="0" sz="2200" u="none" cap="none" strike="noStrik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2" name="Shape 2122"/>
        <p:cNvGrpSpPr/>
        <p:nvPr/>
      </p:nvGrpSpPr>
      <p:grpSpPr>
        <a:xfrm>
          <a:off x="0" y="0"/>
          <a:ext cx="0" cy="0"/>
          <a:chOff x="0" y="0"/>
          <a:chExt cx="0" cy="0"/>
        </a:xfrm>
      </p:grpSpPr>
      <p:sp>
        <p:nvSpPr>
          <p:cNvPr id="2123" name="Google Shape;2123;p14"/>
          <p:cNvSpPr txBox="1"/>
          <p:nvPr/>
        </p:nvSpPr>
        <p:spPr>
          <a:xfrm>
            <a:off x="838200" y="231879"/>
            <a:ext cx="10515600" cy="1325700"/>
          </a:xfrm>
          <a:prstGeom prst="rect">
            <a:avLst/>
          </a:prstGeom>
          <a:noFill/>
          <a:ln>
            <a:noFill/>
          </a:ln>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Clr>
                <a:srgbClr val="000000"/>
              </a:buClr>
              <a:buSzPts val="3600"/>
              <a:buFont typeface="Arial"/>
              <a:buNone/>
            </a:pPr>
            <a:r>
              <a:rPr b="1" i="0" lang="en-US" sz="3600" u="none" cap="none" strike="noStrike">
                <a:solidFill>
                  <a:srgbClr val="000000"/>
                </a:solidFill>
                <a:latin typeface="Times New Roman"/>
                <a:ea typeface="Times New Roman"/>
                <a:cs typeface="Times New Roman"/>
                <a:sym typeface="Times New Roman"/>
              </a:rPr>
              <a:t>CONTENTS</a:t>
            </a:r>
            <a:endParaRPr b="1" i="0" sz="3600" u="none" cap="none" strike="noStrike">
              <a:solidFill>
                <a:srgbClr val="000000"/>
              </a:solidFill>
              <a:latin typeface="Times New Roman"/>
              <a:ea typeface="Times New Roman"/>
              <a:cs typeface="Times New Roman"/>
              <a:sym typeface="Times New Roman"/>
            </a:endParaRPr>
          </a:p>
        </p:txBody>
      </p:sp>
      <p:sp>
        <p:nvSpPr>
          <p:cNvPr id="2124" name="Google Shape;2124;p14"/>
          <p:cNvSpPr txBox="1"/>
          <p:nvPr/>
        </p:nvSpPr>
        <p:spPr>
          <a:xfrm>
            <a:off x="2124515" y="1403594"/>
            <a:ext cx="7886700" cy="4926900"/>
          </a:xfrm>
          <a:prstGeom prst="rect">
            <a:avLst/>
          </a:prstGeom>
          <a:noFill/>
          <a:ln>
            <a:noFill/>
          </a:ln>
        </p:spPr>
        <p:txBody>
          <a:bodyPr anchorCtr="0" anchor="t" bIns="45700" lIns="91425" spcFirstLastPara="1" rIns="91425" wrap="square" tIns="45700">
            <a:noAutofit/>
          </a:bodyPr>
          <a:lstStyle/>
          <a:p>
            <a:pPr indent="-342900" lvl="8" marL="4114800" marR="0" rtl="0" algn="l">
              <a:lnSpc>
                <a:spcPct val="90000"/>
              </a:lnSpc>
              <a:spcBef>
                <a:spcPts val="500"/>
              </a:spcBef>
              <a:spcAft>
                <a:spcPts val="0"/>
              </a:spcAft>
              <a:buClr>
                <a:srgbClr val="000000"/>
              </a:buClr>
              <a:buSzPts val="2400"/>
              <a:buFont typeface="Arial"/>
              <a:buNone/>
            </a:pPr>
            <a:r>
              <a:rPr b="1" i="0" lang="en-US" sz="2400" u="none" cap="none" strike="noStrike">
                <a:solidFill>
                  <a:srgbClr val="595959"/>
                </a:solidFill>
                <a:latin typeface="Times New Roman"/>
                <a:ea typeface="Times New Roman"/>
                <a:cs typeface="Times New Roman"/>
                <a:sym typeface="Times New Roman"/>
              </a:rPr>
              <a:t>                                                         </a:t>
            </a:r>
            <a:endParaRPr b="0" i="0" sz="2400" u="none" cap="none" strike="noStrike">
              <a:solidFill>
                <a:srgbClr val="595959"/>
              </a:solidFill>
              <a:latin typeface="Times New Roman"/>
              <a:ea typeface="Times New Roman"/>
              <a:cs typeface="Times New Roman"/>
              <a:sym typeface="Times New Roman"/>
            </a:endParaRPr>
          </a:p>
          <a:p>
            <a:pPr indent="-355600" lvl="0" marL="457200" marR="0" rtl="0" algn="just">
              <a:lnSpc>
                <a:spcPct val="90000"/>
              </a:lnSpc>
              <a:spcBef>
                <a:spcPts val="1000"/>
              </a:spcBef>
              <a:spcAft>
                <a:spcPts val="0"/>
              </a:spcAft>
              <a:buClr>
                <a:srgbClr val="000000"/>
              </a:buClr>
              <a:buSzPts val="2000"/>
              <a:buFont typeface="Times New Roman"/>
              <a:buChar char="➢"/>
            </a:pPr>
            <a:r>
              <a:rPr b="1" i="0" lang="en-US" sz="2400" u="none" cap="none" strike="noStrike">
                <a:solidFill>
                  <a:srgbClr val="000000"/>
                </a:solidFill>
                <a:latin typeface="Times New Roman"/>
                <a:ea typeface="Times New Roman"/>
                <a:cs typeface="Times New Roman"/>
                <a:sym typeface="Times New Roman"/>
              </a:rPr>
              <a:t>Introduction</a:t>
            </a:r>
            <a:endParaRPr b="1" i="0" sz="2400" u="none" cap="none" strike="noStrike">
              <a:solidFill>
                <a:srgbClr val="000000"/>
              </a:solidFill>
              <a:latin typeface="Times New Roman"/>
              <a:ea typeface="Times New Roman"/>
              <a:cs typeface="Times New Roman"/>
              <a:sym typeface="Times New Roman"/>
            </a:endParaRPr>
          </a:p>
          <a:p>
            <a:pPr indent="-355600" lvl="1" marL="914400" marR="0" rtl="0" algn="just">
              <a:lnSpc>
                <a:spcPct val="90000"/>
              </a:lnSpc>
              <a:spcBef>
                <a:spcPts val="500"/>
              </a:spcBef>
              <a:spcAft>
                <a:spcPts val="0"/>
              </a:spcAft>
              <a:buClr>
                <a:srgbClr val="000000"/>
              </a:buClr>
              <a:buSzPts val="2000"/>
              <a:buFont typeface="Times New Roman"/>
              <a:buChar char="○"/>
            </a:pPr>
            <a:r>
              <a:rPr b="1" i="0" lang="en-US" sz="2400" u="none" cap="none" strike="noStrike">
                <a:solidFill>
                  <a:srgbClr val="000000"/>
                </a:solidFill>
                <a:latin typeface="Times New Roman"/>
                <a:ea typeface="Times New Roman"/>
                <a:cs typeface="Times New Roman"/>
                <a:sym typeface="Times New Roman"/>
              </a:rPr>
              <a:t>Background</a:t>
            </a:r>
            <a:endParaRPr b="0" i="0" sz="2400" u="none" cap="none" strike="noStrike">
              <a:solidFill>
                <a:srgbClr val="000000"/>
              </a:solidFill>
              <a:latin typeface="Times New Roman"/>
              <a:ea typeface="Times New Roman"/>
              <a:cs typeface="Times New Roman"/>
              <a:sym typeface="Times New Roman"/>
            </a:endParaRPr>
          </a:p>
          <a:p>
            <a:pPr indent="-355600" lvl="1" marL="914400" marR="0" rtl="0" algn="just">
              <a:lnSpc>
                <a:spcPct val="90000"/>
              </a:lnSpc>
              <a:spcBef>
                <a:spcPts val="500"/>
              </a:spcBef>
              <a:spcAft>
                <a:spcPts val="0"/>
              </a:spcAft>
              <a:buClr>
                <a:srgbClr val="000000"/>
              </a:buClr>
              <a:buSzPts val="2000"/>
              <a:buFont typeface="Times New Roman"/>
              <a:buChar char="○"/>
            </a:pPr>
            <a:r>
              <a:rPr b="1" i="0" lang="en-US" sz="2400" u="none" cap="none" strike="noStrike">
                <a:solidFill>
                  <a:srgbClr val="000000"/>
                </a:solidFill>
                <a:latin typeface="Times New Roman"/>
                <a:ea typeface="Times New Roman"/>
                <a:cs typeface="Times New Roman"/>
                <a:sym typeface="Times New Roman"/>
              </a:rPr>
              <a:t>Objective</a:t>
            </a:r>
            <a:endParaRPr b="1" i="0" sz="2400" u="none" cap="none" strike="noStrike">
              <a:solidFill>
                <a:srgbClr val="000000"/>
              </a:solidFill>
              <a:latin typeface="Times New Roman"/>
              <a:ea typeface="Times New Roman"/>
              <a:cs typeface="Times New Roman"/>
              <a:sym typeface="Times New Roman"/>
            </a:endParaRPr>
          </a:p>
          <a:p>
            <a:pPr indent="-355600" lvl="0" marL="457200" marR="0" rtl="0" algn="just">
              <a:lnSpc>
                <a:spcPct val="90000"/>
              </a:lnSpc>
              <a:spcBef>
                <a:spcPts val="1000"/>
              </a:spcBef>
              <a:spcAft>
                <a:spcPts val="0"/>
              </a:spcAft>
              <a:buClr>
                <a:srgbClr val="000000"/>
              </a:buClr>
              <a:buSzPts val="2000"/>
              <a:buFont typeface="Times New Roman"/>
              <a:buChar char="➢"/>
            </a:pPr>
            <a:r>
              <a:rPr b="1" i="0" lang="en-US" sz="2400" u="none" cap="none" strike="noStrike">
                <a:solidFill>
                  <a:srgbClr val="000000"/>
                </a:solidFill>
                <a:latin typeface="Times New Roman"/>
                <a:ea typeface="Times New Roman"/>
                <a:cs typeface="Times New Roman"/>
                <a:sym typeface="Times New Roman"/>
              </a:rPr>
              <a:t>Literature Survey</a:t>
            </a:r>
            <a:endParaRPr b="1" i="0" sz="2400" u="none" cap="none" strike="noStrike">
              <a:solidFill>
                <a:srgbClr val="000000"/>
              </a:solidFill>
              <a:latin typeface="Times New Roman"/>
              <a:ea typeface="Times New Roman"/>
              <a:cs typeface="Times New Roman"/>
              <a:sym typeface="Times New Roman"/>
            </a:endParaRPr>
          </a:p>
          <a:p>
            <a:pPr indent="-355600" lvl="0" marL="457200" marR="0" rtl="0" algn="just">
              <a:lnSpc>
                <a:spcPct val="90000"/>
              </a:lnSpc>
              <a:spcBef>
                <a:spcPts val="1000"/>
              </a:spcBef>
              <a:spcAft>
                <a:spcPts val="0"/>
              </a:spcAft>
              <a:buClr>
                <a:srgbClr val="000000"/>
              </a:buClr>
              <a:buSzPts val="2000"/>
              <a:buFont typeface="Arial"/>
              <a:buChar char="➢"/>
            </a:pPr>
            <a:r>
              <a:rPr b="1" i="0" lang="en-US" sz="2400" u="none" cap="none" strike="noStrike">
                <a:solidFill>
                  <a:srgbClr val="000000"/>
                </a:solidFill>
                <a:latin typeface="Times New Roman"/>
                <a:ea typeface="Times New Roman"/>
                <a:cs typeface="Times New Roman"/>
                <a:sym typeface="Times New Roman"/>
              </a:rPr>
              <a:t>Methodology Overview</a:t>
            </a:r>
            <a:endParaRPr/>
          </a:p>
          <a:p>
            <a:pPr indent="-355600" lvl="0" marL="457200" marR="0" rtl="0" algn="just">
              <a:lnSpc>
                <a:spcPct val="90000"/>
              </a:lnSpc>
              <a:spcBef>
                <a:spcPts val="1000"/>
              </a:spcBef>
              <a:spcAft>
                <a:spcPts val="0"/>
              </a:spcAft>
              <a:buClr>
                <a:srgbClr val="000000"/>
              </a:buClr>
              <a:buSzPts val="2000"/>
              <a:buFont typeface="Arial"/>
              <a:buChar char="➢"/>
            </a:pPr>
            <a:r>
              <a:rPr b="1" i="0" lang="en-US" sz="2400" u="none" cap="none" strike="noStrike">
                <a:solidFill>
                  <a:srgbClr val="000000"/>
                </a:solidFill>
                <a:latin typeface="Times New Roman"/>
                <a:ea typeface="Times New Roman"/>
                <a:cs typeface="Times New Roman"/>
                <a:sym typeface="Times New Roman"/>
              </a:rPr>
              <a:t>Dataset</a:t>
            </a:r>
            <a:endParaRPr/>
          </a:p>
          <a:p>
            <a:pPr indent="-355600" lvl="0" marL="457200" marR="0" rtl="0" algn="just">
              <a:lnSpc>
                <a:spcPct val="90000"/>
              </a:lnSpc>
              <a:spcBef>
                <a:spcPts val="1000"/>
              </a:spcBef>
              <a:spcAft>
                <a:spcPts val="0"/>
              </a:spcAft>
              <a:buClr>
                <a:srgbClr val="000000"/>
              </a:buClr>
              <a:buSzPts val="2000"/>
              <a:buFont typeface="Arial"/>
              <a:buChar char="➢"/>
            </a:pPr>
            <a:r>
              <a:rPr b="1" i="0" lang="en-US" sz="2400" u="none" cap="none" strike="noStrike">
                <a:solidFill>
                  <a:srgbClr val="000000"/>
                </a:solidFill>
                <a:latin typeface="Times New Roman"/>
                <a:ea typeface="Times New Roman"/>
                <a:cs typeface="Times New Roman"/>
                <a:sym typeface="Times New Roman"/>
              </a:rPr>
              <a:t>Implementation</a:t>
            </a:r>
            <a:endParaRPr/>
          </a:p>
          <a:p>
            <a:pPr indent="-355600" lvl="0" marL="457200" marR="0" rtl="0" algn="just">
              <a:lnSpc>
                <a:spcPct val="90000"/>
              </a:lnSpc>
              <a:spcBef>
                <a:spcPts val="1000"/>
              </a:spcBef>
              <a:spcAft>
                <a:spcPts val="0"/>
              </a:spcAft>
              <a:buClr>
                <a:srgbClr val="000000"/>
              </a:buClr>
              <a:buSzPts val="2000"/>
              <a:buFont typeface="Times New Roman"/>
              <a:buChar char="➢"/>
            </a:pPr>
            <a:r>
              <a:rPr b="1" i="0" lang="en-US" sz="2400" u="none" cap="none" strike="noStrike">
                <a:solidFill>
                  <a:srgbClr val="000000"/>
                </a:solidFill>
                <a:latin typeface="Times New Roman"/>
                <a:ea typeface="Times New Roman"/>
                <a:cs typeface="Times New Roman"/>
                <a:sym typeface="Times New Roman"/>
              </a:rPr>
              <a:t>Expected outcome of the mini project</a:t>
            </a:r>
            <a:endParaRPr b="0" i="0" sz="2400" u="none" cap="none" strike="noStrike">
              <a:solidFill>
                <a:srgbClr val="000000"/>
              </a:solidFill>
              <a:latin typeface="Times New Roman"/>
              <a:ea typeface="Times New Roman"/>
              <a:cs typeface="Times New Roman"/>
              <a:sym typeface="Times New Roman"/>
            </a:endParaRPr>
          </a:p>
          <a:p>
            <a:pPr indent="-355600" lvl="0" marL="457200" marR="0" rtl="0" algn="just">
              <a:lnSpc>
                <a:spcPct val="90000"/>
              </a:lnSpc>
              <a:spcBef>
                <a:spcPts val="1000"/>
              </a:spcBef>
              <a:spcAft>
                <a:spcPts val="0"/>
              </a:spcAft>
              <a:buClr>
                <a:srgbClr val="000000"/>
              </a:buClr>
              <a:buSzPts val="2000"/>
              <a:buFont typeface="Times New Roman"/>
              <a:buChar char="➢"/>
            </a:pPr>
            <a:r>
              <a:rPr b="1" i="0" lang="en-US" sz="2400" u="none" cap="none" strike="noStrike">
                <a:solidFill>
                  <a:srgbClr val="000000"/>
                </a:solidFill>
                <a:latin typeface="Times New Roman"/>
                <a:ea typeface="Times New Roman"/>
                <a:cs typeface="Times New Roman"/>
                <a:sym typeface="Times New Roman"/>
              </a:rPr>
              <a:t>References </a:t>
            </a:r>
            <a:endParaRPr b="1" i="0" sz="2400" u="none" cap="none" strike="noStrike">
              <a:solidFill>
                <a:srgbClr val="000000"/>
              </a:solidFill>
              <a:latin typeface="Times New Roman"/>
              <a:ea typeface="Times New Roman"/>
              <a:cs typeface="Times New Roman"/>
              <a:sym typeface="Times New Roman"/>
            </a:endParaRPr>
          </a:p>
          <a:p>
            <a:pPr indent="0" lvl="0" marL="457200" marR="0" rtl="0" algn="just">
              <a:lnSpc>
                <a:spcPct val="90000"/>
              </a:lnSpc>
              <a:spcBef>
                <a:spcPts val="1000"/>
              </a:spcBef>
              <a:spcAft>
                <a:spcPts val="0"/>
              </a:spcAft>
              <a:buClr>
                <a:srgbClr val="000000"/>
              </a:buClr>
              <a:buSzPts val="2400"/>
              <a:buFont typeface="Arial"/>
              <a:buNone/>
            </a:pPr>
            <a:r>
              <a:t/>
            </a:r>
            <a:endParaRPr b="1" i="0" sz="24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8" name="Shape 2128"/>
        <p:cNvGrpSpPr/>
        <p:nvPr/>
      </p:nvGrpSpPr>
      <p:grpSpPr>
        <a:xfrm>
          <a:off x="0" y="0"/>
          <a:ext cx="0" cy="0"/>
          <a:chOff x="0" y="0"/>
          <a:chExt cx="0" cy="0"/>
        </a:xfrm>
      </p:grpSpPr>
      <p:sp>
        <p:nvSpPr>
          <p:cNvPr id="2129" name="Google Shape;2129;p15"/>
          <p:cNvSpPr txBox="1"/>
          <p:nvPr>
            <p:ph type="title"/>
          </p:nvPr>
        </p:nvSpPr>
        <p:spPr>
          <a:xfrm>
            <a:off x="838200" y="365129"/>
            <a:ext cx="10515600" cy="13257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SzPts val="1800"/>
              <a:buNone/>
            </a:pPr>
            <a:r>
              <a:rPr b="1" lang="en-US">
                <a:latin typeface="Times New Roman"/>
                <a:ea typeface="Times New Roman"/>
                <a:cs typeface="Times New Roman"/>
                <a:sym typeface="Times New Roman"/>
              </a:rPr>
              <a:t>INTRODUCTION</a:t>
            </a:r>
            <a:endParaRPr/>
          </a:p>
        </p:txBody>
      </p:sp>
      <p:sp>
        <p:nvSpPr>
          <p:cNvPr id="2130" name="Google Shape;2130;p15"/>
          <p:cNvSpPr txBox="1"/>
          <p:nvPr>
            <p:ph idx="1" type="body"/>
          </p:nvPr>
        </p:nvSpPr>
        <p:spPr>
          <a:xfrm>
            <a:off x="355600" y="1587500"/>
            <a:ext cx="11493600" cy="5105400"/>
          </a:xfrm>
          <a:prstGeom prst="rect">
            <a:avLst/>
          </a:prstGeom>
          <a:noFill/>
          <a:ln>
            <a:noFill/>
          </a:ln>
        </p:spPr>
        <p:txBody>
          <a:bodyPr anchorCtr="0" anchor="t" bIns="45700" lIns="91425" spcFirstLastPara="1" rIns="91425" wrap="square" tIns="45700">
            <a:normAutofit/>
          </a:bodyPr>
          <a:lstStyle/>
          <a:p>
            <a:pPr indent="0" lvl="0" marL="114300" rtl="0" algn="l">
              <a:lnSpc>
                <a:spcPct val="90000"/>
              </a:lnSpc>
              <a:spcBef>
                <a:spcPts val="1000"/>
              </a:spcBef>
              <a:spcAft>
                <a:spcPts val="0"/>
              </a:spcAft>
              <a:buSzPts val="1800"/>
              <a:buNone/>
            </a:pPr>
            <a:r>
              <a:rPr b="1" lang="en-US" sz="2800">
                <a:latin typeface="Times New Roman"/>
                <a:ea typeface="Times New Roman"/>
                <a:cs typeface="Times New Roman"/>
                <a:sym typeface="Times New Roman"/>
              </a:rPr>
              <a:t>BACKGROUND</a:t>
            </a:r>
            <a:endParaRPr/>
          </a:p>
          <a:p>
            <a:pPr indent="0" lvl="0" marL="114300" rtl="0" algn="l">
              <a:lnSpc>
                <a:spcPct val="90000"/>
              </a:lnSpc>
              <a:spcBef>
                <a:spcPts val="1000"/>
              </a:spcBef>
              <a:spcAft>
                <a:spcPts val="0"/>
              </a:spcAft>
              <a:buSzPts val="1800"/>
              <a:buNone/>
            </a:pPr>
            <a:r>
              <a:rPr lang="en-US" sz="2000">
                <a:latin typeface="Times New Roman"/>
                <a:ea typeface="Times New Roman"/>
                <a:cs typeface="Times New Roman"/>
                <a:sym typeface="Times New Roman"/>
              </a:rPr>
              <a:t>Driver drowsiness is a significant cause of road accidents worldwide. </a:t>
            </a:r>
            <a:endParaRPr/>
          </a:p>
          <a:p>
            <a:pPr indent="0" lvl="0" marL="114300" rtl="0" algn="l">
              <a:lnSpc>
                <a:spcPct val="90000"/>
              </a:lnSpc>
              <a:spcBef>
                <a:spcPts val="1000"/>
              </a:spcBef>
              <a:spcAft>
                <a:spcPts val="0"/>
              </a:spcAft>
              <a:buSzPts val="1800"/>
              <a:buNone/>
            </a:pPr>
            <a:r>
              <a:rPr lang="en-US" sz="2000">
                <a:latin typeface="Times New Roman"/>
                <a:ea typeface="Times New Roman"/>
                <a:cs typeface="Times New Roman"/>
                <a:sym typeface="Times New Roman"/>
              </a:rPr>
              <a:t>Traditional methods to counteract this issue include roadside tests and in-vehicle monitoring, but these methods often lack real-time detection and immediate response capabilities. </a:t>
            </a:r>
            <a:endParaRPr/>
          </a:p>
          <a:p>
            <a:pPr indent="0" lvl="0" marL="114300" rtl="0" algn="l">
              <a:lnSpc>
                <a:spcPct val="90000"/>
              </a:lnSpc>
              <a:spcBef>
                <a:spcPts val="1000"/>
              </a:spcBef>
              <a:spcAft>
                <a:spcPts val="0"/>
              </a:spcAft>
              <a:buSzPts val="1800"/>
              <a:buNone/>
            </a:pPr>
            <a:r>
              <a:t/>
            </a:r>
            <a:endParaRPr sz="2000"/>
          </a:p>
          <a:p>
            <a:pPr indent="0" lvl="0" marL="114300" rtl="0" algn="l">
              <a:lnSpc>
                <a:spcPct val="90000"/>
              </a:lnSpc>
              <a:spcBef>
                <a:spcPts val="1000"/>
              </a:spcBef>
              <a:spcAft>
                <a:spcPts val="0"/>
              </a:spcAft>
              <a:buSzPts val="1800"/>
              <a:buNone/>
            </a:pPr>
            <a:r>
              <a:rPr b="1" lang="en-US" sz="2800">
                <a:latin typeface="Times New Roman"/>
                <a:ea typeface="Times New Roman"/>
                <a:cs typeface="Times New Roman"/>
                <a:sym typeface="Times New Roman"/>
              </a:rPr>
              <a:t>OBJECTIVES</a:t>
            </a:r>
            <a:endParaRPr/>
          </a:p>
          <a:p>
            <a:pPr indent="-457200" lvl="0" marL="571500" rtl="0" algn="l">
              <a:lnSpc>
                <a:spcPct val="90000"/>
              </a:lnSpc>
              <a:spcBef>
                <a:spcPts val="1000"/>
              </a:spcBef>
              <a:spcAft>
                <a:spcPts val="0"/>
              </a:spcAft>
              <a:buSzPts val="1800"/>
              <a:buFont typeface="Arial"/>
              <a:buAutoNum type="arabicPeriod"/>
            </a:pPr>
            <a:r>
              <a:rPr b="1" lang="en-US">
                <a:latin typeface="Times New Roman"/>
                <a:ea typeface="Times New Roman"/>
                <a:cs typeface="Times New Roman"/>
                <a:sym typeface="Times New Roman"/>
              </a:rPr>
              <a:t>Face and Eye Detection with Forehead Dot Tracking</a:t>
            </a:r>
            <a:r>
              <a:rPr lang="en-US">
                <a:latin typeface="Times New Roman"/>
                <a:ea typeface="Times New Roman"/>
                <a:cs typeface="Times New Roman"/>
                <a:sym typeface="Times New Roman"/>
              </a:rPr>
              <a:t>: Utilizes HOG+SVM to detect the driver’s face in real-time, identifies eyes to monitor their state (open or closed), and tracks the distance between the forehead and the steering wheel to detect drowsiness.</a:t>
            </a:r>
            <a:endParaRPr/>
          </a:p>
          <a:p>
            <a:pPr indent="-457200" lvl="0" marL="571500" rtl="0" algn="l">
              <a:lnSpc>
                <a:spcPct val="90000"/>
              </a:lnSpc>
              <a:spcBef>
                <a:spcPts val="1000"/>
              </a:spcBef>
              <a:spcAft>
                <a:spcPts val="0"/>
              </a:spcAft>
              <a:buSzPts val="1800"/>
              <a:buFont typeface="Arial"/>
              <a:buAutoNum type="arabicPeriod"/>
            </a:pPr>
            <a:r>
              <a:rPr b="1" lang="en-US">
                <a:latin typeface="Times New Roman"/>
                <a:ea typeface="Times New Roman"/>
                <a:cs typeface="Times New Roman"/>
                <a:sym typeface="Times New Roman"/>
              </a:rPr>
              <a:t>Prolonged Blink Detection with Audio Alert</a:t>
            </a:r>
            <a:r>
              <a:rPr lang="en-US">
                <a:latin typeface="Times New Roman"/>
                <a:ea typeface="Times New Roman"/>
                <a:cs typeface="Times New Roman"/>
                <a:sym typeface="Times New Roman"/>
              </a:rPr>
              <a:t>: Employs the Eye Aspect Ratio (EAR) to determine prolonged eye closure and triggers alarms based on specific drowsiness indicators.</a:t>
            </a:r>
            <a:endParaRPr/>
          </a:p>
          <a:p>
            <a:pPr indent="0" lvl="0" marL="114300" rtl="0" algn="l">
              <a:lnSpc>
                <a:spcPct val="90000"/>
              </a:lnSpc>
              <a:spcBef>
                <a:spcPts val="1000"/>
              </a:spcBef>
              <a:spcAft>
                <a:spcPts val="0"/>
              </a:spcAft>
              <a:buSzPts val="1800"/>
              <a:buNone/>
            </a:pPr>
            <a:r>
              <a:t/>
            </a:r>
            <a:endParaRPr b="1" sz="2800">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4" name="Shape 2134"/>
        <p:cNvGrpSpPr/>
        <p:nvPr/>
      </p:nvGrpSpPr>
      <p:grpSpPr>
        <a:xfrm>
          <a:off x="0" y="0"/>
          <a:ext cx="0" cy="0"/>
          <a:chOff x="0" y="0"/>
          <a:chExt cx="0" cy="0"/>
        </a:xfrm>
      </p:grpSpPr>
      <p:sp>
        <p:nvSpPr>
          <p:cNvPr id="2135" name="Google Shape;2135;p16"/>
          <p:cNvSpPr txBox="1"/>
          <p:nvPr>
            <p:ph type="title"/>
          </p:nvPr>
        </p:nvSpPr>
        <p:spPr>
          <a:xfrm>
            <a:off x="838200" y="166349"/>
            <a:ext cx="10515600" cy="13257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SzPts val="1800"/>
              <a:buNone/>
            </a:pPr>
            <a:r>
              <a:rPr b="1" lang="en-US">
                <a:latin typeface="Times New Roman"/>
                <a:ea typeface="Times New Roman"/>
                <a:cs typeface="Times New Roman"/>
                <a:sym typeface="Times New Roman"/>
              </a:rPr>
              <a:t>LITERATURE SURVEY</a:t>
            </a:r>
            <a:endParaRPr b="1">
              <a:latin typeface="Times New Roman"/>
              <a:ea typeface="Times New Roman"/>
              <a:cs typeface="Times New Roman"/>
              <a:sym typeface="Times New Roman"/>
            </a:endParaRPr>
          </a:p>
        </p:txBody>
      </p:sp>
      <p:graphicFrame>
        <p:nvGraphicFramePr>
          <p:cNvPr id="2136" name="Google Shape;2136;p16"/>
          <p:cNvGraphicFramePr/>
          <p:nvPr/>
        </p:nvGraphicFramePr>
        <p:xfrm>
          <a:off x="174687" y="1306697"/>
          <a:ext cx="3000000" cy="3000000"/>
        </p:xfrm>
        <a:graphic>
          <a:graphicData uri="http://schemas.openxmlformats.org/drawingml/2006/table">
            <a:tbl>
              <a:tblPr bandRow="1" firstRow="1">
                <a:noFill/>
                <a:tableStyleId>{23F37190-5806-40D5-8642-D6945749E1EA}</a:tableStyleId>
              </a:tblPr>
              <a:tblGrid>
                <a:gridCol w="637950"/>
                <a:gridCol w="1418425"/>
                <a:gridCol w="1099425"/>
                <a:gridCol w="2888175"/>
                <a:gridCol w="3111200"/>
                <a:gridCol w="2687450"/>
              </a:tblGrid>
              <a:tr h="373150">
                <a:tc>
                  <a:txBody>
                    <a:bodyPr/>
                    <a:lstStyle/>
                    <a:p>
                      <a:pPr indent="0" lvl="0" marL="0" marR="0" rtl="0" algn="ctr">
                        <a:lnSpc>
                          <a:spcPct val="100000"/>
                        </a:lnSpc>
                        <a:spcBef>
                          <a:spcPts val="0"/>
                        </a:spcBef>
                        <a:spcAft>
                          <a:spcPts val="0"/>
                        </a:spcAft>
                        <a:buClr>
                          <a:srgbClr val="000000"/>
                        </a:buClr>
                        <a:buSzPts val="1050"/>
                        <a:buFont typeface="Arial"/>
                        <a:buNone/>
                      </a:pPr>
                      <a:r>
                        <a:rPr lang="en-US" sz="1050" u="none" cap="none" strike="noStrike"/>
                        <a:t>Year </a:t>
                      </a:r>
                      <a:endParaRPr sz="105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050"/>
                        <a:buFont typeface="Arial"/>
                        <a:buNone/>
                      </a:pPr>
                      <a:r>
                        <a:rPr lang="en-US" sz="1050" u="none" cap="none" strike="noStrike"/>
                        <a:t>Title </a:t>
                      </a:r>
                      <a:endParaRPr sz="105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050"/>
                        <a:buFont typeface="Arial"/>
                        <a:buNone/>
                      </a:pPr>
                      <a:r>
                        <a:rPr lang="en-US" sz="1050" u="none" cap="none" strike="noStrike"/>
                        <a:t>Author(s)</a:t>
                      </a:r>
                      <a:endParaRPr sz="105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050"/>
                        <a:buFont typeface="Arial"/>
                        <a:buNone/>
                      </a:pPr>
                      <a:r>
                        <a:rPr lang="en-US" sz="1050" u="none" cap="none" strike="noStrike"/>
                        <a:t>Description</a:t>
                      </a:r>
                      <a:endParaRPr sz="105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050"/>
                        <a:buFont typeface="Arial"/>
                        <a:buNone/>
                      </a:pPr>
                      <a:r>
                        <a:rPr lang="en-US" sz="1050" u="none" cap="none" strike="noStrike"/>
                        <a:t>Advantages</a:t>
                      </a:r>
                      <a:endParaRPr sz="105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050"/>
                        <a:buFont typeface="Arial"/>
                        <a:buNone/>
                      </a:pPr>
                      <a:r>
                        <a:rPr lang="en-US" sz="1050" u="none" cap="none" strike="noStrike"/>
                        <a:t>Drawbacks</a:t>
                      </a:r>
                      <a:endParaRPr sz="1050" u="none" cap="none" strike="noStrike"/>
                    </a:p>
                  </a:txBody>
                  <a:tcPr marT="45725" marB="45725" marR="91450" marL="91450"/>
                </a:tc>
              </a:tr>
              <a:tr h="1002400">
                <a:tc>
                  <a:txBody>
                    <a:bodyPr/>
                    <a:lstStyle/>
                    <a:p>
                      <a:pPr indent="0" lvl="0" marL="0" marR="0" rtl="0" algn="l">
                        <a:lnSpc>
                          <a:spcPct val="100000"/>
                        </a:lnSpc>
                        <a:spcBef>
                          <a:spcPts val="0"/>
                        </a:spcBef>
                        <a:spcAft>
                          <a:spcPts val="0"/>
                        </a:spcAft>
                        <a:buClr>
                          <a:srgbClr val="000000"/>
                        </a:buClr>
                        <a:buSzPts val="1050"/>
                        <a:buFont typeface="Arial"/>
                        <a:buNone/>
                      </a:pPr>
                      <a:r>
                        <a:rPr lang="en-US" sz="1050" u="none" cap="none" strike="noStrike"/>
                        <a:t>2023</a:t>
                      </a:r>
                      <a:endParaRPr sz="1050" u="none" cap="none" strike="noStrike"/>
                    </a:p>
                  </a:txBody>
                  <a:tcPr marT="45725" marB="45725" marR="91450" marL="91450"/>
                </a:tc>
                <a:tc>
                  <a:txBody>
                    <a:bodyPr/>
                    <a:lstStyle/>
                    <a:p>
                      <a:pPr indent="0" lvl="0" marL="0" marR="0" rtl="0" algn="l">
                        <a:lnSpc>
                          <a:spcPct val="100000"/>
                        </a:lnSpc>
                        <a:spcBef>
                          <a:spcPts val="0"/>
                        </a:spcBef>
                        <a:spcAft>
                          <a:spcPts val="0"/>
                        </a:spcAft>
                        <a:buClr>
                          <a:schemeClr val="dk1"/>
                        </a:buClr>
                        <a:buSzPts val="1100"/>
                        <a:buFont typeface="Arial"/>
                        <a:buNone/>
                      </a:pPr>
                      <a:r>
                        <a:rPr lang="en-US" sz="1050" u="none" cap="none" strike="noStrike"/>
                        <a:t>Algorithm Optimization for Rockfalls Alarm System Based on Fiber Polarization Sensing</a:t>
                      </a:r>
                      <a:endParaRPr b="1" sz="1050" u="none" cap="none" strike="noStrike">
                        <a:solidFill>
                          <a:srgbClr val="006699"/>
                        </a:solidFill>
                        <a:highlight>
                          <a:srgbClr val="FFFFFF"/>
                        </a:highlight>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050"/>
                        <a:buFont typeface="Arial"/>
                        <a:buNone/>
                      </a:pPr>
                      <a:r>
                        <a:rPr lang="en-US" sz="1050" u="none" cap="none" strike="noStrike"/>
                        <a:t>Saverio Pellegrini , Giuseppe Rizzelli and Roberto Gaudino</a:t>
                      </a:r>
                      <a:endParaRPr sz="1050" u="none" cap="none" strike="noStrike"/>
                    </a:p>
                  </a:txBody>
                  <a:tcPr marT="45725" marB="45725" marR="91450" marL="91450"/>
                </a:tc>
                <a:tc>
                  <a:txBody>
                    <a:bodyPr/>
                    <a:lstStyle/>
                    <a:p>
                      <a:pPr indent="0" lvl="0" marL="0" marR="0" rtl="0" algn="l">
                        <a:lnSpc>
                          <a:spcPct val="100000"/>
                        </a:lnSpc>
                        <a:spcBef>
                          <a:spcPts val="0"/>
                        </a:spcBef>
                        <a:spcAft>
                          <a:spcPts val="0"/>
                        </a:spcAft>
                        <a:buNone/>
                      </a:pPr>
                      <a:r>
                        <a:rPr b="1" lang="en-US" sz="1050" u="none" cap="none" strike="noStrike"/>
                        <a:t>T</a:t>
                      </a:r>
                      <a:r>
                        <a:rPr b="0" lang="en-US" sz="1050" u="none" cap="none" strike="noStrike"/>
                        <a:t>his system swiftly detects mountain hazards, ensuring efficient and cost-effective monitoring for safer infrastructure.</a:t>
                      </a:r>
                      <a:endParaRPr b="0" sz="1050" u="none" cap="none" strike="noStrike"/>
                    </a:p>
                  </a:txBody>
                  <a:tcPr marT="45725" marB="45725" marR="91450" marL="91450"/>
                </a:tc>
                <a:tc>
                  <a:txBody>
                    <a:bodyPr/>
                    <a:lstStyle/>
                    <a:p>
                      <a:pPr indent="-285750" lvl="0" marL="285750" marR="0" rtl="0" algn="l">
                        <a:lnSpc>
                          <a:spcPct val="100000"/>
                        </a:lnSpc>
                        <a:spcBef>
                          <a:spcPts val="0"/>
                        </a:spcBef>
                        <a:spcAft>
                          <a:spcPts val="0"/>
                        </a:spcAft>
                        <a:buClr>
                          <a:srgbClr val="000000"/>
                        </a:buClr>
                        <a:buSzPts val="1050"/>
                        <a:buFont typeface="Arial"/>
                        <a:buChar char="•"/>
                      </a:pPr>
                      <a:r>
                        <a:rPr lang="en-US" sz="1050" u="none" cap="none" strike="noStrike">
                          <a:latin typeface="Times New Roman"/>
                          <a:ea typeface="Times New Roman"/>
                          <a:cs typeface="Times New Roman"/>
                          <a:sym typeface="Times New Roman"/>
                        </a:rPr>
                        <a:t>Distributed Sensing</a:t>
                      </a:r>
                      <a:endParaRPr/>
                    </a:p>
                    <a:p>
                      <a:pPr indent="-285750" lvl="0" marL="285750" marR="0" rtl="0" algn="l">
                        <a:lnSpc>
                          <a:spcPct val="100000"/>
                        </a:lnSpc>
                        <a:spcBef>
                          <a:spcPts val="0"/>
                        </a:spcBef>
                        <a:spcAft>
                          <a:spcPts val="0"/>
                        </a:spcAft>
                        <a:buClr>
                          <a:srgbClr val="000000"/>
                        </a:buClr>
                        <a:buSzPts val="1050"/>
                        <a:buFont typeface="Arial"/>
                        <a:buChar char="•"/>
                      </a:pPr>
                      <a:r>
                        <a:rPr lang="en-US" sz="1050" u="none" cap="none" strike="noStrike">
                          <a:latin typeface="Times New Roman"/>
                          <a:ea typeface="Times New Roman"/>
                          <a:cs typeface="Times New Roman"/>
                          <a:sym typeface="Times New Roman"/>
                        </a:rPr>
                        <a:t>Discrete</a:t>
                      </a:r>
                      <a:r>
                        <a:rPr lang="en-US" sz="1050" u="none" cap="none" strike="noStrike">
                          <a:latin typeface="Times New Roman"/>
                          <a:ea typeface="Times New Roman"/>
                          <a:cs typeface="Times New Roman"/>
                          <a:sym typeface="Times New Roman"/>
                        </a:rPr>
                        <a:t> Sensing</a:t>
                      </a:r>
                      <a:endParaRPr/>
                    </a:p>
                    <a:p>
                      <a:pPr indent="-285750" lvl="0" marL="285750" marR="0" rtl="0" algn="l">
                        <a:lnSpc>
                          <a:spcPct val="100000"/>
                        </a:lnSpc>
                        <a:spcBef>
                          <a:spcPts val="0"/>
                        </a:spcBef>
                        <a:spcAft>
                          <a:spcPts val="0"/>
                        </a:spcAft>
                        <a:buClr>
                          <a:srgbClr val="000000"/>
                        </a:buClr>
                        <a:buSzPts val="1050"/>
                        <a:buFont typeface="Arial"/>
                        <a:buChar char="•"/>
                      </a:pPr>
                      <a:r>
                        <a:rPr lang="en-US" sz="1050" u="none" cap="none" strike="noStrike"/>
                        <a:t>Interferometric techniques</a:t>
                      </a:r>
                      <a:endParaRPr sz="1050" u="none" cap="none" strike="noStrike">
                        <a:latin typeface="Times New Roman"/>
                        <a:ea typeface="Times New Roman"/>
                        <a:cs typeface="Times New Roman"/>
                        <a:sym typeface="Times New Roman"/>
                      </a:endParaRPr>
                    </a:p>
                  </a:txBody>
                  <a:tcPr marT="45725" marB="45725" marR="91450" marL="91450"/>
                </a:tc>
                <a:tc>
                  <a:txBody>
                    <a:bodyPr/>
                    <a:lstStyle/>
                    <a:p>
                      <a:pPr indent="-285750" lvl="0" marL="285750" marR="0" rtl="0" algn="l">
                        <a:lnSpc>
                          <a:spcPct val="100000"/>
                        </a:lnSpc>
                        <a:spcBef>
                          <a:spcPts val="0"/>
                        </a:spcBef>
                        <a:spcAft>
                          <a:spcPts val="0"/>
                        </a:spcAft>
                        <a:buClr>
                          <a:srgbClr val="000000"/>
                        </a:buClr>
                        <a:buSzPts val="1050"/>
                        <a:buFont typeface="Arial"/>
                        <a:buChar char="•"/>
                      </a:pPr>
                      <a:r>
                        <a:rPr lang="en-US" sz="1050" u="none" cap="none" strike="noStrike"/>
                        <a:t>Low reliability</a:t>
                      </a:r>
                      <a:endParaRPr/>
                    </a:p>
                    <a:p>
                      <a:pPr indent="-285750" lvl="0" marL="285750" marR="0" rtl="0" algn="l">
                        <a:lnSpc>
                          <a:spcPct val="100000"/>
                        </a:lnSpc>
                        <a:spcBef>
                          <a:spcPts val="0"/>
                        </a:spcBef>
                        <a:spcAft>
                          <a:spcPts val="0"/>
                        </a:spcAft>
                        <a:buClr>
                          <a:srgbClr val="000000"/>
                        </a:buClr>
                        <a:buSzPts val="1050"/>
                        <a:buFont typeface="Arial"/>
                        <a:buChar char="•"/>
                      </a:pPr>
                      <a:r>
                        <a:rPr lang="en-US" sz="1050" u="none" cap="none" strike="noStrike"/>
                        <a:t>Coverage</a:t>
                      </a:r>
                      <a:endParaRPr/>
                    </a:p>
                    <a:p>
                      <a:pPr indent="-285750" lvl="0" marL="285750" marR="0" rtl="0" algn="l">
                        <a:lnSpc>
                          <a:spcPct val="100000"/>
                        </a:lnSpc>
                        <a:spcBef>
                          <a:spcPts val="0"/>
                        </a:spcBef>
                        <a:spcAft>
                          <a:spcPts val="0"/>
                        </a:spcAft>
                        <a:buClr>
                          <a:srgbClr val="000000"/>
                        </a:buClr>
                        <a:buSzPts val="1050"/>
                        <a:buFont typeface="Arial"/>
                        <a:buChar char="•"/>
                      </a:pPr>
                      <a:r>
                        <a:rPr lang="en-US" sz="1050" u="none" cap="none" strike="noStrike"/>
                        <a:t>Maintenance</a:t>
                      </a:r>
                      <a:endParaRPr/>
                    </a:p>
                    <a:p>
                      <a:pPr indent="-285750" lvl="0" marL="285750" marR="0" rtl="0" algn="l">
                        <a:lnSpc>
                          <a:spcPct val="100000"/>
                        </a:lnSpc>
                        <a:spcBef>
                          <a:spcPts val="0"/>
                        </a:spcBef>
                        <a:spcAft>
                          <a:spcPts val="0"/>
                        </a:spcAft>
                        <a:buClr>
                          <a:srgbClr val="000000"/>
                        </a:buClr>
                        <a:buSzPts val="1050"/>
                        <a:buFont typeface="Arial"/>
                        <a:buChar char="•"/>
                      </a:pPr>
                      <a:r>
                        <a:rPr lang="en-US" sz="1050" u="none" cap="none" strike="noStrike"/>
                        <a:t>Real-time requirements</a:t>
                      </a:r>
                      <a:endParaRPr sz="1050" u="none" cap="none" strike="noStrike"/>
                    </a:p>
                  </a:txBody>
                  <a:tcPr marT="45725" marB="45725" marR="91450" marL="91450"/>
                </a:tc>
              </a:tr>
              <a:tr h="1002400">
                <a:tc>
                  <a:txBody>
                    <a:bodyPr/>
                    <a:lstStyle/>
                    <a:p>
                      <a:pPr indent="0" lvl="0" marL="0" marR="0" rtl="0" algn="l">
                        <a:lnSpc>
                          <a:spcPct val="100000"/>
                        </a:lnSpc>
                        <a:spcBef>
                          <a:spcPts val="0"/>
                        </a:spcBef>
                        <a:spcAft>
                          <a:spcPts val="0"/>
                        </a:spcAft>
                        <a:buClr>
                          <a:srgbClr val="000000"/>
                        </a:buClr>
                        <a:buSzPts val="1050"/>
                        <a:buFont typeface="Arial"/>
                        <a:buNone/>
                      </a:pPr>
                      <a:r>
                        <a:rPr lang="en-US" sz="1050" u="none" cap="none" strike="noStrike"/>
                        <a:t>2023</a:t>
                      </a:r>
                      <a:endParaRPr sz="105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050"/>
                        <a:buFont typeface="Arial"/>
                        <a:buNone/>
                      </a:pPr>
                      <a:r>
                        <a:rPr lang="en-US" sz="1050" u="none" cap="none" strike="noStrike"/>
                        <a:t>A New Alarm System Developing Approach Through Graph Modeling</a:t>
                      </a:r>
                      <a:endParaRPr sz="105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050"/>
                        <a:buFont typeface="Arial"/>
                        <a:buNone/>
                      </a:pPr>
                      <a:r>
                        <a:rPr lang="en-US" sz="1050" u="none" cap="none" strike="noStrike"/>
                        <a:t>KOUROSH PARSA , MAUREEN HASSALL , MOHSEN NADERPOUR,MOBIN POURREZA4  AND FAHIMEH RAMEZAN</a:t>
                      </a:r>
                      <a:endParaRPr sz="105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050"/>
                        <a:buFont typeface="Arial"/>
                        <a:buNone/>
                      </a:pPr>
                      <a:r>
                        <a:rPr lang="en-US" sz="1050" u="none" cap="none" strike="noStrike"/>
                        <a:t>They enhanced their alarm system with AGM, seamlessly integrating it with the Tennessee Eastman Process Simulink model. This validation of AGM's accuracy in representing abnormal event progression led to fine-tuning the alarm system.</a:t>
                      </a:r>
                      <a:endParaRPr sz="1050" u="none" cap="none" strike="noStrike"/>
                    </a:p>
                  </a:txBody>
                  <a:tcPr marT="45725" marB="45725" marR="91450" marL="91450"/>
                </a:tc>
                <a:tc>
                  <a:txBody>
                    <a:bodyPr/>
                    <a:lstStyle/>
                    <a:p>
                      <a:pPr indent="-285750" lvl="0" marL="285750" marR="0" rtl="0" algn="l">
                        <a:lnSpc>
                          <a:spcPct val="100000"/>
                        </a:lnSpc>
                        <a:spcBef>
                          <a:spcPts val="0"/>
                        </a:spcBef>
                        <a:spcAft>
                          <a:spcPts val="0"/>
                        </a:spcAft>
                        <a:buClr>
                          <a:srgbClr val="000000"/>
                        </a:buClr>
                        <a:buSzPts val="1050"/>
                        <a:buFont typeface="Arial"/>
                        <a:buChar char="•"/>
                      </a:pPr>
                      <a:r>
                        <a:rPr lang="en-US" sz="1050" u="none" cap="none" strike="noStrike"/>
                        <a:t>AGM</a:t>
                      </a:r>
                      <a:r>
                        <a:rPr lang="en-US" sz="1050" u="none" cap="none" strike="noStrike"/>
                        <a:t> provides real-time capabilities for commissioning purposes</a:t>
                      </a:r>
                      <a:endParaRPr/>
                    </a:p>
                    <a:p>
                      <a:pPr indent="-285750" lvl="0" marL="285750" marR="0" rtl="0" algn="l">
                        <a:lnSpc>
                          <a:spcPct val="100000"/>
                        </a:lnSpc>
                        <a:spcBef>
                          <a:spcPts val="0"/>
                        </a:spcBef>
                        <a:spcAft>
                          <a:spcPts val="0"/>
                        </a:spcAft>
                        <a:buClr>
                          <a:srgbClr val="000000"/>
                        </a:buClr>
                        <a:buSzPts val="1050"/>
                        <a:buFont typeface="Arial"/>
                        <a:buChar char="•"/>
                      </a:pPr>
                      <a:r>
                        <a:rPr lang="en-US" sz="1050" u="none" cap="none" strike="noStrike"/>
                        <a:t>AGM captures all alarm activation paths to failure</a:t>
                      </a:r>
                      <a:endParaRPr sz="1050" u="none" cap="none" strike="noStrike"/>
                    </a:p>
                  </a:txBody>
                  <a:tcPr marT="45725" marB="45725" marR="91450" marL="91450"/>
                </a:tc>
                <a:tc>
                  <a:txBody>
                    <a:bodyPr/>
                    <a:lstStyle/>
                    <a:p>
                      <a:pPr indent="-285750" lvl="0" marL="285750" marR="0" rtl="0" algn="l">
                        <a:lnSpc>
                          <a:spcPct val="100000"/>
                        </a:lnSpc>
                        <a:spcBef>
                          <a:spcPts val="0"/>
                        </a:spcBef>
                        <a:spcAft>
                          <a:spcPts val="0"/>
                        </a:spcAft>
                        <a:buClr>
                          <a:srgbClr val="000000"/>
                        </a:buClr>
                        <a:buSzPts val="1050"/>
                        <a:buFont typeface="Arial"/>
                        <a:buChar char="•"/>
                      </a:pPr>
                      <a:r>
                        <a:rPr lang="en-US" sz="1050" u="none" cap="none" strike="noStrike"/>
                        <a:t>Tuning alarm setpoints</a:t>
                      </a:r>
                      <a:endParaRPr sz="1050" u="none" cap="none" strike="noStrike"/>
                    </a:p>
                    <a:p>
                      <a:pPr indent="-285750" lvl="0" marL="285750" marR="0" rtl="0" algn="l">
                        <a:lnSpc>
                          <a:spcPct val="100000"/>
                        </a:lnSpc>
                        <a:spcBef>
                          <a:spcPts val="0"/>
                        </a:spcBef>
                        <a:spcAft>
                          <a:spcPts val="0"/>
                        </a:spcAft>
                        <a:buClr>
                          <a:srgbClr val="000000"/>
                        </a:buClr>
                        <a:buSzPts val="1050"/>
                        <a:buFont typeface="Arial"/>
                        <a:buChar char="•"/>
                      </a:pPr>
                      <a:r>
                        <a:rPr lang="en-US" sz="1050" u="none" cap="none" strike="noStrike"/>
                        <a:t>Memory saturation</a:t>
                      </a:r>
                      <a:endParaRPr/>
                    </a:p>
                    <a:p>
                      <a:pPr indent="-285750" lvl="0" marL="285750" marR="0" rtl="0" algn="l">
                        <a:lnSpc>
                          <a:spcPct val="100000"/>
                        </a:lnSpc>
                        <a:spcBef>
                          <a:spcPts val="0"/>
                        </a:spcBef>
                        <a:spcAft>
                          <a:spcPts val="0"/>
                        </a:spcAft>
                        <a:buClr>
                          <a:srgbClr val="000000"/>
                        </a:buClr>
                        <a:buSzPts val="1050"/>
                        <a:buFont typeface="Arial"/>
                        <a:buChar char="•"/>
                      </a:pPr>
                      <a:r>
                        <a:rPr lang="en-US" sz="1050" u="none" cap="none" strike="noStrike"/>
                        <a:t>Communication failure</a:t>
                      </a:r>
                      <a:endParaRPr sz="1050" u="none" cap="none" strike="noStrike"/>
                    </a:p>
                  </a:txBody>
                  <a:tcPr marT="45725" marB="45725" marR="91450" marL="91450"/>
                </a:tc>
              </a:tr>
              <a:tr h="1002400">
                <a:tc>
                  <a:txBody>
                    <a:bodyPr/>
                    <a:lstStyle/>
                    <a:p>
                      <a:pPr indent="0" lvl="0" marL="0" marR="0" rtl="0" algn="l">
                        <a:lnSpc>
                          <a:spcPct val="100000"/>
                        </a:lnSpc>
                        <a:spcBef>
                          <a:spcPts val="0"/>
                        </a:spcBef>
                        <a:spcAft>
                          <a:spcPts val="0"/>
                        </a:spcAft>
                        <a:buClr>
                          <a:srgbClr val="000000"/>
                        </a:buClr>
                        <a:buSzPts val="1050"/>
                        <a:buFont typeface="Arial"/>
                        <a:buNone/>
                      </a:pPr>
                      <a:r>
                        <a:rPr lang="en-US" sz="1050" u="none" cap="none" strike="noStrike"/>
                        <a:t>2023</a:t>
                      </a:r>
                      <a:endParaRPr sz="105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050"/>
                        <a:buFont typeface="Arial"/>
                        <a:buNone/>
                      </a:pPr>
                      <a:r>
                        <a:rPr lang="en-US" sz="1050" u="none" cap="none" strike="noStrike"/>
                        <a:t>Efficient and compact face descriptor for driver drowsiness detection	</a:t>
                      </a:r>
                      <a:endParaRPr sz="105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050"/>
                        <a:buFont typeface="Arial"/>
                        <a:buNone/>
                      </a:pPr>
                      <a:r>
                        <a:rPr lang="en-US" sz="1050" u="none" cap="none" strike="noStrike"/>
                        <a:t>Abdelmalik Moujahid  , Fadi Dornaika , Ignacio Arganda-Carreras , Jorge Reta</a:t>
                      </a:r>
                      <a:endParaRPr sz="105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050"/>
                        <a:buFont typeface="Arial"/>
                        <a:buNone/>
                      </a:pPr>
                      <a:r>
                        <a:rPr lang="en-US" sz="1050" u="none" cap="none" strike="noStrike"/>
                        <a:t>Driver drowsiness detection is improving with compact face texture analysis, including face detection, feature extraction, and classification. Experiments on the NTHUDDD dataset show promising results.</a:t>
                      </a:r>
                      <a:endParaRPr sz="1050" u="none" cap="none" strike="noStrike"/>
                    </a:p>
                  </a:txBody>
                  <a:tcPr marT="45725" marB="45725" marR="91450" marL="91450"/>
                </a:tc>
                <a:tc>
                  <a:txBody>
                    <a:bodyPr/>
                    <a:lstStyle/>
                    <a:p>
                      <a:pPr indent="-285750" lvl="0" marL="285750" marR="0" rtl="0" algn="l">
                        <a:lnSpc>
                          <a:spcPct val="100000"/>
                        </a:lnSpc>
                        <a:spcBef>
                          <a:spcPts val="0"/>
                        </a:spcBef>
                        <a:spcAft>
                          <a:spcPts val="0"/>
                        </a:spcAft>
                        <a:buClr>
                          <a:srgbClr val="000000"/>
                        </a:buClr>
                        <a:buSzPts val="1050"/>
                        <a:buFont typeface="Arial"/>
                        <a:buChar char="•"/>
                      </a:pPr>
                      <a:r>
                        <a:rPr lang="en-US" sz="1050" u="none" cap="none" strike="noStrike"/>
                        <a:t>Computer vision</a:t>
                      </a:r>
                      <a:r>
                        <a:rPr lang="en-US" sz="1050" u="none" cap="none" strike="noStrike"/>
                        <a:t> based systems to monitor driver fatigue.</a:t>
                      </a:r>
                      <a:endParaRPr/>
                    </a:p>
                    <a:p>
                      <a:pPr indent="-285750" lvl="0" marL="285750" marR="0" rtl="0" algn="l">
                        <a:lnSpc>
                          <a:spcPct val="100000"/>
                        </a:lnSpc>
                        <a:spcBef>
                          <a:spcPts val="0"/>
                        </a:spcBef>
                        <a:spcAft>
                          <a:spcPts val="0"/>
                        </a:spcAft>
                        <a:buClr>
                          <a:srgbClr val="000000"/>
                        </a:buClr>
                        <a:buSzPts val="1050"/>
                        <a:buFont typeface="Arial"/>
                        <a:buChar char="•"/>
                      </a:pPr>
                      <a:r>
                        <a:rPr lang="en-US" sz="1050" u="none" cap="none" strike="noStrike"/>
                        <a:t>Forwarding looking cameras to monitor driving patterns</a:t>
                      </a:r>
                      <a:endParaRPr sz="1050" u="none" cap="none" strike="noStrike"/>
                    </a:p>
                  </a:txBody>
                  <a:tcPr marT="45725" marB="45725" marR="91450" marL="91450"/>
                </a:tc>
                <a:tc>
                  <a:txBody>
                    <a:bodyPr/>
                    <a:lstStyle/>
                    <a:p>
                      <a:pPr indent="-285750" lvl="0" marL="285750" marR="0" rtl="0" algn="l">
                        <a:lnSpc>
                          <a:spcPct val="100000"/>
                        </a:lnSpc>
                        <a:spcBef>
                          <a:spcPts val="0"/>
                        </a:spcBef>
                        <a:spcAft>
                          <a:spcPts val="0"/>
                        </a:spcAft>
                        <a:buClr>
                          <a:srgbClr val="000000"/>
                        </a:buClr>
                        <a:buSzPts val="1050"/>
                        <a:buFont typeface="Arial"/>
                        <a:buChar char="•"/>
                      </a:pPr>
                      <a:r>
                        <a:rPr lang="en-US" sz="1050" u="none" cap="none" strike="noStrike"/>
                        <a:t>Lack of ground truth label of test dataset</a:t>
                      </a:r>
                      <a:endParaRPr/>
                    </a:p>
                    <a:p>
                      <a:pPr indent="-285750" lvl="0" marL="285750" marR="0" rtl="0" algn="l">
                        <a:lnSpc>
                          <a:spcPct val="100000"/>
                        </a:lnSpc>
                        <a:spcBef>
                          <a:spcPts val="0"/>
                        </a:spcBef>
                        <a:spcAft>
                          <a:spcPts val="0"/>
                        </a:spcAft>
                        <a:buClr>
                          <a:srgbClr val="000000"/>
                        </a:buClr>
                        <a:buSzPts val="1050"/>
                        <a:buFont typeface="Arial"/>
                        <a:buChar char="•"/>
                      </a:pPr>
                      <a:r>
                        <a:rPr lang="en-US" sz="1050" u="none" cap="none" strike="noStrike"/>
                        <a:t>Output hindered when</a:t>
                      </a:r>
                      <a:r>
                        <a:rPr lang="en-US" sz="1050" u="none" cap="none" strike="noStrike"/>
                        <a:t> Night-glasses are involved</a:t>
                      </a:r>
                      <a:endParaRPr/>
                    </a:p>
                    <a:p>
                      <a:pPr indent="-285750" lvl="0" marL="285750" marR="0" rtl="0" algn="l">
                        <a:lnSpc>
                          <a:spcPct val="100000"/>
                        </a:lnSpc>
                        <a:spcBef>
                          <a:spcPts val="0"/>
                        </a:spcBef>
                        <a:spcAft>
                          <a:spcPts val="0"/>
                        </a:spcAft>
                        <a:buClr>
                          <a:srgbClr val="000000"/>
                        </a:buClr>
                        <a:buSzPts val="1050"/>
                        <a:buFont typeface="Arial"/>
                        <a:buChar char="•"/>
                      </a:pPr>
                      <a:r>
                        <a:rPr lang="en-US" sz="1050" u="none" cap="none" strike="noStrike"/>
                        <a:t>Dataset </a:t>
                      </a:r>
                      <a:r>
                        <a:rPr lang="en-US" sz="1050" u="none" cap="none" strike="noStrike"/>
                        <a:t>is far from characterizing a real situation</a:t>
                      </a:r>
                      <a:endParaRPr sz="1050" u="none" cap="none" strike="noStrike"/>
                    </a:p>
                  </a:txBody>
                  <a:tcPr marT="45725" marB="45725" marR="91450" marL="91450"/>
                </a:tc>
              </a:tr>
              <a:tr h="1002400">
                <a:tc>
                  <a:txBody>
                    <a:bodyPr/>
                    <a:lstStyle/>
                    <a:p>
                      <a:pPr indent="0" lvl="0" marL="0" marR="0" rtl="0" algn="l">
                        <a:lnSpc>
                          <a:spcPct val="100000"/>
                        </a:lnSpc>
                        <a:spcBef>
                          <a:spcPts val="0"/>
                        </a:spcBef>
                        <a:spcAft>
                          <a:spcPts val="0"/>
                        </a:spcAft>
                        <a:buClr>
                          <a:srgbClr val="000000"/>
                        </a:buClr>
                        <a:buSzPts val="1050"/>
                        <a:buFont typeface="Arial"/>
                        <a:buNone/>
                      </a:pPr>
                      <a:r>
                        <a:rPr lang="en-US" sz="1050" u="none" cap="none" strike="noStrike"/>
                        <a:t>2023</a:t>
                      </a:r>
                      <a:endParaRPr sz="105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050"/>
                        <a:buFont typeface="Arial"/>
                        <a:buNone/>
                      </a:pPr>
                      <a:r>
                        <a:rPr lang="en-US" sz="1050" u="none" cap="none" strike="noStrike"/>
                        <a:t>Smart Alarm System</a:t>
                      </a:r>
                      <a:endParaRPr sz="105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050"/>
                        <a:buFont typeface="Arial"/>
                        <a:buNone/>
                      </a:pPr>
                      <a:r>
                        <a:rPr lang="en-US" sz="1050" u="none" cap="none" strike="noStrike"/>
                        <a:t>Chiranjit Das,Chirag Bhatt, Uvesh Belim,TahaBhatia, Jinil patel</a:t>
                      </a:r>
                      <a:endParaRPr sz="105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050"/>
                        <a:buFont typeface="Arial"/>
                        <a:buNone/>
                      </a:pPr>
                      <a:r>
                        <a:rPr lang="en-US" sz="1050" u="none" cap="none" strike="noStrike"/>
                        <a:t>Increasing automotive population raises accident risks from drowsiness. This paper compares methods like OpenCV for drowsiness detection to aid in selecting effective techniques. Keywords: Drowsiness, Face Detection, OpenCV.</a:t>
                      </a:r>
                      <a:endParaRPr sz="1050" u="none" cap="none" strike="noStrike"/>
                    </a:p>
                  </a:txBody>
                  <a:tcPr marT="45725" marB="45725" marR="91450" marL="91450"/>
                </a:tc>
                <a:tc>
                  <a:txBody>
                    <a:bodyPr/>
                    <a:lstStyle/>
                    <a:p>
                      <a:pPr indent="-285750" lvl="0" marL="285750" marR="0" rtl="0" algn="l">
                        <a:lnSpc>
                          <a:spcPct val="100000"/>
                        </a:lnSpc>
                        <a:spcBef>
                          <a:spcPts val="0"/>
                        </a:spcBef>
                        <a:spcAft>
                          <a:spcPts val="0"/>
                        </a:spcAft>
                        <a:buClr>
                          <a:srgbClr val="000000"/>
                        </a:buClr>
                        <a:buSzPts val="1050"/>
                        <a:buFont typeface="Arial"/>
                        <a:buChar char="•"/>
                      </a:pPr>
                      <a:r>
                        <a:rPr lang="en-US" sz="1050" u="none" cap="none" strike="noStrike"/>
                        <a:t>Smartphone</a:t>
                      </a:r>
                      <a:r>
                        <a:rPr lang="en-US" sz="1050" u="none" cap="none" strike="noStrike"/>
                        <a:t> Based Approach</a:t>
                      </a:r>
                      <a:endParaRPr/>
                    </a:p>
                    <a:p>
                      <a:pPr indent="-285750" lvl="0" marL="285750" marR="0" rtl="0" algn="l">
                        <a:lnSpc>
                          <a:spcPct val="100000"/>
                        </a:lnSpc>
                        <a:spcBef>
                          <a:spcPts val="0"/>
                        </a:spcBef>
                        <a:spcAft>
                          <a:spcPts val="0"/>
                        </a:spcAft>
                        <a:buClr>
                          <a:srgbClr val="000000"/>
                        </a:buClr>
                        <a:buSzPts val="1050"/>
                        <a:buFont typeface="Arial"/>
                        <a:buChar char="•"/>
                      </a:pPr>
                      <a:r>
                        <a:rPr lang="en-US" sz="1050" u="none" cap="none" strike="noStrike"/>
                        <a:t>Desktop Based Approach</a:t>
                      </a:r>
                      <a:endParaRPr/>
                    </a:p>
                    <a:p>
                      <a:pPr indent="-285750" lvl="0" marL="285750" marR="0" rtl="0" algn="l">
                        <a:lnSpc>
                          <a:spcPct val="100000"/>
                        </a:lnSpc>
                        <a:spcBef>
                          <a:spcPts val="0"/>
                        </a:spcBef>
                        <a:spcAft>
                          <a:spcPts val="0"/>
                        </a:spcAft>
                        <a:buClr>
                          <a:srgbClr val="000000"/>
                        </a:buClr>
                        <a:buSzPts val="1050"/>
                        <a:buFont typeface="Arial"/>
                        <a:buChar char="•"/>
                      </a:pPr>
                      <a:r>
                        <a:rPr lang="en-US" sz="1050" u="none" cap="none" strike="noStrike"/>
                        <a:t>Highly robust algorithms  which had a significant compatibility range.</a:t>
                      </a:r>
                      <a:endParaRPr sz="1050" u="none" cap="none" strike="noStrike"/>
                    </a:p>
                  </a:txBody>
                  <a:tcPr marT="45725" marB="45725" marR="91450" marL="91450"/>
                </a:tc>
                <a:tc>
                  <a:txBody>
                    <a:bodyPr/>
                    <a:lstStyle/>
                    <a:p>
                      <a:pPr indent="-285750" lvl="0" marL="285750" marR="0" rtl="0" algn="l">
                        <a:lnSpc>
                          <a:spcPct val="100000"/>
                        </a:lnSpc>
                        <a:spcBef>
                          <a:spcPts val="0"/>
                        </a:spcBef>
                        <a:spcAft>
                          <a:spcPts val="0"/>
                        </a:spcAft>
                        <a:buClr>
                          <a:srgbClr val="000000"/>
                        </a:buClr>
                        <a:buSzPts val="1050"/>
                        <a:buFont typeface="Arial"/>
                        <a:buChar char="•"/>
                      </a:pPr>
                      <a:r>
                        <a:rPr lang="en-US" sz="1050" u="none" cap="none" strike="noStrike"/>
                        <a:t>Detecting detailed features can be a major challenge</a:t>
                      </a:r>
                      <a:endParaRPr/>
                    </a:p>
                    <a:p>
                      <a:pPr indent="-285750" lvl="0" marL="285750" marR="0" rtl="0" algn="l">
                        <a:lnSpc>
                          <a:spcPct val="100000"/>
                        </a:lnSpc>
                        <a:spcBef>
                          <a:spcPts val="0"/>
                        </a:spcBef>
                        <a:spcAft>
                          <a:spcPts val="0"/>
                        </a:spcAft>
                        <a:buClr>
                          <a:srgbClr val="000000"/>
                        </a:buClr>
                        <a:buSzPts val="1050"/>
                        <a:buFont typeface="Arial"/>
                        <a:buChar char="•"/>
                      </a:pPr>
                      <a:r>
                        <a:rPr lang="en-US" sz="1050" u="none" cap="none" strike="noStrike"/>
                        <a:t>Real</a:t>
                      </a:r>
                      <a:r>
                        <a:rPr lang="en-US" sz="1050" u="none" cap="none" strike="noStrike"/>
                        <a:t>-time results with low error is also a major challenge</a:t>
                      </a:r>
                      <a:endParaRPr sz="1050" u="none" cap="none" strike="noStrike"/>
                    </a:p>
                  </a:txBody>
                  <a:tcPr marT="45725" marB="45725" marR="91450" marL="91450"/>
                </a:tc>
              </a:tr>
              <a:tr h="1002400">
                <a:tc>
                  <a:txBody>
                    <a:bodyPr/>
                    <a:lstStyle/>
                    <a:p>
                      <a:pPr indent="0" lvl="0" marL="0" marR="0" rtl="0" algn="l">
                        <a:lnSpc>
                          <a:spcPct val="100000"/>
                        </a:lnSpc>
                        <a:spcBef>
                          <a:spcPts val="0"/>
                        </a:spcBef>
                        <a:spcAft>
                          <a:spcPts val="0"/>
                        </a:spcAft>
                        <a:buClr>
                          <a:srgbClr val="000000"/>
                        </a:buClr>
                        <a:buSzPts val="1050"/>
                        <a:buFont typeface="Arial"/>
                        <a:buNone/>
                      </a:pPr>
                      <a:r>
                        <a:rPr lang="en-US" sz="1050" u="none" cap="none" strike="noStrike"/>
                        <a:t>2020</a:t>
                      </a:r>
                      <a:endParaRPr sz="105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050"/>
                        <a:buFont typeface="Arial"/>
                        <a:buNone/>
                      </a:pPr>
                      <a:r>
                        <a:rPr lang="en-US" sz="1050" u="none" cap="none" strike="noStrike"/>
                        <a:t>Real-Time Facemask Recognition with Alarm System using Deep Learning </a:t>
                      </a:r>
                      <a:endParaRPr sz="105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050"/>
                        <a:buFont typeface="Arial"/>
                        <a:buNone/>
                      </a:pPr>
                      <a:r>
                        <a:rPr lang="en-US" sz="1050" u="none" cap="none" strike="noStrike"/>
                        <a:t>Sammy V. Militante and Nanette V. Dionisio</a:t>
                      </a:r>
                      <a:endParaRPr sz="105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050"/>
                        <a:buFont typeface="Arial"/>
                        <a:buNone/>
                      </a:pPr>
                      <a:r>
                        <a:rPr lang="en-US" sz="1050" u="none" cap="none" strike="noStrike"/>
                        <a:t>COVID-19 spreads through respiratory droplets, emphasizing the need for preventive measures like masks and sanitizers. Deep learning achieves 96% accuracy in mask detection, aiding in real-time recognition and containment efforts.</a:t>
                      </a:r>
                      <a:endParaRPr sz="1050" u="none" cap="none" strike="noStrike"/>
                    </a:p>
                  </a:txBody>
                  <a:tcPr marT="45725" marB="45725" marR="91450" marL="91450"/>
                </a:tc>
                <a:tc>
                  <a:txBody>
                    <a:bodyPr/>
                    <a:lstStyle/>
                    <a:p>
                      <a:pPr indent="-285750" lvl="0" marL="285750" marR="0" rtl="0" algn="l">
                        <a:lnSpc>
                          <a:spcPct val="100000"/>
                        </a:lnSpc>
                        <a:spcBef>
                          <a:spcPts val="0"/>
                        </a:spcBef>
                        <a:spcAft>
                          <a:spcPts val="0"/>
                        </a:spcAft>
                        <a:buClr>
                          <a:srgbClr val="000000"/>
                        </a:buClr>
                        <a:buSzPts val="1050"/>
                        <a:buFont typeface="Arial"/>
                        <a:buChar char="•"/>
                      </a:pPr>
                      <a:r>
                        <a:rPr lang="en-US" sz="1050" u="none" cap="none" strike="noStrike"/>
                        <a:t>96% validation accuracy</a:t>
                      </a:r>
                      <a:r>
                        <a:rPr lang="en-US" sz="1050" u="none" cap="none" strike="noStrike"/>
                        <a:t> was achieved during the training of the CNN model.</a:t>
                      </a:r>
                      <a:endParaRPr/>
                    </a:p>
                    <a:p>
                      <a:pPr indent="-285750" lvl="0" marL="285750" marR="0" rtl="0" algn="l">
                        <a:lnSpc>
                          <a:spcPct val="100000"/>
                        </a:lnSpc>
                        <a:spcBef>
                          <a:spcPts val="0"/>
                        </a:spcBef>
                        <a:spcAft>
                          <a:spcPts val="0"/>
                        </a:spcAft>
                        <a:buClr>
                          <a:srgbClr val="000000"/>
                        </a:buClr>
                        <a:buSzPts val="1050"/>
                        <a:buFont typeface="Arial"/>
                        <a:buChar char="•"/>
                      </a:pPr>
                      <a:r>
                        <a:rPr lang="en-US" sz="1050" u="none" cap="none" strike="noStrike"/>
                        <a:t>Alarm prompt generated on not wearing a facecmask</a:t>
                      </a:r>
                      <a:endParaRPr sz="1050" u="none" cap="none" strike="noStrike"/>
                    </a:p>
                  </a:txBody>
                  <a:tcPr marT="45725" marB="45725" marR="91450" marL="91450"/>
                </a:tc>
                <a:tc>
                  <a:txBody>
                    <a:bodyPr/>
                    <a:lstStyle/>
                    <a:p>
                      <a:pPr indent="-285750" lvl="0" marL="285750" marR="0" rtl="0" algn="l">
                        <a:lnSpc>
                          <a:spcPct val="100000"/>
                        </a:lnSpc>
                        <a:spcBef>
                          <a:spcPts val="0"/>
                        </a:spcBef>
                        <a:spcAft>
                          <a:spcPts val="0"/>
                        </a:spcAft>
                        <a:buClr>
                          <a:srgbClr val="000000"/>
                        </a:buClr>
                        <a:buSzPts val="1050"/>
                        <a:buFont typeface="Arial"/>
                        <a:buChar char="•"/>
                      </a:pPr>
                      <a:r>
                        <a:rPr lang="en-US" sz="1050" u="none" cap="none" strike="noStrike"/>
                        <a:t>Researchers recommend</a:t>
                      </a:r>
                      <a:r>
                        <a:rPr lang="en-US" sz="1050" u="none" cap="none" strike="noStrike"/>
                        <a:t> a </a:t>
                      </a:r>
                      <a:r>
                        <a:rPr lang="en-US" sz="1050" u="none" cap="none" strike="noStrike"/>
                        <a:t>different optimizer, enhanced parameter settings, fine-tuning, and using adaptive transfer learning models.</a:t>
                      </a:r>
                      <a:endParaRPr sz="1050" u="none" cap="none" strike="noStrike"/>
                    </a:p>
                  </a:txBody>
                  <a:tcPr marT="45725" marB="45725" marR="91450" marL="91450"/>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0" name="Shape 2140"/>
        <p:cNvGrpSpPr/>
        <p:nvPr/>
      </p:nvGrpSpPr>
      <p:grpSpPr>
        <a:xfrm>
          <a:off x="0" y="0"/>
          <a:ext cx="0" cy="0"/>
          <a:chOff x="0" y="0"/>
          <a:chExt cx="0" cy="0"/>
        </a:xfrm>
      </p:grpSpPr>
      <p:sp>
        <p:nvSpPr>
          <p:cNvPr id="2141" name="Google Shape;2141;p17"/>
          <p:cNvSpPr txBox="1"/>
          <p:nvPr>
            <p:ph type="title"/>
          </p:nvPr>
        </p:nvSpPr>
        <p:spPr>
          <a:xfrm>
            <a:off x="1012888" y="45758"/>
            <a:ext cx="10515600" cy="12885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SzPts val="1800"/>
              <a:buNone/>
            </a:pPr>
            <a:r>
              <a:rPr b="1" lang="en-US">
                <a:latin typeface="Times New Roman"/>
                <a:ea typeface="Times New Roman"/>
                <a:cs typeface="Times New Roman"/>
                <a:sym typeface="Times New Roman"/>
              </a:rPr>
              <a:t>LITERATURE SURVEY</a:t>
            </a:r>
            <a:endParaRPr/>
          </a:p>
        </p:txBody>
      </p:sp>
      <p:graphicFrame>
        <p:nvGraphicFramePr>
          <p:cNvPr id="2142" name="Google Shape;2142;p17"/>
          <p:cNvGraphicFramePr/>
          <p:nvPr/>
        </p:nvGraphicFramePr>
        <p:xfrm>
          <a:off x="193735" y="1134844"/>
          <a:ext cx="3000000" cy="3000000"/>
        </p:xfrm>
        <a:graphic>
          <a:graphicData uri="http://schemas.openxmlformats.org/drawingml/2006/table">
            <a:tbl>
              <a:tblPr bandRow="1" firstRow="1">
                <a:noFill/>
                <a:tableStyleId>{23F37190-5806-40D5-8642-D6945749E1EA}</a:tableStyleId>
              </a:tblPr>
              <a:tblGrid>
                <a:gridCol w="637950"/>
                <a:gridCol w="1418425"/>
                <a:gridCol w="1099425"/>
                <a:gridCol w="2888175"/>
                <a:gridCol w="3111200"/>
                <a:gridCol w="2687450"/>
              </a:tblGrid>
              <a:tr h="148400">
                <a:tc>
                  <a:txBody>
                    <a:bodyPr/>
                    <a:lstStyle/>
                    <a:p>
                      <a:pPr indent="0" lvl="0" marL="0" marR="0" rtl="0" algn="ctr">
                        <a:lnSpc>
                          <a:spcPct val="100000"/>
                        </a:lnSpc>
                        <a:spcBef>
                          <a:spcPts val="0"/>
                        </a:spcBef>
                        <a:spcAft>
                          <a:spcPts val="0"/>
                        </a:spcAft>
                        <a:buClr>
                          <a:srgbClr val="000000"/>
                        </a:buClr>
                        <a:buSzPts val="900"/>
                        <a:buFont typeface="Arial"/>
                        <a:buNone/>
                      </a:pPr>
                      <a:r>
                        <a:rPr lang="en-US" sz="900" u="none" cap="none" strike="noStrike"/>
                        <a:t>Year </a:t>
                      </a:r>
                      <a:endParaRPr sz="9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900"/>
                        <a:buFont typeface="Arial"/>
                        <a:buNone/>
                      </a:pPr>
                      <a:r>
                        <a:rPr lang="en-US" sz="900" u="none" cap="none" strike="noStrike"/>
                        <a:t>Title </a:t>
                      </a:r>
                      <a:endParaRPr sz="9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900"/>
                        <a:buFont typeface="Arial"/>
                        <a:buNone/>
                      </a:pPr>
                      <a:r>
                        <a:rPr lang="en-US" sz="900" u="none" cap="none" strike="noStrike"/>
                        <a:t>Author(s)</a:t>
                      </a:r>
                      <a:endParaRPr sz="9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900"/>
                        <a:buFont typeface="Arial"/>
                        <a:buNone/>
                      </a:pPr>
                      <a:r>
                        <a:rPr lang="en-US" sz="900" u="none" cap="none" strike="noStrike"/>
                        <a:t>Description</a:t>
                      </a:r>
                      <a:endParaRPr sz="9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900"/>
                        <a:buFont typeface="Arial"/>
                        <a:buNone/>
                      </a:pPr>
                      <a:r>
                        <a:rPr lang="en-US" sz="900" u="none" cap="none" strike="noStrike"/>
                        <a:t>Advantages</a:t>
                      </a:r>
                      <a:endParaRPr sz="9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900"/>
                        <a:buFont typeface="Arial"/>
                        <a:buNone/>
                      </a:pPr>
                      <a:r>
                        <a:rPr lang="en-US" sz="900" u="none" cap="none" strike="noStrike"/>
                        <a:t>Drawbacks</a:t>
                      </a:r>
                      <a:endParaRPr sz="900" u="none" cap="none" strike="noStrike"/>
                    </a:p>
                  </a:txBody>
                  <a:tcPr marT="45725" marB="45725" marR="91450" marL="91450"/>
                </a:tc>
              </a:tr>
              <a:tr h="1780750">
                <a:tc>
                  <a:txBody>
                    <a:bodyPr/>
                    <a:lstStyle/>
                    <a:p>
                      <a:pPr indent="0" lvl="0" marL="0" marR="0" rtl="0" algn="l">
                        <a:lnSpc>
                          <a:spcPct val="100000"/>
                        </a:lnSpc>
                        <a:spcBef>
                          <a:spcPts val="0"/>
                        </a:spcBef>
                        <a:spcAft>
                          <a:spcPts val="0"/>
                        </a:spcAft>
                        <a:buClr>
                          <a:srgbClr val="000000"/>
                        </a:buClr>
                        <a:buSzPts val="900"/>
                        <a:buFont typeface="Arial"/>
                        <a:buNone/>
                      </a:pPr>
                      <a:r>
                        <a:rPr lang="en-US" sz="900" u="none" cap="none" strike="noStrike"/>
                        <a:t>2023</a:t>
                      </a:r>
                      <a:endParaRPr sz="900" u="none" cap="none" strike="noStrike"/>
                    </a:p>
                  </a:txBody>
                  <a:tcPr marT="45725" marB="45725" marR="91450" marL="91450"/>
                </a:tc>
                <a:tc>
                  <a:txBody>
                    <a:bodyPr/>
                    <a:lstStyle/>
                    <a:p>
                      <a:pPr indent="0" lvl="0" marL="0" marR="0" rtl="0" algn="l">
                        <a:lnSpc>
                          <a:spcPct val="173076"/>
                        </a:lnSpc>
                        <a:spcBef>
                          <a:spcPts val="0"/>
                        </a:spcBef>
                        <a:spcAft>
                          <a:spcPts val="0"/>
                        </a:spcAft>
                        <a:buClr>
                          <a:schemeClr val="dk1"/>
                        </a:buClr>
                        <a:buSzPts val="1100"/>
                        <a:buFont typeface="Arial"/>
                        <a:buNone/>
                      </a:pPr>
                      <a:r>
                        <a:rPr lang="en-US" sz="900" u="none" cap="none" strike="noStrike"/>
                        <a:t>DeepFake on Face and Expression Swap</a:t>
                      </a:r>
                      <a:endParaRPr b="1" sz="900" u="none" cap="none" strike="noStrike">
                        <a:solidFill>
                          <a:srgbClr val="006699"/>
                        </a:solidFill>
                        <a:highlight>
                          <a:srgbClr val="FFFFFF"/>
                        </a:highlight>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900"/>
                        <a:buFont typeface="Arial"/>
                        <a:buNone/>
                      </a:pPr>
                      <a:r>
                        <a:rPr lang="en-US" sz="900" u="none" cap="none" strike="noStrike"/>
                        <a:t>SAIMA WASEEM,SYED</a:t>
                      </a:r>
                      <a:r>
                        <a:rPr lang="en-US" sz="900" u="none" cap="none" strike="noStrike"/>
                        <a:t> </a:t>
                      </a:r>
                      <a:r>
                        <a:rPr lang="en-US" sz="900" u="none" cap="none" strike="noStrike"/>
                        <a:t>ABDUL RAHMAN SYED ABU BAKAR,</a:t>
                      </a:r>
                      <a:endParaRPr/>
                    </a:p>
                    <a:p>
                      <a:pPr indent="0" lvl="0" marL="0" marR="0" rtl="0" algn="l">
                        <a:lnSpc>
                          <a:spcPct val="100000"/>
                        </a:lnSpc>
                        <a:spcBef>
                          <a:spcPts val="0"/>
                        </a:spcBef>
                        <a:spcAft>
                          <a:spcPts val="0"/>
                        </a:spcAft>
                        <a:buClr>
                          <a:srgbClr val="000000"/>
                        </a:buClr>
                        <a:buSzPts val="900"/>
                        <a:buFont typeface="Arial"/>
                        <a:buNone/>
                      </a:pPr>
                      <a:r>
                        <a:rPr lang="en-US" sz="900" u="none" cap="none" strike="noStrike"/>
                        <a:t>BILAL ASHFAQ AHMED, ZAID</a:t>
                      </a:r>
                      <a:endParaRPr/>
                    </a:p>
                    <a:p>
                      <a:pPr indent="0" lvl="0" marL="0" marR="0" rtl="0" algn="l">
                        <a:lnSpc>
                          <a:spcPct val="100000"/>
                        </a:lnSpc>
                        <a:spcBef>
                          <a:spcPts val="0"/>
                        </a:spcBef>
                        <a:spcAft>
                          <a:spcPts val="0"/>
                        </a:spcAft>
                        <a:buClr>
                          <a:srgbClr val="000000"/>
                        </a:buClr>
                        <a:buSzPts val="900"/>
                        <a:buFont typeface="Arial"/>
                        <a:buNone/>
                      </a:pPr>
                      <a:r>
                        <a:rPr lang="en-US" sz="900" u="none" cap="none" strike="noStrike"/>
                        <a:t>OMAR , TAISEER ABDALLA ELFADIL EISA, AND MHASSEN ELNOUR ELNEEL DALAM	</a:t>
                      </a:r>
                      <a:endParaRPr sz="9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900"/>
                        <a:buFont typeface="Arial"/>
                        <a:buNone/>
                      </a:pPr>
                      <a:r>
                        <a:rPr lang="en-US" sz="900" u="none" cap="none" strike="noStrike"/>
                        <a:t>Deepfakes, the highly realistic AI-generated videos produced through advanced deep learning techniques, raise concerns about deception and manipulation. This study thoroughly examines creation methods, detection approaches, and guides future research for robust solutions in combating deepfake threats and preserving media authenticity and trustworthiness in the digital age.</a:t>
                      </a:r>
                      <a:endParaRPr sz="900" u="none" cap="none" strike="noStrike"/>
                    </a:p>
                  </a:txBody>
                  <a:tcPr marT="45725" marB="45725" marR="91450" marL="91450"/>
                </a:tc>
                <a:tc>
                  <a:txBody>
                    <a:bodyPr/>
                    <a:lstStyle/>
                    <a:p>
                      <a:pPr indent="-285750" lvl="0" marL="285750" marR="0" rtl="0" algn="l">
                        <a:lnSpc>
                          <a:spcPct val="100000"/>
                        </a:lnSpc>
                        <a:spcBef>
                          <a:spcPts val="0"/>
                        </a:spcBef>
                        <a:spcAft>
                          <a:spcPts val="0"/>
                        </a:spcAft>
                        <a:buClr>
                          <a:srgbClr val="000000"/>
                        </a:buClr>
                        <a:buSzPts val="900"/>
                        <a:buFont typeface="Arial"/>
                        <a:buChar char="•"/>
                      </a:pPr>
                      <a:r>
                        <a:rPr lang="en-US" sz="900" u="none" cap="none" strike="noStrike"/>
                        <a:t>To achieve high-fidelity face swapping, SimSwap [62] introduced the ID injection module</a:t>
                      </a:r>
                      <a:endParaRPr/>
                    </a:p>
                    <a:p>
                      <a:pPr indent="-285750" lvl="0" marL="285750" marR="0" rtl="0" algn="l">
                        <a:lnSpc>
                          <a:spcPct val="100000"/>
                        </a:lnSpc>
                        <a:spcBef>
                          <a:spcPts val="0"/>
                        </a:spcBef>
                        <a:spcAft>
                          <a:spcPts val="0"/>
                        </a:spcAft>
                        <a:buClr>
                          <a:srgbClr val="000000"/>
                        </a:buClr>
                        <a:buSzPts val="900"/>
                        <a:buFont typeface="Arial"/>
                        <a:buChar char="•"/>
                      </a:pPr>
                      <a:r>
                        <a:rPr lang="en-US" sz="900" u="none" cap="none" strike="noStrike"/>
                        <a:t>GANs (Generative Adversarial Networks) represent an optimized approach for deep learning-based manipulation and effectively improve the quality of deepfakes.</a:t>
                      </a:r>
                      <a:endParaRPr/>
                    </a:p>
                    <a:p>
                      <a:pPr indent="-285750" lvl="0" marL="285750" marR="0" rtl="0" algn="l">
                        <a:lnSpc>
                          <a:spcPct val="100000"/>
                        </a:lnSpc>
                        <a:spcBef>
                          <a:spcPts val="0"/>
                        </a:spcBef>
                        <a:spcAft>
                          <a:spcPts val="0"/>
                        </a:spcAft>
                        <a:buClr>
                          <a:srgbClr val="000000"/>
                        </a:buClr>
                        <a:buSzPts val="900"/>
                        <a:buFont typeface="Arial"/>
                        <a:buChar char="•"/>
                      </a:pPr>
                      <a:r>
                        <a:rPr lang="en-US" sz="900" u="none" cap="none" strike="noStrike"/>
                        <a:t>Variational Autoencoders (VAE) to generate separate latent vector embeddings for hair and face regions,.</a:t>
                      </a:r>
                      <a:endParaRPr/>
                    </a:p>
                    <a:p>
                      <a:pPr indent="-228600" lvl="0" marL="285750" marR="0" rtl="0" algn="l">
                        <a:lnSpc>
                          <a:spcPct val="100000"/>
                        </a:lnSpc>
                        <a:spcBef>
                          <a:spcPts val="0"/>
                        </a:spcBef>
                        <a:spcAft>
                          <a:spcPts val="0"/>
                        </a:spcAft>
                        <a:buClr>
                          <a:srgbClr val="000000"/>
                        </a:buClr>
                        <a:buSzPts val="900"/>
                        <a:buFont typeface="Arial"/>
                        <a:buNone/>
                      </a:pPr>
                      <a:r>
                        <a:t/>
                      </a:r>
                      <a:endParaRPr sz="900" u="none" cap="none" strike="noStrike"/>
                    </a:p>
                  </a:txBody>
                  <a:tcPr marT="45725" marB="45725" marR="91450" marL="91450"/>
                </a:tc>
                <a:tc>
                  <a:txBody>
                    <a:bodyPr/>
                    <a:lstStyle/>
                    <a:p>
                      <a:pPr indent="-285750" lvl="0" marL="285750" marR="0" rtl="0" algn="l">
                        <a:lnSpc>
                          <a:spcPct val="100000"/>
                        </a:lnSpc>
                        <a:spcBef>
                          <a:spcPts val="0"/>
                        </a:spcBef>
                        <a:spcAft>
                          <a:spcPts val="0"/>
                        </a:spcAft>
                        <a:buClr>
                          <a:srgbClr val="000000"/>
                        </a:buClr>
                        <a:buSzPts val="900"/>
                        <a:buFont typeface="Arial"/>
                        <a:buChar char="•"/>
                      </a:pPr>
                      <a:r>
                        <a:rPr lang="en-US" sz="900" u="none" cap="none" strike="noStrike"/>
                        <a:t>, FSGAN struggles to preserve target image attributes such as image resolution and the face shape of the source identity.</a:t>
                      </a:r>
                      <a:endParaRPr/>
                    </a:p>
                    <a:p>
                      <a:pPr indent="-285750" lvl="0" marL="285750" marR="0" rtl="0" algn="l">
                        <a:lnSpc>
                          <a:spcPct val="100000"/>
                        </a:lnSpc>
                        <a:spcBef>
                          <a:spcPts val="0"/>
                        </a:spcBef>
                        <a:spcAft>
                          <a:spcPts val="0"/>
                        </a:spcAft>
                        <a:buClr>
                          <a:srgbClr val="000000"/>
                        </a:buClr>
                        <a:buSzPts val="900"/>
                        <a:buFont typeface="Arial"/>
                        <a:buChar char="•"/>
                      </a:pPr>
                      <a:r>
                        <a:rPr lang="en-US" sz="900" u="none" cap="none" strike="noStrike"/>
                        <a:t>. Common occlusions such as hair, glasses, and hands can obscure the source’s or the target’s face, causing visual inconsistencies and artifacts in the face swap results.</a:t>
                      </a:r>
                      <a:endParaRPr sz="900" u="none" cap="none" strike="noStrike"/>
                    </a:p>
                  </a:txBody>
                  <a:tcPr marT="45725" marB="45725" marR="91450" marL="91450"/>
                </a:tc>
              </a:tr>
              <a:tr h="1204625">
                <a:tc>
                  <a:txBody>
                    <a:bodyPr/>
                    <a:lstStyle/>
                    <a:p>
                      <a:pPr indent="0" lvl="0" marL="0" marR="0" rtl="0" algn="l">
                        <a:lnSpc>
                          <a:spcPct val="100000"/>
                        </a:lnSpc>
                        <a:spcBef>
                          <a:spcPts val="0"/>
                        </a:spcBef>
                        <a:spcAft>
                          <a:spcPts val="0"/>
                        </a:spcAft>
                        <a:buClr>
                          <a:srgbClr val="000000"/>
                        </a:buClr>
                        <a:buSzPts val="900"/>
                        <a:buFont typeface="Arial"/>
                        <a:buNone/>
                      </a:pPr>
                      <a:r>
                        <a:rPr lang="en-US" sz="900" u="none" cap="none" strike="noStrike"/>
                        <a:t>2023</a:t>
                      </a:r>
                      <a:endParaRPr sz="9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900"/>
                        <a:buFont typeface="Arial"/>
                        <a:buNone/>
                      </a:pPr>
                      <a:r>
                        <a:rPr lang="en-US" sz="900" u="none" cap="none" strike="noStrike"/>
                        <a:t>Chinese Face Dataset for Face Recognition in an Uncontrolled Classroom Environment</a:t>
                      </a:r>
                      <a:endParaRPr sz="9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900"/>
                        <a:buFont typeface="Arial"/>
                        <a:buNone/>
                      </a:pPr>
                      <a:r>
                        <a:rPr lang="en-US" sz="900" u="none" cap="none" strike="noStrike"/>
                        <a:t>NIANFENG LI ,XIANGFENG SHEN , LIYAN SUN,ZHIGUO XIAO , TIANJIAO DING ,TIANSHENG LI , AND XINHANG LI</a:t>
                      </a:r>
                      <a:endParaRPr sz="9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900"/>
                        <a:buFont typeface="Arial"/>
                        <a:buNone/>
                      </a:pPr>
                      <a:r>
                        <a:rPr lang="en-US" sz="900" u="none" cap="none" strike="noStrike"/>
                        <a:t>The study addresses the challenge of face verification in uncontrolled environments due to varying camera angles. A new Chinese face dataset (UCEC-Face) collected from real classroom surveillance videos is introduced, containing 7395 images of 130 subjects. Experimental results with existing face verification models like OpenFace and ArcFace show a lower accuracy of 69.7%, highlighting the need for improved models for Asian face verification in real-world settings.</a:t>
                      </a:r>
                      <a:endParaRPr sz="900" u="none" cap="none" strike="noStrike"/>
                    </a:p>
                  </a:txBody>
                  <a:tcPr marT="45725" marB="45725" marR="91450" marL="91450"/>
                </a:tc>
                <a:tc>
                  <a:txBody>
                    <a:bodyPr/>
                    <a:lstStyle/>
                    <a:p>
                      <a:pPr indent="-285750" lvl="0" marL="285750" marR="0" rtl="0" algn="l">
                        <a:lnSpc>
                          <a:spcPct val="100000"/>
                        </a:lnSpc>
                        <a:spcBef>
                          <a:spcPts val="0"/>
                        </a:spcBef>
                        <a:spcAft>
                          <a:spcPts val="0"/>
                        </a:spcAft>
                        <a:buClr>
                          <a:srgbClr val="000000"/>
                        </a:buClr>
                        <a:buSzPts val="900"/>
                        <a:buFont typeface="Arial"/>
                        <a:buChar char="•"/>
                      </a:pPr>
                      <a:r>
                        <a:rPr lang="en-US" sz="900" u="none" cap="none" strike="noStrike"/>
                        <a:t>The dataset UCEC-Face is s obtained by purchasing classroom surveillance videos from different schools, and we filtered the surveillance videos to obtain 35 surveillance videos that met the conditions of an uncontrolled environment. On this basis, manual filtering and data enhancement operations were obtained.</a:t>
                      </a:r>
                      <a:endParaRPr sz="900" u="none" cap="none" strike="noStrike"/>
                    </a:p>
                  </a:txBody>
                  <a:tcPr marT="45725" marB="45725" marR="91450" marL="91450"/>
                </a:tc>
                <a:tc>
                  <a:txBody>
                    <a:bodyPr/>
                    <a:lstStyle/>
                    <a:p>
                      <a:pPr indent="-285750" lvl="0" marL="285750" marR="0" rtl="0" algn="l">
                        <a:lnSpc>
                          <a:spcPct val="100000"/>
                        </a:lnSpc>
                        <a:spcBef>
                          <a:spcPts val="0"/>
                        </a:spcBef>
                        <a:spcAft>
                          <a:spcPts val="0"/>
                        </a:spcAft>
                        <a:buClr>
                          <a:srgbClr val="000000"/>
                        </a:buClr>
                        <a:buSzPts val="900"/>
                        <a:buFont typeface="Arial"/>
                        <a:buChar char="•"/>
                      </a:pPr>
                      <a:r>
                        <a:rPr lang="en-US" sz="900" u="none" cap="none" strike="noStrike"/>
                        <a:t>The proposed UCEC-Face dataset is more challenging than other existing face datasets, such as Yale, LFW, and PubFig</a:t>
                      </a:r>
                      <a:endParaRPr sz="900" u="none" cap="none" strike="noStrike"/>
                    </a:p>
                  </a:txBody>
                  <a:tcPr marT="45725" marB="45725" marR="91450" marL="91450"/>
                </a:tc>
              </a:tr>
              <a:tr h="1108600">
                <a:tc>
                  <a:txBody>
                    <a:bodyPr/>
                    <a:lstStyle/>
                    <a:p>
                      <a:pPr indent="0" lvl="0" marL="0" marR="0" rtl="0" algn="l">
                        <a:lnSpc>
                          <a:spcPct val="100000"/>
                        </a:lnSpc>
                        <a:spcBef>
                          <a:spcPts val="0"/>
                        </a:spcBef>
                        <a:spcAft>
                          <a:spcPts val="0"/>
                        </a:spcAft>
                        <a:buClr>
                          <a:srgbClr val="000000"/>
                        </a:buClr>
                        <a:buSzPts val="900"/>
                        <a:buFont typeface="Arial"/>
                        <a:buNone/>
                      </a:pPr>
                      <a:r>
                        <a:rPr lang="en-US" sz="900" u="none" cap="none" strike="noStrike"/>
                        <a:t>2023</a:t>
                      </a:r>
                      <a:endParaRPr sz="9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900"/>
                        <a:buFont typeface="Arial"/>
                        <a:buNone/>
                      </a:pPr>
                      <a:r>
                        <a:rPr lang="en-US" sz="900" u="none" cap="none" strike="noStrike"/>
                        <a:t>A Real-Time Face Detection Method Based on Blink Detection </a:t>
                      </a:r>
                      <a:endParaRPr sz="9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900"/>
                        <a:buFont typeface="Arial"/>
                        <a:buNone/>
                      </a:pPr>
                      <a:r>
                        <a:rPr lang="en-US" sz="900" u="none" cap="none" strike="noStrike"/>
                        <a:t>HUI QI,CHENXU WU,YING SHI, XIAOBO QI1,KAIGE DUAN , AND XIAOBIN WANG</a:t>
                      </a:r>
                      <a:endParaRPr sz="9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900"/>
                        <a:buFont typeface="Arial"/>
                        <a:buNone/>
                      </a:pPr>
                      <a:r>
                        <a:rPr lang="en-US" sz="900" u="none" cap="none" strike="noStrike"/>
                        <a:t>This paper introduces a real-time face detection method for face anti-spoofing, addressing photo fraud attacks and illumination challenges in video recognition. The method combines image texture features from the LBP algorithm, ResNet network for facial feature extraction, an attention mechanism for enhancement, and BiLSTM for temporal characteristics. SPP pooling is used for local and global feature fusion, improving detection accuracy</a:t>
                      </a:r>
                      <a:endParaRPr sz="900" u="none" cap="none" strike="noStrike"/>
                    </a:p>
                  </a:txBody>
                  <a:tcPr marT="45725" marB="45725" marR="91450" marL="91450"/>
                </a:tc>
                <a:tc>
                  <a:txBody>
                    <a:bodyPr/>
                    <a:lstStyle/>
                    <a:p>
                      <a:pPr indent="-285750" lvl="0" marL="285750" marR="0" rtl="0" algn="l">
                        <a:lnSpc>
                          <a:spcPct val="100000"/>
                        </a:lnSpc>
                        <a:spcBef>
                          <a:spcPts val="0"/>
                        </a:spcBef>
                        <a:spcAft>
                          <a:spcPts val="0"/>
                        </a:spcAft>
                        <a:buClr>
                          <a:srgbClr val="000000"/>
                        </a:buClr>
                        <a:buSzPts val="900"/>
                        <a:buFont typeface="Arial"/>
                        <a:buChar char="•"/>
                      </a:pPr>
                      <a:r>
                        <a:rPr lang="en-US" sz="900" u="none" cap="none" strike="noStrike"/>
                        <a:t>. Experimental results on NUAA, CASIA-SURF, and CASIA-FASD datasets show high accuracy levels of 99.48%, 98.65%, and 99.17%, respectively.</a:t>
                      </a:r>
                      <a:endParaRPr/>
                    </a:p>
                    <a:p>
                      <a:pPr indent="-285750" lvl="0" marL="285750" marR="0" rtl="0" algn="l">
                        <a:lnSpc>
                          <a:spcPct val="100000"/>
                        </a:lnSpc>
                        <a:spcBef>
                          <a:spcPts val="0"/>
                        </a:spcBef>
                        <a:spcAft>
                          <a:spcPts val="0"/>
                        </a:spcAft>
                        <a:buClr>
                          <a:srgbClr val="000000"/>
                        </a:buClr>
                        <a:buSzPts val="900"/>
                        <a:buFont typeface="Arial"/>
                        <a:buChar char="•"/>
                      </a:pPr>
                      <a:r>
                        <a:rPr lang="en-US" sz="900" u="none" cap="none" strike="noStrike"/>
                        <a:t>The method proposed in this paper has a good effect on the accuracy of anti-spoofing real-time face recognition</a:t>
                      </a:r>
                      <a:endParaRPr sz="900" u="none" cap="none" strike="noStrike"/>
                    </a:p>
                  </a:txBody>
                  <a:tcPr marT="45725" marB="45725" marR="91450" marL="91450"/>
                </a:tc>
                <a:tc>
                  <a:txBody>
                    <a:bodyPr/>
                    <a:lstStyle/>
                    <a:p>
                      <a:pPr indent="-285750" lvl="0" marL="285750" marR="0" rtl="0" algn="l">
                        <a:lnSpc>
                          <a:spcPct val="100000"/>
                        </a:lnSpc>
                        <a:spcBef>
                          <a:spcPts val="0"/>
                        </a:spcBef>
                        <a:spcAft>
                          <a:spcPts val="0"/>
                        </a:spcAft>
                        <a:buClr>
                          <a:srgbClr val="000000"/>
                        </a:buClr>
                        <a:buSzPts val="900"/>
                        <a:buFont typeface="Arial"/>
                        <a:buChar char="•"/>
                      </a:pPr>
                      <a:r>
                        <a:rPr lang="en-US" sz="900" u="none" cap="none" strike="noStrike"/>
                        <a:t>Efficiently separating brightness and reflected light features from RGB images to further improve model performance</a:t>
                      </a:r>
                      <a:endParaRPr sz="900" u="none" cap="none" strike="noStrike"/>
                    </a:p>
                  </a:txBody>
                  <a:tcPr marT="45725" marB="45725" marR="91450" marL="91450"/>
                </a:tc>
              </a:tr>
              <a:tr h="628500">
                <a:tc>
                  <a:txBody>
                    <a:bodyPr/>
                    <a:lstStyle/>
                    <a:p>
                      <a:pPr indent="0" lvl="0" marL="0" marR="0" rtl="0" algn="l">
                        <a:lnSpc>
                          <a:spcPct val="100000"/>
                        </a:lnSpc>
                        <a:spcBef>
                          <a:spcPts val="0"/>
                        </a:spcBef>
                        <a:spcAft>
                          <a:spcPts val="0"/>
                        </a:spcAft>
                        <a:buClr>
                          <a:srgbClr val="000000"/>
                        </a:buClr>
                        <a:buSzPts val="900"/>
                        <a:buFont typeface="Arial"/>
                        <a:buNone/>
                      </a:pPr>
                      <a:r>
                        <a:rPr lang="en-US" sz="900" u="none" cap="none" strike="noStrike"/>
                        <a:t>2023</a:t>
                      </a:r>
                      <a:endParaRPr sz="9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900"/>
                        <a:buFont typeface="Arial"/>
                        <a:buNone/>
                      </a:pPr>
                      <a:r>
                        <a:rPr lang="en-US" sz="900" u="none" cap="none" strike="noStrike"/>
                        <a:t>Face Recognition and Face Detection Benefits and Challenges </a:t>
                      </a:r>
                      <a:endParaRPr sz="9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800"/>
                        <a:buFont typeface="Arial"/>
                        <a:buNone/>
                      </a:pPr>
                      <a:r>
                        <a:rPr lang="en-US" sz="800" u="none" cap="none" strike="noStrike"/>
                        <a:t>Roweida Remone Tizee February and Ms. Sushree Sasmita Dash</a:t>
                      </a:r>
                      <a:endParaRPr sz="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900"/>
                        <a:buFont typeface="Arial"/>
                        <a:buNone/>
                      </a:pPr>
                      <a:r>
                        <a:rPr lang="en-US" sz="900" u="none" cap="none" strike="noStrike"/>
                        <a:t>This research paper explores the history and differences between face detection and recognition, discussing benefits, challenges, and the feasibility of using face detection for automated attendance in educational settings.</a:t>
                      </a:r>
                      <a:endParaRPr sz="9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900"/>
                        <a:buFont typeface="Arial"/>
                        <a:buNone/>
                      </a:pPr>
                      <a:r>
                        <a:rPr lang="en-US" sz="900" u="none" cap="none" strike="noStrike"/>
                        <a:t>Feedback from 34 Namibian educators indicates willingness to adopt such systems</a:t>
                      </a:r>
                      <a:endParaRPr sz="9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900"/>
                        <a:buFont typeface="Arial"/>
                        <a:buNone/>
                      </a:pPr>
                      <a:r>
                        <a:rPr lang="en-US" sz="900" u="none" cap="none" strike="noStrike"/>
                        <a:t>Challenges remain for widespread implementation.</a:t>
                      </a:r>
                      <a:endParaRPr sz="900" u="none" cap="none" strike="noStrike"/>
                    </a:p>
                  </a:txBody>
                  <a:tcPr marT="45725" marB="45725" marR="91450" marL="91450"/>
                </a:tc>
              </a:tr>
              <a:tr h="628500">
                <a:tc>
                  <a:txBody>
                    <a:bodyPr/>
                    <a:lstStyle/>
                    <a:p>
                      <a:pPr indent="0" lvl="0" marL="0" marR="0" rtl="0" algn="l">
                        <a:lnSpc>
                          <a:spcPct val="100000"/>
                        </a:lnSpc>
                        <a:spcBef>
                          <a:spcPts val="0"/>
                        </a:spcBef>
                        <a:spcAft>
                          <a:spcPts val="0"/>
                        </a:spcAft>
                        <a:buClr>
                          <a:srgbClr val="000000"/>
                        </a:buClr>
                        <a:buSzPts val="900"/>
                        <a:buFont typeface="Arial"/>
                        <a:buNone/>
                      </a:pPr>
                      <a:r>
                        <a:rPr lang="en-US" sz="900" u="none" cap="none" strike="noStrike"/>
                        <a:t>2020</a:t>
                      </a:r>
                      <a:endParaRPr sz="9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900"/>
                        <a:buFont typeface="Arial"/>
                        <a:buNone/>
                      </a:pPr>
                      <a:r>
                        <a:rPr lang="en-US" sz="900" u="none" cap="none" strike="noStrike"/>
                        <a:t>Deep Learning Implementation of Facemask and Physical Distancing Detection with Alarm Systems</a:t>
                      </a:r>
                      <a:endParaRPr sz="9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900"/>
                        <a:buFont typeface="Arial"/>
                        <a:buNone/>
                      </a:pPr>
                      <a:r>
                        <a:rPr lang="en-US" sz="900" u="none" cap="none" strike="noStrike"/>
                        <a:t>Militante SV and Dionisio NV</a:t>
                      </a:r>
                      <a:endParaRPr sz="9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900"/>
                        <a:buFont typeface="Arial"/>
                        <a:buNone/>
                      </a:pPr>
                      <a:r>
                        <a:rPr lang="en-US" sz="900" u="none" cap="none" strike="noStrike"/>
                        <a:t> deep learning-based system for detecting face masks and enforcing physical distancing, showcased at the 2020 ICVEE conference.</a:t>
                      </a:r>
                      <a:endParaRPr sz="9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900"/>
                        <a:buFont typeface="Arial"/>
                        <a:buNone/>
                      </a:pPr>
                      <a:r>
                        <a:rPr lang="en-US" sz="900" u="none" cap="none" strike="noStrike"/>
                        <a:t> Their approach integrates alarm systems to enhance safety measures in public settings, illustrating advancements in AI application for public health protocols</a:t>
                      </a:r>
                      <a:endParaRPr/>
                    </a:p>
                    <a:p>
                      <a:pPr indent="0" lvl="0" marL="0" marR="0" rtl="0" algn="l">
                        <a:lnSpc>
                          <a:spcPct val="100000"/>
                        </a:lnSpc>
                        <a:spcBef>
                          <a:spcPts val="0"/>
                        </a:spcBef>
                        <a:spcAft>
                          <a:spcPts val="0"/>
                        </a:spcAft>
                        <a:buClr>
                          <a:srgbClr val="000000"/>
                        </a:buClr>
                        <a:buSzPts val="900"/>
                        <a:buFont typeface="Arial"/>
                        <a:buNone/>
                      </a:pPr>
                      <a:r>
                        <a:t/>
                      </a:r>
                      <a:endParaRPr sz="900" u="none" cap="none" strike="noStrike"/>
                    </a:p>
                    <a:p>
                      <a:pPr indent="0" lvl="0" marL="0" marR="0" rtl="0" algn="l">
                        <a:lnSpc>
                          <a:spcPct val="100000"/>
                        </a:lnSpc>
                        <a:spcBef>
                          <a:spcPts val="0"/>
                        </a:spcBef>
                        <a:spcAft>
                          <a:spcPts val="0"/>
                        </a:spcAft>
                        <a:buClr>
                          <a:srgbClr val="000000"/>
                        </a:buClr>
                        <a:buSzPts val="900"/>
                        <a:buFont typeface="Arial"/>
                        <a:buNone/>
                      </a:pPr>
                      <a:r>
                        <a:t/>
                      </a:r>
                      <a:endParaRPr sz="9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900"/>
                        <a:buFont typeface="Arial"/>
                        <a:buNone/>
                      </a:pPr>
                      <a:r>
                        <a:rPr lang="en-US" sz="900" u="none" cap="none" strike="noStrike"/>
                        <a:t>Various deep</a:t>
                      </a:r>
                      <a:r>
                        <a:rPr lang="en-US" sz="900" u="none" cap="none" strike="noStrike"/>
                        <a:t> learning techniques can be added for better accuracy</a:t>
                      </a:r>
                      <a:endParaRPr sz="900" u="none" cap="none" strike="noStrike"/>
                    </a:p>
                  </a:txBody>
                  <a:tcPr marT="45725" marB="45725" marR="91450" marL="91450"/>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6" name="Shape 2146"/>
        <p:cNvGrpSpPr/>
        <p:nvPr/>
      </p:nvGrpSpPr>
      <p:grpSpPr>
        <a:xfrm>
          <a:off x="0" y="0"/>
          <a:ext cx="0" cy="0"/>
          <a:chOff x="0" y="0"/>
          <a:chExt cx="0" cy="0"/>
        </a:xfrm>
      </p:grpSpPr>
      <p:sp>
        <p:nvSpPr>
          <p:cNvPr id="2147" name="Google Shape;2147;p18"/>
          <p:cNvSpPr txBox="1"/>
          <p:nvPr>
            <p:ph type="title"/>
          </p:nvPr>
        </p:nvSpPr>
        <p:spPr>
          <a:xfrm>
            <a:off x="838200" y="102739"/>
            <a:ext cx="10515600" cy="13257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SzPts val="1800"/>
              <a:buNone/>
            </a:pPr>
            <a:r>
              <a:rPr b="1" lang="en-US">
                <a:latin typeface="Times New Roman"/>
                <a:ea typeface="Times New Roman"/>
                <a:cs typeface="Times New Roman"/>
                <a:sym typeface="Times New Roman"/>
              </a:rPr>
              <a:t>LITERATURE SURVEY</a:t>
            </a:r>
            <a:endParaRPr/>
          </a:p>
        </p:txBody>
      </p:sp>
      <p:graphicFrame>
        <p:nvGraphicFramePr>
          <p:cNvPr id="2148" name="Google Shape;2148;p18"/>
          <p:cNvGraphicFramePr/>
          <p:nvPr/>
        </p:nvGraphicFramePr>
        <p:xfrm>
          <a:off x="174687" y="1306697"/>
          <a:ext cx="3000000" cy="3000000"/>
        </p:xfrm>
        <a:graphic>
          <a:graphicData uri="http://schemas.openxmlformats.org/drawingml/2006/table">
            <a:tbl>
              <a:tblPr bandRow="1" firstRow="1">
                <a:noFill/>
                <a:tableStyleId>{23F37190-5806-40D5-8642-D6945749E1EA}</a:tableStyleId>
              </a:tblPr>
              <a:tblGrid>
                <a:gridCol w="637950"/>
                <a:gridCol w="1418425"/>
                <a:gridCol w="1099425"/>
                <a:gridCol w="2888175"/>
                <a:gridCol w="3111200"/>
                <a:gridCol w="2687450"/>
              </a:tblGrid>
              <a:tr h="373150">
                <a:tc>
                  <a:txBody>
                    <a:bodyPr/>
                    <a:lstStyle/>
                    <a:p>
                      <a:pPr indent="0" lvl="0" marL="0" marR="0" rtl="0" algn="ctr">
                        <a:lnSpc>
                          <a:spcPct val="100000"/>
                        </a:lnSpc>
                        <a:spcBef>
                          <a:spcPts val="0"/>
                        </a:spcBef>
                        <a:spcAft>
                          <a:spcPts val="0"/>
                        </a:spcAft>
                        <a:buClr>
                          <a:srgbClr val="000000"/>
                        </a:buClr>
                        <a:buSzPts val="700"/>
                        <a:buFont typeface="Arial"/>
                        <a:buNone/>
                      </a:pPr>
                      <a:r>
                        <a:rPr lang="en-US" sz="700" u="none" cap="none" strike="noStrike"/>
                        <a:t>Year </a:t>
                      </a:r>
                      <a:endParaRPr sz="7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700"/>
                        <a:buFont typeface="Arial"/>
                        <a:buNone/>
                      </a:pPr>
                      <a:r>
                        <a:rPr lang="en-US" sz="700" u="none" cap="none" strike="noStrike"/>
                        <a:t>Title </a:t>
                      </a:r>
                      <a:endParaRPr sz="7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700"/>
                        <a:buFont typeface="Arial"/>
                        <a:buNone/>
                      </a:pPr>
                      <a:r>
                        <a:rPr lang="en-US" sz="700" u="none" cap="none" strike="noStrike"/>
                        <a:t>Author(s)</a:t>
                      </a:r>
                      <a:endParaRPr sz="7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700"/>
                        <a:buFont typeface="Arial"/>
                        <a:buNone/>
                      </a:pPr>
                      <a:r>
                        <a:rPr lang="en-US" sz="700" u="none" cap="none" strike="noStrike"/>
                        <a:t>Description</a:t>
                      </a:r>
                      <a:endParaRPr sz="7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700"/>
                        <a:buFont typeface="Arial"/>
                        <a:buNone/>
                      </a:pPr>
                      <a:r>
                        <a:rPr lang="en-US" sz="700" u="none" cap="none" strike="noStrike"/>
                        <a:t>Advantages</a:t>
                      </a:r>
                      <a:endParaRPr sz="7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700"/>
                        <a:buFont typeface="Arial"/>
                        <a:buNone/>
                      </a:pPr>
                      <a:r>
                        <a:rPr lang="en-US" sz="700" u="none" cap="none" strike="noStrike"/>
                        <a:t>Drawbacks</a:t>
                      </a:r>
                      <a:endParaRPr sz="700" u="none" cap="none" strike="noStrike"/>
                    </a:p>
                  </a:txBody>
                  <a:tcPr marT="45725" marB="45725" marR="91450" marL="91450"/>
                </a:tc>
              </a:tr>
              <a:tr h="1002400">
                <a:tc>
                  <a:txBody>
                    <a:bodyPr/>
                    <a:lstStyle/>
                    <a:p>
                      <a:pPr indent="0" lvl="0" marL="0" marR="0" rtl="0" algn="l">
                        <a:lnSpc>
                          <a:spcPct val="100000"/>
                        </a:lnSpc>
                        <a:spcBef>
                          <a:spcPts val="0"/>
                        </a:spcBef>
                        <a:spcAft>
                          <a:spcPts val="0"/>
                        </a:spcAft>
                        <a:buClr>
                          <a:srgbClr val="000000"/>
                        </a:buClr>
                        <a:buSzPts val="700"/>
                        <a:buFont typeface="Arial"/>
                        <a:buNone/>
                      </a:pPr>
                      <a:r>
                        <a:rPr lang="en-US" sz="700" u="none" cap="none" strike="noStrike"/>
                        <a:t>2024</a:t>
                      </a:r>
                      <a:endParaRPr sz="700" u="none" cap="none" strike="noStrike"/>
                    </a:p>
                  </a:txBody>
                  <a:tcPr marT="45725" marB="45725" marR="91450" marL="91450"/>
                </a:tc>
                <a:tc>
                  <a:txBody>
                    <a:bodyPr/>
                    <a:lstStyle/>
                    <a:p>
                      <a:pPr indent="0" lvl="0" marL="0" marR="0" rtl="0" algn="l">
                        <a:lnSpc>
                          <a:spcPct val="173076"/>
                        </a:lnSpc>
                        <a:spcBef>
                          <a:spcPts val="0"/>
                        </a:spcBef>
                        <a:spcAft>
                          <a:spcPts val="0"/>
                        </a:spcAft>
                        <a:buClr>
                          <a:schemeClr val="dk1"/>
                        </a:buClr>
                        <a:buSzPts val="1100"/>
                        <a:buFont typeface="Arial"/>
                        <a:buNone/>
                      </a:pPr>
                      <a:r>
                        <a:rPr lang="en-US" sz="700" u="none" cap="none" strike="noStrike"/>
                        <a:t>Driver Identification and Detection of Drowsiness while Driving</a:t>
                      </a:r>
                      <a:endParaRPr b="1" sz="700" u="none" cap="none" strike="noStrike">
                        <a:solidFill>
                          <a:srgbClr val="006699"/>
                        </a:solidFill>
                        <a:highlight>
                          <a:srgbClr val="FFFFFF"/>
                        </a:highlight>
                        <a:latin typeface="Times New Roman"/>
                        <a:ea typeface="Times New Roman"/>
                        <a:cs typeface="Times New Roman"/>
                        <a:sym typeface="Times New Roman"/>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700"/>
                        <a:buFont typeface="Arial"/>
                        <a:buNone/>
                      </a:pPr>
                      <a:r>
                        <a:rPr lang="en-US" sz="700" u="none" cap="none" strike="noStrike"/>
                        <a:t>Sonia Díaz-Santos,Óscar Cigala-Álvarez,Ester Gonzalez-Sosa,Pino Caballero-Gil and Cándido Caballero-Gil </a:t>
                      </a:r>
                      <a:endParaRPr sz="7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700"/>
                        <a:buFont typeface="Arial"/>
                        <a:buNone/>
                      </a:pPr>
                      <a:r>
                        <a:rPr lang="en-US" sz="700" u="none" cap="none" strike="noStrike"/>
                        <a:t>This paper introduces an innovative approach that combines facial recognition and drowsiness detection technologies with IoT capabilities, aimed at enhancing vehicle security and driver safety. The project includes two phases: facial recognition for driver authentication and continuous eye monitoring for real-time drowsiness detection, utilizing edge computing. </a:t>
                      </a:r>
                      <a:endParaRPr sz="7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700"/>
                        <a:buFont typeface="Arial"/>
                        <a:buNone/>
                      </a:pPr>
                      <a:r>
                        <a:rPr lang="en-US" sz="700" u="none" cap="none" strike="noStrike"/>
                        <a:t>This study highlights the potential of these innovations in revolutionizing automotive security and accident prevention within intelligent transport systems. </a:t>
                      </a:r>
                      <a:endParaRPr sz="700" u="none" cap="none" strike="noStrike"/>
                    </a:p>
                  </a:txBody>
                  <a:tcPr marT="45725" marB="45725" marR="91450" marL="91450"/>
                </a:tc>
                <a:tc>
                  <a:txBody>
                    <a:bodyPr/>
                    <a:lstStyle/>
                    <a:p>
                      <a:pPr indent="-285750" lvl="0" marL="285750" marR="0" rtl="0" algn="l">
                        <a:lnSpc>
                          <a:spcPct val="100000"/>
                        </a:lnSpc>
                        <a:spcBef>
                          <a:spcPts val="0"/>
                        </a:spcBef>
                        <a:spcAft>
                          <a:spcPts val="0"/>
                        </a:spcAft>
                        <a:buClr>
                          <a:srgbClr val="000000"/>
                        </a:buClr>
                        <a:buSzPts val="700"/>
                        <a:buFont typeface="Arial"/>
                        <a:buChar char="•"/>
                      </a:pPr>
                      <a:r>
                        <a:rPr lang="en-US" sz="700" u="none" cap="none" strike="noStrike"/>
                        <a:t>Hit</a:t>
                      </a:r>
                      <a:endParaRPr/>
                    </a:p>
                    <a:p>
                      <a:pPr indent="-285750" lvl="0" marL="285750" marR="0" rtl="0" algn="l">
                        <a:lnSpc>
                          <a:spcPct val="100000"/>
                        </a:lnSpc>
                        <a:spcBef>
                          <a:spcPts val="0"/>
                        </a:spcBef>
                        <a:spcAft>
                          <a:spcPts val="0"/>
                        </a:spcAft>
                        <a:buClr>
                          <a:srgbClr val="000000"/>
                        </a:buClr>
                        <a:buSzPts val="700"/>
                        <a:buFont typeface="Arial"/>
                        <a:buChar char="•"/>
                      </a:pPr>
                      <a:r>
                        <a:rPr lang="en-US" sz="700" u="none" cap="none" strike="noStrike"/>
                        <a:t>Mis-identifying</a:t>
                      </a:r>
                      <a:endParaRPr/>
                    </a:p>
                    <a:p>
                      <a:pPr indent="-285750" lvl="0" marL="285750" marR="0" rtl="0" algn="l">
                        <a:lnSpc>
                          <a:spcPct val="100000"/>
                        </a:lnSpc>
                        <a:spcBef>
                          <a:spcPts val="0"/>
                        </a:spcBef>
                        <a:spcAft>
                          <a:spcPts val="0"/>
                        </a:spcAft>
                        <a:buClr>
                          <a:srgbClr val="000000"/>
                        </a:buClr>
                        <a:buSzPts val="700"/>
                        <a:buFont typeface="Arial"/>
                        <a:buChar char="•"/>
                      </a:pPr>
                      <a:r>
                        <a:rPr lang="en-US" sz="700" u="none" cap="none" strike="noStrike"/>
                        <a:t>Failure</a:t>
                      </a:r>
                      <a:endParaRPr sz="700" u="none" cap="none" strike="noStrike"/>
                    </a:p>
                  </a:txBody>
                  <a:tcPr marT="45725" marB="45725" marR="91450" marL="91450"/>
                </a:tc>
              </a:tr>
              <a:tr h="1002400">
                <a:tc>
                  <a:txBody>
                    <a:bodyPr/>
                    <a:lstStyle/>
                    <a:p>
                      <a:pPr indent="0" lvl="0" marL="0" marR="0" rtl="0" algn="l">
                        <a:lnSpc>
                          <a:spcPct val="100000"/>
                        </a:lnSpc>
                        <a:spcBef>
                          <a:spcPts val="0"/>
                        </a:spcBef>
                        <a:spcAft>
                          <a:spcPts val="0"/>
                        </a:spcAft>
                        <a:buClr>
                          <a:srgbClr val="000000"/>
                        </a:buClr>
                        <a:buSzPts val="700"/>
                        <a:buFont typeface="Arial"/>
                        <a:buNone/>
                      </a:pPr>
                      <a:r>
                        <a:rPr lang="en-US" sz="700" u="none" cap="none" strike="noStrike"/>
                        <a:t>2024</a:t>
                      </a:r>
                      <a:endParaRPr sz="7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700"/>
                        <a:buFont typeface="Arial"/>
                        <a:buNone/>
                      </a:pPr>
                      <a:r>
                        <a:rPr lang="en-US" sz="700" u="none" cap="none" strike="noStrike"/>
                        <a:t>AI-Based Advanced Approaches and Dry Eye Disease Detection Based on Multi-Source Evidence: Cases, Applications, Issues, and Future Direction</a:t>
                      </a:r>
                      <a:endParaRPr sz="7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700"/>
                        <a:buFont typeface="Arial"/>
                        <a:buNone/>
                      </a:pPr>
                      <a:r>
                        <a:rPr lang="en-US" sz="700" u="none" cap="none" strike="noStrike"/>
                        <a:t>Mini Han Wang*, Lumin Xing, Yi Pan*, Feng Gu, Junbin Fang, Xiangrong Yu*, Chi Pui Pang, Kelvin Kam-Lung Chong*, Carol Yim-Lui Cheung, Xulin Liao, Xiaoxiao Fang, Jie Yang, Ruoyu Zhou, Xiaoshu Zhou, Fengling Wang, and Wenjian Liu*</a:t>
                      </a:r>
                      <a:endParaRPr sz="7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700"/>
                        <a:buFont typeface="Arial"/>
                        <a:buNone/>
                      </a:pPr>
                      <a:r>
                        <a:rPr lang="en-US" sz="700" u="none" cap="none" strike="noStrike"/>
                        <a:t>This study explores the potential of Artificial Intelligence (AI) in early screening and prognosis of Dry Eye Disease (DED), aiming to enhance the accuracy of therapeutic approaches for eye-care practitioners.</a:t>
                      </a:r>
                      <a:endParaRPr sz="7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700"/>
                        <a:buFont typeface="Arial"/>
                        <a:buNone/>
                      </a:pPr>
                      <a:r>
                        <a:rPr lang="en-US" sz="700" u="none" cap="none" strike="noStrike"/>
                        <a:t>This study explores the potential of Artificial Intelligence (AI) in early screening and prognosis of Dry Eye Disease (DED), aiming to enhance the accuracy of therapeutic approaches for eye-care practitioners.</a:t>
                      </a:r>
                      <a:endParaRPr sz="700" u="none" cap="none" strike="noStrike"/>
                    </a:p>
                  </a:txBody>
                  <a:tcPr marT="45725" marB="45725" marR="91450" marL="91450"/>
                </a:tc>
                <a:tc>
                  <a:txBody>
                    <a:bodyPr/>
                    <a:lstStyle/>
                    <a:p>
                      <a:pPr indent="-285750" lvl="0" marL="285750" marR="0" rtl="0" algn="l">
                        <a:lnSpc>
                          <a:spcPct val="100000"/>
                        </a:lnSpc>
                        <a:spcBef>
                          <a:spcPts val="0"/>
                        </a:spcBef>
                        <a:spcAft>
                          <a:spcPts val="0"/>
                        </a:spcAft>
                        <a:buClr>
                          <a:srgbClr val="000000"/>
                        </a:buClr>
                        <a:buSzPts val="700"/>
                        <a:buFont typeface="Arial"/>
                        <a:buChar char="•"/>
                      </a:pPr>
                      <a:r>
                        <a:rPr lang="en-US" sz="700" u="none" cap="none" strike="noStrike"/>
                        <a:t>In</a:t>
                      </a:r>
                      <a:r>
                        <a:rPr lang="en-US" sz="700" u="none" cap="none" strike="noStrike"/>
                        <a:t> CFS,c </a:t>
                      </a:r>
                      <a:r>
                        <a:rPr lang="en-US" sz="700" u="none" cap="none" strike="noStrike"/>
                        <a:t>linically, there is a kind of risk to use this method since the injection of fluorescent agent may cause eye allergy. </a:t>
                      </a:r>
                      <a:endParaRPr/>
                    </a:p>
                    <a:p>
                      <a:pPr indent="-285750" lvl="0" marL="285750" marR="0" rtl="0" algn="l">
                        <a:lnSpc>
                          <a:spcPct val="100000"/>
                        </a:lnSpc>
                        <a:spcBef>
                          <a:spcPts val="0"/>
                        </a:spcBef>
                        <a:spcAft>
                          <a:spcPts val="0"/>
                        </a:spcAft>
                        <a:buClr>
                          <a:srgbClr val="000000"/>
                        </a:buClr>
                        <a:buSzPts val="700"/>
                        <a:buFont typeface="Arial"/>
                        <a:buChar char="•"/>
                      </a:pPr>
                      <a:r>
                        <a:rPr lang="en-US" sz="700" u="none" cap="none" strike="noStrike"/>
                        <a:t>In OSDI the questionnaire results may be subjective with low accuracy, which is also time-wasting and resourceconsuming.</a:t>
                      </a:r>
                      <a:endParaRPr sz="700" u="none" cap="none" strike="noStrike"/>
                    </a:p>
                  </a:txBody>
                  <a:tcPr marT="45725" marB="45725" marR="91450" marL="91450"/>
                </a:tc>
              </a:tr>
              <a:tr h="1002400">
                <a:tc>
                  <a:txBody>
                    <a:bodyPr/>
                    <a:lstStyle/>
                    <a:p>
                      <a:pPr indent="0" lvl="0" marL="0" marR="0" rtl="0" algn="l">
                        <a:lnSpc>
                          <a:spcPct val="100000"/>
                        </a:lnSpc>
                        <a:spcBef>
                          <a:spcPts val="0"/>
                        </a:spcBef>
                        <a:spcAft>
                          <a:spcPts val="0"/>
                        </a:spcAft>
                        <a:buClr>
                          <a:srgbClr val="000000"/>
                        </a:buClr>
                        <a:buSzPts val="700"/>
                        <a:buFont typeface="Arial"/>
                        <a:buNone/>
                      </a:pPr>
                      <a:r>
                        <a:rPr lang="en-US" sz="700" u="none" cap="none" strike="noStrike"/>
                        <a:t>2024</a:t>
                      </a:r>
                      <a:endParaRPr sz="7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700"/>
                        <a:buFont typeface="Arial"/>
                        <a:buNone/>
                      </a:pPr>
                      <a:r>
                        <a:rPr lang="en-US" sz="700" u="none" cap="none" strike="noStrike"/>
                        <a:t>Driver Drowsiness Multi-Method Detection for Vehicles with Autonomous Driving Functions</a:t>
                      </a:r>
                      <a:endParaRPr sz="7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700"/>
                        <a:buFont typeface="Arial"/>
                        <a:buNone/>
                      </a:pPr>
                      <a:r>
                        <a:rPr lang="en-US" sz="700" u="none" cap="none" strike="noStrike"/>
                        <a:t>Horia Beles, Tiberiu Vesselenyi, Alexandru Rus, Tudor Mitran * , Florin Bogdan Scurt † and Bogdan Adrian Tolea</a:t>
                      </a:r>
                      <a:endParaRPr sz="7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700"/>
                        <a:buFont typeface="Arial"/>
                        <a:buNone/>
                      </a:pPr>
                      <a:r>
                        <a:rPr lang="en-US" sz="700" u="none" cap="none" strike="noStrike"/>
                        <a:t>The article outlines various approaches to developing a fuzzy decision algorithm designed for monitoring and issuing warnings about driver drowsiness.</a:t>
                      </a:r>
                      <a:endParaRPr sz="700" u="none" cap="none" strike="noStrike"/>
                    </a:p>
                  </a:txBody>
                  <a:tcPr marT="45725" marB="45725" marR="91450" marL="91450"/>
                </a:tc>
                <a:tc>
                  <a:txBody>
                    <a:bodyPr/>
                    <a:lstStyle/>
                    <a:p>
                      <a:pPr indent="-285750" lvl="0" marL="285750" marR="0" rtl="0" algn="l">
                        <a:lnSpc>
                          <a:spcPct val="100000"/>
                        </a:lnSpc>
                        <a:spcBef>
                          <a:spcPts val="0"/>
                        </a:spcBef>
                        <a:spcAft>
                          <a:spcPts val="0"/>
                        </a:spcAft>
                        <a:buClr>
                          <a:srgbClr val="000000"/>
                        </a:buClr>
                        <a:buSzPts val="700"/>
                        <a:buFont typeface="Arial"/>
                        <a:buChar char="•"/>
                      </a:pPr>
                      <a:r>
                        <a:rPr lang="en-US" sz="700" u="none" cap="none" strike="noStrike"/>
                        <a:t>Trigger warnings if the driver is identified as being in a drowsy state.</a:t>
                      </a:r>
                      <a:endParaRPr/>
                    </a:p>
                    <a:p>
                      <a:pPr indent="-285750" lvl="0" marL="285750" marR="0" rtl="0" algn="l">
                        <a:lnSpc>
                          <a:spcPct val="100000"/>
                        </a:lnSpc>
                        <a:spcBef>
                          <a:spcPts val="0"/>
                        </a:spcBef>
                        <a:spcAft>
                          <a:spcPts val="0"/>
                        </a:spcAft>
                        <a:buClr>
                          <a:srgbClr val="000000"/>
                        </a:buClr>
                        <a:buSzPts val="700"/>
                        <a:buFont typeface="Arial"/>
                        <a:buChar char="•"/>
                      </a:pPr>
                      <a:r>
                        <a:rPr lang="en-US" sz="700" u="none" cap="none" strike="noStrike"/>
                        <a:t>. In cases where the driver does not respond to the warnings, the ADAS (advanced driver assistance systems) system should intervene, assuming control of the vehicle’s commands. </a:t>
                      </a:r>
                      <a:endParaRPr sz="7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700"/>
                        <a:buFont typeface="Arial"/>
                        <a:buNone/>
                      </a:pPr>
                      <a:r>
                        <a:rPr lang="en-US" sz="700" u="none" cap="none" strike="noStrike"/>
                        <a:t>The detection accuracy could be seriously affected by many factors like: driver movements, environment influence, interior of the car, etc.</a:t>
                      </a:r>
                      <a:endParaRPr sz="700" u="none" cap="none" strike="noStrike"/>
                    </a:p>
                  </a:txBody>
                  <a:tcPr marT="45725" marB="45725" marR="91450" marL="91450"/>
                </a:tc>
              </a:tr>
              <a:tr h="1002400">
                <a:tc>
                  <a:txBody>
                    <a:bodyPr/>
                    <a:lstStyle/>
                    <a:p>
                      <a:pPr indent="0" lvl="0" marL="0" marR="0" rtl="0" algn="l">
                        <a:lnSpc>
                          <a:spcPct val="100000"/>
                        </a:lnSpc>
                        <a:spcBef>
                          <a:spcPts val="0"/>
                        </a:spcBef>
                        <a:spcAft>
                          <a:spcPts val="0"/>
                        </a:spcAft>
                        <a:buClr>
                          <a:srgbClr val="000000"/>
                        </a:buClr>
                        <a:buSzPts val="700"/>
                        <a:buFont typeface="Arial"/>
                        <a:buNone/>
                      </a:pPr>
                      <a:r>
                        <a:rPr lang="en-US" sz="700" u="none" cap="none" strike="noStrike"/>
                        <a:t>2024</a:t>
                      </a:r>
                      <a:endParaRPr sz="7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700"/>
                        <a:buFont typeface="Arial"/>
                        <a:buNone/>
                      </a:pPr>
                      <a:r>
                        <a:rPr lang="en-US" sz="700" u="none" cap="none" strike="noStrike"/>
                        <a:t>IoT-Assisted Automatic Driver Drowsiness Detection through Facial Movement Analysis Using Deep Learning and a U-Net-Based Architecture</a:t>
                      </a:r>
                      <a:endParaRPr sz="7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700"/>
                        <a:buFont typeface="Arial"/>
                        <a:buNone/>
                      </a:pPr>
                      <a:r>
                        <a:rPr lang="en-US" sz="700" u="none" cap="none" strike="noStrike"/>
                        <a:t>Shiplu Das ,Sanjoy Pratihar,Buddhadeb Pradhan, Rutvij H. Jhaveri and Francesco Benedetto</a:t>
                      </a:r>
                      <a:endParaRPr sz="7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700"/>
                        <a:buFont typeface="Arial"/>
                        <a:buNone/>
                      </a:pPr>
                      <a:r>
                        <a:rPr lang="en-US" sz="700" u="none" cap="none" strike="noStrike"/>
                        <a:t>The main purpose of a detection system is to ascertain the state of an individual’s eyes, whether they are open and alert or closed, and then alert them to their level of fatigue. As a result of this, they will refrain from approaching an accident site.</a:t>
                      </a:r>
                      <a:endParaRPr sz="7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700"/>
                        <a:buFont typeface="Arial"/>
                        <a:buNone/>
                      </a:pPr>
                      <a:r>
                        <a:rPr lang="en-US" sz="700" u="none" cap="none" strike="noStrike"/>
                        <a:t>People can be promptly alerted in real time before the occurrence of any calamitous events affecting multiple people.</a:t>
                      </a:r>
                      <a:endParaRPr sz="7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700"/>
                        <a:buFont typeface="Arial"/>
                        <a:buNone/>
                      </a:pPr>
                      <a:r>
                        <a:rPr lang="en-US" sz="700" u="none" cap="none" strike="noStrike"/>
                        <a:t>More testing will be required to produce accurate results on its performance with the portability feature, enabling further use with hardware supplies.</a:t>
                      </a:r>
                      <a:endParaRPr sz="700" u="none" cap="none" strike="noStrike"/>
                    </a:p>
                  </a:txBody>
                  <a:tcPr marT="45725" marB="45725" marR="91450" marL="91450"/>
                </a:tc>
              </a:tr>
              <a:tr h="1002400">
                <a:tc>
                  <a:txBody>
                    <a:bodyPr/>
                    <a:lstStyle/>
                    <a:p>
                      <a:pPr indent="0" lvl="0" marL="0" marR="0" rtl="0" algn="l">
                        <a:lnSpc>
                          <a:spcPct val="100000"/>
                        </a:lnSpc>
                        <a:spcBef>
                          <a:spcPts val="0"/>
                        </a:spcBef>
                        <a:spcAft>
                          <a:spcPts val="0"/>
                        </a:spcAft>
                        <a:buClr>
                          <a:srgbClr val="000000"/>
                        </a:buClr>
                        <a:buSzPts val="700"/>
                        <a:buFont typeface="Arial"/>
                        <a:buNone/>
                      </a:pPr>
                      <a:r>
                        <a:rPr lang="en-US" sz="700" u="none" cap="none" strike="noStrike"/>
                        <a:t>2024</a:t>
                      </a:r>
                      <a:endParaRPr sz="7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700"/>
                        <a:buFont typeface="Arial"/>
                        <a:buNone/>
                      </a:pPr>
                      <a:r>
                        <a:rPr lang="en-US" sz="700" u="none" cap="none" strike="noStrike"/>
                        <a:t>Ultra-Wide Band Radar Empowered Driver Drowsiness Detection with Convolutional Spatial Feature Engineering and Artificial Intelligence</a:t>
                      </a:r>
                      <a:endParaRPr sz="7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700"/>
                        <a:buFont typeface="Arial"/>
                        <a:buNone/>
                      </a:pPr>
                      <a:r>
                        <a:rPr lang="en-US" sz="700" u="none" cap="none" strike="noStrike"/>
                        <a:t>Hafeez Ur Rehman Siddiqui, Ambreen Akmal, Muhammad Iqbal, Adil Ali Saleem, Muhammad Amjad Raza , Kainat Zafar, Aqsa Zaib,Sandra Dudley,Jon Arambarri,Ángel Kuc Castilla</a:t>
                      </a:r>
                      <a:r>
                        <a:rPr lang="en-US" sz="700" u="none" cap="none" strike="noStrike"/>
                        <a:t> </a:t>
                      </a:r>
                      <a:r>
                        <a:rPr lang="en-US" sz="700" u="none" cap="none" strike="noStrike"/>
                        <a:t>and Furqan Rustam</a:t>
                      </a:r>
                      <a:endParaRPr sz="7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700"/>
                        <a:buFont typeface="Arial"/>
                        <a:buNone/>
                      </a:pPr>
                      <a:r>
                        <a:rPr lang="en-US" sz="700" u="none" cap="none" strike="noStrike"/>
                        <a:t>This research aims to address the crucial need for real-time and accurate drowsiness detection to mitigate the impact of fatigue-related accidents.</a:t>
                      </a:r>
                      <a:endParaRPr sz="700" u="none" cap="none" strike="noStrike"/>
                    </a:p>
                  </a:txBody>
                  <a:tcPr marT="45725" marB="45725" marR="91450" marL="91450"/>
                </a:tc>
                <a:tc>
                  <a:txBody>
                    <a:bodyPr/>
                    <a:lstStyle/>
                    <a:p>
                      <a:pPr indent="-285750" lvl="0" marL="285750" marR="0" rtl="0" algn="l">
                        <a:lnSpc>
                          <a:spcPct val="100000"/>
                        </a:lnSpc>
                        <a:spcBef>
                          <a:spcPts val="0"/>
                        </a:spcBef>
                        <a:spcAft>
                          <a:spcPts val="0"/>
                        </a:spcAft>
                        <a:buClr>
                          <a:srgbClr val="000000"/>
                        </a:buClr>
                        <a:buSzPts val="700"/>
                        <a:buFont typeface="Arial"/>
                        <a:buChar char="•"/>
                      </a:pPr>
                      <a:r>
                        <a:rPr lang="en-US" sz="700" u="none" cap="none" strike="noStrike"/>
                        <a:t>The ensemble classifier RF-XGB-SVM, which combines Random Forest, XGBoost, and Support Vector Machine using a hard voting criterion, performed admirably with an accuracy of 96.6%.</a:t>
                      </a:r>
                      <a:endParaRPr/>
                    </a:p>
                    <a:p>
                      <a:pPr indent="-285750" lvl="0" marL="285750" marR="0" rtl="0" algn="l">
                        <a:lnSpc>
                          <a:spcPct val="100000"/>
                        </a:lnSpc>
                        <a:spcBef>
                          <a:spcPts val="0"/>
                        </a:spcBef>
                        <a:spcAft>
                          <a:spcPts val="0"/>
                        </a:spcAft>
                        <a:buClr>
                          <a:srgbClr val="000000"/>
                        </a:buClr>
                        <a:buSzPts val="700"/>
                        <a:buFont typeface="Arial"/>
                        <a:buChar char="•"/>
                      </a:pPr>
                      <a:r>
                        <a:rPr lang="en-US" sz="700" u="none" cap="none" strike="noStrike"/>
                        <a:t>The proposed approach was validated with a robust k-fold score of 97% and a standard deviation of 0.018, demonstrating significant results</a:t>
                      </a:r>
                      <a:endParaRPr sz="7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700"/>
                        <a:buFont typeface="Arial"/>
                        <a:buNone/>
                      </a:pPr>
                      <a:r>
                        <a:rPr lang="en-US" sz="700" u="none" cap="none" strike="noStrike"/>
                        <a:t>Future research could investigate the integration of other sensor modalities for improved detection, as well as the deployment of the system in real-world driving scenarios for comprehensive validation. </a:t>
                      </a:r>
                      <a:endParaRPr sz="700" u="none" cap="none" strike="noStrike"/>
                    </a:p>
                  </a:txBody>
                  <a:tcPr marT="45725" marB="45725" marR="91450" marL="91450"/>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2" name="Shape 2152"/>
        <p:cNvGrpSpPr/>
        <p:nvPr/>
      </p:nvGrpSpPr>
      <p:grpSpPr>
        <a:xfrm>
          <a:off x="0" y="0"/>
          <a:ext cx="0" cy="0"/>
          <a:chOff x="0" y="0"/>
          <a:chExt cx="0" cy="0"/>
        </a:xfrm>
      </p:grpSpPr>
      <p:sp>
        <p:nvSpPr>
          <p:cNvPr id="2153" name="Google Shape;2153;p19"/>
          <p:cNvSpPr txBox="1"/>
          <p:nvPr>
            <p:ph type="title"/>
          </p:nvPr>
        </p:nvSpPr>
        <p:spPr>
          <a:xfrm>
            <a:off x="838200" y="70933"/>
            <a:ext cx="10515600" cy="13257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SzPts val="1800"/>
              <a:buNone/>
            </a:pPr>
            <a:r>
              <a:rPr b="1" lang="en-US">
                <a:latin typeface="Times New Roman"/>
                <a:ea typeface="Times New Roman"/>
                <a:cs typeface="Times New Roman"/>
                <a:sym typeface="Times New Roman"/>
              </a:rPr>
              <a:t>LITERATURE SURVEY</a:t>
            </a:r>
            <a:endParaRPr/>
          </a:p>
        </p:txBody>
      </p:sp>
      <p:graphicFrame>
        <p:nvGraphicFramePr>
          <p:cNvPr id="2154" name="Google Shape;2154;p19"/>
          <p:cNvGraphicFramePr/>
          <p:nvPr/>
        </p:nvGraphicFramePr>
        <p:xfrm>
          <a:off x="174687" y="1306697"/>
          <a:ext cx="3000000" cy="3000000"/>
        </p:xfrm>
        <a:graphic>
          <a:graphicData uri="http://schemas.openxmlformats.org/drawingml/2006/table">
            <a:tbl>
              <a:tblPr bandRow="1" firstRow="1">
                <a:noFill/>
                <a:tableStyleId>{23F37190-5806-40D5-8642-D6945749E1EA}</a:tableStyleId>
              </a:tblPr>
              <a:tblGrid>
                <a:gridCol w="637950"/>
                <a:gridCol w="1418425"/>
                <a:gridCol w="1099425"/>
                <a:gridCol w="2888175"/>
                <a:gridCol w="3111200"/>
                <a:gridCol w="2687450"/>
              </a:tblGrid>
              <a:tr h="373150">
                <a:tc>
                  <a:txBody>
                    <a:bodyPr/>
                    <a:lstStyle/>
                    <a:p>
                      <a:pPr indent="0" lvl="0" marL="0" marR="0" rtl="0" algn="ctr">
                        <a:lnSpc>
                          <a:spcPct val="100000"/>
                        </a:lnSpc>
                        <a:spcBef>
                          <a:spcPts val="0"/>
                        </a:spcBef>
                        <a:spcAft>
                          <a:spcPts val="0"/>
                        </a:spcAft>
                        <a:buClr>
                          <a:srgbClr val="000000"/>
                        </a:buClr>
                        <a:buSzPts val="900"/>
                        <a:buFont typeface="Arial"/>
                        <a:buNone/>
                      </a:pPr>
                      <a:r>
                        <a:rPr lang="en-US" sz="900" u="none" cap="none" strike="noStrike"/>
                        <a:t>Year </a:t>
                      </a:r>
                      <a:endParaRPr sz="9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900"/>
                        <a:buFont typeface="Arial"/>
                        <a:buNone/>
                      </a:pPr>
                      <a:r>
                        <a:rPr lang="en-US" sz="900" u="none" cap="none" strike="noStrike"/>
                        <a:t>Title </a:t>
                      </a:r>
                      <a:endParaRPr sz="9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900"/>
                        <a:buFont typeface="Arial"/>
                        <a:buNone/>
                      </a:pPr>
                      <a:r>
                        <a:rPr lang="en-US" sz="900" u="none" cap="none" strike="noStrike"/>
                        <a:t>Author(s)</a:t>
                      </a:r>
                      <a:endParaRPr sz="9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900"/>
                        <a:buFont typeface="Arial"/>
                        <a:buNone/>
                      </a:pPr>
                      <a:r>
                        <a:rPr lang="en-US" sz="900" u="none" cap="none" strike="noStrike"/>
                        <a:t>Description</a:t>
                      </a:r>
                      <a:endParaRPr sz="9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900"/>
                        <a:buFont typeface="Arial"/>
                        <a:buNone/>
                      </a:pPr>
                      <a:r>
                        <a:rPr lang="en-US" sz="900" u="none" cap="none" strike="noStrike"/>
                        <a:t>Advantages</a:t>
                      </a:r>
                      <a:endParaRPr sz="9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900"/>
                        <a:buFont typeface="Arial"/>
                        <a:buNone/>
                      </a:pPr>
                      <a:r>
                        <a:rPr lang="en-US" sz="900" u="none" cap="none" strike="noStrike"/>
                        <a:t>Drawbacks</a:t>
                      </a:r>
                      <a:endParaRPr sz="900" u="none" cap="none" strike="noStrike"/>
                    </a:p>
                  </a:txBody>
                  <a:tcPr marT="45725" marB="45725" marR="91450" marL="91450"/>
                </a:tc>
              </a:tr>
              <a:tr h="1002400">
                <a:tc>
                  <a:txBody>
                    <a:bodyPr/>
                    <a:lstStyle/>
                    <a:p>
                      <a:pPr indent="0" lvl="0" marL="0" marR="0" rtl="0" algn="l">
                        <a:lnSpc>
                          <a:spcPct val="100000"/>
                        </a:lnSpc>
                        <a:spcBef>
                          <a:spcPts val="0"/>
                        </a:spcBef>
                        <a:spcAft>
                          <a:spcPts val="0"/>
                        </a:spcAft>
                        <a:buClr>
                          <a:srgbClr val="000000"/>
                        </a:buClr>
                        <a:buSzPts val="900"/>
                        <a:buFont typeface="Arial"/>
                        <a:buNone/>
                      </a:pPr>
                      <a:r>
                        <a:rPr lang="en-US" sz="900" u="none" cap="none" strike="noStrike"/>
                        <a:t>2024</a:t>
                      </a:r>
                      <a:endParaRPr sz="900" u="none" cap="none" strike="noStrike"/>
                    </a:p>
                  </a:txBody>
                  <a:tcPr marT="45725" marB="45725" marR="91450" marL="91450"/>
                </a:tc>
                <a:tc>
                  <a:txBody>
                    <a:bodyPr/>
                    <a:lstStyle/>
                    <a:p>
                      <a:pPr indent="0" lvl="0" marL="0" marR="0" rtl="0" algn="l">
                        <a:lnSpc>
                          <a:spcPct val="100000"/>
                        </a:lnSpc>
                        <a:spcBef>
                          <a:spcPts val="0"/>
                        </a:spcBef>
                        <a:spcAft>
                          <a:spcPts val="0"/>
                        </a:spcAft>
                        <a:buClr>
                          <a:schemeClr val="dk1"/>
                        </a:buClr>
                        <a:buSzPts val="1100"/>
                        <a:buFont typeface="Arial"/>
                        <a:buNone/>
                      </a:pPr>
                      <a:r>
                        <a:rPr lang="en-US" sz="900" u="none" cap="none" strike="noStrike">
                          <a:solidFill>
                            <a:schemeClr val="dk1"/>
                          </a:solidFill>
                        </a:rPr>
                        <a:t>Eye-LRCN: A Long-Term Recurrent Convolutional Network for Eye Blink Completeness Detection</a:t>
                      </a:r>
                      <a:endParaRPr sz="900" u="none" cap="none" strike="noStrike">
                        <a:solidFill>
                          <a:schemeClr val="dk1"/>
                        </a:solidFil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900"/>
                        <a:buFont typeface="Arial"/>
                        <a:buNone/>
                      </a:pPr>
                      <a:r>
                        <a:rPr lang="en-US" sz="900" u="none" cap="none" strike="noStrike"/>
                        <a:t>Gonzalo de la Cruz , Madalena Lira , Oscar Luaces , and Beatriz Remeseiro</a:t>
                      </a:r>
                      <a:endParaRPr sz="900" u="none" cap="none" strike="noStrike"/>
                    </a:p>
                    <a:p>
                      <a:pPr indent="0" lvl="0" marL="0" marR="0" rtl="0" algn="l">
                        <a:lnSpc>
                          <a:spcPct val="100000"/>
                        </a:lnSpc>
                        <a:spcBef>
                          <a:spcPts val="0"/>
                        </a:spcBef>
                        <a:spcAft>
                          <a:spcPts val="0"/>
                        </a:spcAft>
                        <a:buClr>
                          <a:srgbClr val="000000"/>
                        </a:buClr>
                        <a:buSzPts val="900"/>
                        <a:buFont typeface="Arial"/>
                        <a:buNone/>
                      </a:pPr>
                      <a:r>
                        <a:t/>
                      </a:r>
                      <a:endParaRPr sz="9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900"/>
                        <a:buFont typeface="Arial"/>
                        <a:buNone/>
                      </a:pPr>
                      <a:r>
                        <a:rPr lang="en-US" sz="900" u="none" cap="none" strike="noStrike"/>
                        <a:t> The paper introduces Eye-LRCN, a method for detecting eye blinks and their completeness using a combination of a Siamese CNN for feature extraction and a bidirectional LSTM for sequence learning.</a:t>
                      </a:r>
                      <a:endParaRPr/>
                    </a:p>
                    <a:p>
                      <a:pPr indent="0" lvl="0" marL="0" marR="0" rtl="0" algn="l">
                        <a:lnSpc>
                          <a:spcPct val="100000"/>
                        </a:lnSpc>
                        <a:spcBef>
                          <a:spcPts val="0"/>
                        </a:spcBef>
                        <a:spcAft>
                          <a:spcPts val="0"/>
                        </a:spcAft>
                        <a:buClr>
                          <a:srgbClr val="000000"/>
                        </a:buClr>
                        <a:buSzPts val="900"/>
                        <a:buFont typeface="Arial"/>
                        <a:buNone/>
                      </a:pPr>
                      <a:r>
                        <a:t/>
                      </a:r>
                      <a:endParaRPr sz="9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900"/>
                        <a:buFont typeface="Arial"/>
                        <a:buNone/>
                      </a:pPr>
                      <a:r>
                        <a:rPr lang="en-US" sz="900" u="none" cap="none" strike="noStrike"/>
                        <a:t> Outperforms state-of-the-art methods in blink and blink completeness detection, effectively handles class imbalance and small sample sizes.</a:t>
                      </a:r>
                      <a:endParaRPr/>
                    </a:p>
                    <a:p>
                      <a:pPr indent="0" lvl="0" marL="0" marR="0" rtl="0" algn="l">
                        <a:lnSpc>
                          <a:spcPct val="100000"/>
                        </a:lnSpc>
                        <a:spcBef>
                          <a:spcPts val="0"/>
                        </a:spcBef>
                        <a:spcAft>
                          <a:spcPts val="0"/>
                        </a:spcAft>
                        <a:buClr>
                          <a:srgbClr val="000000"/>
                        </a:buClr>
                        <a:buSzPts val="900"/>
                        <a:buFont typeface="Arial"/>
                        <a:buNone/>
                      </a:pPr>
                      <a:r>
                        <a:t/>
                      </a:r>
                      <a:endParaRPr sz="9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900"/>
                        <a:buFont typeface="Arial"/>
                        <a:buNone/>
                      </a:pPr>
                      <a:r>
                        <a:rPr lang="en-US" sz="900" u="none" cap="none" strike="noStrike"/>
                        <a:t>The method's performance heavily relies on a computationally intensive feature extractor, and there are challenges with timeframe variation in video data.</a:t>
                      </a:r>
                      <a:endParaRPr/>
                    </a:p>
                    <a:p>
                      <a:pPr indent="0" lvl="0" marL="0" marR="0" rtl="0" algn="l">
                        <a:lnSpc>
                          <a:spcPct val="100000"/>
                        </a:lnSpc>
                        <a:spcBef>
                          <a:spcPts val="0"/>
                        </a:spcBef>
                        <a:spcAft>
                          <a:spcPts val="0"/>
                        </a:spcAft>
                        <a:buClr>
                          <a:srgbClr val="000000"/>
                        </a:buClr>
                        <a:buSzPts val="900"/>
                        <a:buFont typeface="Arial"/>
                        <a:buNone/>
                      </a:pPr>
                      <a:r>
                        <a:t/>
                      </a:r>
                      <a:endParaRPr sz="900" u="none" cap="none" strike="noStrike"/>
                    </a:p>
                    <a:p>
                      <a:pPr indent="0" lvl="0" marL="0" marR="0" rtl="0" algn="l">
                        <a:lnSpc>
                          <a:spcPct val="100000"/>
                        </a:lnSpc>
                        <a:spcBef>
                          <a:spcPts val="0"/>
                        </a:spcBef>
                        <a:spcAft>
                          <a:spcPts val="0"/>
                        </a:spcAft>
                        <a:buClr>
                          <a:srgbClr val="000000"/>
                        </a:buClr>
                        <a:buSzPts val="900"/>
                        <a:buFont typeface="Arial"/>
                        <a:buNone/>
                      </a:pPr>
                      <a:r>
                        <a:t/>
                      </a:r>
                      <a:endParaRPr sz="900" u="none" cap="none" strike="noStrike"/>
                    </a:p>
                  </a:txBody>
                  <a:tcPr marT="45725" marB="45725" marR="91450" marL="91450"/>
                </a:tc>
              </a:tr>
              <a:tr h="1002400">
                <a:tc>
                  <a:txBody>
                    <a:bodyPr/>
                    <a:lstStyle/>
                    <a:p>
                      <a:pPr indent="0" lvl="0" marL="0" marR="0" rtl="0" algn="l">
                        <a:lnSpc>
                          <a:spcPct val="100000"/>
                        </a:lnSpc>
                        <a:spcBef>
                          <a:spcPts val="0"/>
                        </a:spcBef>
                        <a:spcAft>
                          <a:spcPts val="0"/>
                        </a:spcAft>
                        <a:buClr>
                          <a:srgbClr val="000000"/>
                        </a:buClr>
                        <a:buSzPts val="900"/>
                        <a:buFont typeface="Arial"/>
                        <a:buNone/>
                      </a:pPr>
                      <a:r>
                        <a:rPr lang="en-US" sz="900" u="none" cap="none" strike="noStrike"/>
                        <a:t>2024</a:t>
                      </a:r>
                      <a:endParaRPr sz="9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900"/>
                        <a:buFont typeface="Arial"/>
                        <a:buNone/>
                      </a:pPr>
                      <a:r>
                        <a:rPr lang="en-US" sz="900" u="none" cap="none" strike="noStrike"/>
                        <a:t>Novel Transfer Learning Approach for Driver Drowsiness Detection using Eye Movement Behaviour </a:t>
                      </a:r>
                      <a:endParaRPr sz="9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900"/>
                        <a:buFont typeface="Arial"/>
                        <a:buNone/>
                      </a:pPr>
                      <a:r>
                        <a:rPr lang="en-US" sz="900" u="none" cap="none" strike="noStrike"/>
                        <a:t>HAMZA AHMAD MADNI, ALI RAZA , RUKHSHANDA SEHAR , NISREAN THALJI , LAITH ABUALIGAH</a:t>
                      </a:r>
                      <a:endParaRPr sz="9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900"/>
                        <a:buFont typeface="Arial"/>
                        <a:buNone/>
                      </a:pPr>
                      <a:r>
                        <a:rPr lang="en-US" sz="900" u="none" cap="none" strike="noStrike"/>
                        <a:t>The paper introduces a novel VGLG (VGG16-LGBM) approach for detecting driver drowsiness using eye movement imagery, combining VGG-16 for feature extraction and LGBM for feature generation.</a:t>
                      </a:r>
                      <a:endParaRPr/>
                    </a:p>
                    <a:p>
                      <a:pPr indent="0" lvl="0" marL="0" marR="0" rtl="0" algn="l">
                        <a:lnSpc>
                          <a:spcPct val="100000"/>
                        </a:lnSpc>
                        <a:spcBef>
                          <a:spcPts val="0"/>
                        </a:spcBef>
                        <a:spcAft>
                          <a:spcPts val="0"/>
                        </a:spcAft>
                        <a:buClr>
                          <a:srgbClr val="000000"/>
                        </a:buClr>
                        <a:buSzPts val="900"/>
                        <a:buFont typeface="Arial"/>
                        <a:buNone/>
                      </a:pPr>
                      <a:r>
                        <a:t/>
                      </a:r>
                      <a:endParaRPr sz="9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900"/>
                        <a:buFont typeface="Arial"/>
                        <a:buNone/>
                      </a:pPr>
                      <a:r>
                        <a:rPr lang="en-US" sz="900" u="none" cap="none" strike="noStrike"/>
                        <a:t> Achieves 99% accuracy in drowsiness detection with fast processing time (0.00829 seconds) and improved performance through hyperparameter tuning and k-fold validation.</a:t>
                      </a:r>
                      <a:endParaRPr sz="9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900"/>
                        <a:buFont typeface="Arial"/>
                        <a:buNone/>
                      </a:pPr>
                      <a:r>
                        <a:rPr lang="en-US" sz="900" u="none" cap="none" strike="noStrike"/>
                        <a:t>The study's effectiveness in real-world scenarios is not yet validated on human subjects, and the method's practical deployment within real-time applications remains to be tested.</a:t>
                      </a:r>
                      <a:endParaRPr/>
                    </a:p>
                    <a:p>
                      <a:pPr indent="0" lvl="0" marL="0" marR="0" rtl="0" algn="l">
                        <a:lnSpc>
                          <a:spcPct val="100000"/>
                        </a:lnSpc>
                        <a:spcBef>
                          <a:spcPts val="0"/>
                        </a:spcBef>
                        <a:spcAft>
                          <a:spcPts val="0"/>
                        </a:spcAft>
                        <a:buClr>
                          <a:srgbClr val="000000"/>
                        </a:buClr>
                        <a:buSzPts val="900"/>
                        <a:buFont typeface="Arial"/>
                        <a:buNone/>
                      </a:pPr>
                      <a:r>
                        <a:t/>
                      </a:r>
                      <a:endParaRPr sz="900" u="none" cap="none" strike="noStrike"/>
                    </a:p>
                  </a:txBody>
                  <a:tcPr marT="45725" marB="45725" marR="91450" marL="91450"/>
                </a:tc>
              </a:tr>
              <a:tr h="1002400">
                <a:tc>
                  <a:txBody>
                    <a:bodyPr/>
                    <a:lstStyle/>
                    <a:p>
                      <a:pPr indent="0" lvl="0" marL="0" marR="0" rtl="0" algn="l">
                        <a:lnSpc>
                          <a:spcPct val="100000"/>
                        </a:lnSpc>
                        <a:spcBef>
                          <a:spcPts val="0"/>
                        </a:spcBef>
                        <a:spcAft>
                          <a:spcPts val="0"/>
                        </a:spcAft>
                        <a:buClr>
                          <a:srgbClr val="000000"/>
                        </a:buClr>
                        <a:buSzPts val="900"/>
                        <a:buFont typeface="Arial"/>
                        <a:buNone/>
                      </a:pPr>
                      <a:r>
                        <a:rPr lang="en-US" sz="900" u="none" cap="none" strike="noStrike"/>
                        <a:t>2023</a:t>
                      </a:r>
                      <a:endParaRPr sz="9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900"/>
                        <a:buFont typeface="Arial"/>
                        <a:buNone/>
                      </a:pPr>
                      <a:r>
                        <a:rPr lang="en-US" sz="900" u="none" cap="none" strike="noStrike"/>
                        <a:t>Face Fatigue Feature Detection Based on Improved D-S Model in Complex Scenes</a:t>
                      </a:r>
                      <a:endParaRPr sz="9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900"/>
                        <a:buFont typeface="Arial"/>
                        <a:buNone/>
                      </a:pPr>
                      <a:r>
                        <a:rPr lang="en-US" sz="900" u="none" cap="none" strike="noStrike"/>
                        <a:t>JIANFENG CAI, XU LIAO , JUNBO BAI , ZHEN LUO, LI LI, AND JUNJIE BAI</a:t>
                      </a:r>
                      <a:endParaRPr/>
                    </a:p>
                    <a:p>
                      <a:pPr indent="0" lvl="0" marL="0" marR="0" rtl="0" algn="l">
                        <a:lnSpc>
                          <a:spcPct val="100000"/>
                        </a:lnSpc>
                        <a:spcBef>
                          <a:spcPts val="0"/>
                        </a:spcBef>
                        <a:spcAft>
                          <a:spcPts val="0"/>
                        </a:spcAft>
                        <a:buClr>
                          <a:srgbClr val="000000"/>
                        </a:buClr>
                        <a:buSzPts val="900"/>
                        <a:buFont typeface="Arial"/>
                        <a:buNone/>
                      </a:pPr>
                      <a:r>
                        <a:t/>
                      </a:r>
                      <a:endParaRPr sz="9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900"/>
                        <a:buFont typeface="Arial"/>
                        <a:buNone/>
                      </a:pPr>
                      <a:r>
                        <a:rPr lang="en-US" sz="900" u="none" cap="none" strike="noStrike"/>
                        <a:t>The paper proposes an improved D-S evidence theory-based algorithm for detecting facial fatigue signs in drivers, integrating eye, mouth, and head pose analysis using Dlib.</a:t>
                      </a:r>
                      <a:endParaRPr sz="9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900"/>
                        <a:buFont typeface="Arial"/>
                        <a:buNone/>
                      </a:pPr>
                      <a:r>
                        <a:rPr lang="en-US" sz="900" u="none" cap="none" strike="noStrike"/>
                        <a:t>Achieves 93.8% accuracy, effectively handling lighting and occlusion issues in complex environments.</a:t>
                      </a:r>
                      <a:endParaRPr sz="9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900"/>
                        <a:buFont typeface="Arial"/>
                        <a:buNone/>
                      </a:pPr>
                      <a:r>
                        <a:rPr lang="en-US" sz="900" u="none" cap="none" strike="noStrike"/>
                        <a:t>Challenges include non-uniform experimental standards and environmental impacts like night detection and lighting variations.</a:t>
                      </a:r>
                      <a:endParaRPr sz="900" u="none" cap="none" strike="noStrike"/>
                    </a:p>
                  </a:txBody>
                  <a:tcPr marT="45725" marB="45725" marR="91450" marL="91450"/>
                </a:tc>
              </a:tr>
              <a:tr h="1002400">
                <a:tc>
                  <a:txBody>
                    <a:bodyPr/>
                    <a:lstStyle/>
                    <a:p>
                      <a:pPr indent="0" lvl="0" marL="0" marR="0" rtl="0" algn="l">
                        <a:lnSpc>
                          <a:spcPct val="100000"/>
                        </a:lnSpc>
                        <a:spcBef>
                          <a:spcPts val="0"/>
                        </a:spcBef>
                        <a:spcAft>
                          <a:spcPts val="0"/>
                        </a:spcAft>
                        <a:buClr>
                          <a:srgbClr val="000000"/>
                        </a:buClr>
                        <a:buSzPts val="900"/>
                        <a:buFont typeface="Arial"/>
                        <a:buNone/>
                      </a:pPr>
                      <a:r>
                        <a:rPr lang="en-US" sz="900" u="none" cap="none" strike="noStrike"/>
                        <a:t>2023</a:t>
                      </a:r>
                      <a:endParaRPr sz="9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900"/>
                        <a:buFont typeface="Arial"/>
                        <a:buNone/>
                      </a:pPr>
                      <a:r>
                        <a:rPr lang="en-US" sz="900" u="none" cap="none" strike="noStrike"/>
                        <a:t>Blinks in the Dark”: Blink Estimation With Domain Adversarial Training (BEAT) Network</a:t>
                      </a:r>
                      <a:endParaRPr/>
                    </a:p>
                    <a:p>
                      <a:pPr indent="0" lvl="0" marL="0" marR="0" rtl="0" algn="l">
                        <a:lnSpc>
                          <a:spcPct val="100000"/>
                        </a:lnSpc>
                        <a:spcBef>
                          <a:spcPts val="0"/>
                        </a:spcBef>
                        <a:spcAft>
                          <a:spcPts val="0"/>
                        </a:spcAft>
                        <a:buClr>
                          <a:srgbClr val="000000"/>
                        </a:buClr>
                        <a:buSzPts val="900"/>
                        <a:buFont typeface="Arial"/>
                        <a:buNone/>
                      </a:pPr>
                      <a:r>
                        <a:t/>
                      </a:r>
                      <a:endParaRPr sz="9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900"/>
                        <a:buFont typeface="Arial"/>
                        <a:buNone/>
                      </a:pPr>
                      <a:r>
                        <a:rPr lang="en-US" sz="900" u="none" cap="none" strike="noStrike"/>
                        <a:t>Seonghun Hong, Yonggyu Kim, and Taejung Park</a:t>
                      </a:r>
                      <a:endParaRPr/>
                    </a:p>
                    <a:p>
                      <a:pPr indent="0" lvl="0" marL="0" marR="0" rtl="0" algn="l">
                        <a:lnSpc>
                          <a:spcPct val="100000"/>
                        </a:lnSpc>
                        <a:spcBef>
                          <a:spcPts val="0"/>
                        </a:spcBef>
                        <a:spcAft>
                          <a:spcPts val="0"/>
                        </a:spcAft>
                        <a:buClr>
                          <a:srgbClr val="000000"/>
                        </a:buClr>
                        <a:buSzPts val="900"/>
                        <a:buFont typeface="Arial"/>
                        <a:buNone/>
                      </a:pPr>
                      <a:r>
                        <a:t/>
                      </a:r>
                      <a:endParaRPr sz="9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900"/>
                        <a:buFont typeface="Arial"/>
                        <a:buNone/>
                      </a:pPr>
                      <a:r>
                        <a:rPr lang="en-US" sz="900" u="none" cap="none" strike="noStrike"/>
                        <a:t>The BEAT network utilizes domain-adversarial training to detect eye blinks in diverse and poor lighting conditions, enhancing robustness through domain-invariant feature extraction.</a:t>
                      </a:r>
                      <a:endParaRPr/>
                    </a:p>
                    <a:p>
                      <a:pPr indent="0" lvl="0" marL="0" marR="0" rtl="0" algn="l">
                        <a:lnSpc>
                          <a:spcPct val="100000"/>
                        </a:lnSpc>
                        <a:spcBef>
                          <a:spcPts val="0"/>
                        </a:spcBef>
                        <a:spcAft>
                          <a:spcPts val="0"/>
                        </a:spcAft>
                        <a:buClr>
                          <a:srgbClr val="000000"/>
                        </a:buClr>
                        <a:buSzPts val="900"/>
                        <a:buFont typeface="Arial"/>
                        <a:buNone/>
                      </a:pPr>
                      <a:r>
                        <a:t/>
                      </a:r>
                      <a:endParaRPr sz="9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900"/>
                        <a:buFont typeface="Arial"/>
                        <a:buNone/>
                      </a:pPr>
                      <a:r>
                        <a:rPr lang="en-US" sz="900" u="none" cap="none" strike="noStrike"/>
                        <a:t>Achieves state-of-the-art performance and high inference speed, with improved generalization across various domains and stable training via gradient regularization.</a:t>
                      </a:r>
                      <a:endParaRPr sz="9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900"/>
                        <a:buFont typeface="Arial"/>
                        <a:buNone/>
                      </a:pPr>
                      <a:r>
                        <a:rPr lang="en-US" sz="900" u="none" cap="none" strike="noStrike"/>
                        <a:t>The approach's effectiveness and practicality in real-world consumer applications, particularly on mobile devices, remain to be fully validated.</a:t>
                      </a:r>
                      <a:endParaRPr/>
                    </a:p>
                    <a:p>
                      <a:pPr indent="0" lvl="0" marL="0" marR="0" rtl="0" algn="l">
                        <a:lnSpc>
                          <a:spcPct val="100000"/>
                        </a:lnSpc>
                        <a:spcBef>
                          <a:spcPts val="0"/>
                        </a:spcBef>
                        <a:spcAft>
                          <a:spcPts val="0"/>
                        </a:spcAft>
                        <a:buClr>
                          <a:srgbClr val="000000"/>
                        </a:buClr>
                        <a:buSzPts val="900"/>
                        <a:buFont typeface="Arial"/>
                        <a:buNone/>
                      </a:pPr>
                      <a:r>
                        <a:t/>
                      </a:r>
                      <a:endParaRPr sz="900" u="none" cap="none" strike="noStrike"/>
                    </a:p>
                  </a:txBody>
                  <a:tcPr marT="45725" marB="45725" marR="91450" marL="91450"/>
                </a:tc>
              </a:tr>
              <a:tr h="1002400">
                <a:tc>
                  <a:txBody>
                    <a:bodyPr/>
                    <a:lstStyle/>
                    <a:p>
                      <a:pPr indent="0" lvl="0" marL="0" marR="0" rtl="0" algn="l">
                        <a:lnSpc>
                          <a:spcPct val="100000"/>
                        </a:lnSpc>
                        <a:spcBef>
                          <a:spcPts val="0"/>
                        </a:spcBef>
                        <a:spcAft>
                          <a:spcPts val="0"/>
                        </a:spcAft>
                        <a:buClr>
                          <a:srgbClr val="000000"/>
                        </a:buClr>
                        <a:buSzPts val="900"/>
                        <a:buFont typeface="Arial"/>
                        <a:buNone/>
                      </a:pPr>
                      <a:r>
                        <a:rPr lang="en-US" sz="900" u="none" cap="none" strike="noStrike"/>
                        <a:t>2023</a:t>
                      </a:r>
                      <a:endParaRPr sz="9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900"/>
                        <a:buFont typeface="Arial"/>
                        <a:buNone/>
                      </a:pPr>
                      <a:r>
                        <a:rPr lang="en-US" sz="900" u="none" cap="none" strike="noStrike"/>
                        <a:t>Fusion of EEG and Eye Blink Analysis for Detection of Driver Fatigue</a:t>
                      </a:r>
                      <a:endParaRPr/>
                    </a:p>
                    <a:p>
                      <a:pPr indent="0" lvl="0" marL="0" marR="0" rtl="0" algn="l">
                        <a:lnSpc>
                          <a:spcPct val="100000"/>
                        </a:lnSpc>
                        <a:spcBef>
                          <a:spcPts val="0"/>
                        </a:spcBef>
                        <a:spcAft>
                          <a:spcPts val="0"/>
                        </a:spcAft>
                        <a:buClr>
                          <a:srgbClr val="000000"/>
                        </a:buClr>
                        <a:buSzPts val="900"/>
                        <a:buFont typeface="Arial"/>
                        <a:buNone/>
                      </a:pPr>
                      <a:r>
                        <a:t/>
                      </a:r>
                      <a:endParaRPr sz="9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900"/>
                        <a:buFont typeface="Arial"/>
                        <a:buNone/>
                      </a:pPr>
                      <a:r>
                        <a:rPr lang="en-US" sz="900" u="none" cap="none" strike="noStrike"/>
                        <a:t>Mohammad Shahbakhti, Matin Beiramvand , Erfan Nasiri,Somayeh Mohammadi Far , Wei Chen, Jordi Solé-Casals ,Michal Wierzchon , Anna Broniec-Wójcik , Piotr Augustyniak and Vaidotas Marozas</a:t>
                      </a:r>
                      <a:endParaRPr sz="9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900"/>
                        <a:buFont typeface="Arial"/>
                        <a:buNone/>
                      </a:pPr>
                      <a:r>
                        <a:rPr lang="en-US" sz="900" u="none" cap="none" strike="noStrike"/>
                        <a:t>The paper presents a driver fatigue detection method using a single prefrontal EEG channel and eye blink analysis, employing the AdaBoost classifier for high accuracy.</a:t>
                      </a:r>
                      <a:endParaRPr sz="9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900"/>
                        <a:buFont typeface="Arial"/>
                        <a:buNone/>
                      </a:pPr>
                      <a:r>
                        <a:rPr lang="en-US" sz="900" u="none" cap="none" strike="noStrike"/>
                        <a:t>Achieves reliable detection with high sensitivity, specificity, and accuracy, and offers improved user comfort by using a single EEG channel.</a:t>
                      </a:r>
                      <a:endParaRPr/>
                    </a:p>
                    <a:p>
                      <a:pPr indent="0" lvl="0" marL="0" marR="0" rtl="0" algn="l">
                        <a:lnSpc>
                          <a:spcPct val="100000"/>
                        </a:lnSpc>
                        <a:spcBef>
                          <a:spcPts val="0"/>
                        </a:spcBef>
                        <a:spcAft>
                          <a:spcPts val="0"/>
                        </a:spcAft>
                        <a:buClr>
                          <a:srgbClr val="000000"/>
                        </a:buClr>
                        <a:buSzPts val="900"/>
                        <a:buFont typeface="Arial"/>
                        <a:buNone/>
                      </a:pPr>
                      <a:r>
                        <a:t/>
                      </a:r>
                      <a:endParaRPr sz="9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900"/>
                        <a:buFont typeface="Arial"/>
                        <a:buNone/>
                      </a:pPr>
                      <a:r>
                        <a:rPr lang="en-US" sz="900" u="none" cap="none" strike="noStrike"/>
                        <a:t>The effectiveness of the method is dependent on the robustness of parameters tuned for different databases, which might limit generalizability.</a:t>
                      </a:r>
                      <a:endParaRPr sz="900" u="none" cap="none" strike="noStrike"/>
                    </a:p>
                  </a:txBody>
                  <a:tcPr marT="45725" marB="45725" marR="91450" marL="91450"/>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8" name="Shape 2158"/>
        <p:cNvGrpSpPr/>
        <p:nvPr/>
      </p:nvGrpSpPr>
      <p:grpSpPr>
        <a:xfrm>
          <a:off x="0" y="0"/>
          <a:ext cx="0" cy="0"/>
          <a:chOff x="0" y="0"/>
          <a:chExt cx="0" cy="0"/>
        </a:xfrm>
      </p:grpSpPr>
      <p:sp>
        <p:nvSpPr>
          <p:cNvPr id="2159" name="Google Shape;2159;p20"/>
          <p:cNvSpPr txBox="1"/>
          <p:nvPr>
            <p:ph type="title"/>
          </p:nvPr>
        </p:nvSpPr>
        <p:spPr>
          <a:xfrm>
            <a:off x="838200" y="55031"/>
            <a:ext cx="10515600" cy="13257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SzPts val="1800"/>
              <a:buNone/>
            </a:pPr>
            <a:r>
              <a:rPr b="1" lang="en-US">
                <a:latin typeface="Times New Roman"/>
                <a:ea typeface="Times New Roman"/>
                <a:cs typeface="Times New Roman"/>
                <a:sym typeface="Times New Roman"/>
              </a:rPr>
              <a:t>LITERATURE SURVEY</a:t>
            </a:r>
            <a:endParaRPr/>
          </a:p>
        </p:txBody>
      </p:sp>
      <p:graphicFrame>
        <p:nvGraphicFramePr>
          <p:cNvPr id="2160" name="Google Shape;2160;p20"/>
          <p:cNvGraphicFramePr/>
          <p:nvPr/>
        </p:nvGraphicFramePr>
        <p:xfrm>
          <a:off x="174687" y="1306697"/>
          <a:ext cx="3000000" cy="3000000"/>
        </p:xfrm>
        <a:graphic>
          <a:graphicData uri="http://schemas.openxmlformats.org/drawingml/2006/table">
            <a:tbl>
              <a:tblPr bandRow="1" firstRow="1">
                <a:noFill/>
                <a:tableStyleId>{23F37190-5806-40D5-8642-D6945749E1EA}</a:tableStyleId>
              </a:tblPr>
              <a:tblGrid>
                <a:gridCol w="637950"/>
                <a:gridCol w="1418425"/>
                <a:gridCol w="1099425"/>
                <a:gridCol w="2888175"/>
                <a:gridCol w="3111200"/>
                <a:gridCol w="2687450"/>
              </a:tblGrid>
              <a:tr h="373150">
                <a:tc>
                  <a:txBody>
                    <a:bodyPr/>
                    <a:lstStyle/>
                    <a:p>
                      <a:pPr indent="0" lvl="0" marL="0" marR="0" rtl="0" algn="ctr">
                        <a:lnSpc>
                          <a:spcPct val="100000"/>
                        </a:lnSpc>
                        <a:spcBef>
                          <a:spcPts val="0"/>
                        </a:spcBef>
                        <a:spcAft>
                          <a:spcPts val="0"/>
                        </a:spcAft>
                        <a:buClr>
                          <a:srgbClr val="000000"/>
                        </a:buClr>
                        <a:buSzPts val="800"/>
                        <a:buFont typeface="Arial"/>
                        <a:buNone/>
                      </a:pPr>
                      <a:r>
                        <a:rPr lang="en-US" sz="800" u="none" cap="none" strike="noStrike"/>
                        <a:t>Year </a:t>
                      </a:r>
                      <a:endParaRPr sz="8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800"/>
                        <a:buFont typeface="Arial"/>
                        <a:buNone/>
                      </a:pPr>
                      <a:r>
                        <a:rPr lang="en-US" sz="800" u="none" cap="none" strike="noStrike"/>
                        <a:t>Title </a:t>
                      </a:r>
                      <a:endParaRPr sz="8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800"/>
                        <a:buFont typeface="Arial"/>
                        <a:buNone/>
                      </a:pPr>
                      <a:r>
                        <a:rPr lang="en-US" sz="800" u="none" cap="none" strike="noStrike"/>
                        <a:t>Author(s)</a:t>
                      </a:r>
                      <a:endParaRPr sz="8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800"/>
                        <a:buFont typeface="Arial"/>
                        <a:buNone/>
                      </a:pPr>
                      <a:r>
                        <a:rPr lang="en-US" sz="800" u="none" cap="none" strike="noStrike"/>
                        <a:t>Description</a:t>
                      </a:r>
                      <a:endParaRPr sz="8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800"/>
                        <a:buFont typeface="Arial"/>
                        <a:buNone/>
                      </a:pPr>
                      <a:r>
                        <a:rPr lang="en-US" sz="800" u="none" cap="none" strike="noStrike"/>
                        <a:t>Advantages</a:t>
                      </a:r>
                      <a:endParaRPr sz="8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800"/>
                        <a:buFont typeface="Arial"/>
                        <a:buNone/>
                      </a:pPr>
                      <a:r>
                        <a:rPr lang="en-US" sz="800" u="none" cap="none" strike="noStrike"/>
                        <a:t>Drawbacks</a:t>
                      </a:r>
                      <a:endParaRPr sz="800" u="none" cap="none" strike="noStrike"/>
                    </a:p>
                  </a:txBody>
                  <a:tcPr marT="45725" marB="45725" marR="91450" marL="91450"/>
                </a:tc>
              </a:tr>
              <a:tr h="1002400">
                <a:tc>
                  <a:txBody>
                    <a:bodyPr/>
                    <a:lstStyle/>
                    <a:p>
                      <a:pPr indent="0" lvl="0" marL="0" marR="0" rtl="0" algn="l">
                        <a:lnSpc>
                          <a:spcPct val="100000"/>
                        </a:lnSpc>
                        <a:spcBef>
                          <a:spcPts val="0"/>
                        </a:spcBef>
                        <a:spcAft>
                          <a:spcPts val="0"/>
                        </a:spcAft>
                        <a:buClr>
                          <a:srgbClr val="000000"/>
                        </a:buClr>
                        <a:buSzPts val="800"/>
                        <a:buFont typeface="Arial"/>
                        <a:buNone/>
                      </a:pPr>
                      <a:r>
                        <a:rPr lang="en-US" sz="800" u="none" cap="none" strike="noStrike"/>
                        <a:t>2024</a:t>
                      </a:r>
                      <a:endParaRPr sz="800" u="none" cap="none" strike="noStrike"/>
                    </a:p>
                  </a:txBody>
                  <a:tcPr marT="45725" marB="45725" marR="91450" marL="91450"/>
                </a:tc>
                <a:tc>
                  <a:txBody>
                    <a:bodyPr/>
                    <a:lstStyle/>
                    <a:p>
                      <a:pPr indent="0" lvl="0" marL="0" marR="0" rtl="0" algn="l">
                        <a:lnSpc>
                          <a:spcPct val="173076"/>
                        </a:lnSpc>
                        <a:spcBef>
                          <a:spcPts val="0"/>
                        </a:spcBef>
                        <a:spcAft>
                          <a:spcPts val="0"/>
                        </a:spcAft>
                        <a:buClr>
                          <a:schemeClr val="dk1"/>
                        </a:buClr>
                        <a:buSzPts val="1100"/>
                        <a:buFont typeface="Arial"/>
                        <a:buNone/>
                      </a:pPr>
                      <a:r>
                        <a:rPr b="0" lang="en-US" sz="900" u="none" cap="none" strike="noStrike">
                          <a:solidFill>
                            <a:schemeClr val="dk1"/>
                          </a:solidFill>
                          <a:highlight>
                            <a:srgbClr val="FFFFFF"/>
                          </a:highlight>
                        </a:rPr>
                        <a:t>Reliable Eye-Blinking Detection With Millimeter-Wave Radar Glasses</a:t>
                      </a:r>
                      <a:endParaRPr b="0" sz="900" u="none" cap="none" strike="noStrike">
                        <a:solidFill>
                          <a:schemeClr val="dk1"/>
                        </a:solidFill>
                        <a:highlight>
                          <a:srgbClr val="FFFFFF"/>
                        </a:highlight>
                      </a:endParaRPr>
                    </a:p>
                    <a:p>
                      <a:pPr indent="0" lvl="0" marL="0" marR="0" rtl="0" algn="l">
                        <a:lnSpc>
                          <a:spcPct val="100000"/>
                        </a:lnSpc>
                        <a:spcBef>
                          <a:spcPts val="100"/>
                        </a:spcBef>
                        <a:spcAft>
                          <a:spcPts val="0"/>
                        </a:spcAft>
                        <a:buClr>
                          <a:srgbClr val="000000"/>
                        </a:buClr>
                        <a:buSzPts val="1000"/>
                        <a:buFont typeface="Arial"/>
                        <a:buNone/>
                      </a:pPr>
                      <a:r>
                        <a:t/>
                      </a:r>
                      <a:endParaRPr b="1" sz="1000" u="none" cap="none" strike="noStrike">
                        <a:solidFill>
                          <a:srgbClr val="006699"/>
                        </a:solidFill>
                        <a:highlight>
                          <a:srgbClr val="FFFFFF"/>
                        </a:highlight>
                        <a:latin typeface="Times New Roman"/>
                        <a:ea typeface="Times New Roman"/>
                        <a:cs typeface="Times New Roman"/>
                        <a:sym typeface="Times New Roman"/>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800"/>
                        <a:buFont typeface="Arial"/>
                        <a:buNone/>
                      </a:pPr>
                      <a:r>
                        <a:rPr lang="en-US" sz="800" u="none" cap="none" strike="noStrike"/>
                        <a:t>Emanuele Cardillo , Luigi Ferro , Sapienza, and Changzhi Li</a:t>
                      </a:r>
                      <a:endParaRPr sz="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800"/>
                        <a:buFont typeface="Arial"/>
                        <a:buNone/>
                      </a:pPr>
                      <a:r>
                        <a:rPr lang="en-US" sz="800" u="none" cap="none" strike="noStrike"/>
                        <a:t>The study employs a 120-GHz mm-wave Doppler radar integrated into glasses to detect intentional eye blinks, facilitating communication for patients with neurodegenerative diseases.</a:t>
                      </a:r>
                      <a:endParaRPr sz="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800"/>
                        <a:buFont typeface="Arial"/>
                        <a:buNone/>
                      </a:pPr>
                      <a:r>
                        <a:rPr lang="en-US" sz="800" u="none" cap="none" strike="noStrike"/>
                        <a:t>Offers compact size, low computational cost, privacy preservation, and immunity to varying light conditions compared to optical methods.</a:t>
                      </a:r>
                      <a:endParaRPr/>
                    </a:p>
                    <a:p>
                      <a:pPr indent="0" lvl="0" marL="0" marR="0" rtl="0" algn="l">
                        <a:lnSpc>
                          <a:spcPct val="100000"/>
                        </a:lnSpc>
                        <a:spcBef>
                          <a:spcPts val="0"/>
                        </a:spcBef>
                        <a:spcAft>
                          <a:spcPts val="0"/>
                        </a:spcAft>
                        <a:buClr>
                          <a:srgbClr val="000000"/>
                        </a:buClr>
                        <a:buSzPts val="800"/>
                        <a:buFont typeface="Arial"/>
                        <a:buNone/>
                      </a:pPr>
                      <a:r>
                        <a:t/>
                      </a:r>
                      <a:endParaRPr sz="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800"/>
                        <a:buFont typeface="Arial"/>
                        <a:buNone/>
                      </a:pPr>
                      <a:r>
                        <a:rPr lang="en-US" sz="800" u="none" cap="none" strike="noStrike"/>
                        <a:t>Effectiveness can be impacted by random body movements and the need for precise radar positioning.</a:t>
                      </a:r>
                      <a:endParaRPr sz="800" u="none" cap="none" strike="noStrike"/>
                    </a:p>
                  </a:txBody>
                  <a:tcPr marT="45725" marB="45725" marR="91450" marL="91450"/>
                </a:tc>
              </a:tr>
              <a:tr h="1002400">
                <a:tc>
                  <a:txBody>
                    <a:bodyPr/>
                    <a:lstStyle/>
                    <a:p>
                      <a:pPr indent="0" lvl="0" marL="0" marR="0" rtl="0" algn="l">
                        <a:lnSpc>
                          <a:spcPct val="100000"/>
                        </a:lnSpc>
                        <a:spcBef>
                          <a:spcPts val="0"/>
                        </a:spcBef>
                        <a:spcAft>
                          <a:spcPts val="0"/>
                        </a:spcAft>
                        <a:buClr>
                          <a:srgbClr val="000000"/>
                        </a:buClr>
                        <a:buSzPts val="800"/>
                        <a:buFont typeface="Arial"/>
                        <a:buNone/>
                      </a:pPr>
                      <a:r>
                        <a:rPr lang="en-US" sz="800" u="none" cap="none" strike="noStrike"/>
                        <a:t>2023</a:t>
                      </a:r>
                      <a:endParaRPr sz="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800"/>
                        <a:buFont typeface="Arial"/>
                        <a:buNone/>
                      </a:pPr>
                      <a:r>
                        <a:rPr lang="en-US" sz="800" u="none" cap="none" strike="noStrike"/>
                        <a:t>Real-Time Deep Learning-Based Drowsiness Detection:Leveraging Computer-Vision and Eye-Blink Analyses for Enhanced Road Safety</a:t>
                      </a:r>
                      <a:endParaRPr/>
                    </a:p>
                    <a:p>
                      <a:pPr indent="0" lvl="0" marL="0" marR="0" rtl="0" algn="l">
                        <a:lnSpc>
                          <a:spcPct val="100000"/>
                        </a:lnSpc>
                        <a:spcBef>
                          <a:spcPts val="0"/>
                        </a:spcBef>
                        <a:spcAft>
                          <a:spcPts val="0"/>
                        </a:spcAft>
                        <a:buClr>
                          <a:srgbClr val="000000"/>
                        </a:buClr>
                        <a:buSzPts val="800"/>
                        <a:buFont typeface="Arial"/>
                        <a:buNone/>
                      </a:pPr>
                      <a:r>
                        <a:t/>
                      </a:r>
                      <a:endParaRPr sz="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800"/>
                        <a:buFont typeface="Arial"/>
                        <a:buNone/>
                      </a:pPr>
                      <a:r>
                        <a:rPr lang="en-US" sz="800" u="none" cap="none" strike="noStrike"/>
                        <a:t>Furkat Safarov , Farkhod Akhmedov , Akmalbek Bobomirzaevich Abdusalomov  , Rashid Nasimovand Young Im Cho</a:t>
                      </a:r>
                      <a:endParaRPr/>
                    </a:p>
                    <a:p>
                      <a:pPr indent="0" lvl="0" marL="0" marR="0" rtl="0" algn="l">
                        <a:lnSpc>
                          <a:spcPct val="100000"/>
                        </a:lnSpc>
                        <a:spcBef>
                          <a:spcPts val="0"/>
                        </a:spcBef>
                        <a:spcAft>
                          <a:spcPts val="0"/>
                        </a:spcAft>
                        <a:buClr>
                          <a:srgbClr val="000000"/>
                        </a:buClr>
                        <a:buSzPts val="800"/>
                        <a:buFont typeface="Arial"/>
                        <a:buNone/>
                      </a:pPr>
                      <a:r>
                        <a:t/>
                      </a:r>
                      <a:endParaRPr sz="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800"/>
                        <a:buFont typeface="Arial"/>
                        <a:buNone/>
                      </a:pPr>
                      <a:r>
                        <a:rPr lang="en-US" sz="800" u="none" cap="none" strike="noStrike"/>
                        <a:t>This study proposes a drowsiness detection system using deep learning and computer vision algorithms, focusing on eye-blink patterns and facial landmarks for real-time analysis.</a:t>
                      </a:r>
                      <a:endParaRPr sz="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800"/>
                        <a:buFont typeface="Arial"/>
                        <a:buNone/>
                      </a:pPr>
                      <a:r>
                        <a:rPr lang="en-US" sz="800" u="none" cap="none" strike="noStrike"/>
                        <a:t>Achieved high accuracies (95.8% for drowsy-eye detection, 97% for open-eye detection) with real-time analysis of eye movements and facial expressions.</a:t>
                      </a:r>
                      <a:endParaRPr sz="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800"/>
                        <a:buFont typeface="Arial"/>
                        <a:buNone/>
                      </a:pPr>
                      <a:r>
                        <a:rPr lang="en-US" sz="800" u="none" cap="none" strike="noStrike"/>
                        <a:t> Lack of detailed algorithm descriptions and comprehensive evaluation metrics, such as sample size and statistical analysis, may limit replicability and robustness assessment.</a:t>
                      </a:r>
                      <a:endParaRPr sz="800" u="none" cap="none" strike="noStrike"/>
                    </a:p>
                  </a:txBody>
                  <a:tcPr marT="45725" marB="45725" marR="91450" marL="91450"/>
                </a:tc>
              </a:tr>
              <a:tr h="1002400">
                <a:tc>
                  <a:txBody>
                    <a:bodyPr/>
                    <a:lstStyle/>
                    <a:p>
                      <a:pPr indent="0" lvl="0" marL="0" marR="0" rtl="0" algn="l">
                        <a:lnSpc>
                          <a:spcPct val="100000"/>
                        </a:lnSpc>
                        <a:spcBef>
                          <a:spcPts val="0"/>
                        </a:spcBef>
                        <a:spcAft>
                          <a:spcPts val="0"/>
                        </a:spcAft>
                        <a:buClr>
                          <a:srgbClr val="000000"/>
                        </a:buClr>
                        <a:buSzPts val="800"/>
                        <a:buFont typeface="Arial"/>
                        <a:buNone/>
                      </a:pPr>
                      <a:r>
                        <a:rPr lang="en-US" sz="800" u="none" cap="none" strike="noStrike"/>
                        <a:t>2023</a:t>
                      </a:r>
                      <a:endParaRPr sz="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800"/>
                        <a:buFont typeface="Arial"/>
                        <a:buNone/>
                      </a:pPr>
                      <a:r>
                        <a:rPr lang="en-US" sz="800" u="none" cap="none" strike="noStrike"/>
                        <a:t>Real-Time Machine Learning-Based Driver Drowsiness Detection Using Visual Features</a:t>
                      </a:r>
                      <a:endParaRPr sz="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800"/>
                        <a:buFont typeface="Arial"/>
                        <a:buNone/>
                      </a:pPr>
                      <a:r>
                        <a:rPr lang="en-US" sz="800" u="none" cap="none" strike="noStrike"/>
                        <a:t>Yaman Albadawi , Aneesa AlRedhaei ,Maen Takruri</a:t>
                      </a:r>
                      <a:endParaRPr sz="800" u="none" cap="none" strike="noStrike"/>
                    </a:p>
                    <a:p>
                      <a:pPr indent="0" lvl="0" marL="0" marR="0" rtl="0" algn="l">
                        <a:lnSpc>
                          <a:spcPct val="100000"/>
                        </a:lnSpc>
                        <a:spcBef>
                          <a:spcPts val="0"/>
                        </a:spcBef>
                        <a:spcAft>
                          <a:spcPts val="0"/>
                        </a:spcAft>
                        <a:buClr>
                          <a:srgbClr val="000000"/>
                        </a:buClr>
                        <a:buSzPts val="800"/>
                        <a:buFont typeface="Arial"/>
                        <a:buNone/>
                      </a:pPr>
                      <a:r>
                        <a:t/>
                      </a:r>
                      <a:endParaRPr sz="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800"/>
                        <a:buFont typeface="Arial"/>
                        <a:buNone/>
                      </a:pPr>
                      <a:r>
                        <a:rPr lang="en-US" sz="800" u="none" cap="none" strike="noStrike"/>
                        <a:t>This study proposes a non-invasive, real-time driver drowsiness detection system using visual features from facial landmarks, achieving 99% accuracy with the RF classifier.</a:t>
                      </a:r>
                      <a:endParaRPr sz="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800"/>
                        <a:buFont typeface="Arial"/>
                        <a:buNone/>
                      </a:pPr>
                      <a:r>
                        <a:rPr lang="en-US" sz="800" u="none" cap="none" strike="noStrike"/>
                        <a:t>High accuracy and real-time detection with non-invasive methods.</a:t>
                      </a:r>
                      <a:endParaRPr sz="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800"/>
                        <a:buFont typeface="Arial"/>
                        <a:buNone/>
                      </a:pPr>
                      <a:r>
                        <a:rPr lang="en-US" sz="800" u="none" cap="none" strike="noStrike"/>
                        <a:t> Performance may be affected by lighting conditions, necessitating the use of advanced cameras.</a:t>
                      </a:r>
                      <a:endParaRPr sz="800" u="none" cap="none" strike="noStrike"/>
                    </a:p>
                  </a:txBody>
                  <a:tcPr marT="45725" marB="45725" marR="91450" marL="91450"/>
                </a:tc>
              </a:tr>
              <a:tr h="1002400">
                <a:tc>
                  <a:txBody>
                    <a:bodyPr/>
                    <a:lstStyle/>
                    <a:p>
                      <a:pPr indent="0" lvl="0" marL="0" marR="0" rtl="0" algn="l">
                        <a:lnSpc>
                          <a:spcPct val="100000"/>
                        </a:lnSpc>
                        <a:spcBef>
                          <a:spcPts val="0"/>
                        </a:spcBef>
                        <a:spcAft>
                          <a:spcPts val="0"/>
                        </a:spcAft>
                        <a:buClr>
                          <a:srgbClr val="000000"/>
                        </a:buClr>
                        <a:buSzPts val="800"/>
                        <a:buFont typeface="Arial"/>
                        <a:buNone/>
                      </a:pPr>
                      <a:r>
                        <a:rPr lang="en-US" sz="800" u="none" cap="none" strike="noStrike"/>
                        <a:t>2021</a:t>
                      </a:r>
                      <a:endParaRPr sz="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800"/>
                        <a:buFont typeface="Arial"/>
                        <a:buNone/>
                      </a:pPr>
                      <a:r>
                        <a:rPr lang="en-US" sz="800" u="none" cap="none" strike="noStrike"/>
                        <a:t>DRIVER DROWSINESS DETECTION USING ENSEMBLE CONVOLUTIONAL NEURAL NETWORKS ON YAWDD</a:t>
                      </a:r>
                      <a:endParaRPr sz="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800"/>
                        <a:buFont typeface="Arial"/>
                        <a:buNone/>
                      </a:pPr>
                      <a:r>
                        <a:rPr lang="en-US" sz="800" u="none" cap="none" strike="noStrike"/>
                        <a:t>Rais Mohammad Salman Mahbubur Rashid Rupal Roy Md Manjurul Ahsan Zahed Siddique</a:t>
                      </a:r>
                      <a:endParaRPr/>
                    </a:p>
                    <a:p>
                      <a:pPr indent="0" lvl="0" marL="0" marR="0" rtl="0" algn="l">
                        <a:lnSpc>
                          <a:spcPct val="100000"/>
                        </a:lnSpc>
                        <a:spcBef>
                          <a:spcPts val="0"/>
                        </a:spcBef>
                        <a:spcAft>
                          <a:spcPts val="0"/>
                        </a:spcAft>
                        <a:buClr>
                          <a:srgbClr val="000000"/>
                        </a:buClr>
                        <a:buSzPts val="800"/>
                        <a:buFont typeface="Arial"/>
                        <a:buNone/>
                      </a:pPr>
                      <a:r>
                        <a:t/>
                      </a:r>
                      <a:endParaRPr sz="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800"/>
                        <a:buFont typeface="Arial"/>
                        <a:buNone/>
                      </a:pPr>
                      <a:r>
                        <a:rPr lang="en-US" sz="800" u="none" cap="none" strike="noStrike"/>
                        <a:t>This study uses four different Convolutional Neural Network (CNN) models to detect driver drowsiness from video images, highlighting the superior performance of an Ensemble CNN approach.</a:t>
                      </a:r>
                      <a:endParaRPr sz="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800"/>
                        <a:buFont typeface="Arial"/>
                        <a:buNone/>
                      </a:pPr>
                      <a:r>
                        <a:rPr lang="en-US" sz="800" u="none" cap="none" strike="noStrike"/>
                        <a:t>Achieves high F1 scores, the F1-scores for CNN1, CNN2, and CNN3 are 0.92, 0.90, and 0.912, respectively, whereas an F1 value of 0.935 indicates improved performance when ensemble methods are used.</a:t>
                      </a:r>
                      <a:endParaRPr/>
                    </a:p>
                    <a:p>
                      <a:pPr indent="0" lvl="0" marL="0" marR="0" rtl="0" algn="l">
                        <a:lnSpc>
                          <a:spcPct val="100000"/>
                        </a:lnSpc>
                        <a:spcBef>
                          <a:spcPts val="0"/>
                        </a:spcBef>
                        <a:spcAft>
                          <a:spcPts val="0"/>
                        </a:spcAft>
                        <a:buClr>
                          <a:srgbClr val="000000"/>
                        </a:buClr>
                        <a:buSzPts val="800"/>
                        <a:buFont typeface="Arial"/>
                        <a:buNone/>
                      </a:pPr>
                      <a:r>
                        <a:t/>
                      </a:r>
                      <a:endParaRPr sz="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800"/>
                        <a:buFont typeface="Arial"/>
                        <a:buNone/>
                      </a:pPr>
                      <a:r>
                        <a:rPr lang="en-US" sz="800" u="none" cap="none" strike="noStrike"/>
                        <a:t>Needs further validation on large, imbalanced datasets and across different datasets for broader applicability.</a:t>
                      </a:r>
                      <a:endParaRPr sz="800" u="none" cap="none" strike="noStrike"/>
                    </a:p>
                  </a:txBody>
                  <a:tcPr marT="45725" marB="45725" marR="91450" marL="91450"/>
                </a:tc>
              </a:tr>
              <a:tr h="1002400">
                <a:tc>
                  <a:txBody>
                    <a:bodyPr/>
                    <a:lstStyle/>
                    <a:p>
                      <a:pPr indent="0" lvl="0" marL="0" marR="0" rtl="0" algn="l">
                        <a:lnSpc>
                          <a:spcPct val="100000"/>
                        </a:lnSpc>
                        <a:spcBef>
                          <a:spcPts val="0"/>
                        </a:spcBef>
                        <a:spcAft>
                          <a:spcPts val="0"/>
                        </a:spcAft>
                        <a:buClr>
                          <a:srgbClr val="000000"/>
                        </a:buClr>
                        <a:buSzPts val="800"/>
                        <a:buFont typeface="Arial"/>
                        <a:buNone/>
                      </a:pPr>
                      <a:r>
                        <a:rPr lang="en-US" sz="800" u="none" cap="none" strike="noStrike"/>
                        <a:t>2019</a:t>
                      </a:r>
                      <a:endParaRPr sz="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800"/>
                        <a:buFont typeface="Arial"/>
                        <a:buNone/>
                      </a:pPr>
                      <a:r>
                        <a:rPr lang="en-US" sz="800" u="none" cap="none" strike="noStrike"/>
                        <a:t>Needs further validation on large, imbalanced datasets and across different datasets for broader applicability.</a:t>
                      </a:r>
                      <a:endParaRPr sz="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800"/>
                        <a:buFont typeface="Arial"/>
                        <a:buNone/>
                      </a:pPr>
                      <a:r>
                        <a:rPr lang="en-US" sz="800" u="none" cap="none" strike="noStrike"/>
                        <a:t>WANGHUA DENG1 AND RUOXUE WU</a:t>
                      </a:r>
                      <a:endParaRPr sz="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800"/>
                        <a:buFont typeface="Arial"/>
                        <a:buNone/>
                      </a:pPr>
                      <a:r>
                        <a:rPr lang="en-US" sz="800" u="none" cap="none" strike="noStrike"/>
                        <a:t>DriCare is a system that detects driver fatigue by analyzing facial expressions such as yawning and blinking using video images and facial key point detection.</a:t>
                      </a:r>
                      <a:endParaRPr sz="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800"/>
                        <a:buFont typeface="Arial"/>
                        <a:buNone/>
                      </a:pPr>
                      <a:r>
                        <a:rPr lang="en-US" sz="800" u="none" cap="none" strike="noStrike"/>
                        <a:t>Achieves high accuracy (around 92%) and operates almost in real-time without requiring additional devices on the driver.</a:t>
                      </a:r>
                      <a:endParaRPr/>
                    </a:p>
                    <a:p>
                      <a:pPr indent="0" lvl="0" marL="0" marR="0" rtl="0" algn="l">
                        <a:lnSpc>
                          <a:spcPct val="100000"/>
                        </a:lnSpc>
                        <a:spcBef>
                          <a:spcPts val="0"/>
                        </a:spcBef>
                        <a:spcAft>
                          <a:spcPts val="0"/>
                        </a:spcAft>
                        <a:buClr>
                          <a:srgbClr val="000000"/>
                        </a:buClr>
                        <a:buSzPts val="800"/>
                        <a:buFont typeface="Arial"/>
                        <a:buNone/>
                      </a:pPr>
                      <a:r>
                        <a:t/>
                      </a:r>
                      <a:endParaRPr sz="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800"/>
                        <a:buFont typeface="Arial"/>
                        <a:buNone/>
                      </a:pPr>
                      <a:r>
                        <a:rPr lang="en-US" sz="800" u="none" cap="none" strike="noStrike"/>
                        <a:t>The system's performance might be affected by varying lighting conditions and occlusions in the video feed.</a:t>
                      </a:r>
                      <a:endParaRPr/>
                    </a:p>
                    <a:p>
                      <a:pPr indent="0" lvl="0" marL="0" marR="0" rtl="0" algn="l">
                        <a:lnSpc>
                          <a:spcPct val="100000"/>
                        </a:lnSpc>
                        <a:spcBef>
                          <a:spcPts val="0"/>
                        </a:spcBef>
                        <a:spcAft>
                          <a:spcPts val="0"/>
                        </a:spcAft>
                        <a:buClr>
                          <a:srgbClr val="000000"/>
                        </a:buClr>
                        <a:buSzPts val="800"/>
                        <a:buFont typeface="Arial"/>
                        <a:buNone/>
                      </a:pPr>
                      <a:r>
                        <a:t/>
                      </a:r>
                      <a:endParaRPr sz="800" u="none" cap="none" strike="noStrike"/>
                    </a:p>
                  </a:txBody>
                  <a:tcPr marT="45725" marB="45725" marR="91450" marL="91450"/>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4" name="Shape 2164"/>
        <p:cNvGrpSpPr/>
        <p:nvPr/>
      </p:nvGrpSpPr>
      <p:grpSpPr>
        <a:xfrm>
          <a:off x="0" y="0"/>
          <a:ext cx="0" cy="0"/>
          <a:chOff x="0" y="0"/>
          <a:chExt cx="0" cy="0"/>
        </a:xfrm>
      </p:grpSpPr>
      <p:sp>
        <p:nvSpPr>
          <p:cNvPr id="2165" name="Google Shape;2165;p21"/>
          <p:cNvSpPr txBox="1"/>
          <p:nvPr/>
        </p:nvSpPr>
        <p:spPr>
          <a:xfrm>
            <a:off x="1104900" y="531018"/>
            <a:ext cx="10515600" cy="13257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b="1" i="0" lang="en-US" sz="3200" u="none" cap="none" strike="noStrike">
                <a:solidFill>
                  <a:srgbClr val="000000"/>
                </a:solidFill>
                <a:latin typeface="Times New Roman"/>
                <a:ea typeface="Times New Roman"/>
                <a:cs typeface="Times New Roman"/>
                <a:sym typeface="Times New Roman"/>
              </a:rPr>
              <a:t>METHODOLOGY OVERVIEW</a:t>
            </a:r>
            <a:endParaRPr b="0" i="0" sz="3200" u="none" cap="none" strike="noStrike">
              <a:solidFill>
                <a:srgbClr val="000000"/>
              </a:solidFill>
              <a:latin typeface="Arial"/>
              <a:ea typeface="Arial"/>
              <a:cs typeface="Arial"/>
              <a:sym typeface="Arial"/>
            </a:endParaRPr>
          </a:p>
        </p:txBody>
      </p:sp>
      <p:sp>
        <p:nvSpPr>
          <p:cNvPr id="2166" name="Google Shape;2166;p21"/>
          <p:cNvSpPr txBox="1"/>
          <p:nvPr/>
        </p:nvSpPr>
        <p:spPr>
          <a:xfrm>
            <a:off x="406400" y="1591108"/>
            <a:ext cx="5448300" cy="4626000"/>
          </a:xfrm>
          <a:prstGeom prst="rect">
            <a:avLst/>
          </a:prstGeom>
          <a:noFill/>
          <a:ln>
            <a:noFill/>
          </a:ln>
        </p:spPr>
        <p:txBody>
          <a:bodyPr anchorCtr="0" anchor="t" bIns="45700" lIns="91425" spcFirstLastPara="1" rIns="91425" wrap="square" tIns="45700">
            <a:normAutofit lnSpcReduction="10000"/>
          </a:bodyPr>
          <a:lstStyle/>
          <a:p>
            <a:pPr indent="0" lvl="0" marL="0" marR="0" rtl="0" algn="l">
              <a:lnSpc>
                <a:spcPct val="100000"/>
              </a:lnSpc>
              <a:spcBef>
                <a:spcPts val="0"/>
              </a:spcBef>
              <a:spcAft>
                <a:spcPts val="0"/>
              </a:spcAft>
              <a:buNone/>
            </a:pPr>
            <a:r>
              <a:rPr b="1" i="0" lang="en-US" sz="2400" u="sng" cap="none" strike="noStrike">
                <a:solidFill>
                  <a:srgbClr val="000000"/>
                </a:solidFill>
                <a:latin typeface="Times New Roman"/>
                <a:ea typeface="Times New Roman"/>
                <a:cs typeface="Times New Roman"/>
                <a:sym typeface="Times New Roman"/>
              </a:rPr>
              <a:t>System Design:</a:t>
            </a:r>
            <a:endParaRPr/>
          </a:p>
          <a:p>
            <a:pPr indent="0" lvl="0" marL="0" marR="0" rtl="0" algn="l">
              <a:lnSpc>
                <a:spcPct val="100000"/>
              </a:lnSpc>
              <a:spcBef>
                <a:spcPts val="0"/>
              </a:spcBef>
              <a:spcAft>
                <a:spcPts val="0"/>
              </a:spcAft>
              <a:buNone/>
            </a:pPr>
            <a:r>
              <a:t/>
            </a:r>
            <a:endParaRPr b="1" i="0" sz="2400" u="none" cap="none" strike="noStrike">
              <a:solidFill>
                <a:srgbClr val="000000"/>
              </a:solidFill>
              <a:latin typeface="Times New Roman"/>
              <a:ea typeface="Times New Roman"/>
              <a:cs typeface="Times New Roman"/>
              <a:sym typeface="Times New Roman"/>
            </a:endParaRPr>
          </a:p>
          <a:p>
            <a:pPr indent="-342900" lvl="0" marL="342900" marR="0" rtl="0" algn="l">
              <a:lnSpc>
                <a:spcPct val="100000"/>
              </a:lnSpc>
              <a:spcBef>
                <a:spcPts val="0"/>
              </a:spcBef>
              <a:spcAft>
                <a:spcPts val="0"/>
              </a:spcAft>
              <a:buClr>
                <a:srgbClr val="000000"/>
              </a:buClr>
              <a:buSzPts val="2000"/>
              <a:buFont typeface="Arial"/>
              <a:buChar char="•"/>
            </a:pPr>
            <a:r>
              <a:rPr b="1" i="0" lang="en-US" sz="2000" u="none" cap="none" strike="noStrike">
                <a:solidFill>
                  <a:srgbClr val="000000"/>
                </a:solidFill>
                <a:latin typeface="Times New Roman"/>
                <a:ea typeface="Times New Roman"/>
                <a:cs typeface="Times New Roman"/>
                <a:sym typeface="Times New Roman"/>
              </a:rPr>
              <a:t>Video Capture and Frame Extraction:</a:t>
            </a:r>
            <a:r>
              <a:rPr b="0" i="0" lang="en-US" sz="2000" u="none" cap="none" strike="noStrike">
                <a:solidFill>
                  <a:srgbClr val="000000"/>
                </a:solidFill>
                <a:latin typeface="Times New Roman"/>
                <a:ea typeface="Times New Roman"/>
                <a:cs typeface="Times New Roman"/>
                <a:sym typeface="Times New Roman"/>
              </a:rPr>
              <a:t> Captures live video feed from webcam; continuously extracts frames.</a:t>
            </a:r>
            <a:endParaRPr/>
          </a:p>
          <a:p>
            <a:pPr indent="-342900" lvl="0" marL="342900" marR="0" rtl="0" algn="l">
              <a:lnSpc>
                <a:spcPct val="100000"/>
              </a:lnSpc>
              <a:spcBef>
                <a:spcPts val="0"/>
              </a:spcBef>
              <a:spcAft>
                <a:spcPts val="0"/>
              </a:spcAft>
              <a:buClr>
                <a:srgbClr val="000000"/>
              </a:buClr>
              <a:buSzPts val="2000"/>
              <a:buFont typeface="Arial"/>
              <a:buChar char="•"/>
            </a:pPr>
            <a:r>
              <a:rPr b="1" i="0" lang="en-US" sz="2000" u="none" cap="none" strike="noStrike">
                <a:solidFill>
                  <a:srgbClr val="000000"/>
                </a:solidFill>
                <a:latin typeface="Times New Roman"/>
                <a:ea typeface="Times New Roman"/>
                <a:cs typeface="Times New Roman"/>
                <a:sym typeface="Times New Roman"/>
              </a:rPr>
              <a:t>Preprocessing:</a:t>
            </a:r>
            <a:r>
              <a:rPr b="0" i="0" lang="en-US" sz="2000" u="none" cap="none" strike="noStrike">
                <a:solidFill>
                  <a:srgbClr val="000000"/>
                </a:solidFill>
                <a:latin typeface="Times New Roman"/>
                <a:ea typeface="Times New Roman"/>
                <a:cs typeface="Times New Roman"/>
                <a:sym typeface="Times New Roman"/>
              </a:rPr>
              <a:t> Resizes frames, converts to grayscale; uses Dlib HOG for face, eyes, mouth, and nose bridge detection.</a:t>
            </a:r>
            <a:endParaRPr/>
          </a:p>
          <a:p>
            <a:pPr indent="-342900" lvl="0" marL="342900" marR="0" rtl="0" algn="l">
              <a:lnSpc>
                <a:spcPct val="100000"/>
              </a:lnSpc>
              <a:spcBef>
                <a:spcPts val="0"/>
              </a:spcBef>
              <a:spcAft>
                <a:spcPts val="0"/>
              </a:spcAft>
              <a:buClr>
                <a:srgbClr val="000000"/>
              </a:buClr>
              <a:buSzPts val="2000"/>
              <a:buFont typeface="Arial"/>
              <a:buChar char="•"/>
            </a:pPr>
            <a:r>
              <a:rPr b="1" i="0" lang="en-US" sz="2000" u="none" cap="none" strike="noStrike">
                <a:solidFill>
                  <a:srgbClr val="000000"/>
                </a:solidFill>
                <a:latin typeface="Times New Roman"/>
                <a:ea typeface="Times New Roman"/>
                <a:cs typeface="Times New Roman"/>
                <a:sym typeface="Times New Roman"/>
              </a:rPr>
              <a:t>Feature Extraction:</a:t>
            </a:r>
            <a:r>
              <a:rPr b="0" i="0" lang="en-US" sz="2000" u="none" cap="none" strike="noStrike">
                <a:solidFill>
                  <a:srgbClr val="000000"/>
                </a:solidFill>
                <a:latin typeface="Times New Roman"/>
                <a:ea typeface="Times New Roman"/>
                <a:cs typeface="Times New Roman"/>
                <a:sym typeface="Times New Roman"/>
              </a:rPr>
              <a:t> Calculates EAR, MAR; identifies a nose bridge point for head position monitoring.</a:t>
            </a:r>
            <a:endParaRPr/>
          </a:p>
          <a:p>
            <a:pPr indent="-342900" lvl="0" marL="342900" marR="0" rtl="0" algn="l">
              <a:lnSpc>
                <a:spcPct val="100000"/>
              </a:lnSpc>
              <a:spcBef>
                <a:spcPts val="0"/>
              </a:spcBef>
              <a:spcAft>
                <a:spcPts val="0"/>
              </a:spcAft>
              <a:buClr>
                <a:srgbClr val="000000"/>
              </a:buClr>
              <a:buSzPts val="2000"/>
              <a:buFont typeface="Arial"/>
              <a:buChar char="•"/>
            </a:pPr>
            <a:r>
              <a:rPr b="1" i="0" lang="en-US" sz="2000" u="none" cap="none" strike="noStrike">
                <a:solidFill>
                  <a:srgbClr val="000000"/>
                </a:solidFill>
                <a:latin typeface="Times New Roman"/>
                <a:ea typeface="Times New Roman"/>
                <a:cs typeface="Times New Roman"/>
                <a:sym typeface="Times New Roman"/>
              </a:rPr>
              <a:t>Alert Mechanism:</a:t>
            </a:r>
            <a:r>
              <a:rPr b="0" i="0" lang="en-US" sz="2000" u="none" cap="none" strike="noStrike">
                <a:solidFill>
                  <a:srgbClr val="000000"/>
                </a:solidFill>
                <a:latin typeface="Times New Roman"/>
                <a:ea typeface="Times New Roman"/>
                <a:cs typeface="Times New Roman"/>
                <a:sym typeface="Times New Roman"/>
              </a:rPr>
              <a:t> Monitors EAR for prolonged eye closures, MAR for yawning, and nose bridge position for head nodding detection.</a:t>
            </a:r>
            <a:endParaRPr/>
          </a:p>
          <a:p>
            <a:pPr indent="-342900" lvl="0" marL="342900" marR="0" rtl="0" algn="l">
              <a:lnSpc>
                <a:spcPct val="100000"/>
              </a:lnSpc>
              <a:spcBef>
                <a:spcPts val="0"/>
              </a:spcBef>
              <a:spcAft>
                <a:spcPts val="0"/>
              </a:spcAft>
              <a:buClr>
                <a:srgbClr val="000000"/>
              </a:buClr>
              <a:buSzPts val="2000"/>
              <a:buFont typeface="Arial"/>
              <a:buChar char="•"/>
            </a:pPr>
            <a:r>
              <a:rPr b="1" i="0" lang="en-US" sz="2000" u="none" cap="none" strike="noStrike">
                <a:solidFill>
                  <a:srgbClr val="000000"/>
                </a:solidFill>
                <a:latin typeface="Times New Roman"/>
                <a:ea typeface="Times New Roman"/>
                <a:cs typeface="Times New Roman"/>
                <a:sym typeface="Times New Roman"/>
              </a:rPr>
              <a:t>Real-time Processing:</a:t>
            </a:r>
            <a:r>
              <a:rPr b="0" i="0" lang="en-US" sz="2000" u="none" cap="none" strike="noStrike">
                <a:solidFill>
                  <a:srgbClr val="000000"/>
                </a:solidFill>
                <a:latin typeface="Times New Roman"/>
                <a:ea typeface="Times New Roman"/>
                <a:cs typeface="Times New Roman"/>
                <a:sym typeface="Times New Roman"/>
              </a:rPr>
              <a:t> Uses a moving window concept for instant decision updates.</a:t>
            </a:r>
            <a:endParaRPr/>
          </a:p>
        </p:txBody>
      </p:sp>
      <p:pic>
        <p:nvPicPr>
          <p:cNvPr id="2167" name="Google Shape;2167;p21"/>
          <p:cNvPicPr preferRelativeResize="0"/>
          <p:nvPr/>
        </p:nvPicPr>
        <p:blipFill rotWithShape="1">
          <a:blip r:embed="rId3">
            <a:alphaModFix/>
          </a:blip>
          <a:srcRect b="0" l="0" r="0" t="0"/>
          <a:stretch/>
        </p:blipFill>
        <p:spPr>
          <a:xfrm>
            <a:off x="5854700" y="1193800"/>
            <a:ext cx="6146796" cy="5023282"/>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