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4" r:id="rId4"/>
    <p:sldId id="295" r:id="rId5"/>
    <p:sldId id="287" r:id="rId6"/>
    <p:sldId id="288" r:id="rId7"/>
    <p:sldId id="292" r:id="rId8"/>
    <p:sldId id="293" r:id="rId9"/>
    <p:sldId id="296" r:id="rId10"/>
    <p:sldId id="289" r:id="rId11"/>
    <p:sldId id="290" r:id="rId12"/>
  </p:sldIdLst>
  <p:sldSz cx="9144000" cy="5143500" type="screen16x9"/>
  <p:notesSz cx="6858000" cy="9144000"/>
  <p:defaultTextStyle>
    <a:defPPr>
      <a:defRPr lang="tr-TR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A7"/>
    <a:srgbClr val="2681A7"/>
    <a:srgbClr val="2F9CC7"/>
    <a:srgbClr val="38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139" autoAdjust="0"/>
  </p:normalViewPr>
  <p:slideViewPr>
    <p:cSldViewPr>
      <p:cViewPr>
        <p:scale>
          <a:sx n="125" d="100"/>
          <a:sy n="125" d="100"/>
        </p:scale>
        <p:origin x="-342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46C2-959B-480F-95CE-89A9F2BB5B47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EFAE-D117-48EA-9562-6C8DD875E2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66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1EFAE-D117-48EA-9562-6C8DD875E28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3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53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73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52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2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3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3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3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96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6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27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5100-D169-4D11-A42E-AB29946F005D}" type="datetimeFigureOut">
              <a:rPr lang="tr-TR" smtClean="0"/>
              <a:t>15.10.2017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724B-CCFC-40FC-A297-AA6389FC8C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14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180066"/>
            <a:ext cx="9144000" cy="1416455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 sz="1100"/>
          </a:p>
        </p:txBody>
      </p:sp>
      <p:sp>
        <p:nvSpPr>
          <p:cNvPr id="11" name="TextBox 10"/>
          <p:cNvSpPr txBox="1"/>
          <p:nvPr/>
        </p:nvSpPr>
        <p:spPr>
          <a:xfrm>
            <a:off x="6660232" y="3723878"/>
            <a:ext cx="2483768" cy="8032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142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组长：王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成华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组员：何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洋臣 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史自立 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祖玉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2015" y="407349"/>
            <a:ext cx="1044116" cy="1044116"/>
          </a:xfrm>
          <a:prstGeom prst="ellipse">
            <a:avLst/>
          </a:prstGeom>
          <a:solidFill>
            <a:srgbClr val="2782A7"/>
          </a:solidFill>
          <a:ln>
            <a:noFill/>
          </a:ln>
          <a:effectLst>
            <a:reflection blurRad="6350" stA="9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4800" dirty="0" smtClean="0">
                <a:latin typeface="微软雅黑" pitchFamily="34" charset="-122"/>
                <a:ea typeface="微软雅黑" pitchFamily="34" charset="-122"/>
              </a:rPr>
              <a:t>F</a:t>
            </a:r>
            <a:endParaRPr lang="tr-TR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03371" y="407349"/>
            <a:ext cx="1044116" cy="1044116"/>
          </a:xfrm>
          <a:prstGeom prst="ellipse">
            <a:avLst/>
          </a:prstGeom>
          <a:solidFill>
            <a:srgbClr val="2782A7"/>
          </a:solidFill>
          <a:ln>
            <a:noFill/>
          </a:ln>
          <a:effectLst>
            <a:reflection blurRad="6350" stA="9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4800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tr-TR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31827" y="407349"/>
            <a:ext cx="1044116" cy="1044116"/>
          </a:xfrm>
          <a:prstGeom prst="ellipse">
            <a:avLst/>
          </a:prstGeom>
          <a:solidFill>
            <a:srgbClr val="2782A7"/>
          </a:solidFill>
          <a:ln>
            <a:noFill/>
          </a:ln>
          <a:effectLst>
            <a:reflection blurRad="6350" stA="9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48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tr-TR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485" y="2067694"/>
            <a:ext cx="7200800" cy="707884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782A7"/>
                </a:solidFill>
                <a:latin typeface="Bebas Neue" pitchFamily="34" charset="0"/>
              </a:rPr>
              <a:t>现场总线系</a:t>
            </a:r>
            <a:r>
              <a:rPr lang="zh-CN" altLang="en-US" sz="4000" dirty="0" smtClean="0">
                <a:solidFill>
                  <a:srgbClr val="2782A7"/>
                </a:solidFill>
                <a:latin typeface="Bebas Neue" pitchFamily="34" charset="0"/>
              </a:rPr>
              <a:t>统在</a:t>
            </a:r>
            <a:r>
              <a:rPr lang="zh-CN" altLang="en-US" sz="4000" dirty="0">
                <a:solidFill>
                  <a:srgbClr val="2782A7"/>
                </a:solidFill>
                <a:latin typeface="Bebas Neue" pitchFamily="34" charset="0"/>
              </a:rPr>
              <a:t>火电厂的应</a:t>
            </a:r>
            <a:r>
              <a:rPr lang="zh-CN" altLang="en-US" sz="4000" dirty="0" smtClean="0">
                <a:solidFill>
                  <a:srgbClr val="2782A7"/>
                </a:solidFill>
                <a:latin typeface="Bebas Neue" pitchFamily="34" charset="0"/>
              </a:rPr>
              <a:t>用</a:t>
            </a:r>
            <a:endParaRPr lang="tr-TR" sz="4000" dirty="0">
              <a:solidFill>
                <a:srgbClr val="2782A7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0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24" grpId="0" animBg="1"/>
      <p:bldP spid="2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80328"/>
            <a:ext cx="9144000" cy="777951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882988" y="4786273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6868573" y="4813580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Bebas Neue" pitchFamily="34" charset="0"/>
              </a:rPr>
              <a:t>方案总结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6136" y="1118009"/>
            <a:ext cx="3096344" cy="286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现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场总线系统不仅能够提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供 </a:t>
            </a:r>
            <a:r>
              <a:rPr lang="en-US" altLang="zh-CN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I/O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数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据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，而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且能够提供设备状态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、详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细的报警信息以及历史统计数据等， 且现场总线设备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与</a:t>
            </a:r>
            <a:r>
              <a:rPr lang="en-US" altLang="zh-CN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DCS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间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的信号为双向传输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，能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够实现远程设备维护和管理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，提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高了运行</a:t>
            </a:r>
            <a:r>
              <a:rPr lang="zh-CN" altLang="en-US" sz="20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、维</a:t>
            </a:r>
            <a:r>
              <a:rPr lang="zh-CN" altLang="en-US" sz="20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护效率，减轻了工作量。</a:t>
            </a:r>
            <a:endParaRPr lang="tr-TR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49" y="104763"/>
            <a:ext cx="797964" cy="634032"/>
          </a:xfrm>
          <a:prstGeom prst="rect">
            <a:avLst/>
          </a:prstGeom>
        </p:spPr>
      </p:pic>
      <p:pic>
        <p:nvPicPr>
          <p:cNvPr id="3074" name="Picture 2" descr="C:\Users\zzy\Desktop\DCS\ppt2\591018df88e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43559"/>
            <a:ext cx="5219629" cy="39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20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08" y="843558"/>
            <a:ext cx="9144000" cy="393758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127" y="1481319"/>
            <a:ext cx="4304762" cy="2662058"/>
          </a:xfrm>
          <a:prstGeom prst="rect">
            <a:avLst/>
          </a:prstGeom>
          <a:effectLst>
            <a:reflection blurRad="6350" stA="9000" endPos="20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627784" y="2051516"/>
            <a:ext cx="3888432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Bebas Neue" pitchFamily="34" charset="0"/>
              </a:rPr>
              <a:t>感 谢 观 看</a:t>
            </a:r>
            <a:endParaRPr lang="tr-TR" sz="54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93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454994"/>
            <a:ext cx="9144000" cy="303285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" y="4781139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-14414" y="4808446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系统简介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067" y="915566"/>
            <a:ext cx="2075531" cy="35394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数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字化电厂是近年来火力发电厂发展的一个热点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，旨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在实现火力发电厂现代化的运营与管理。现场总线控制系统（</a:t>
            </a:r>
            <a:r>
              <a:rPr lang="en-US" altLang="zh-CN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FCS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）实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现了现场级设备的数字化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、网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络化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，涉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及整个电厂工艺流程的信息均实现数字化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，可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以及时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、准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确地掌握来自基层控制级的信息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，是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真正意义上的数字化电厂的基石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</a:t>
            </a:r>
            <a:endParaRPr lang="en-US" altLang="zh-CN" sz="1600" dirty="0" smtClean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52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85851"/>
            <a:ext cx="360040" cy="671856"/>
          </a:xfrm>
          <a:prstGeom prst="rect">
            <a:avLst/>
          </a:prstGeom>
        </p:spPr>
      </p:pic>
      <p:pic>
        <p:nvPicPr>
          <p:cNvPr id="1031" name="Picture 7" descr="C:\Users\zzy\Desktop\DCS\ppt2\Shimen(RGB)(scale)(x0.17500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91132"/>
            <a:ext cx="6372200" cy="35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0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39902"/>
            <a:ext cx="9144000" cy="818378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" y="4781139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-14414" y="4808446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系统简介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2517" y="1105626"/>
            <a:ext cx="2271331" cy="286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现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场总线技术的意义在于使大量现场级设备状态信号传输至 </a:t>
            </a:r>
            <a:r>
              <a:rPr lang="en-US" altLang="zh-CN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DCS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，不仅可以做到变“设备故障检修”为“设备状态维护”，更重要的是，大量的现场实时信息为管理决策提供了基础和依据。</a:t>
            </a:r>
            <a:endParaRPr lang="tr-TR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85851"/>
            <a:ext cx="360040" cy="671856"/>
          </a:xfrm>
          <a:prstGeom prst="rect">
            <a:avLst/>
          </a:prstGeom>
        </p:spPr>
      </p:pic>
      <p:pic>
        <p:nvPicPr>
          <p:cNvPr id="1026" name="Picture 2" descr="C:\Users\zzy\Desktop\DCS\ppt2\QQ图片2017101421403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41492"/>
            <a:ext cx="5940152" cy="39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85005"/>
            <a:ext cx="9144000" cy="2473276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282159" y="4781139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2267744" y="4808446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网络结构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55494"/>
            <a:ext cx="505023" cy="532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2516" y="1105626"/>
            <a:ext cx="7200801" cy="12003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某 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2×1050 </a:t>
            </a:r>
            <a:r>
              <a:rPr lang="en-US" altLang="zh-CN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MW 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超超临界燃煤发电机组及公用辅助系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统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DCS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为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一体化控制。在全厂应用现场总线技术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，现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场总线协议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为</a:t>
            </a:r>
            <a:r>
              <a:rPr lang="en-US" altLang="zh-CN" dirty="0" err="1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Profibus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-DP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和</a:t>
            </a:r>
            <a:r>
              <a:rPr lang="en-US" altLang="zh-CN" dirty="0" err="1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Profibus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-PA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。主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要设备有压力变送器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、气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动执行机构定位器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、气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动执行机构阀岛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、电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动执行机构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、马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达控制器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、温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度数据采集前置机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等。</a:t>
            </a:r>
            <a:endParaRPr lang="tr-TR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C:\Users\zzy\Desktop\DCS\ppt2\QQ图片201710142142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77" y="2285004"/>
            <a:ext cx="5183646" cy="2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1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665015"/>
            <a:ext cx="9144000" cy="1093265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282159" y="4781139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2267744" y="4808446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网络结构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1" y="1131590"/>
            <a:ext cx="2376263" cy="25853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主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站信号经光电转换后传输至就地现场总线通信柜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，在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就地现场总线通信柜再经光电转换后连接具有冗余通信接口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的</a:t>
            </a:r>
            <a:r>
              <a:rPr lang="en-US" altLang="zh-CN" dirty="0" err="1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Profibus</a:t>
            </a:r>
            <a:r>
              <a:rPr lang="en-US" altLang="zh-CN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-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DP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网络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，通过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DP/PA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耦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合器连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接</a:t>
            </a:r>
            <a:r>
              <a:rPr lang="en-US" altLang="zh-CN" dirty="0" err="1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Profibus</a:t>
            </a:r>
            <a:r>
              <a:rPr lang="en-US" altLang="zh-CN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-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PA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网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络。</a:t>
            </a:r>
            <a:endParaRPr lang="tr-TR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55494"/>
            <a:ext cx="505023" cy="532570"/>
          </a:xfrm>
          <a:prstGeom prst="rect">
            <a:avLst/>
          </a:prstGeom>
        </p:spPr>
      </p:pic>
      <p:pic>
        <p:nvPicPr>
          <p:cNvPr id="1029" name="Picture 5" descr="C:\Users\zzy\Desktop\DCS\ppt2\QQ截图2017101422281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01" y="843558"/>
            <a:ext cx="5241499" cy="39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9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682" y="4227934"/>
            <a:ext cx="9144000" cy="530345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586415" y="4803592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4572000" y="4830899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Bebas Neue" pitchFamily="34" charset="0"/>
              </a:rPr>
              <a:t>设计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方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案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0" y="1131590"/>
            <a:ext cx="3594718" cy="31393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传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统的压力变送器仅实现了输出测量值的功能，需借助手操器修改其内部参数。总线型压力变送器还实现了远方查看设备信息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、传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感器状态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、额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定及实际工作量程和环境温度等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，方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便维护人员确认设备状态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</a:t>
            </a:r>
            <a:endParaRPr lang="en-US" altLang="zh-CN" dirty="0" smtClean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en-US" altLang="zh-CN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右图为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远方实时查看西门子总线变送器状态的界面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，可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以很直观地获得电子元件故障等状态信息。</a:t>
            </a:r>
            <a:endParaRPr lang="tr-TR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24225"/>
            <a:ext cx="595107" cy="595107"/>
          </a:xfrm>
          <a:prstGeom prst="rect">
            <a:avLst/>
          </a:prstGeom>
        </p:spPr>
      </p:pic>
      <p:pic>
        <p:nvPicPr>
          <p:cNvPr id="2051" name="Picture 3" descr="C:\Users\zzy\Desktop\DCS\ppt2\QQ截图2017101422445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06" y="1131589"/>
            <a:ext cx="3473288" cy="3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682" y="3147814"/>
            <a:ext cx="9144000" cy="1610466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586415" y="4803592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4572000" y="4830899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Bebas Neue" pitchFamily="34" charset="0"/>
              </a:rPr>
              <a:t>设计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方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案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76056" y="1133627"/>
            <a:ext cx="3096344" cy="35394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总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线型电动执行机构包含的信息除阀门开关反馈、故障状态等，还有设备信息、具体的故障报警原因、电机温度、电机动作次数、力矩动作次数、阀门开（关）行程所用时间、阀门动作时的力矩趋势、就地手轮是否复位等。       </a:t>
            </a:r>
            <a:endParaRPr lang="en-US" altLang="zh-CN" sz="1600" dirty="0" smtClean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左图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为远方查看 </a:t>
            </a:r>
            <a:r>
              <a:rPr lang="en-US" altLang="zh-CN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SIPOS 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总线型电动执行机构动作信息的界面，图中信息有执行器动作次数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、开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关频度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（次</a:t>
            </a:r>
            <a:r>
              <a:rPr lang="en-US" altLang="zh-CN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/h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）、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行程关断次数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、力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矩关断次数等。且给出了是否需要维护的信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号。</a:t>
            </a:r>
            <a:endParaRPr lang="zh-CN" altLang="en-US" sz="1600" dirty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24225"/>
            <a:ext cx="595107" cy="595107"/>
          </a:xfrm>
          <a:prstGeom prst="rect">
            <a:avLst/>
          </a:prstGeom>
        </p:spPr>
      </p:pic>
      <p:pic>
        <p:nvPicPr>
          <p:cNvPr id="3074" name="Picture 2" descr="C:\Users\zzy\Desktop\DCS\ppt2\QQ截图2017101422524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3" y="1133627"/>
            <a:ext cx="3325007" cy="34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6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15" y="1995686"/>
            <a:ext cx="9144000" cy="2760766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586415" y="4803592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4572000" y="4830899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Bebas Neue" pitchFamily="34" charset="0"/>
              </a:rPr>
              <a:t>设计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方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案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0" y="1133627"/>
            <a:ext cx="7200800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下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图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为</a:t>
            </a:r>
            <a:r>
              <a:rPr lang="en-US" altLang="zh-CN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ROTORK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总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线型电动执行机构动作时的阀位</a:t>
            </a:r>
            <a:r>
              <a:rPr lang="zh-CN" altLang="en-US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、力</a:t>
            </a:r>
            <a:r>
              <a:rPr lang="zh-CN" altLang="en-US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矩和电机温度数据曲线图。</a:t>
            </a:r>
          </a:p>
        </p:txBody>
      </p:sp>
      <p:pic>
        <p:nvPicPr>
          <p:cNvPr id="10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24225"/>
            <a:ext cx="595107" cy="595107"/>
          </a:xfrm>
          <a:prstGeom prst="rect">
            <a:avLst/>
          </a:prstGeom>
        </p:spPr>
      </p:pic>
      <p:pic>
        <p:nvPicPr>
          <p:cNvPr id="4098" name="Picture 2" descr="C:\Users\zzy\Desktop\DCS\ppt2\QQ截图20171014225537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995686"/>
            <a:ext cx="6848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12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15" y="3902156"/>
            <a:ext cx="9144000" cy="854295"/>
          </a:xfrm>
          <a:prstGeom prst="rect">
            <a:avLst/>
          </a:prstGeom>
          <a:solidFill>
            <a:srgbClr val="2681A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5828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586415" y="4803592"/>
            <a:ext cx="2267743" cy="362350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4572000" y="4830899"/>
            <a:ext cx="2210150" cy="2923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Bebas Neue" pitchFamily="34" charset="0"/>
              </a:rPr>
              <a:t>设计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方</a:t>
            </a:r>
            <a:r>
              <a:rPr lang="zh-CN" altLang="en-US" sz="1300" dirty="0" smtClean="0">
                <a:solidFill>
                  <a:schemeClr val="bg1"/>
                </a:solidFill>
                <a:latin typeface="Bebas Neue" pitchFamily="34" charset="0"/>
              </a:rPr>
              <a:t>案</a:t>
            </a:r>
            <a:endParaRPr lang="tr-TR" sz="13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04" y="1347614"/>
            <a:ext cx="1656184" cy="255454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主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厂房内二位式气动执行机构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布置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较为分散，不适合采用电磁阀岛集中控制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          锅炉补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给水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、精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处理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、除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尘除灰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、脱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硫系统的气动执行机构全部采用电磁阀岛控制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</a:t>
            </a:r>
            <a:endParaRPr lang="zh-CN" altLang="en-US" sz="1600" dirty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24225"/>
            <a:ext cx="595107" cy="595107"/>
          </a:xfrm>
          <a:prstGeom prst="rect">
            <a:avLst/>
          </a:prstGeom>
        </p:spPr>
      </p:pic>
      <p:pic>
        <p:nvPicPr>
          <p:cNvPr id="2051" name="Picture 3" descr="C:\Users\zzy\Desktop\DCS\ppt2\Block_Ice_Plant_we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26189"/>
            <a:ext cx="4952949" cy="35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4158" y="1347614"/>
            <a:ext cx="22799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       温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度信号如采用智能温度变送器</a:t>
            </a:r>
            <a:r>
              <a:rPr lang="zh-CN" altLang="en-US" sz="1600" dirty="0" smtClean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，对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温度信号而言，采用总线方式其增加的设备管理数据也不明显，因此除锅炉壁温及发电机温度数据采集前置机采用总线方式，其余温度测点本工程仍采用常规方式接入</a:t>
            </a:r>
            <a:r>
              <a:rPr lang="en-US" altLang="zh-CN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DCS</a:t>
            </a:r>
            <a:r>
              <a:rPr lang="zh-CN" altLang="en-US" sz="1600" dirty="0">
                <a:solidFill>
                  <a:srgbClr val="2782A7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。</a:t>
            </a:r>
            <a:endParaRPr lang="zh-CN" altLang="en-US" sz="1600" dirty="0">
              <a:solidFill>
                <a:srgbClr val="2782A7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9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" grpId="0"/>
    </p:bldLst>
  </p:timing>
</p:sld>
</file>

<file path=ppt/theme/theme1.xml><?xml version="1.0" encoding="utf-8"?>
<a:theme xmlns:a="http://schemas.openxmlformats.org/drawingml/2006/main" name="PPT分享网整理发布www.pptfx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1078</Words>
  <Application>Microsoft Office PowerPoint</Application>
  <PresentationFormat>全屏显示(16:9)</PresentationFormat>
  <Paragraphs>39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PPT分享网整理发布www.pptfx.com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zzy</dc:creator>
  <dc:description/>
  <cp:lastModifiedBy>Dear zzy</cp:lastModifiedBy>
  <cp:revision>150</cp:revision>
  <dcterms:created xsi:type="dcterms:W3CDTF">2013-09-19T08:29:56Z</dcterms:created>
  <dcterms:modified xsi:type="dcterms:W3CDTF">2017-10-15T08:53:23Z</dcterms:modified>
  <cp:category/>
</cp:coreProperties>
</file>