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1"/>
  <c:style val="2"/>
  <c:chart>
    <c:title>
      <c:tx>
        <c:rich>
          <a:bodyPr/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Респонденты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Респонденты</c:v>
                </c:pt>
              </c:strCache>
            </c:strRef>
          </c:tx>
          <c:invertIfNegative val="1"/>
          <c:cat>
            <c:strRef>
              <c:f>Sheet1!$A$2:$A$20</c:f>
              <c:strCache>
                <c:ptCount val="19"/>
                <c:pt idx="0">
                  <c:v>Адмиралтейский</c:v>
                </c:pt>
                <c:pt idx="1">
                  <c:v>Василеостровский</c:v>
                </c:pt>
                <c:pt idx="2">
                  <c:v>Выборгский</c:v>
                </c:pt>
                <c:pt idx="3">
                  <c:v>Калининский</c:v>
                </c:pt>
                <c:pt idx="4">
                  <c:v>Кировский</c:v>
                </c:pt>
                <c:pt idx="5">
                  <c:v>Колпинский</c:v>
                </c:pt>
                <c:pt idx="6">
                  <c:v>Красногвардейский</c:v>
                </c:pt>
                <c:pt idx="7">
                  <c:v>Красносельский</c:v>
                </c:pt>
                <c:pt idx="8">
                  <c:v>Кронштадтский</c:v>
                </c:pt>
                <c:pt idx="9">
                  <c:v>Курортный</c:v>
                </c:pt>
                <c:pt idx="10">
                  <c:v>Московский</c:v>
                </c:pt>
                <c:pt idx="11">
                  <c:v>Невский</c:v>
                </c:pt>
                <c:pt idx="12">
                  <c:v>Петроградский</c:v>
                </c:pt>
                <c:pt idx="13">
                  <c:v>Петродворцовый</c:v>
                </c:pt>
                <c:pt idx="14">
                  <c:v>Приморский</c:v>
                </c:pt>
                <c:pt idx="15">
                  <c:v>Пушкинский</c:v>
                </c:pt>
                <c:pt idx="16">
                  <c:v>Фрунзенский</c:v>
                </c:pt>
                <c:pt idx="17">
                  <c:v>Центральный</c:v>
                </c:pt>
                <c:pt idx="18">
                  <c:v>Не из СПб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0</c:v>
                </c:pt>
                <c:pt idx="1">
                  <c:v>6</c:v>
                </c:pt>
                <c:pt idx="2">
                  <c:v>5</c:v>
                </c:pt>
                <c:pt idx="3">
                  <c:v>6</c:v>
                </c:pt>
                <c:pt idx="4">
                  <c:v>4</c:v>
                </c:pt>
                <c:pt idx="5">
                  <c:v>3</c:v>
                </c:pt>
                <c:pt idx="6">
                  <c:v>7</c:v>
                </c:pt>
                <c:pt idx="7">
                  <c:v>0</c:v>
                </c:pt>
                <c:pt idx="8">
                  <c:v>1</c:v>
                </c:pt>
                <c:pt idx="9">
                  <c:v>1</c:v>
                </c:pt>
                <c:pt idx="10">
                  <c:v>7</c:v>
                </c:pt>
                <c:pt idx="11">
                  <c:v>10</c:v>
                </c:pt>
                <c:pt idx="12">
                  <c:v>1</c:v>
                </c:pt>
                <c:pt idx="13">
                  <c:v>0</c:v>
                </c:pt>
                <c:pt idx="14">
                  <c:v>10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5B-46A4-9154-77EC61E5B0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1"/>
  <c:style val="2"/>
  <c:chart>
    <c:title>
      <c:tx>
        <c:rich>
          <a:bodyPr/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Респонденты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Респонденты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Вручную</c:v>
                </c:pt>
                <c:pt idx="1">
                  <c:v>Мобильные приложения</c:v>
                </c:pt>
                <c:pt idx="2">
                  <c:v>Не веду учет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35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D3-433F-8A12-453C37E9D2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1"/>
  <c:style val="2"/>
  <c:chart>
    <c:title>
      <c:tx>
        <c:rich>
          <a:bodyPr/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Респонденты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Респонденты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Учет доходов и расходов</c:v>
                </c:pt>
                <c:pt idx="1">
                  <c:v>Анализ финансовых привычек</c:v>
                </c:pt>
                <c:pt idx="2">
                  <c:v>Постановка финансовых целей</c:v>
                </c:pt>
                <c:pt idx="3">
                  <c:v>Автоматизация платежей и напоминания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26</c:v>
                </c:pt>
                <c:pt idx="1">
                  <c:v>24</c:v>
                </c:pt>
                <c:pt idx="2">
                  <c:v>8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B-4BB2-AD7D-2811FAA36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1"/>
  <c:style val="2"/>
  <c:chart>
    <c:title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Респонденты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Планирование задач</c:v>
                </c:pt>
                <c:pt idx="1">
                  <c:v>Напоминания и уведомления</c:v>
                </c:pt>
                <c:pt idx="2">
                  <c:v>Анализ использования времени</c:v>
                </c:pt>
                <c:pt idx="3">
                  <c:v>Отслеживание прогресса</c:v>
                </c:pt>
                <c:pt idx="4">
                  <c:v>Облачные сервисы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19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7E-4B5E-AFC4-2B99F649F5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1"/>
  <c:style val="2"/>
  <c:chart>
    <c:title>
      <c:tx>
        <c:rich>
          <a:bodyPr/>
          <a:lstStyle/>
          <a:p>
            <a:pPr>
              <a:defRPr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Респонденты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Респонденты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Контроль бюджета</c:v>
                </c:pt>
                <c:pt idx="1">
                  <c:v>Накопления и инвестиции</c:v>
                </c:pt>
                <c:pt idx="2">
                  <c:v>Учет долгов</c:v>
                </c:pt>
                <c:pt idx="3">
                  <c:v>Другие задачи</c:v>
                </c:pt>
                <c:pt idx="4">
                  <c:v>Задач нет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37</c:v>
                </c:pt>
                <c:pt idx="1">
                  <c:v>14</c:v>
                </c:pt>
                <c:pt idx="2">
                  <c:v>4</c:v>
                </c:pt>
                <c:pt idx="3">
                  <c:v>6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8-448B-B459-743BF0D16A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1"/>
  <c:style val="2"/>
  <c:chart>
    <c:title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Респонденты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Сложный интерфейс</c:v>
                </c:pt>
                <c:pt idx="1">
                  <c:v>Отсутствие нужных функций</c:v>
                </c:pt>
                <c:pt idx="2">
                  <c:v>Высокая стоимость</c:v>
                </c:pt>
                <c:pt idx="3">
                  <c:v>Недостаточная защита данных</c:v>
                </c:pt>
                <c:pt idx="4">
                  <c:v>Отсутствие облачных сервисов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19</c:v>
                </c:pt>
                <c:pt idx="2" formatCode="d\-mmm">
                  <c:v>3</c:v>
                </c:pt>
                <c:pt idx="3" formatCode="d\-mmm">
                  <c:v>3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C5-459F-B783-22B260AB7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99534-85B7-42D0-A74C-44AAFB5A45E4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55963-84E5-4051-8F4F-F3AB4FB39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35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55963-84E5-4051-8F4F-F3AB4FB3913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592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utboroma.github.io/FANALIZ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97496" y="54166"/>
            <a:ext cx="8949008" cy="3549114"/>
          </a:xfrm>
        </p:spPr>
        <p:txBody>
          <a:bodyPr wrap="square">
            <a:noAutofit/>
          </a:bodyPr>
          <a:lstStyle/>
          <a:p>
            <a:r>
              <a:rPr lang="ru-RU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общеобразовательное учреждение средняя общеобразовательная школа № 292 с углублённым изучением математики Фрунзенского района Санкт-Петербурга</a:t>
            </a:r>
            <a:br>
              <a:rPr lang="ru-RU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</a:t>
            </a:r>
            <a:br>
              <a:rPr lang="ru-RU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современных финансовых стратегий: тренды, риски и пути оптимизации планирования, обоснование необходимости создания цифрового продукта для автоматизации принятия решений</a:t>
            </a:r>
            <a:endParaRPr lang="ru-RU" sz="24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wrap="square">
            <a:noAutofit/>
          </a:bodyPr>
          <a:lstStyle/>
          <a:p>
            <a:r>
              <a:rPr lang="ru-RU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Равилов Роман Ринатович</a:t>
            </a:r>
          </a:p>
          <a:p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9-Б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</a:t>
            </a:r>
          </a:p>
          <a:p>
            <a:r>
              <a:rPr lang="ru-RU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проектов 25.04.2025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Купчино, Санкт-Петербург, Россия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</a:t>
            </a:r>
            <a:r>
              <a:rPr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существующих</a:t>
            </a:r>
            <a:r>
              <a:rPr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приложений</a:t>
            </a:r>
            <a:endParaRPr sz="32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square" tIns="91440" bIns="91440">
            <a:no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sz="16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приложений</a:t>
            </a:r>
            <a:endParaRPr sz="16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84356"/>
              </p:ext>
            </p:extLst>
          </p:nvPr>
        </p:nvGraphicFramePr>
        <p:xfrm>
          <a:off x="280657" y="1792585"/>
          <a:ext cx="8546472" cy="4635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C1DDC-0736-508C-1F05-875657529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аспекты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9206E-03E1-31FE-CCAF-8BBD8FE51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и библиотеки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Приложение написано на Python и использует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создания окон, кнопок и графиков — это облегчает работу с графическим интерфейсом и событиями мыши/клавиатуры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быстрых математических расчётов и работы с массивами данных применяется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благодаря этому прогнозы и анализ выполняются эффективно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Разработана иконка программы в виде сжатой в квадрат с закруглёнными углами букву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F,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принципу минимализма.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Сетевое взаимодействие и хранение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обеспечивает простую отправку и получение данных по протоколу Интернета (например, при сохранении и загрузке файлов с данными бюджетов пользователей)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облачного хранения всех пользовательских данных используется клиент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работающий с отечественным сервисом облачного хранения информации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Яндекс.Диск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дословно интерфейс программирования приложения</a:t>
            </a:r>
            <a:r>
              <a:rPr lang="en-US" sz="1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1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 гарантирует безопасность данных</a:t>
            </a:r>
            <a:r>
              <a:rPr lang="en-US" sz="1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так как они находятся на зашифрованном аккаунте в сервисе.</a:t>
            </a:r>
            <a:endParaRPr lang="en-US" sz="140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данных и экспорт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 транзакции и настройки сохраняются в виде удобочитаемых JSON-файлов, что упрощает резервное копирование и перенос данных. Готовое приложение упаковывается в единый .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помощи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PyInstaller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пользователь запускает его без дополнительной установки Python и зависимостей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кода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интерфейса (кнопки, поля ввода, графики) вынесены в отдельные классы и функции.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анализа (линейная регрессия, Монте-Карло, расчёт просадки и др.) оформлены как простые функции, которые получают на вход данные и возвращают результат.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34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141"/>
            <a:ext cx="8229600" cy="567334"/>
          </a:xfrm>
        </p:spPr>
        <p:txBody>
          <a:bodyPr wrap="square">
            <a:noAutofit/>
          </a:bodyPr>
          <a:lstStyle/>
          <a:p>
            <a:r>
              <a:rPr lang="ru-RU"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Польза приложения</a:t>
            </a:r>
            <a:endParaRPr sz="32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870" y="697117"/>
            <a:ext cx="4747460" cy="2580237"/>
          </a:xfrm>
        </p:spPr>
        <p:txBody>
          <a:bodyPr wrap="square">
            <a:noAutofit/>
          </a:bodyPr>
          <a:lstStyle/>
          <a:p>
            <a:r>
              <a:rPr lang="ru-RU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учёта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Полный обзор и контроль портфеля</a:t>
            </a:r>
          </a:p>
          <a:p>
            <a:r>
              <a:rPr lang="ru-RU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Персонализированные советы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 и планирование</a:t>
            </a:r>
          </a:p>
          <a:p>
            <a:r>
              <a:rPr lang="ru-RU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Мобильность и доступность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финансовой грамотности</a:t>
            </a:r>
          </a:p>
          <a:p>
            <a:r>
              <a:rPr lang="ru-RU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Планирование резервного фонда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времени и ошибок</a:t>
            </a:r>
          </a:p>
          <a:p>
            <a:r>
              <a:rPr lang="ru-RU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надёжность</a:t>
            </a:r>
            <a:endParaRPr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2BAFDD-BA57-E937-2DBD-5871DDAEB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828387"/>
            <a:ext cx="4503557" cy="371261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B9CC51-DA1C-35F5-233F-3556FE6DA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467" y="4540997"/>
            <a:ext cx="4575533" cy="23170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  <a:r>
              <a:rPr lang="ru-RU"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возможности</a:t>
            </a:r>
            <a:r>
              <a:rPr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sz="32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4857184" cy="4708525"/>
          </a:xfrm>
        </p:spPr>
        <p:txBody>
          <a:bodyPr wrap="square">
            <a:noAutofit/>
          </a:bodyPr>
          <a:lstStyle/>
          <a:p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Интуитивно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понятный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</a:t>
            </a:r>
            <a:endParaRPr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Ввод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доходах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расходах</a:t>
            </a:r>
            <a:endParaRPr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аналитических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графиков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отч</a:t>
            </a:r>
            <a:r>
              <a:rPr lang="ru-RU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ё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реальном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</a:t>
            </a:r>
            <a:endParaRPr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Прогнозирование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финансовых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показателей</a:t>
            </a:r>
            <a:endParaRPr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Пошаговое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руководство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демонстрирует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оптимизации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планирования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751A49-59FC-439B-1046-538C2D0C7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766" y="1656783"/>
            <a:ext cx="4088872" cy="32683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</a:t>
            </a:r>
            <a:r>
              <a:rPr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развития</a:t>
            </a:r>
            <a:endParaRPr sz="32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соответствует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современным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требованиям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финансового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анализа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Его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подтверждаются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отзывами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любительскими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исследованиями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Нобелевские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экономике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демонстрируют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инновационные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финансами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способствуют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снижению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рисков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повышению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эффективности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будущем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планируется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функционала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дополнительными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аналитическими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сервисами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такими как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-бот (по ссылке: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t.me/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Sfanaliz_bot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Разработанный цифровой продукт объединяет автоматизированный учёт, прогнозирование и управление рисками, позволяя пользователям принимать обоснованные финансовые решения. Интеграция математических алгоритмов повышает точность прогнозов до 90%, снижает риски и экономит время. Удобный интерфейс на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облачная синхронизация через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Яндекс.Диск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обеспечивают доступность сервиса в любой точке мира и мобильность.</a:t>
            </a:r>
            <a:endParaRPr sz="1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B9451-6B9B-91DE-88BA-3075C9F73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443621"/>
          </a:xfrm>
        </p:spPr>
        <p:txBody>
          <a:bodyPr/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2234A-CDCE-9CCD-5031-FA2AECEDEF13}"/>
              </a:ext>
            </a:extLst>
          </p:cNvPr>
          <p:cNvSpPr txBox="1"/>
          <p:nvPr/>
        </p:nvSpPr>
        <p:spPr>
          <a:xfrm>
            <a:off x="271603" y="362138"/>
            <a:ext cx="8600793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Боди З., Кейн А., Маркус А. Принципы инвестиций: 4-е изд. / пер. с англ. – М.: Издательский дом 	«Вильямс», 2008. – 984 с. </a:t>
            </a:r>
          </a:p>
          <a:p>
            <a:pPr marL="342900" indent="-342900">
              <a:buAutoNum type="arabicParenR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Льюинсон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Э. Python для финансов: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Cookbook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Рецепты анализа финансовых данных / E.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Lewinson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пер.      с англ. – СПб.: Питер, 2021. – 432 с.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	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Марковиц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Г. М. Теория портфеля: эффективное распределение инвестиций / Г. М.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Марковиц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– М.:        	Инвестор, 1997. – 512 с. Шарп У. Ф. Модель оценки капитальных активов / У. Ф. Шарп // Management 	Science. – 1964. – Т. 11, № 3. – С. 415–442. </a:t>
            </a:r>
          </a:p>
          <a:p>
            <a:pPr marL="342900" indent="-342900">
              <a:buFontTx/>
              <a:buAutoNum type="arabicParenR" startAt="4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Халл Д. Дж. Опционы, фьючерсы и другие производные финансовые инструменты: 6-е изд. / Дж. К.   Халл; 	пер. с англ. – М.: Вильямс, 2008. – 1051 с. ISBN 978-5-8459-1205-3 </a:t>
            </a:r>
          </a:p>
          <a:p>
            <a:pPr marL="342900" indent="-342900">
              <a:buAutoNum type="arabicParenR" startAt="4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Садовникова Н. А., Шмойлова Р. А. Анализ временных рядов и прогнозирование.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Вып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3: Учебно-методический комплекс / Н. А. Садовникова, Р. А. Шмойлова. — М.: Изд. центр ЕАОИ, 2009. — 264 с.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	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Investopedia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Modern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What MPT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Investors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[Электронный ресурс]. – 	Режим 	доступа: https://www.investopedia.com/terms/m/modernportfoliotheory.asp (дата обращения: 	2025).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	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Investopedia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Carlo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What It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Works,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 Key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[Электронный 	ресурс]. – 	Режим доступа: https://www.investopedia.com/terms/m/montecarloanalysis.asp (дата 	обращения: 2025).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	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Guide [Электронный ресурс]. – Режим доступа: https://numpy.org/doc/stable/user/ (дата 	обращения: 2025).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9) 	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[Электронный ресурс]. – Режим доступа: https://www.pygame.org/docs/ (дата 	обращения: 2025).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10) 	Python Software Foundation. Python Language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3.10 [Электронный ресурс]. – Режим 	доступа: 	https://docs.python.org/3.10/ (дата обращения: 2025).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11) 	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Humans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[Электронный ресурс]. – Режим доступа: https://docs.python-requests.org/   	(дата 	обращения: 2025).</a:t>
            </a:r>
          </a:p>
          <a:p>
            <a:pPr marL="342900" indent="-342900">
              <a:buAutoNum type="arabicParenR" startAt="12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Яндекс.Диск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API: документация [Электронный ресурс]. – Режим доступа: https://yandex.ru/dev/disk/rest/ (дата 	обращения: 2025).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 startAt="12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Проведённый мною опрос пользователей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ресурс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https://docs.google.com/forms/d/1C9RIw52AklPaHcBoyrujdfuumTnPJF08Y51iTlYM7nY/edit#responses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23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Повестка</a:t>
            </a:r>
            <a:r>
              <a:rPr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презентации</a:t>
            </a:r>
            <a:endParaRPr sz="32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227"/>
            <a:ext cx="8229600" cy="4525963"/>
          </a:xfrm>
        </p:spPr>
        <p:txBody>
          <a:bodyPr wrap="square">
            <a:noAutofit/>
          </a:bodyPr>
          <a:lstStyle/>
          <a:p>
            <a:endParaRPr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Начало разработки и обоснование создания продукта</a:t>
            </a:r>
            <a:endParaRPr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опроса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функциональность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диаграммы</a:t>
            </a:r>
            <a:endParaRPr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endParaRPr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</a:t>
            </a:r>
            <a:r>
              <a:rPr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</a:t>
            </a:r>
            <a:r>
              <a:rPr lang="en-US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информации</a:t>
            </a:r>
            <a:endParaRPr sz="2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r>
              <a:rPr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</a:t>
            </a:r>
            <a:r>
              <a:rPr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база</a:t>
            </a:r>
            <a:endParaRPr sz="32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 wrap="square">
            <a:noAutofit/>
          </a:bodyPr>
          <a:lstStyle/>
          <a:p>
            <a:r>
              <a:rPr lang="ru-RU" sz="1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проекта: </a:t>
            </a:r>
            <a:r>
              <a:rPr lang="ru-RU" sz="140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Исследовательский.</a:t>
            </a: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Характеристика проекта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межпредметный (математика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информатика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экономика)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ru-RU" sz="1400" b="0" i="0" u="none" strike="noStrike" baseline="0" dirty="0">
                <a:latin typeface="Times New Roman" panose="02020603050405020304" pitchFamily="18" charset="0"/>
              </a:rPr>
              <a:t>Инновационный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практико-ориентированный.</a:t>
            </a:r>
            <a:endParaRPr lang="ru-RU" sz="14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Актуальность. </a:t>
            </a:r>
            <a:r>
              <a:rPr lang="ru-RU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Современные люди сталкиваются с проблемами управления временем и финансовыми ресурсами. Интеллектуальные решения, предлагающие автоматизацию и рекомендации, становятся все более востребованными.</a:t>
            </a:r>
            <a:r>
              <a:rPr lang="en-US" sz="1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обзору Forbes, цифровая трансформация функций финансовых служб повышает эффективность транзакционных процессов и углубляет качественный анализ больших массивов данных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база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подтверждается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исследованиями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таких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экономистов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как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Джон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Мейнард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Кейнс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Милтон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Фридман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также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современными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работами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поведенческих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</a:t>
            </a:r>
            <a:r>
              <a:rPr sz="14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глубинный анализ запросов и ожиданий целевой аудитории через социальные опросы, чтобы выявить наиболее востребованные функции и сценарии использования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единый цифровой продукт для автоматизации финансового планирования, включающий: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Учёт доходов и расходов с автоматической категоризацией.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прогнозирования (линейная регрессия, ARIMA, нейросети).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рисками через расчёт Value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 стоимости) и Max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Drawdown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(Максимальная просадка)</a:t>
            </a:r>
          </a:p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Интерактивные персонализированные советы и напоминания через веб-интерфейс и Telegram-бота.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удобный и интуитивно понятный UX/UI, максимально соответствующий потребностям пользователей (мобильная адаптация, простая навигация, визуализация ключевых метрик).</a:t>
            </a:r>
          </a:p>
          <a:p>
            <a:pPr marL="0" indent="0"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механизм обратной связи и регулярного сбора фидбэка, чтобы продукт эволюционировал вместе с изменяющимися запросами пользователей.</a:t>
            </a:r>
          </a:p>
          <a:p>
            <a:endParaRPr sz="14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52"/>
            <a:ext cx="8229600" cy="1143000"/>
          </a:xfrm>
        </p:spPr>
        <p:txBody>
          <a:bodyPr wrap="square">
            <a:no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Начало работы — Исследование и опросы</a:t>
            </a:r>
            <a:endParaRPr sz="32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3714"/>
            <a:ext cx="8229600" cy="4525963"/>
          </a:xfrm>
        </p:spPr>
        <p:txBody>
          <a:bodyPr wrap="square">
            <a:noAutofit/>
          </a:bodyPr>
          <a:lstStyle/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Проблема: </a:t>
            </a:r>
            <a:r>
              <a:rPr lang="ru-RU" sz="1400" b="0" i="0" u="none" strike="noStrike" baseline="0" dirty="0">
                <a:latin typeface="Times New Roman" panose="02020603050405020304" pitchFamily="18" charset="0"/>
              </a:rPr>
              <a:t>Как помочь пользователям оптимизировать время и финансы с помощью инновационных технологий?</a:t>
            </a:r>
            <a:endParaRPr lang="ru-RU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Определил целевую аудиторию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(лица 15– 22 лет) и сформулировал ключевые гипотезы о их потребностях в цифровом финансовом инструменте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-сайт: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https://tutboroma.github.io/FANALIZ/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 анкету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рекомендаций по нейтральной формулировке вопросов, смешению типов (закрытые, открытые) и минимизации когнитивной нагрузки на респондентов</a:t>
            </a: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Провёл пилотное тестирование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анкеты на небольшой группе (10 человек), собрал обратную связь и доработал формулировки для повышения понятности и релевантности вопросов</a:t>
            </a: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Разместил опрос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Google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в профильных сообществах (Telegram, VK), получил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70+ полных ответов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2 недели.</a:t>
            </a:r>
          </a:p>
          <a:p>
            <a:pPr>
              <a:buNone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Провёл анализ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Сочетание количественной статистики и тематической категоризации открытых комментариев выявило основные запросы: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Удобная автоматическая категоризация транзакций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 напоминаний о предстоящих платежах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Персонализированные советы по оптимизации бюджета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Лёгкий и понятный графический интерфейс </a:t>
            </a:r>
          </a:p>
          <a:p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Разработка.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 проекта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виде программы для компьютеров и ноутбуков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 также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Internet-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котором расположен установочный файл. Основная цель продукта: помогать пользователям распределять деньги и своё время.</a:t>
            </a:r>
          </a:p>
          <a:p>
            <a:endParaRPr sz="14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</a:t>
            </a:r>
            <a:r>
              <a:rPr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районов</a:t>
            </a:r>
            <a:r>
              <a:rPr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проживания</a:t>
            </a:r>
            <a:endParaRPr sz="32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1438" y="1371600"/>
            <a:ext cx="7315200" cy="457200"/>
          </a:xfrm>
          <a:prstGeom prst="rect">
            <a:avLst/>
          </a:prstGeom>
          <a:noFill/>
        </p:spPr>
        <p:txBody>
          <a:bodyPr wrap="square" tIns="91440" bIns="91440">
            <a:no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Районы проживания</a:t>
            </a:r>
            <a:endParaRPr sz="16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825953"/>
              </p:ext>
            </p:extLst>
          </p:nvPr>
        </p:nvGraphicFramePr>
        <p:xfrm>
          <a:off x="914400" y="1828800"/>
          <a:ext cx="7315200" cy="4309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</a:t>
            </a:r>
            <a:r>
              <a:rPr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отслеживания</a:t>
            </a:r>
            <a:r>
              <a:rPr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</a:t>
            </a:r>
            <a:r>
              <a:rPr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времени</a:t>
            </a:r>
            <a:endParaRPr sz="32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square" tIns="91440" bIns="91440">
            <a:no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sz="16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отслеживания</a:t>
            </a:r>
            <a:endParaRPr sz="16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024309"/>
              </p:ext>
            </p:extLst>
          </p:nvPr>
        </p:nvGraphicFramePr>
        <p:xfrm>
          <a:off x="914400" y="1828800"/>
          <a:ext cx="7315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r>
              <a:rPr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финансами</a:t>
            </a:r>
            <a:endParaRPr sz="32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square" tIns="91440" bIns="91440">
            <a:no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sz="16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финансами</a:t>
            </a:r>
            <a:endParaRPr sz="16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692163"/>
              </p:ext>
            </p:extLst>
          </p:nvPr>
        </p:nvGraphicFramePr>
        <p:xfrm>
          <a:off x="914400" y="1828800"/>
          <a:ext cx="7315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r>
              <a:rPr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временем</a:t>
            </a:r>
            <a:endParaRPr sz="32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square" tIns="91440" bIns="91440">
            <a:no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sz="16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временем</a:t>
            </a:r>
            <a:endParaRPr sz="16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265832"/>
              </p:ext>
            </p:extLst>
          </p:nvPr>
        </p:nvGraphicFramePr>
        <p:xfrm>
          <a:off x="914400" y="2047576"/>
          <a:ext cx="7315200" cy="4535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Финансовые</a:t>
            </a:r>
            <a:r>
              <a:rPr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sz="3200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sz="3200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</a:t>
            </a:r>
            <a:endParaRPr sz="3200" b="1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"/>
          </a:xfrm>
          <a:prstGeom prst="rect">
            <a:avLst/>
          </a:prstGeom>
          <a:noFill/>
        </p:spPr>
        <p:txBody>
          <a:bodyPr wrap="square" tIns="91440" bIns="91440">
            <a:no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rPr sz="16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Финансовые</a:t>
            </a:r>
            <a:r>
              <a:rPr sz="1600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0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sz="1600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63455"/>
              </p:ext>
            </p:extLst>
          </p:nvPr>
        </p:nvGraphicFramePr>
        <p:xfrm>
          <a:off x="914400" y="1828800"/>
          <a:ext cx="7315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1526</Words>
  <Application>Microsoft Office PowerPoint</Application>
  <PresentationFormat>Экран (4:3)</PresentationFormat>
  <Paragraphs>100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Aptos</vt:lpstr>
      <vt:lpstr>Arial</vt:lpstr>
      <vt:lpstr>Calibri</vt:lpstr>
      <vt:lpstr>Times New Roman</vt:lpstr>
      <vt:lpstr>Office Theme</vt:lpstr>
      <vt:lpstr>Государственное бюджетное общеобразовательное учреждение средняя общеобразовательная школа № 292 с углублённым изучением математики Фрунзенского района Санкт-Петербурга ------------------------------- Анализ современных финансовых стратегий: тренды, риски и пути оптимизации планирования, обоснование необходимости создания цифрового продукта для автоматизации принятия решений</vt:lpstr>
      <vt:lpstr>Повестка презентации</vt:lpstr>
      <vt:lpstr>Введение и научная база</vt:lpstr>
      <vt:lpstr>Начало работы — Исследование и опросы</vt:lpstr>
      <vt:lpstr>Распределение районов проживания</vt:lpstr>
      <vt:lpstr>Методы отслеживания финансов и времени</vt:lpstr>
      <vt:lpstr>Функции для управления финансами</vt:lpstr>
      <vt:lpstr>Функции для управления временем</vt:lpstr>
      <vt:lpstr>Финансовые задачи и проблемы</vt:lpstr>
      <vt:lpstr>Проблемы существующих приложений</vt:lpstr>
      <vt:lpstr>Технические аспекты создания</vt:lpstr>
      <vt:lpstr>Польза приложения</vt:lpstr>
      <vt:lpstr>Демонстрация и возможности работы приложения</vt:lpstr>
      <vt:lpstr>Заключение и перспективы развития</vt:lpstr>
      <vt:lpstr>Источники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современных финансовых стратегий: тренды, риски и пути оптимизации планирования</dc:title>
  <dc:subject/>
  <dc:creator/>
  <cp:keywords/>
  <dc:description>generated using python-pptx</dc:description>
  <cp:lastModifiedBy>Равилов Роман Ринатович</cp:lastModifiedBy>
  <cp:revision>96</cp:revision>
  <dcterms:created xsi:type="dcterms:W3CDTF">2013-01-27T09:14:16Z</dcterms:created>
  <dcterms:modified xsi:type="dcterms:W3CDTF">2025-04-24T17:56:17Z</dcterms:modified>
  <cp:category/>
</cp:coreProperties>
</file>