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modernComment_105_DB6EAEB2.xml" ContentType="application/vnd.ms-powerpoint.comments+xml"/>
  <Override PartName="/ppt/comments/modernComment_111_A5486E9C.xml" ContentType="application/vnd.ms-powerpoint.comments+xml"/>
  <Override PartName="/ppt/comments/modernComment_114_F8FDC0DD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4"/>
  </p:notesMasterIdLst>
  <p:handoutMasterIdLst>
    <p:handoutMasterId r:id="rId25"/>
  </p:handoutMasterIdLst>
  <p:sldIdLst>
    <p:sldId id="257" r:id="rId5"/>
    <p:sldId id="258" r:id="rId6"/>
    <p:sldId id="259" r:id="rId7"/>
    <p:sldId id="261" r:id="rId8"/>
    <p:sldId id="284" r:id="rId9"/>
    <p:sldId id="274" r:id="rId10"/>
    <p:sldId id="262" r:id="rId11"/>
    <p:sldId id="282" r:id="rId12"/>
    <p:sldId id="283" r:id="rId13"/>
    <p:sldId id="279" r:id="rId14"/>
    <p:sldId id="278" r:id="rId15"/>
    <p:sldId id="280" r:id="rId16"/>
    <p:sldId id="281" r:id="rId17"/>
    <p:sldId id="273" r:id="rId18"/>
    <p:sldId id="275" r:id="rId19"/>
    <p:sldId id="277" r:id="rId20"/>
    <p:sldId id="276" r:id="rId21"/>
    <p:sldId id="267" r:id="rId22"/>
    <p:sldId id="26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F3C2523-32C8-2FB4-7BE1-F6A6DFAB1476}" name="Arroyo, Valentin" initials="AV" userId="S::varro3@uic.edu::3881216b-8624-45a0-b405-2b42a76d0e67" providerId="AD"/>
  <p188:author id="{B12CC73C-0631-2B6B-AB87-63164F29B7BD}" name="Hernandez, Churro" initials="HC" userId="S::ahern226@uic.edu::8e1ca76f-a9f5-48a3-b2eb-dd07a75b27ad" providerId="AD"/>
  <p188:author id="{F1081987-EB76-27F6-975D-FC792B32F0D1}" name="Basta, Quinn" initials="BQ" userId="S::qbast2@uic.edu::d806e864-e496-4039-a8c1-6ad5e490f6b1" providerId="AD"/>
  <p188:author id="{4DA9F68A-D3E8-37F2-16E7-CE31E7CAB144}" name="Patel, Jaikrit J" initials="" userId="S::jpate282@uic.edu::f4c497c4-8aa2-4281-a6e0-95c8e20ac1b8" providerId="AD"/>
  <p188:author id="{C9ACD8B2-3C4F-A35A-193C-D8643FE3127F}" name="Le, Thuc Tuong" initials="LT" userId="S::tle221@uic.edu::c9567cdb-f267-46b5-8a4a-2c453aa12bd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EAA8"/>
    <a:srgbClr val="FA9D0D"/>
    <a:srgbClr val="736EBC"/>
    <a:srgbClr val="46ABE7"/>
    <a:srgbClr val="24E189"/>
    <a:srgbClr val="655BC7"/>
    <a:srgbClr val="EF981B"/>
    <a:srgbClr val="67B9F0"/>
    <a:srgbClr val="D5B66F"/>
    <a:srgbClr val="2A4D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BAF89A-1C6C-3CB3-FFD0-238A1B219D11}" v="19" dt="2024-04-17T02:05:28.664"/>
    <p1510:client id="{611C81DF-189B-0C8E-284C-05298024911C}" v="25" dt="2024-04-17T16:39:01.549"/>
    <p1510:client id="{70DA445E-3F6E-CADB-A6AB-9919CB5194FA}" v="158" dt="2024-04-17T14:46:16.738"/>
    <p1510:client id="{7DC1D378-3CF7-1B74-531C-B4232770475D}" v="79" dt="2024-04-17T00:46:44.581"/>
    <p1510:client id="{9EB5BBD6-D695-BBFA-F89D-0E767AE5B723}" v="115" dt="2024-04-17T22:21:57.514"/>
    <p1510:client id="{A8824680-C1F0-8C75-06FD-FA0CD511A9B4}" v="18" dt="2024-04-17T22:39:33.602"/>
    <p1510:client id="{B107B319-1648-4510-92B9-269F54B3F302}" v="244" dt="2024-04-17T22:03:58.053"/>
    <p1510:client id="{BE859A0D-974C-036C-229A-128B35C2BF38}" v="13" dt="2024-04-18T16:44:27.153"/>
    <p1510:client id="{BF4A3353-5748-6385-81A4-617AB662257B}" v="5" dt="2024-04-16T17:35:22.624"/>
    <p1510:client id="{DA73ABFF-4969-2DAA-61A3-5C88E5FD07D4}" v="177" dt="2024-04-17T19:17:22.4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comments/modernComment_105_DB6EAEB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D98F021-7EE3-40BD-8E78-6B8F6EA9466D}" authorId="{B12CC73C-0631-2B6B-AB87-63164F29B7BD}" status="resolved" created="2024-02-12T21:32:53.943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681463986" sldId="261"/>
      <ac:spMk id="3" creationId="{E685AA92-54F9-B080-6006-4763606F2646}"/>
      <ac:txMk cp="91">
        <ac:context len="333" hash="1988166669"/>
      </ac:txMk>
    </ac:txMkLst>
    <p188:pos x="7629525" y="1333500"/>
    <p188:replyLst>
      <p188:reply id="{88E582FA-4AA5-434E-A94E-219019862540}" authorId="{F1081987-EB76-27F6-975D-FC792B32F0D1}" created="2024-02-13T05:23:51.790">
        <p188:txBody>
          <a:bodyPr/>
          <a:lstStyle/>
          <a:p>
            <a:r>
              <a:rPr lang="en-US"/>
              <a:t>People should know what they're pitching and being pitched.  Would you not want to know these things before making an investment of your own?</a:t>
            </a:r>
          </a:p>
        </p188:txBody>
      </p188:reply>
      <p188:reply id="{7F4512DE-8F68-4468-AE02-AF618BC37864}" authorId="{F1081987-EB76-27F6-975D-FC792B32F0D1}" created="2024-02-13T05:40:10.651">
        <p188:txBody>
          <a:bodyPr/>
          <a:lstStyle/>
          <a:p>
            <a:r>
              <a:rPr lang="en-US"/>
              <a:t>However if we have too many slides then this should be one of the first to go</a:t>
            </a:r>
          </a:p>
        </p188:txBody>
      </p188:reply>
      <p188:reply id="{5AC1A03D-9EC8-4449-B8C6-E03149C19120}" authorId="{B12CC73C-0631-2B6B-AB87-63164F29B7BD}" created="2024-02-13T05:59:42.036">
        <p188:txBody>
          <a:bodyPr/>
          <a:lstStyle/>
          <a:p>
            <a:r>
              <a:rPr lang="en-US"/>
              <a:t>Should definitely be case by case. If its something important or relevant then it should be talked about, .</a:t>
            </a:r>
          </a:p>
        </p188:txBody>
      </p188:reply>
    </p188:replyLst>
    <p188:txBody>
      <a:bodyPr/>
      <a:lstStyle/>
      <a:p>
        <a:r>
          <a:rPr lang="en-US"/>
          <a:t>Do we actually care about this?</a:t>
        </a:r>
      </a:p>
    </p188:txBody>
  </p188:cm>
</p188:cmLst>
</file>

<file path=ppt/comments/modernComment_111_A5486E9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DB93690-61C9-4B4C-8B32-9A1F2272953C}" authorId="{B12CC73C-0631-2B6B-AB87-63164F29B7BD}" created="2024-02-12T21:23:33.94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772987548" sldId="273"/>
      <ac:spMk id="5" creationId="{C055DF4A-A34D-415F-5C35-54D8FA512B2B}"/>
      <ac:txMk cp="130">
        <ac:context len="240" hash="2179070716"/>
      </ac:txMk>
    </ac:txMkLst>
    <p188:pos x="10277475" y="1647825"/>
    <p188:txBody>
      <a:bodyPr/>
      <a:lstStyle/>
      <a:p>
        <a:r>
          <a:rPr lang="en-US"/>
          <a:t>Kind of analysis I wanna see :)</a:t>
        </a:r>
      </a:p>
    </p188:txBody>
    <p188:extLst>
      <p:ext xmlns:p="http://schemas.openxmlformats.org/presentationml/2006/main" uri="{57CB4572-C831-44C2-8A1C-0ADB6CCDFE69}">
        <p223:reactions xmlns:p223="http://schemas.microsoft.com/office/powerpoint/2022/03/main">
          <p223:rxn type="👍">
            <p223:instance time="2024-02-13T05:31:17.907" authorId="{F1081987-EB76-27F6-975D-FC792B32F0D1}"/>
          </p223:rxn>
        </p223:reactions>
      </p:ext>
    </p188:extLst>
  </p188:cm>
  <p188:cm id="{343CDF6D-1C72-4F6A-832F-33113C65CC61}" authorId="{0F3C2523-32C8-2FB4-7BE1-F6A6DFAB1476}" created="2024-04-13T04:18:03.371">
    <pc:sldMkLst xmlns:pc="http://schemas.microsoft.com/office/powerpoint/2013/main/command">
      <pc:docMk/>
      <pc:sldMk cId="2772987548" sldId="273"/>
    </pc:sldMkLst>
    <p188:txBody>
      <a:bodyPr/>
      <a:lstStyle/>
      <a:p>
        <a:r>
          <a:rPr lang="en-US"/>
          <a:t>Valentin</a:t>
        </a:r>
      </a:p>
    </p188:txBody>
  </p188:cm>
</p188:cmLst>
</file>

<file path=ppt/comments/modernComment_114_F8FDC0D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B6702C0-377B-4113-92D0-9BEA7DADA2C3}" authorId="{0F3C2523-32C8-2FB4-7BE1-F6A6DFAB1476}" created="2024-04-13T04:19:28.176">
    <pc:sldMkLst xmlns:pc="http://schemas.microsoft.com/office/powerpoint/2013/main/command">
      <pc:docMk/>
      <pc:sldMk cId="4177379549" sldId="276"/>
    </pc:sldMkLst>
    <p188:txBody>
      <a:bodyPr/>
      <a:lstStyle/>
      <a:p>
        <a:r>
          <a:rPr lang="en-US"/>
          <a:t>Valentin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B2F8934-36A4-F19B-A534-283618F9AB6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3A4349-74D7-D40E-EEE9-788B15D9962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E07BF-13E8-6042-9ED8-930D38DDC8DC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FA05B-14AB-3F8A-A1B6-226E68CDF1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6986B-5D03-DDE6-2389-371EB42FEAB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3474C5-6ADE-0843-8DF6-63249E1D8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2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F45BD8-461E-436F-9893-EFA5F318FE02}" type="datetimeFigureOut">
              <a:t>4/18/2024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5F569-26AE-4B86-813A-C39C875D340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37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4D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.png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.png"/><Relationship Id="rId4" Type="http://schemas.openxmlformats.org/officeDocument/2006/relationships/slide" Target="slide2.xml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.png"/><Relationship Id="rId4" Type="http://schemas.openxmlformats.org/officeDocument/2006/relationships/slide" Target="sl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.png"/><Relationship Id="rId4" Type="http://schemas.openxmlformats.org/officeDocument/2006/relationships/slide" Target="slid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7.png"/><Relationship Id="rId2" Type="http://schemas.microsoft.com/office/2018/10/relationships/comments" Target="../comments/modernComment_111_A5486E9C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slide" Target="slide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.png"/><Relationship Id="rId4" Type="http://schemas.openxmlformats.org/officeDocument/2006/relationships/slide" Target="slid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8/10/relationships/comments" Target="../comments/modernComment_114_F8FDC0DD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slide" Target="slide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slide" Target="slid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2.png"/><Relationship Id="rId4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8/10/relationships/comments" Target="../comments/modernComment_105_DB6EAEB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slide" Target="slide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slide" Target="slide2.xml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.png"/><Relationship Id="rId4" Type="http://schemas.openxmlformats.org/officeDocument/2006/relationships/slide" Target="slide2.xml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4D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logo of a bird&#10;&#10;Description automatically generated">
            <a:extLst>
              <a:ext uri="{FF2B5EF4-FFF2-40B4-BE49-F238E27FC236}">
                <a16:creationId xmlns:a16="http://schemas.microsoft.com/office/drawing/2014/main" id="{84D6D0F4-B0D1-A5CC-396D-96C787229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221" y="-1051419"/>
            <a:ext cx="7545558" cy="75455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734003-44AB-4444-BBAF-278C40262F60}"/>
              </a:ext>
            </a:extLst>
          </p:cNvPr>
          <p:cNvSpPr txBox="1"/>
          <p:nvPr/>
        </p:nvSpPr>
        <p:spPr>
          <a:xfrm>
            <a:off x="201935" y="4581488"/>
            <a:ext cx="1842882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Plantagenet Cherokee"/>
                <a:cs typeface="Plantagenet Cherokee" panose="02020000000000000000" pitchFamily="18" charset="-79"/>
              </a:rPr>
              <a:t>Presented by: </a:t>
            </a:r>
          </a:p>
          <a:p>
            <a:r>
              <a:rPr lang="en-US">
                <a:solidFill>
                  <a:schemeClr val="bg1"/>
                </a:solidFill>
                <a:latin typeface="Plantagenet Cherokee"/>
              </a:rPr>
              <a:t>Valentin Arroyo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  <a:latin typeface="Segoe UI"/>
                <a:cs typeface="Segoe UI"/>
              </a:rPr>
              <a:t>JJ </a:t>
            </a:r>
            <a:r>
              <a:rPr lang="en-US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Cervantes</a:t>
            </a:r>
            <a:endParaRPr lang="en-US">
              <a:solidFill>
                <a:srgbClr val="FEFFFF"/>
              </a:solidFill>
              <a:latin typeface="Segoe UI"/>
              <a:cs typeface="Segoe UI"/>
            </a:endParaRPr>
          </a:p>
          <a:p>
            <a:r>
              <a:rPr lang="en-US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Tarun Bala</a:t>
            </a:r>
          </a:p>
          <a:p>
            <a:r>
              <a:rPr lang="en-US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Tom Szyszka</a:t>
            </a:r>
          </a:p>
          <a:p>
            <a:r>
              <a:rPr lang="en-US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Tuong Max 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D58B22-97D4-96D3-11F8-313F027D4F5C}"/>
              </a:ext>
            </a:extLst>
          </p:cNvPr>
          <p:cNvSpPr txBox="1"/>
          <p:nvPr/>
        </p:nvSpPr>
        <p:spPr>
          <a:xfrm>
            <a:off x="3878597" y="4577126"/>
            <a:ext cx="443480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>
                <a:solidFill>
                  <a:schemeClr val="bg1"/>
                </a:solidFill>
                <a:latin typeface="Plantagenet Cherokee"/>
                <a:ea typeface="+mn-lt"/>
                <a:cs typeface="Plantagenet Cherokee" panose="02020000000000000000" pitchFamily="18" charset="-79"/>
              </a:rPr>
              <a:t>Buy: UNH</a:t>
            </a:r>
            <a:endParaRPr lang="en-US"/>
          </a:p>
        </p:txBody>
      </p:sp>
      <p:pic>
        <p:nvPicPr>
          <p:cNvPr id="13" name="Picture 12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0F2BAC9B-0F06-E11F-6F9C-656005B1B8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706" y="5542284"/>
            <a:ext cx="4770587" cy="190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07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logo of a bird&#10;&#10;Description automatically generated">
            <a:extLst>
              <a:ext uri="{FF2B5EF4-FFF2-40B4-BE49-F238E27FC236}">
                <a16:creationId xmlns:a16="http://schemas.microsoft.com/office/drawing/2014/main" id="{4DCB2358-D82A-80A0-D661-7052AE1CCE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8069" y="5403850"/>
            <a:ext cx="1981443" cy="1981443"/>
          </a:xfrm>
          <a:prstGeom prst="rect">
            <a:avLst/>
          </a:prstGeom>
        </p:spPr>
      </p:pic>
      <p:pic>
        <p:nvPicPr>
          <p:cNvPr id="9" name="Picture 8" descr="A black background with white text&#10;&#10;Description automatically generated">
            <a:hlinkClick r:id="rId4" action="ppaction://hlinksldjump"/>
            <a:extLst>
              <a:ext uri="{FF2B5EF4-FFF2-40B4-BE49-F238E27FC236}">
                <a16:creationId xmlns:a16="http://schemas.microsoft.com/office/drawing/2014/main" id="{E58B1C29-6A2F-0E9F-C62D-5D5B94285D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86" y="5542284"/>
            <a:ext cx="4770587" cy="19082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B24A18E-813D-5C67-E3AB-4FDB0CA200A1}"/>
              </a:ext>
            </a:extLst>
          </p:cNvPr>
          <p:cNvSpPr txBox="1"/>
          <p:nvPr/>
        </p:nvSpPr>
        <p:spPr>
          <a:xfrm>
            <a:off x="489197" y="281172"/>
            <a:ext cx="9118415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5400">
                <a:latin typeface="+mj-lt"/>
              </a:rPr>
              <a:t>Revenue breakdown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5AA92-54F9-B080-6006-4763606F2646}"/>
              </a:ext>
            </a:extLst>
          </p:cNvPr>
          <p:cNvSpPr>
            <a:spLocks noGrp="1"/>
          </p:cNvSpPr>
          <p:nvPr/>
        </p:nvSpPr>
        <p:spPr>
          <a:xfrm>
            <a:off x="751936" y="155245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Georgia Pro"/>
            </a:endParaRPr>
          </a:p>
          <a:p>
            <a:endParaRPr lang="en-US">
              <a:latin typeface="Georgia Pro"/>
            </a:endParaRPr>
          </a:p>
        </p:txBody>
      </p:sp>
      <p:pic>
        <p:nvPicPr>
          <p:cNvPr id="5" name="Picture 4" descr="A blue and white striped background&#10;&#10;Description automatically generated">
            <a:extLst>
              <a:ext uri="{FF2B5EF4-FFF2-40B4-BE49-F238E27FC236}">
                <a16:creationId xmlns:a16="http://schemas.microsoft.com/office/drawing/2014/main" id="{FE96B26E-6684-56F4-B886-AC71A50E86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911" y="1358082"/>
            <a:ext cx="10955403" cy="31840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411C1A-EF82-FD0C-1C09-517A75D39BFC}"/>
              </a:ext>
            </a:extLst>
          </p:cNvPr>
          <p:cNvSpPr txBox="1"/>
          <p:nvPr/>
        </p:nvSpPr>
        <p:spPr>
          <a:xfrm>
            <a:off x="395818" y="4886959"/>
            <a:ext cx="1122353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Active members in UNH Healthcare plans (in thousands).</a:t>
            </a:r>
          </a:p>
        </p:txBody>
      </p:sp>
    </p:spTree>
    <p:extLst>
      <p:ext uri="{BB962C8B-B14F-4D97-AF65-F5344CB8AC3E}">
        <p14:creationId xmlns:p14="http://schemas.microsoft.com/office/powerpoint/2010/main" val="3777453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logo of a bird&#10;&#10;Description automatically generated">
            <a:extLst>
              <a:ext uri="{FF2B5EF4-FFF2-40B4-BE49-F238E27FC236}">
                <a16:creationId xmlns:a16="http://schemas.microsoft.com/office/drawing/2014/main" id="{4DCB2358-D82A-80A0-D661-7052AE1CCE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8069" y="5403850"/>
            <a:ext cx="1981443" cy="1981443"/>
          </a:xfrm>
          <a:prstGeom prst="rect">
            <a:avLst/>
          </a:prstGeom>
        </p:spPr>
      </p:pic>
      <p:pic>
        <p:nvPicPr>
          <p:cNvPr id="9" name="Picture 8" descr="A black background with white text&#10;&#10;Description automatically generated">
            <a:hlinkClick r:id="rId4" action="ppaction://hlinksldjump"/>
            <a:extLst>
              <a:ext uri="{FF2B5EF4-FFF2-40B4-BE49-F238E27FC236}">
                <a16:creationId xmlns:a16="http://schemas.microsoft.com/office/drawing/2014/main" id="{E58B1C29-6A2F-0E9F-C62D-5D5B94285D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86" y="5542284"/>
            <a:ext cx="4770587" cy="19082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B24A18E-813D-5C67-E3AB-4FDB0CA200A1}"/>
              </a:ext>
            </a:extLst>
          </p:cNvPr>
          <p:cNvSpPr txBox="1"/>
          <p:nvPr/>
        </p:nvSpPr>
        <p:spPr>
          <a:xfrm>
            <a:off x="489197" y="281172"/>
            <a:ext cx="9118415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5400">
                <a:latin typeface="+mj-lt"/>
              </a:rPr>
              <a:t>Revenue breakdown (cont.)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5AA92-54F9-B080-6006-4763606F2646}"/>
              </a:ext>
            </a:extLst>
          </p:cNvPr>
          <p:cNvSpPr>
            <a:spLocks noGrp="1"/>
          </p:cNvSpPr>
          <p:nvPr/>
        </p:nvSpPr>
        <p:spPr>
          <a:xfrm>
            <a:off x="751936" y="155245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Georgia Pro"/>
            </a:endParaRPr>
          </a:p>
          <a:p>
            <a:endParaRPr lang="en-US">
              <a:latin typeface="Georgia Pro"/>
            </a:endParaRPr>
          </a:p>
        </p:txBody>
      </p:sp>
      <p:pic>
        <p:nvPicPr>
          <p:cNvPr id="4" name="Picture 3" descr="A close-up of a list of jobs&#10;&#10;Description automatically generated">
            <a:extLst>
              <a:ext uri="{FF2B5EF4-FFF2-40B4-BE49-F238E27FC236}">
                <a16:creationId xmlns:a16="http://schemas.microsoft.com/office/drawing/2014/main" id="{D98119C8-E48B-2661-572B-331CB78660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693" y="1311592"/>
            <a:ext cx="3609975" cy="1572895"/>
          </a:xfrm>
          <a:prstGeom prst="rect">
            <a:avLst/>
          </a:prstGeom>
        </p:spPr>
      </p:pic>
      <p:pic>
        <p:nvPicPr>
          <p:cNvPr id="5" name="Picture 4" descr="A screenshot of a data&#10;&#10;Description automatically generated">
            <a:extLst>
              <a:ext uri="{FF2B5EF4-FFF2-40B4-BE49-F238E27FC236}">
                <a16:creationId xmlns:a16="http://schemas.microsoft.com/office/drawing/2014/main" id="{7015CB1E-96DF-A143-63A1-AF72CD1CB9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49712" y="1309053"/>
            <a:ext cx="7800340" cy="1579880"/>
          </a:xfrm>
          <a:prstGeom prst="rect">
            <a:avLst/>
          </a:prstGeom>
        </p:spPr>
      </p:pic>
      <p:pic>
        <p:nvPicPr>
          <p:cNvPr id="7" name="Picture 6" descr="A table with text on it&#10;&#10;Description automatically generated">
            <a:extLst>
              <a:ext uri="{FF2B5EF4-FFF2-40B4-BE49-F238E27FC236}">
                <a16:creationId xmlns:a16="http://schemas.microsoft.com/office/drawing/2014/main" id="{C096874F-AE76-9D4C-8E35-18473C04E8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9585" y="3139122"/>
            <a:ext cx="2465070" cy="2540635"/>
          </a:xfrm>
          <a:prstGeom prst="rect">
            <a:avLst/>
          </a:prstGeom>
        </p:spPr>
      </p:pic>
      <p:pic>
        <p:nvPicPr>
          <p:cNvPr id="8" name="Picture 7" descr="A screenshot of a data&#10;&#10;Description automatically generated">
            <a:extLst>
              <a:ext uri="{FF2B5EF4-FFF2-40B4-BE49-F238E27FC236}">
                <a16:creationId xmlns:a16="http://schemas.microsoft.com/office/drawing/2014/main" id="{A0C3A22B-1F6C-E633-0EA1-0B341A09C1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47365" y="3136582"/>
            <a:ext cx="8656320" cy="25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553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logo of a bird&#10;&#10;Description automatically generated">
            <a:extLst>
              <a:ext uri="{FF2B5EF4-FFF2-40B4-BE49-F238E27FC236}">
                <a16:creationId xmlns:a16="http://schemas.microsoft.com/office/drawing/2014/main" id="{4DCB2358-D82A-80A0-D661-7052AE1CCE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8069" y="5403850"/>
            <a:ext cx="1981443" cy="1981443"/>
          </a:xfrm>
          <a:prstGeom prst="rect">
            <a:avLst/>
          </a:prstGeom>
        </p:spPr>
      </p:pic>
      <p:pic>
        <p:nvPicPr>
          <p:cNvPr id="9" name="Picture 8" descr="A black background with white text&#10;&#10;Description automatically generated">
            <a:hlinkClick r:id="rId4" action="ppaction://hlinksldjump"/>
            <a:extLst>
              <a:ext uri="{FF2B5EF4-FFF2-40B4-BE49-F238E27FC236}">
                <a16:creationId xmlns:a16="http://schemas.microsoft.com/office/drawing/2014/main" id="{E58B1C29-6A2F-0E9F-C62D-5D5B94285D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86" y="5542284"/>
            <a:ext cx="4770587" cy="19082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B24A18E-813D-5C67-E3AB-4FDB0CA200A1}"/>
              </a:ext>
            </a:extLst>
          </p:cNvPr>
          <p:cNvSpPr txBox="1"/>
          <p:nvPr/>
        </p:nvSpPr>
        <p:spPr>
          <a:xfrm>
            <a:off x="489197" y="281172"/>
            <a:ext cx="9118415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5400">
                <a:latin typeface="+mj-lt"/>
              </a:rPr>
              <a:t>Revenue breakdown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5AA92-54F9-B080-6006-4763606F2646}"/>
              </a:ext>
            </a:extLst>
          </p:cNvPr>
          <p:cNvSpPr>
            <a:spLocks noGrp="1"/>
          </p:cNvSpPr>
          <p:nvPr/>
        </p:nvSpPr>
        <p:spPr>
          <a:xfrm>
            <a:off x="751936" y="155245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Georgia Pro"/>
            </a:endParaRPr>
          </a:p>
          <a:p>
            <a:endParaRPr lang="en-US">
              <a:latin typeface="Georgia Pro"/>
            </a:endParaRPr>
          </a:p>
        </p:txBody>
      </p:sp>
      <p:pic>
        <p:nvPicPr>
          <p:cNvPr id="11" name="Picture 10" descr="A pie chart with numbers and text&#10;&#10;Description automatically generated">
            <a:extLst>
              <a:ext uri="{FF2B5EF4-FFF2-40B4-BE49-F238E27FC236}">
                <a16:creationId xmlns:a16="http://schemas.microsoft.com/office/drawing/2014/main" id="{231144EC-A400-CC72-A5DE-3CB0A58145E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40" r="173" b="6343"/>
          <a:stretch/>
        </p:blipFill>
        <p:spPr>
          <a:xfrm>
            <a:off x="490385" y="1362710"/>
            <a:ext cx="5925393" cy="4065026"/>
          </a:xfrm>
          <a:prstGeom prst="rect">
            <a:avLst/>
          </a:prstGeom>
        </p:spPr>
      </p:pic>
      <p:pic>
        <p:nvPicPr>
          <p:cNvPr id="12" name="Picture 11" descr="A blue circle with white text and numbers&#10;&#10;Description automatically generated">
            <a:extLst>
              <a:ext uri="{FF2B5EF4-FFF2-40B4-BE49-F238E27FC236}">
                <a16:creationId xmlns:a16="http://schemas.microsoft.com/office/drawing/2014/main" id="{E87C516E-83CF-5E1C-B30E-4D72C4D083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8969" y="1730873"/>
            <a:ext cx="5515884" cy="338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070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logo of a bird&#10;&#10;Description automatically generated">
            <a:extLst>
              <a:ext uri="{FF2B5EF4-FFF2-40B4-BE49-F238E27FC236}">
                <a16:creationId xmlns:a16="http://schemas.microsoft.com/office/drawing/2014/main" id="{4DCB2358-D82A-80A0-D661-7052AE1CCE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8069" y="5403850"/>
            <a:ext cx="1981443" cy="1981443"/>
          </a:xfrm>
          <a:prstGeom prst="rect">
            <a:avLst/>
          </a:prstGeom>
        </p:spPr>
      </p:pic>
      <p:pic>
        <p:nvPicPr>
          <p:cNvPr id="9" name="Picture 8" descr="A black background with white text&#10;&#10;Description automatically generated">
            <a:hlinkClick r:id="rId4" action="ppaction://hlinksldjump"/>
            <a:extLst>
              <a:ext uri="{FF2B5EF4-FFF2-40B4-BE49-F238E27FC236}">
                <a16:creationId xmlns:a16="http://schemas.microsoft.com/office/drawing/2014/main" id="{E58B1C29-6A2F-0E9F-C62D-5D5B94285D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86" y="5542284"/>
            <a:ext cx="4770587" cy="19082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B24A18E-813D-5C67-E3AB-4FDB0CA200A1}"/>
              </a:ext>
            </a:extLst>
          </p:cNvPr>
          <p:cNvSpPr txBox="1"/>
          <p:nvPr/>
        </p:nvSpPr>
        <p:spPr>
          <a:xfrm>
            <a:off x="409452" y="431800"/>
            <a:ext cx="11454504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800">
                <a:latin typeface="+mj-lt"/>
              </a:rPr>
              <a:t>Income Statement</a:t>
            </a:r>
            <a:endParaRPr lang="en-US" sz="4800">
              <a:effectLst/>
              <a:latin typeface="+mj-lt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055DF4A-A34D-415F-5C35-54D8FA512B2B}"/>
              </a:ext>
            </a:extLst>
          </p:cNvPr>
          <p:cNvSpPr>
            <a:spLocks noGrp="1"/>
          </p:cNvSpPr>
          <p:nvPr/>
        </p:nvSpPr>
        <p:spPr>
          <a:xfrm>
            <a:off x="751936" y="155245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Georgia Pro"/>
            </a:endParaRPr>
          </a:p>
          <a:p>
            <a:endParaRPr lang="en-US">
              <a:latin typeface="Georgia Pro"/>
            </a:endParaRPr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B2B74D71-5117-60EB-5DC2-35094E3752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8458" y="1267460"/>
            <a:ext cx="5862320" cy="20537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05D7A9-67B3-0361-B9A2-E2FAEC14D4F4}"/>
              </a:ext>
            </a:extLst>
          </p:cNvPr>
          <p:cNvSpPr txBox="1"/>
          <p:nvPr/>
        </p:nvSpPr>
        <p:spPr>
          <a:xfrm>
            <a:off x="6028672" y="3574523"/>
            <a:ext cx="5857949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YoY revenue increase is 14.64% from 22' to 23' and 12.71% from 21' to 22'.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COGS increased by 14.77% in the past year. 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Net Income increased by 11.24% over the past year and net margin for 23' is 6.02% ($22.4 billion).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Their Basic and diluted EPS have been increasing every year in the recent past. Diluted EPS went up by 12.66% from 22' to 23'. </a:t>
            </a:r>
          </a:p>
        </p:txBody>
      </p:sp>
      <p:pic>
        <p:nvPicPr>
          <p:cNvPr id="8" name="Picture 7" descr="A screenshot of a spreadsheet&#10;&#10;Description automatically generated">
            <a:extLst>
              <a:ext uri="{FF2B5EF4-FFF2-40B4-BE49-F238E27FC236}">
                <a16:creationId xmlns:a16="http://schemas.microsoft.com/office/drawing/2014/main" id="{1669C132-CBDF-8C14-A81E-C5B0816E01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1120" y="1270000"/>
            <a:ext cx="5504561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658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logo of a bird&#10;&#10;Description automatically generated">
            <a:extLst>
              <a:ext uri="{FF2B5EF4-FFF2-40B4-BE49-F238E27FC236}">
                <a16:creationId xmlns:a16="http://schemas.microsoft.com/office/drawing/2014/main" id="{4DCB2358-D82A-80A0-D661-7052AE1CCE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8069" y="5403850"/>
            <a:ext cx="1981443" cy="1981443"/>
          </a:xfrm>
          <a:prstGeom prst="rect">
            <a:avLst/>
          </a:prstGeom>
        </p:spPr>
      </p:pic>
      <p:pic>
        <p:nvPicPr>
          <p:cNvPr id="9" name="Picture 8" descr="A black background with white text&#10;&#10;Description automatically generated">
            <a:hlinkClick r:id="rId5" action="ppaction://hlinksldjump"/>
            <a:extLst>
              <a:ext uri="{FF2B5EF4-FFF2-40B4-BE49-F238E27FC236}">
                <a16:creationId xmlns:a16="http://schemas.microsoft.com/office/drawing/2014/main" id="{E58B1C29-6A2F-0E9F-C62D-5D5B94285D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86" y="5542284"/>
            <a:ext cx="4770587" cy="19082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B24A18E-813D-5C67-E3AB-4FDB0CA200A1}"/>
              </a:ext>
            </a:extLst>
          </p:cNvPr>
          <p:cNvSpPr txBox="1"/>
          <p:nvPr/>
        </p:nvSpPr>
        <p:spPr>
          <a:xfrm>
            <a:off x="409452" y="431800"/>
            <a:ext cx="11454504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400">
                <a:latin typeface="+mj-lt"/>
              </a:rPr>
              <a:t>Cashflow Statement</a:t>
            </a:r>
            <a:endParaRPr lang="en-US" sz="4400">
              <a:effectLst/>
              <a:latin typeface="+mj-lt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055DF4A-A34D-415F-5C35-54D8FA512B2B}"/>
              </a:ext>
            </a:extLst>
          </p:cNvPr>
          <p:cNvSpPr>
            <a:spLocks noGrp="1"/>
          </p:cNvSpPr>
          <p:nvPr/>
        </p:nvSpPr>
        <p:spPr>
          <a:xfrm>
            <a:off x="6106256" y="1552455"/>
            <a:ext cx="516128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300">
                <a:latin typeface="Georgia Pro"/>
              </a:rPr>
              <a:t>Cash from operating activities increased 10.92% </a:t>
            </a:r>
            <a:endParaRPr lang="en-US" sz="3300"/>
          </a:p>
          <a:p>
            <a:r>
              <a:rPr lang="en-US" sz="3300">
                <a:latin typeface="Georgia Pro"/>
              </a:rPr>
              <a:t>Strong FCF growth</a:t>
            </a:r>
          </a:p>
          <a:p>
            <a:r>
              <a:rPr lang="en-US" sz="3300">
                <a:latin typeface="Georgia Pro"/>
              </a:rPr>
              <a:t>Reduced Long term debt payments &amp; started increased share repurchases</a:t>
            </a:r>
          </a:p>
          <a:p>
            <a:r>
              <a:rPr lang="en-US" sz="3300">
                <a:latin typeface="Georgia Pro"/>
              </a:rPr>
              <a:t>Dividend payments of $6.7B</a:t>
            </a:r>
          </a:p>
          <a:p>
            <a:r>
              <a:rPr lang="en-US" sz="3300">
                <a:latin typeface="Georgia Pro"/>
              </a:rPr>
              <a:t>Decrease in investing activities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3300">
                <a:latin typeface="Georgia Pro"/>
              </a:rPr>
              <a:t>Completed 3 major Acquistion in 2022</a:t>
            </a:r>
          </a:p>
          <a:p>
            <a:pPr marL="457200" lvl="1" indent="0">
              <a:buNone/>
            </a:pPr>
            <a:endParaRPr lang="en-US" sz="1800">
              <a:latin typeface="Georgia Pro"/>
            </a:endParaRPr>
          </a:p>
          <a:p>
            <a:pPr marL="0" indent="0">
              <a:buNone/>
            </a:pPr>
            <a:endParaRPr lang="en-US" sz="1800">
              <a:latin typeface="Georgia Pro"/>
            </a:endParaRPr>
          </a:p>
          <a:p>
            <a:pPr marL="0" indent="0">
              <a:buNone/>
            </a:pPr>
            <a:br>
              <a:rPr lang="en-US">
                <a:latin typeface="Georgia Pro"/>
              </a:rPr>
            </a:br>
            <a:endParaRPr lang="en-US">
              <a:latin typeface="Georgia Pro"/>
            </a:endParaRPr>
          </a:p>
          <a:p>
            <a:endParaRPr lang="en-US">
              <a:latin typeface="Georgia Pro"/>
            </a:endParaRPr>
          </a:p>
        </p:txBody>
      </p:sp>
      <p:pic>
        <p:nvPicPr>
          <p:cNvPr id="4" name="Picture 3" descr="A screenshot of a table&#10;&#10;Description automatically generated">
            <a:extLst>
              <a:ext uri="{FF2B5EF4-FFF2-40B4-BE49-F238E27FC236}">
                <a16:creationId xmlns:a16="http://schemas.microsoft.com/office/drawing/2014/main" id="{10F310BB-35F9-FFF1-D2B0-03456E8C35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856" y="1554800"/>
            <a:ext cx="5907316" cy="352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987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logo of a bird&#10;&#10;Description automatically generated">
            <a:extLst>
              <a:ext uri="{FF2B5EF4-FFF2-40B4-BE49-F238E27FC236}">
                <a16:creationId xmlns:a16="http://schemas.microsoft.com/office/drawing/2014/main" id="{4DCB2358-D82A-80A0-D661-7052AE1CCE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8069" y="5403850"/>
            <a:ext cx="1981443" cy="1981443"/>
          </a:xfrm>
          <a:prstGeom prst="rect">
            <a:avLst/>
          </a:prstGeom>
        </p:spPr>
      </p:pic>
      <p:pic>
        <p:nvPicPr>
          <p:cNvPr id="9" name="Picture 8" descr="A black background with white text&#10;&#10;Description automatically generated">
            <a:hlinkClick r:id="rId4" action="ppaction://hlinksldjump"/>
            <a:extLst>
              <a:ext uri="{FF2B5EF4-FFF2-40B4-BE49-F238E27FC236}">
                <a16:creationId xmlns:a16="http://schemas.microsoft.com/office/drawing/2014/main" id="{E58B1C29-6A2F-0E9F-C62D-5D5B94285D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86" y="5542284"/>
            <a:ext cx="4770587" cy="19082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B24A18E-813D-5C67-E3AB-4FDB0CA200A1}"/>
              </a:ext>
            </a:extLst>
          </p:cNvPr>
          <p:cNvSpPr txBox="1"/>
          <p:nvPr/>
        </p:nvSpPr>
        <p:spPr>
          <a:xfrm>
            <a:off x="409452" y="431800"/>
            <a:ext cx="11454504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5400">
                <a:latin typeface="+mj-lt"/>
              </a:rPr>
              <a:t>Balance Sheet </a:t>
            </a:r>
            <a:endParaRPr lang="en-US" sz="5400">
              <a:effectLst/>
              <a:latin typeface="+mj-lt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055DF4A-A34D-415F-5C35-54D8FA512B2B}"/>
              </a:ext>
            </a:extLst>
          </p:cNvPr>
          <p:cNvSpPr>
            <a:spLocks noGrp="1"/>
          </p:cNvSpPr>
          <p:nvPr/>
        </p:nvSpPr>
        <p:spPr>
          <a:xfrm>
            <a:off x="7088470" y="1417271"/>
            <a:ext cx="5982677" cy="45174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>
                <a:latin typeface="Georgia"/>
              </a:rPr>
              <a:t>Cash:</a:t>
            </a:r>
          </a:p>
          <a:p>
            <a:pPr marL="742950" lvl="1">
              <a:lnSpc>
                <a:spcPct val="100000"/>
              </a:lnSpc>
              <a:spcBef>
                <a:spcPts val="0"/>
              </a:spcBef>
              <a:buFont typeface="Courier New" panose="020B0604020202020204" pitchFamily="34" charset="0"/>
              <a:buChar char="o"/>
            </a:pPr>
            <a:r>
              <a:rPr lang="en-US" sz="2000">
                <a:latin typeface="Georgia"/>
              </a:rPr>
              <a:t>Y </a:t>
            </a:r>
            <a:r>
              <a:rPr lang="en-US" sz="2000" err="1">
                <a:latin typeface="Georgia"/>
              </a:rPr>
              <a:t>oY</a:t>
            </a:r>
            <a:r>
              <a:rPr lang="en-US" sz="2000">
                <a:latin typeface="Georgia"/>
              </a:rPr>
              <a:t>: +$1.72B up 6.15%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>
                <a:latin typeface="Georgia"/>
              </a:rPr>
              <a:t>Total Current Assets:</a:t>
            </a:r>
          </a:p>
          <a:p>
            <a:pPr marL="742950" lvl="1">
              <a:lnSpc>
                <a:spcPct val="100000"/>
              </a:lnSpc>
              <a:spcBef>
                <a:spcPts val="0"/>
              </a:spcBef>
              <a:buFont typeface="Courier New" panose="020B0604020202020204" pitchFamily="34" charset="0"/>
              <a:buChar char="o"/>
            </a:pPr>
            <a:r>
              <a:rPr lang="en-US" sz="2000">
                <a:latin typeface="Georgia"/>
              </a:rPr>
              <a:t>YoY: +$9.37B up 13.56%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en-US" sz="2000">
                <a:latin typeface="Georgia"/>
              </a:rPr>
              <a:t>Total Assets:</a:t>
            </a:r>
            <a:endParaRPr lang="en-US" sz="2000"/>
          </a:p>
          <a:p>
            <a:pPr marL="742950" lvl="1">
              <a:lnSpc>
                <a:spcPct val="100000"/>
              </a:lnSpc>
              <a:spcBef>
                <a:spcPts val="0"/>
              </a:spcBef>
              <a:buFont typeface="Courier New" panose="020B0604020202020204" pitchFamily="34" charset="0"/>
              <a:buChar char="o"/>
            </a:pPr>
            <a:r>
              <a:rPr lang="en-US" sz="2000">
                <a:latin typeface="Georgia"/>
              </a:rPr>
              <a:t>YoY: +$28.02B up 11.40%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>
                <a:latin typeface="Georgia"/>
              </a:rPr>
              <a:t>Total Current Liabilities:</a:t>
            </a:r>
          </a:p>
          <a:p>
            <a:pPr marL="742950" lvl="1">
              <a:lnSpc>
                <a:spcPct val="100000"/>
              </a:lnSpc>
              <a:spcBef>
                <a:spcPts val="0"/>
              </a:spcBef>
              <a:buFont typeface="Courier New" panose="020B0604020202020204" pitchFamily="34" charset="0"/>
              <a:buChar char="o"/>
            </a:pPr>
            <a:r>
              <a:rPr lang="en-US" sz="2000">
                <a:latin typeface="Georgia"/>
              </a:rPr>
              <a:t>YoY: +$9.82B up 11.00%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>
                <a:latin typeface="Georgia"/>
              </a:rPr>
              <a:t>Total Liabilities: </a:t>
            </a:r>
          </a:p>
          <a:p>
            <a:pPr marL="742950" lvl="1">
              <a:lnSpc>
                <a:spcPct val="100000"/>
              </a:lnSpc>
              <a:spcBef>
                <a:spcPts val="0"/>
              </a:spcBef>
              <a:buFont typeface="Courier New" panose="020B0604020202020204" pitchFamily="34" charset="0"/>
              <a:buChar char="o"/>
            </a:pPr>
            <a:r>
              <a:rPr lang="en-US" sz="2000">
                <a:latin typeface="Georgia"/>
              </a:rPr>
              <a:t>YoY: +$15.04B up 9.16%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>
                <a:latin typeface="Georgia"/>
              </a:rPr>
              <a:t>Total Equity:</a:t>
            </a:r>
          </a:p>
          <a:p>
            <a:pPr marL="742950" lvl="1">
              <a:lnSpc>
                <a:spcPct val="100000"/>
              </a:lnSpc>
              <a:spcBef>
                <a:spcPts val="0"/>
              </a:spcBef>
              <a:buFont typeface="Courier New" panose="020B0604020202020204" pitchFamily="34" charset="0"/>
              <a:buChar char="o"/>
            </a:pPr>
            <a:r>
              <a:rPr lang="en-US" sz="2000">
                <a:latin typeface="Georgia"/>
              </a:rPr>
              <a:t>YoY: +$12.97B up 15.93%</a:t>
            </a:r>
            <a:endParaRPr lang="en-US" sz="2000"/>
          </a:p>
        </p:txBody>
      </p:sp>
      <p:pic>
        <p:nvPicPr>
          <p:cNvPr id="7" name="Picture 6" descr="A screenshot of a data&#10;&#10;Description automatically generated">
            <a:extLst>
              <a:ext uri="{FF2B5EF4-FFF2-40B4-BE49-F238E27FC236}">
                <a16:creationId xmlns:a16="http://schemas.microsoft.com/office/drawing/2014/main" id="{BECC88A6-F7FD-FE52-EA01-CE64CBD38F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035" y="1223494"/>
            <a:ext cx="5579104" cy="487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787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logo of a bird&#10;&#10;Description automatically generated">
            <a:extLst>
              <a:ext uri="{FF2B5EF4-FFF2-40B4-BE49-F238E27FC236}">
                <a16:creationId xmlns:a16="http://schemas.microsoft.com/office/drawing/2014/main" id="{4DCB2358-D82A-80A0-D661-7052AE1CC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8069" y="5403850"/>
            <a:ext cx="1981443" cy="1981443"/>
          </a:xfrm>
          <a:prstGeom prst="rect">
            <a:avLst/>
          </a:prstGeom>
        </p:spPr>
      </p:pic>
      <p:pic>
        <p:nvPicPr>
          <p:cNvPr id="9" name="Picture 8" descr="A black background with white text&#10;&#10;Description automatically generated">
            <a:hlinkClick r:id="rId3" action="ppaction://hlinksldjump"/>
            <a:extLst>
              <a:ext uri="{FF2B5EF4-FFF2-40B4-BE49-F238E27FC236}">
                <a16:creationId xmlns:a16="http://schemas.microsoft.com/office/drawing/2014/main" id="{E58B1C29-6A2F-0E9F-C62D-5D5B94285D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86" y="5542284"/>
            <a:ext cx="4770587" cy="19082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B24A18E-813D-5C67-E3AB-4FDB0CA200A1}"/>
              </a:ext>
            </a:extLst>
          </p:cNvPr>
          <p:cNvSpPr txBox="1"/>
          <p:nvPr/>
        </p:nvSpPr>
        <p:spPr>
          <a:xfrm>
            <a:off x="409452" y="431800"/>
            <a:ext cx="10660031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5400" dirty="0">
                <a:latin typeface="+mj-lt"/>
              </a:rPr>
              <a:t>Company Vs Competitors </a:t>
            </a:r>
            <a:endParaRPr lang="en-US" sz="5400" dirty="0">
              <a:effectLst/>
              <a:latin typeface="+mj-lt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AE91C75-9F6F-36A3-9F4F-CFAE45EC6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758057"/>
              </p:ext>
            </p:extLst>
          </p:nvPr>
        </p:nvGraphicFramePr>
        <p:xfrm>
          <a:off x="2013627" y="1710132"/>
          <a:ext cx="8164746" cy="4505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8630">
                  <a:extLst>
                    <a:ext uri="{9D8B030D-6E8A-4147-A177-3AD203B41FA5}">
                      <a16:colId xmlns:a16="http://schemas.microsoft.com/office/drawing/2014/main" val="1876201984"/>
                    </a:ext>
                  </a:extLst>
                </a:gridCol>
                <a:gridCol w="2029139">
                  <a:extLst>
                    <a:ext uri="{9D8B030D-6E8A-4147-A177-3AD203B41FA5}">
                      <a16:colId xmlns:a16="http://schemas.microsoft.com/office/drawing/2014/main" val="3634698440"/>
                    </a:ext>
                  </a:extLst>
                </a:gridCol>
                <a:gridCol w="2082188">
                  <a:extLst>
                    <a:ext uri="{9D8B030D-6E8A-4147-A177-3AD203B41FA5}">
                      <a16:colId xmlns:a16="http://schemas.microsoft.com/office/drawing/2014/main" val="92958982"/>
                    </a:ext>
                  </a:extLst>
                </a:gridCol>
                <a:gridCol w="2314789">
                  <a:extLst>
                    <a:ext uri="{9D8B030D-6E8A-4147-A177-3AD203B41FA5}">
                      <a16:colId xmlns:a16="http://schemas.microsoft.com/office/drawing/2014/main" val="3648264468"/>
                    </a:ext>
                  </a:extLst>
                </a:gridCol>
              </a:tblGrid>
              <a:tr h="440238"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latin typeface="+mj-lt"/>
                        </a:rPr>
                        <a:t>Metrics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+mj-lt"/>
                        </a:rPr>
                        <a:t>Stock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+mj-lt"/>
                        </a:rPr>
                        <a:t>Stock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+mj-lt"/>
                        </a:rPr>
                        <a:t>Stock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490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/>
                        <a:t>UNH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CVS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HUM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506830"/>
                  </a:ext>
                </a:extLst>
              </a:tr>
              <a:tr h="616515"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P/E: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28.61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10.59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16.02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2107781"/>
                  </a:ext>
                </a:extLst>
              </a:tr>
              <a:tr h="616515"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P/S: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1.09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0.5298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8456839"/>
                  </a:ext>
                </a:extLst>
              </a:tr>
              <a:tr h="616515"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P/FCF: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16.99 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13.60 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12.40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4416669"/>
                  </a:ext>
                </a:extLst>
              </a:tr>
              <a:tr h="616515"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MLR/MCR: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83.2%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86.2%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87.3%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0143021"/>
                  </a:ext>
                </a:extLst>
              </a:tr>
              <a:tr h="616515"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Market Cap: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432.29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87.01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38.76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6601013"/>
                  </a:ext>
                </a:extLst>
              </a:tr>
              <a:tr h="616515"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Dividend Yield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1.65 %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FEFFFF"/>
                          </a:solidFill>
                          <a:latin typeface="Georgia"/>
                        </a:rPr>
                        <a:t>3.57 %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1.13 %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891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1596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logo of a bird&#10;&#10;Description automatically generated">
            <a:extLst>
              <a:ext uri="{FF2B5EF4-FFF2-40B4-BE49-F238E27FC236}">
                <a16:creationId xmlns:a16="http://schemas.microsoft.com/office/drawing/2014/main" id="{4DCB2358-D82A-80A0-D661-7052AE1CCE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8069" y="5403850"/>
            <a:ext cx="1981443" cy="1981443"/>
          </a:xfrm>
          <a:prstGeom prst="rect">
            <a:avLst/>
          </a:prstGeom>
        </p:spPr>
      </p:pic>
      <p:pic>
        <p:nvPicPr>
          <p:cNvPr id="9" name="Picture 8" descr="A black background with white text&#10;&#10;Description automatically generated">
            <a:hlinkClick r:id="rId5" action="ppaction://hlinksldjump"/>
            <a:extLst>
              <a:ext uri="{FF2B5EF4-FFF2-40B4-BE49-F238E27FC236}">
                <a16:creationId xmlns:a16="http://schemas.microsoft.com/office/drawing/2014/main" id="{E58B1C29-6A2F-0E9F-C62D-5D5B94285D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86" y="5542284"/>
            <a:ext cx="4770587" cy="19082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B24A18E-813D-5C67-E3AB-4FDB0CA200A1}"/>
              </a:ext>
            </a:extLst>
          </p:cNvPr>
          <p:cNvSpPr txBox="1"/>
          <p:nvPr/>
        </p:nvSpPr>
        <p:spPr>
          <a:xfrm>
            <a:off x="409452" y="431800"/>
            <a:ext cx="11068173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800">
                <a:latin typeface="+mj-lt"/>
              </a:rPr>
              <a:t>Company Vs Competitors - Qualitative</a:t>
            </a:r>
            <a:endParaRPr lang="en-US" sz="4800">
              <a:effectLst/>
              <a:latin typeface="+mj-lt"/>
            </a:endParaRPr>
          </a:p>
        </p:txBody>
      </p:sp>
      <p:sp>
        <p:nvSpPr>
          <p:cNvPr id="99" name="Content Placeholder 2">
            <a:extLst>
              <a:ext uri="{FF2B5EF4-FFF2-40B4-BE49-F238E27FC236}">
                <a16:creationId xmlns:a16="http://schemas.microsoft.com/office/drawing/2014/main" id="{1E70831A-E94A-6E2E-4A17-92135B02C427}"/>
              </a:ext>
            </a:extLst>
          </p:cNvPr>
          <p:cNvSpPr>
            <a:spLocks noGrp="1"/>
          </p:cNvSpPr>
          <p:nvPr/>
        </p:nvSpPr>
        <p:spPr>
          <a:xfrm>
            <a:off x="751936" y="155245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Georgia Pro"/>
              </a:rPr>
              <a:t>United Health Offers extensive products such as group coverage for employers </a:t>
            </a:r>
            <a:endParaRPr lang="en-US"/>
          </a:p>
          <a:p>
            <a:r>
              <a:rPr lang="en-US">
                <a:latin typeface="Georgia Pro"/>
              </a:rPr>
              <a:t>Partnership with AARP</a:t>
            </a:r>
          </a:p>
          <a:p>
            <a:r>
              <a:rPr lang="en-US">
                <a:latin typeface="Georgia Pro"/>
              </a:rPr>
              <a:t>Well, establish client based</a:t>
            </a:r>
          </a:p>
          <a:p>
            <a:endParaRPr lang="en-US">
              <a:latin typeface="Georgia Pro"/>
            </a:endParaRPr>
          </a:p>
          <a:p>
            <a:endParaRPr lang="en-US">
              <a:latin typeface="Georgia Pro"/>
            </a:endParaRPr>
          </a:p>
          <a:p>
            <a:endParaRPr lang="en-US">
              <a:latin typeface="Georgia Pro"/>
            </a:endParaRPr>
          </a:p>
          <a:p>
            <a:endParaRPr lang="en-US">
              <a:latin typeface="Georgia Pro"/>
            </a:endParaRPr>
          </a:p>
          <a:p>
            <a:pPr marL="0" indent="0">
              <a:buNone/>
            </a:pPr>
            <a:br>
              <a:rPr lang="en-US">
                <a:latin typeface="Georgia Pro"/>
              </a:rPr>
            </a:br>
            <a:endParaRPr lang="en-US">
              <a:latin typeface="Georgia Pro"/>
            </a:endParaRPr>
          </a:p>
          <a:p>
            <a:endParaRPr lang="en-US">
              <a:latin typeface="Georgia Pro"/>
            </a:endParaRPr>
          </a:p>
        </p:txBody>
      </p:sp>
    </p:spTree>
    <p:extLst>
      <p:ext uri="{BB962C8B-B14F-4D97-AF65-F5344CB8AC3E}">
        <p14:creationId xmlns:p14="http://schemas.microsoft.com/office/powerpoint/2010/main" val="41773795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logo of a bird&#10;&#10;Description automatically generated">
            <a:extLst>
              <a:ext uri="{FF2B5EF4-FFF2-40B4-BE49-F238E27FC236}">
                <a16:creationId xmlns:a16="http://schemas.microsoft.com/office/drawing/2014/main" id="{4DCB2358-D82A-80A0-D661-7052AE1CCE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8069" y="5403850"/>
            <a:ext cx="1981443" cy="1981443"/>
          </a:xfrm>
          <a:prstGeom prst="rect">
            <a:avLst/>
          </a:prstGeom>
        </p:spPr>
      </p:pic>
      <p:pic>
        <p:nvPicPr>
          <p:cNvPr id="9" name="Picture 8" descr="A black background with white text&#10;&#10;Description automatically generated">
            <a:hlinkClick r:id="rId4" action="ppaction://hlinksldjump"/>
            <a:extLst>
              <a:ext uri="{FF2B5EF4-FFF2-40B4-BE49-F238E27FC236}">
                <a16:creationId xmlns:a16="http://schemas.microsoft.com/office/drawing/2014/main" id="{E58B1C29-6A2F-0E9F-C62D-5D5B94285D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86" y="5542284"/>
            <a:ext cx="4770587" cy="19082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B24A18E-813D-5C67-E3AB-4FDB0CA200A1}"/>
              </a:ext>
            </a:extLst>
          </p:cNvPr>
          <p:cNvSpPr txBox="1"/>
          <p:nvPr/>
        </p:nvSpPr>
        <p:spPr>
          <a:xfrm>
            <a:off x="409452" y="431800"/>
            <a:ext cx="8480548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5400" dirty="0">
                <a:effectLst/>
                <a:latin typeface="+mj-lt"/>
              </a:rPr>
              <a:t>S.W.O.T Analysis</a:t>
            </a:r>
            <a:r>
              <a:rPr lang="en-US" sz="5400" dirty="0">
                <a:latin typeface="+mj-lt"/>
              </a:rPr>
              <a:t> </a:t>
            </a:r>
            <a:endParaRPr lang="en-US" sz="5400" dirty="0">
              <a:effectLst/>
              <a:latin typeface="+mj-lt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476557A-0119-4276-1A9A-BEDA140FB058}"/>
              </a:ext>
            </a:extLst>
          </p:cNvPr>
          <p:cNvSpPr/>
          <p:nvPr/>
        </p:nvSpPr>
        <p:spPr>
          <a:xfrm>
            <a:off x="1457615" y="1493410"/>
            <a:ext cx="3688772" cy="1870364"/>
          </a:xfrm>
          <a:prstGeom prst="roundRect">
            <a:avLst/>
          </a:prstGeom>
          <a:solidFill>
            <a:schemeClr val="accent1">
              <a:alpha val="65278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Strengths: </a:t>
            </a:r>
          </a:p>
          <a:p>
            <a:pPr marL="285750" indent="-285750" algn="ctr">
              <a:buFont typeface="Calibri"/>
              <a:buChar char="-"/>
            </a:pPr>
            <a:r>
              <a:rPr lang="en-US"/>
              <a:t>Heavily invests in AI</a:t>
            </a:r>
          </a:p>
          <a:p>
            <a:pPr marL="285750" indent="-285750" algn="ctr">
              <a:buFont typeface="Calibri"/>
              <a:buChar char="-"/>
            </a:pPr>
            <a:r>
              <a:rPr lang="en-US"/>
              <a:t>robust financial performance</a:t>
            </a:r>
          </a:p>
          <a:p>
            <a:pPr marL="285750" indent="-285750" algn="ctr">
              <a:buFont typeface="Calibri"/>
              <a:buChar char="-"/>
            </a:pPr>
            <a:r>
              <a:rPr lang="en-US"/>
              <a:t>Diversified market position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EF200D0-17FB-635F-11D7-BBC254720E4D}"/>
              </a:ext>
            </a:extLst>
          </p:cNvPr>
          <p:cNvSpPr/>
          <p:nvPr/>
        </p:nvSpPr>
        <p:spPr>
          <a:xfrm>
            <a:off x="1457615" y="3606694"/>
            <a:ext cx="3688772" cy="1870364"/>
          </a:xfrm>
          <a:prstGeom prst="roundRect">
            <a:avLst/>
          </a:prstGeom>
          <a:solidFill>
            <a:schemeClr val="accent1">
              <a:alpha val="65278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Opportunities: </a:t>
            </a:r>
          </a:p>
          <a:p>
            <a:pPr marL="285750" indent="-285750" algn="ctr">
              <a:buFont typeface="Calibri"/>
              <a:buChar char="-"/>
            </a:pPr>
            <a:r>
              <a:rPr lang="en-US" dirty="0"/>
              <a:t>Enhance Services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D5798C9-0A9A-A04F-8EB1-B97556179BBA}"/>
              </a:ext>
            </a:extLst>
          </p:cNvPr>
          <p:cNvSpPr/>
          <p:nvPr/>
        </p:nvSpPr>
        <p:spPr>
          <a:xfrm>
            <a:off x="7045614" y="1456883"/>
            <a:ext cx="3688772" cy="1870364"/>
          </a:xfrm>
          <a:prstGeom prst="roundRect">
            <a:avLst/>
          </a:prstGeom>
          <a:solidFill>
            <a:schemeClr val="accent1">
              <a:alpha val="65278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Weakness:</a:t>
            </a:r>
          </a:p>
          <a:p>
            <a:pPr marL="285750" indent="-285750" algn="ctr">
              <a:buFont typeface="Calibri"/>
              <a:buChar char="-"/>
            </a:pPr>
            <a:r>
              <a:rPr lang="en-US" dirty="0"/>
              <a:t>Highly Competitive Market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36D4020-D6AF-D590-C279-1F5C38E5063D}"/>
              </a:ext>
            </a:extLst>
          </p:cNvPr>
          <p:cNvSpPr/>
          <p:nvPr/>
        </p:nvSpPr>
        <p:spPr>
          <a:xfrm>
            <a:off x="7045614" y="3570167"/>
            <a:ext cx="3688772" cy="1870364"/>
          </a:xfrm>
          <a:prstGeom prst="roundRect">
            <a:avLst/>
          </a:prstGeom>
          <a:solidFill>
            <a:schemeClr val="accent1">
              <a:alpha val="65278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Threats: </a:t>
            </a:r>
          </a:p>
          <a:p>
            <a:pPr marL="285750" indent="-285750" algn="ctr">
              <a:buFont typeface="Calibri"/>
              <a:buChar char="-"/>
            </a:pPr>
            <a:r>
              <a:rPr lang="en-US"/>
              <a:t>Regulatory Changes</a:t>
            </a:r>
          </a:p>
          <a:p>
            <a:pPr marL="285750" indent="-285750" algn="ctr">
              <a:buFont typeface="Calibri"/>
              <a:buChar char="-"/>
            </a:pPr>
            <a:r>
              <a:rPr lang="en-US"/>
              <a:t>Highly Competitive Market </a:t>
            </a:r>
          </a:p>
        </p:txBody>
      </p:sp>
    </p:spTree>
    <p:extLst>
      <p:ext uri="{BB962C8B-B14F-4D97-AF65-F5344CB8AC3E}">
        <p14:creationId xmlns:p14="http://schemas.microsoft.com/office/powerpoint/2010/main" val="448557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logo of a bird&#10;&#10;Description automatically generated">
            <a:extLst>
              <a:ext uri="{FF2B5EF4-FFF2-40B4-BE49-F238E27FC236}">
                <a16:creationId xmlns:a16="http://schemas.microsoft.com/office/drawing/2014/main" id="{4DCB2358-D82A-80A0-D661-7052AE1CCE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8069" y="5403850"/>
            <a:ext cx="1981443" cy="1981443"/>
          </a:xfrm>
          <a:prstGeom prst="rect">
            <a:avLst/>
          </a:prstGeom>
        </p:spPr>
      </p:pic>
      <p:pic>
        <p:nvPicPr>
          <p:cNvPr id="9" name="Picture 8" descr="A black background with white text&#10;&#10;Description automatically generated">
            <a:hlinkClick r:id="rId4" action="ppaction://hlinksldjump"/>
            <a:extLst>
              <a:ext uri="{FF2B5EF4-FFF2-40B4-BE49-F238E27FC236}">
                <a16:creationId xmlns:a16="http://schemas.microsoft.com/office/drawing/2014/main" id="{E58B1C29-6A2F-0E9F-C62D-5D5B94285D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86" y="5542284"/>
            <a:ext cx="4770587" cy="19082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B24A18E-813D-5C67-E3AB-4FDB0CA200A1}"/>
              </a:ext>
            </a:extLst>
          </p:cNvPr>
          <p:cNvSpPr txBox="1"/>
          <p:nvPr/>
        </p:nvSpPr>
        <p:spPr>
          <a:xfrm>
            <a:off x="409452" y="431800"/>
            <a:ext cx="8480548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5400" dirty="0">
                <a:effectLst/>
                <a:latin typeface="+mj-lt"/>
              </a:rPr>
              <a:t>Conclusion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00BE10-5D9A-DB3D-21C4-BBBDB49DD751}"/>
              </a:ext>
            </a:extLst>
          </p:cNvPr>
          <p:cNvSpPr txBox="1"/>
          <p:nvPr/>
        </p:nvSpPr>
        <p:spPr>
          <a:xfrm>
            <a:off x="380871" y="1474344"/>
            <a:ext cx="8416045" cy="46474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/>
              <a:t>Diverse revenue sources and health plans</a:t>
            </a:r>
          </a:p>
          <a:p>
            <a:pPr marL="285750" indent="-285750">
              <a:buFont typeface="Arial"/>
              <a:buChar char="•"/>
            </a:pPr>
            <a:endParaRPr lang="en-US" sz="2800"/>
          </a:p>
          <a:p>
            <a:pPr marL="285750" indent="-285750">
              <a:buFont typeface="Arial"/>
              <a:buChar char="•"/>
            </a:pPr>
            <a:r>
              <a:rPr lang="en-US" sz="2800"/>
              <a:t>Growing aging population turning to UnitedHealth's diverse services</a:t>
            </a:r>
          </a:p>
          <a:p>
            <a:pPr marL="285750" indent="-285750">
              <a:buFont typeface="Arial"/>
              <a:buChar char="•"/>
            </a:pPr>
            <a:endParaRPr lang="en-US" sz="2800"/>
          </a:p>
          <a:p>
            <a:pPr marL="285750" indent="-285750">
              <a:buFont typeface="Arial"/>
              <a:buChar char="•"/>
            </a:pPr>
            <a:r>
              <a:rPr lang="en-US" sz="2800"/>
              <a:t>Exceptional financial stability </a:t>
            </a:r>
          </a:p>
          <a:p>
            <a:pPr marL="285750" indent="-285750">
              <a:buFont typeface="Arial"/>
              <a:buChar char="•"/>
            </a:pPr>
            <a:endParaRPr lang="en-US" sz="2800"/>
          </a:p>
          <a:p>
            <a:pPr marL="285750" indent="-285750">
              <a:buFont typeface="Arial"/>
              <a:buChar char="•"/>
            </a:pPr>
            <a:r>
              <a:rPr lang="en-US" sz="2800"/>
              <a:t>Undervalued (Attractive buying opportunity)</a:t>
            </a:r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726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logo of a bird&#10;&#10;Description automatically generated">
            <a:extLst>
              <a:ext uri="{FF2B5EF4-FFF2-40B4-BE49-F238E27FC236}">
                <a16:creationId xmlns:a16="http://schemas.microsoft.com/office/drawing/2014/main" id="{4DCB2358-D82A-80A0-D661-7052AE1CCE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8069" y="5403850"/>
            <a:ext cx="1981443" cy="1981443"/>
          </a:xfrm>
          <a:prstGeom prst="rect">
            <a:avLst/>
          </a:prstGeom>
        </p:spPr>
      </p:pic>
      <p:pic>
        <p:nvPicPr>
          <p:cNvPr id="9" name="Picture 8" descr="A black background with white text&#10;&#10;Description automatically generated">
            <a:hlinkClick r:id="rId4" action="ppaction://hlinksldjump"/>
            <a:extLst>
              <a:ext uri="{FF2B5EF4-FFF2-40B4-BE49-F238E27FC236}">
                <a16:creationId xmlns:a16="http://schemas.microsoft.com/office/drawing/2014/main" id="{E58B1C29-6A2F-0E9F-C62D-5D5B94285D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86" y="5542284"/>
            <a:ext cx="4770587" cy="19082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B24A18E-813D-5C67-E3AB-4FDB0CA200A1}"/>
              </a:ext>
            </a:extLst>
          </p:cNvPr>
          <p:cNvSpPr txBox="1"/>
          <p:nvPr/>
        </p:nvSpPr>
        <p:spPr>
          <a:xfrm>
            <a:off x="409452" y="431800"/>
            <a:ext cx="9901309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5400">
                <a:effectLst/>
                <a:latin typeface="+mj-lt"/>
              </a:rPr>
              <a:t>Investment Thesis</a:t>
            </a:r>
            <a:r>
              <a:rPr lang="en-US" sz="5400">
                <a:latin typeface="+mj-lt"/>
              </a:rPr>
              <a:t> </a:t>
            </a:r>
            <a:endParaRPr lang="en-US" sz="5400">
              <a:effectLst/>
              <a:latin typeface="+mj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768407B-113C-B995-DFAA-6FE5D02E1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91" y="1566832"/>
            <a:ext cx="7459407" cy="446604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>
                <a:latin typeface="Georgia Pro"/>
              </a:rPr>
              <a:t>Highly regarded Healthcare Plans (Quality Products)</a:t>
            </a:r>
          </a:p>
          <a:p>
            <a:r>
              <a:rPr lang="en-US">
                <a:latin typeface="Georgia Pro"/>
              </a:rPr>
              <a:t>Aging population which UNH tailors specifically too (Opportunity)</a:t>
            </a:r>
          </a:p>
          <a:p>
            <a:r>
              <a:rPr lang="en-US">
                <a:latin typeface="Georgia Pro"/>
              </a:rPr>
              <a:t>Operational efficiency through there specialized health segments (Optum: Rx, Health, and Insight)</a:t>
            </a:r>
            <a:endParaRPr lang="en-US"/>
          </a:p>
          <a:p>
            <a:r>
              <a:rPr lang="en-US">
                <a:latin typeface="Georgia Pro"/>
              </a:rPr>
              <a:t>Consistent positive financial performance 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latin typeface="Georgia Pro"/>
              </a:rPr>
              <a:t>Revenue/Premiums increasing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latin typeface="Georgia Pro"/>
              </a:rPr>
              <a:t>Cash rich (Covers: Debt &amp; Interest)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latin typeface="Georgia Pro"/>
              </a:rPr>
              <a:t>FCF and Cash from Operating activities increasing YoY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>
              <a:latin typeface="Georgia Pro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>
              <a:latin typeface="Georgia Pro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>
              <a:latin typeface="Georgia Pro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>
              <a:latin typeface="Georgia Pro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>
              <a:latin typeface="Georgia Pro"/>
            </a:endParaRPr>
          </a:p>
          <a:p>
            <a:pPr marL="457200" lvl="1" indent="0">
              <a:buNone/>
            </a:pPr>
            <a:endParaRPr lang="en-US">
              <a:latin typeface="Georgia Pro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>
              <a:latin typeface="Georgia Pro"/>
            </a:endParaRPr>
          </a:p>
          <a:p>
            <a:pPr marL="457200" lvl="1" indent="0">
              <a:buNone/>
            </a:pPr>
            <a:endParaRPr lang="en-US">
              <a:latin typeface="Georgia Pro"/>
            </a:endParaRPr>
          </a:p>
          <a:p>
            <a:pPr marL="457200" lvl="1" indent="0">
              <a:buNone/>
            </a:pPr>
            <a:endParaRPr lang="en-US">
              <a:latin typeface="Georgia Pro"/>
            </a:endParaRPr>
          </a:p>
          <a:p>
            <a:endParaRPr lang="en-US">
              <a:latin typeface="Georgia Pro"/>
            </a:endParaRPr>
          </a:p>
        </p:txBody>
      </p:sp>
      <p:pic>
        <p:nvPicPr>
          <p:cNvPr id="3" name="Picture 2" descr="Everything You Need To Know About Unitedhealthcare Insurance - ClaimLinx">
            <a:extLst>
              <a:ext uri="{FF2B5EF4-FFF2-40B4-BE49-F238E27FC236}">
                <a16:creationId xmlns:a16="http://schemas.microsoft.com/office/drawing/2014/main" id="{1ED3FB36-C4B0-1A5F-5A87-89059B76F6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7702" y="2439527"/>
            <a:ext cx="4025240" cy="235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60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logo of a bird&#10;&#10;Description automatically generated">
            <a:extLst>
              <a:ext uri="{FF2B5EF4-FFF2-40B4-BE49-F238E27FC236}">
                <a16:creationId xmlns:a16="http://schemas.microsoft.com/office/drawing/2014/main" id="{4DCB2358-D82A-80A0-D661-7052AE1CCE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8069" y="5403850"/>
            <a:ext cx="1981443" cy="1981443"/>
          </a:xfrm>
          <a:prstGeom prst="rect">
            <a:avLst/>
          </a:prstGeom>
        </p:spPr>
      </p:pic>
      <p:pic>
        <p:nvPicPr>
          <p:cNvPr id="9" name="Picture 8" descr="A black background with white text&#10;&#10;Description automatically generated">
            <a:hlinkClick r:id="rId4" action="ppaction://hlinksldjump"/>
            <a:extLst>
              <a:ext uri="{FF2B5EF4-FFF2-40B4-BE49-F238E27FC236}">
                <a16:creationId xmlns:a16="http://schemas.microsoft.com/office/drawing/2014/main" id="{E58B1C29-6A2F-0E9F-C62D-5D5B94285D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86" y="5542284"/>
            <a:ext cx="4770587" cy="19082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B24A18E-813D-5C67-E3AB-4FDB0CA200A1}"/>
              </a:ext>
            </a:extLst>
          </p:cNvPr>
          <p:cNvSpPr txBox="1"/>
          <p:nvPr/>
        </p:nvSpPr>
        <p:spPr>
          <a:xfrm>
            <a:off x="409452" y="431800"/>
            <a:ext cx="8061448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5400">
                <a:effectLst/>
                <a:latin typeface="+mj-lt"/>
              </a:rPr>
              <a:t>Company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5AA92-54F9-B080-6006-4763606F2646}"/>
              </a:ext>
            </a:extLst>
          </p:cNvPr>
          <p:cNvSpPr>
            <a:spLocks noGrp="1"/>
          </p:cNvSpPr>
          <p:nvPr/>
        </p:nvSpPr>
        <p:spPr>
          <a:xfrm>
            <a:off x="608162" y="153807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Georgia Pro"/>
              </a:rPr>
              <a:t>UnitedHealthCare provides insurance plans for various demographics of people, presiding over plans for individuals, families, workplace insurance, and Medicare &amp; Medicaid beneficiaries. </a:t>
            </a:r>
          </a:p>
          <a:p>
            <a:r>
              <a:rPr lang="en-US">
                <a:latin typeface="Georgia Pro"/>
              </a:rPr>
              <a:t>Through their two major segments, UNH collects premiums on plans. Additionally, the firm provides wellness programs, care management, and administrative services that all contribute to their sources of financial revenue. </a:t>
            </a:r>
          </a:p>
          <a:p>
            <a:r>
              <a:rPr lang="en-US">
                <a:latin typeface="Georgia Pro"/>
              </a:rPr>
              <a:t>Optum and UnitedHealthCare are their two major divisions. Optum further divides three into </a:t>
            </a:r>
            <a:r>
              <a:rPr lang="en-US">
                <a:ea typeface="+mn-lt"/>
                <a:cs typeface="+mn-lt"/>
              </a:rPr>
              <a:t>sub-segments</a:t>
            </a:r>
            <a:r>
              <a:rPr lang="en-US">
                <a:latin typeface="Georgia Pro"/>
              </a:rPr>
              <a:t>: Health, Insight and Rx. UnitedHealthCare divides into three sub-segments: Employer &amp; Individual, Medicare &amp; Retirement, and Community &amp; State. </a:t>
            </a:r>
          </a:p>
          <a:p>
            <a:endParaRPr lang="en-US">
              <a:latin typeface="Georgia Pro"/>
            </a:endParaRPr>
          </a:p>
        </p:txBody>
      </p:sp>
    </p:spTree>
    <p:extLst>
      <p:ext uri="{BB962C8B-B14F-4D97-AF65-F5344CB8AC3E}">
        <p14:creationId xmlns:p14="http://schemas.microsoft.com/office/powerpoint/2010/main" val="842506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logo of a bird&#10;&#10;Description automatically generated">
            <a:extLst>
              <a:ext uri="{FF2B5EF4-FFF2-40B4-BE49-F238E27FC236}">
                <a16:creationId xmlns:a16="http://schemas.microsoft.com/office/drawing/2014/main" id="{4DCB2358-D82A-80A0-D661-7052AE1CCE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8069" y="5403850"/>
            <a:ext cx="1981443" cy="1981443"/>
          </a:xfrm>
          <a:prstGeom prst="rect">
            <a:avLst/>
          </a:prstGeom>
        </p:spPr>
      </p:pic>
      <p:pic>
        <p:nvPicPr>
          <p:cNvPr id="9" name="Picture 8" descr="A black background with white text&#10;&#10;Description automatically generated">
            <a:hlinkClick r:id="rId5" action="ppaction://hlinksldjump"/>
            <a:extLst>
              <a:ext uri="{FF2B5EF4-FFF2-40B4-BE49-F238E27FC236}">
                <a16:creationId xmlns:a16="http://schemas.microsoft.com/office/drawing/2014/main" id="{E58B1C29-6A2F-0E9F-C62D-5D5B94285D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86" y="5542284"/>
            <a:ext cx="4770587" cy="19082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B24A18E-813D-5C67-E3AB-4FDB0CA200A1}"/>
              </a:ext>
            </a:extLst>
          </p:cNvPr>
          <p:cNvSpPr txBox="1"/>
          <p:nvPr/>
        </p:nvSpPr>
        <p:spPr>
          <a:xfrm>
            <a:off x="409452" y="431800"/>
            <a:ext cx="10821900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5400">
                <a:latin typeface="+mj-lt"/>
              </a:rPr>
              <a:t>Historical Analysis </a:t>
            </a:r>
            <a:endParaRPr lang="en-US" sz="5400">
              <a:effectLst/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5AA92-54F9-B080-6006-4763606F2646}"/>
              </a:ext>
            </a:extLst>
          </p:cNvPr>
          <p:cNvSpPr>
            <a:spLocks noGrp="1"/>
          </p:cNvSpPr>
          <p:nvPr/>
        </p:nvSpPr>
        <p:spPr>
          <a:xfrm>
            <a:off x="565030" y="16099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ea typeface="+mn-lt"/>
                <a:cs typeface="+mn-lt"/>
              </a:rPr>
              <a:t>1977: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>
                <a:latin typeface="Georgia Pro"/>
              </a:rPr>
              <a:t>Founded as a parent company for </a:t>
            </a:r>
            <a:r>
              <a:rPr lang="en-US" err="1">
                <a:latin typeface="Georgia Pro"/>
              </a:rPr>
              <a:t>CharterMed</a:t>
            </a:r>
            <a:r>
              <a:rPr lang="en-US">
                <a:latin typeface="Georgia Pro"/>
              </a:rPr>
              <a:t>.</a:t>
            </a:r>
          </a:p>
          <a:p>
            <a:r>
              <a:rPr lang="en-US" b="1">
                <a:latin typeface="Georgia Pro"/>
              </a:rPr>
              <a:t>1984:</a:t>
            </a:r>
            <a:r>
              <a:rPr lang="en-US">
                <a:latin typeface="Georgia Pro"/>
              </a:rPr>
              <a:t> Became publicly traded (NYSE)</a:t>
            </a:r>
          </a:p>
          <a:p>
            <a:r>
              <a:rPr lang="en-US" b="1">
                <a:latin typeface="Georgia Pro"/>
              </a:rPr>
              <a:t>1995:</a:t>
            </a:r>
            <a:r>
              <a:rPr lang="en-US">
                <a:latin typeface="Georgia Pro"/>
              </a:rPr>
              <a:t> Acquired </a:t>
            </a:r>
            <a:r>
              <a:rPr lang="en-US" err="1">
                <a:latin typeface="Georgia Pro"/>
              </a:rPr>
              <a:t>Mentra</a:t>
            </a:r>
            <a:r>
              <a:rPr lang="en-US">
                <a:latin typeface="Georgia Pro"/>
              </a:rPr>
              <a:t> Health </a:t>
            </a:r>
            <a:r>
              <a:rPr lang="en-US" err="1">
                <a:latin typeface="Georgia Pro"/>
              </a:rPr>
              <a:t>CompaniesInc</a:t>
            </a:r>
            <a:endParaRPr lang="en-US">
              <a:latin typeface="Georgia Pro"/>
            </a:endParaRPr>
          </a:p>
          <a:p>
            <a:r>
              <a:rPr lang="en-US" b="1">
                <a:latin typeface="Georgia Pro"/>
              </a:rPr>
              <a:t>2002:</a:t>
            </a:r>
            <a:r>
              <a:rPr lang="en-US">
                <a:latin typeface="Georgia Pro"/>
              </a:rPr>
              <a:t> Acquired AmeriChoice </a:t>
            </a:r>
          </a:p>
          <a:p>
            <a:r>
              <a:rPr lang="en-US" b="1">
                <a:latin typeface="Georgia Pro"/>
              </a:rPr>
              <a:t>2005:</a:t>
            </a:r>
            <a:r>
              <a:rPr lang="en-US">
                <a:latin typeface="Georgia Pro"/>
              </a:rPr>
              <a:t> Merged with PacificCare Health Systems Inc.</a:t>
            </a:r>
            <a:endParaRPr lang="en-US"/>
          </a:p>
          <a:p>
            <a:r>
              <a:rPr lang="en-US" b="1">
                <a:latin typeface="Georgia Pro"/>
              </a:rPr>
              <a:t>2011:</a:t>
            </a:r>
            <a:r>
              <a:rPr lang="en-US">
                <a:latin typeface="Georgia Pro"/>
              </a:rPr>
              <a:t> Acquired </a:t>
            </a:r>
            <a:r>
              <a:rPr lang="en-US" err="1">
                <a:latin typeface="Georgia Pro"/>
              </a:rPr>
              <a:t>OptumHealth</a:t>
            </a:r>
            <a:r>
              <a:rPr lang="en-US">
                <a:latin typeface="Georgia Pro"/>
              </a:rPr>
              <a:t> as a subsidiary</a:t>
            </a:r>
          </a:p>
          <a:p>
            <a:r>
              <a:rPr lang="en-US" b="1">
                <a:latin typeface="Georgia Pro"/>
              </a:rPr>
              <a:t>2022:</a:t>
            </a:r>
            <a:r>
              <a:rPr lang="en-US">
                <a:latin typeface="Georgia Pro"/>
              </a:rPr>
              <a:t> UNH's </a:t>
            </a:r>
            <a:r>
              <a:rPr lang="en-US" err="1">
                <a:latin typeface="Georgia Pro"/>
              </a:rPr>
              <a:t>OptumInsight</a:t>
            </a:r>
            <a:r>
              <a:rPr lang="en-US">
                <a:latin typeface="Georgia Pro"/>
              </a:rPr>
              <a:t> acquired Change for $13B</a:t>
            </a:r>
          </a:p>
          <a:p>
            <a:r>
              <a:rPr lang="en-US" b="1">
                <a:latin typeface="Georgia Pro"/>
              </a:rPr>
              <a:t>3</a:t>
            </a:r>
            <a:r>
              <a:rPr lang="en-US">
                <a:latin typeface="Georgia Pro"/>
              </a:rPr>
              <a:t> total CEO changes since 2010</a:t>
            </a:r>
          </a:p>
          <a:p>
            <a:endParaRPr lang="en-US">
              <a:latin typeface="Georgia Pro"/>
            </a:endParaRPr>
          </a:p>
          <a:p>
            <a:endParaRPr lang="en-US">
              <a:latin typeface="Georgia Pro"/>
            </a:endParaRPr>
          </a:p>
          <a:p>
            <a:endParaRPr lang="en-US">
              <a:latin typeface="Georgia Pro"/>
            </a:endParaRPr>
          </a:p>
        </p:txBody>
      </p:sp>
    </p:spTree>
    <p:extLst>
      <p:ext uri="{BB962C8B-B14F-4D97-AF65-F5344CB8AC3E}">
        <p14:creationId xmlns:p14="http://schemas.microsoft.com/office/powerpoint/2010/main" val="3681463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logo of a bird&#10;&#10;Description automatically generated">
            <a:extLst>
              <a:ext uri="{FF2B5EF4-FFF2-40B4-BE49-F238E27FC236}">
                <a16:creationId xmlns:a16="http://schemas.microsoft.com/office/drawing/2014/main" id="{4DCB2358-D82A-80A0-D661-7052AE1CCE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8069" y="5403850"/>
            <a:ext cx="1981443" cy="1981443"/>
          </a:xfrm>
          <a:prstGeom prst="rect">
            <a:avLst/>
          </a:prstGeom>
        </p:spPr>
      </p:pic>
      <p:pic>
        <p:nvPicPr>
          <p:cNvPr id="9" name="Picture 8" descr="A black background with white text&#10;&#10;Description automatically generated">
            <a:hlinkClick r:id="rId4" action="ppaction://hlinksldjump"/>
            <a:extLst>
              <a:ext uri="{FF2B5EF4-FFF2-40B4-BE49-F238E27FC236}">
                <a16:creationId xmlns:a16="http://schemas.microsoft.com/office/drawing/2014/main" id="{E58B1C29-6A2F-0E9F-C62D-5D5B94285D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86" y="5542284"/>
            <a:ext cx="4770587" cy="19082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B24A18E-813D-5C67-E3AB-4FDB0CA200A1}"/>
              </a:ext>
            </a:extLst>
          </p:cNvPr>
          <p:cNvSpPr txBox="1"/>
          <p:nvPr/>
        </p:nvSpPr>
        <p:spPr>
          <a:xfrm>
            <a:off x="409452" y="431800"/>
            <a:ext cx="10821900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5400">
                <a:latin typeface="+mj-lt"/>
              </a:rPr>
              <a:t>Q1 Earnings &amp; Cyberattack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5AA92-54F9-B080-6006-4763606F2646}"/>
              </a:ext>
            </a:extLst>
          </p:cNvPr>
          <p:cNvSpPr>
            <a:spLocks noGrp="1"/>
          </p:cNvSpPr>
          <p:nvPr/>
        </p:nvSpPr>
        <p:spPr>
          <a:xfrm>
            <a:off x="597803" y="1454288"/>
            <a:ext cx="4042698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Georgia Pro"/>
              </a:rPr>
              <a:t>Beat earnings by $0.27 ($6.91 compared to $6.59)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latin typeface="Georgia Pro"/>
              </a:rPr>
              <a:t>Rev increased by roughly $8B</a:t>
            </a:r>
            <a:endParaRPr lang="en-US"/>
          </a:p>
          <a:p>
            <a:r>
              <a:rPr lang="en-US">
                <a:latin typeface="Georgia Pro"/>
              </a:rPr>
              <a:t>$872M direct cost from the attack 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latin typeface="Georgia Pro"/>
              </a:rPr>
              <a:t>Reflected on the net earnings</a:t>
            </a:r>
            <a:endParaRPr lang="en-US"/>
          </a:p>
          <a:p>
            <a:r>
              <a:rPr lang="en-US">
                <a:latin typeface="Georgia Pro"/>
              </a:rPr>
              <a:t>Paid out $3B which was split into medical cost payables by $1.6B but they already processed roughly $1.4B.</a:t>
            </a:r>
            <a:endParaRPr lang="en-US"/>
          </a:p>
          <a:p>
            <a:r>
              <a:rPr lang="en-US">
                <a:latin typeface="Georgia Pro"/>
              </a:rPr>
              <a:t>Operating Cashflow down in Q1</a:t>
            </a:r>
          </a:p>
          <a:p>
            <a:endParaRPr lang="en-US">
              <a:latin typeface="Georgia Pro"/>
            </a:endParaRPr>
          </a:p>
          <a:p>
            <a:endParaRPr lang="en-US">
              <a:latin typeface="Georgia Pro"/>
            </a:endParaRPr>
          </a:p>
          <a:p>
            <a:endParaRPr lang="en-US">
              <a:latin typeface="Georgia Pro"/>
            </a:endParaRPr>
          </a:p>
          <a:p>
            <a:endParaRPr lang="en-US">
              <a:latin typeface="Georgia Pro"/>
            </a:endParaRPr>
          </a:p>
        </p:txBody>
      </p:sp>
      <p:pic>
        <p:nvPicPr>
          <p:cNvPr id="4" name="Picture 3" descr="A screenshot of a table&#10;&#10;Description automatically generated">
            <a:extLst>
              <a:ext uri="{FF2B5EF4-FFF2-40B4-BE49-F238E27FC236}">
                <a16:creationId xmlns:a16="http://schemas.microsoft.com/office/drawing/2014/main" id="{4131F7ED-6E00-147E-EA04-061B78D545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5467" y="1987446"/>
            <a:ext cx="6784260" cy="328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809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logo of a bird&#10;&#10;Description automatically generated">
            <a:extLst>
              <a:ext uri="{FF2B5EF4-FFF2-40B4-BE49-F238E27FC236}">
                <a16:creationId xmlns:a16="http://schemas.microsoft.com/office/drawing/2014/main" id="{4DCB2358-D82A-80A0-D661-7052AE1CCE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8069" y="5403850"/>
            <a:ext cx="1981443" cy="1981443"/>
          </a:xfrm>
          <a:prstGeom prst="rect">
            <a:avLst/>
          </a:prstGeom>
        </p:spPr>
      </p:pic>
      <p:pic>
        <p:nvPicPr>
          <p:cNvPr id="9" name="Picture 8" descr="A black background with white text&#10;&#10;Description automatically generated">
            <a:hlinkClick r:id="rId4" action="ppaction://hlinksldjump"/>
            <a:extLst>
              <a:ext uri="{FF2B5EF4-FFF2-40B4-BE49-F238E27FC236}">
                <a16:creationId xmlns:a16="http://schemas.microsoft.com/office/drawing/2014/main" id="{E58B1C29-6A2F-0E9F-C62D-5D5B94285D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86" y="5542284"/>
            <a:ext cx="4770587" cy="19082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B24A18E-813D-5C67-E3AB-4FDB0CA200A1}"/>
              </a:ext>
            </a:extLst>
          </p:cNvPr>
          <p:cNvSpPr txBox="1"/>
          <p:nvPr/>
        </p:nvSpPr>
        <p:spPr>
          <a:xfrm>
            <a:off x="409452" y="431800"/>
            <a:ext cx="10821900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5400">
                <a:latin typeface="+mj-lt"/>
              </a:rPr>
              <a:t>Historical Analysis (cont.)</a:t>
            </a:r>
            <a:endParaRPr lang="en-US" sz="5400">
              <a:effectLst/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408D1E-F190-1F0F-E64A-1C976E3404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090" y="1481126"/>
            <a:ext cx="11268846" cy="1371600"/>
          </a:xfrm>
          <a:prstGeom prst="rect">
            <a:avLst/>
          </a:prstGeom>
        </p:spPr>
      </p:pic>
      <p:pic>
        <p:nvPicPr>
          <p:cNvPr id="7" name="Picture 6" descr="A graph of a number of different colored lines&#10;&#10;Description automatically generated">
            <a:extLst>
              <a:ext uri="{FF2B5EF4-FFF2-40B4-BE49-F238E27FC236}">
                <a16:creationId xmlns:a16="http://schemas.microsoft.com/office/drawing/2014/main" id="{DDF954E6-231B-563F-02B6-38C79576A6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41088" y="2966267"/>
            <a:ext cx="8341582" cy="28716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FC2EB1-1C59-0B2F-A307-5A02C383AD44}"/>
              </a:ext>
            </a:extLst>
          </p:cNvPr>
          <p:cNvSpPr txBox="1"/>
          <p:nvPr/>
        </p:nvSpPr>
        <p:spPr>
          <a:xfrm>
            <a:off x="422827" y="3430471"/>
            <a:ext cx="5221107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>
                <a:solidFill>
                  <a:schemeClr val="bg1"/>
                </a:solidFill>
                <a:highlight>
                  <a:srgbClr val="FA9D0D"/>
                </a:highlight>
              </a:rPr>
              <a:t>Orange: UNH </a:t>
            </a:r>
          </a:p>
          <a:p>
            <a:pPr marL="285750" indent="-285750">
              <a:buFont typeface="Arial"/>
              <a:buChar char="•"/>
            </a:pPr>
            <a:r>
              <a:rPr lang="en-US" sz="2000">
                <a:solidFill>
                  <a:schemeClr val="bg1"/>
                </a:solidFill>
                <a:highlight>
                  <a:srgbClr val="736EBC"/>
                </a:highlight>
              </a:rPr>
              <a:t>Purple: SPY (-31.6%)</a:t>
            </a:r>
          </a:p>
          <a:p>
            <a:pPr marL="285750" indent="-285750">
              <a:buFont typeface="Arial"/>
              <a:buChar char="•"/>
            </a:pPr>
            <a:r>
              <a:rPr lang="en-US" sz="2000">
                <a:solidFill>
                  <a:schemeClr val="bg1"/>
                </a:solidFill>
                <a:highlight>
                  <a:srgbClr val="6FEAA8"/>
                </a:highlight>
              </a:rPr>
              <a:t>Green: DIA (-26.5%)</a:t>
            </a:r>
          </a:p>
          <a:p>
            <a:pPr marL="285750" indent="-285750">
              <a:buFont typeface="Arial"/>
              <a:buChar char="•"/>
            </a:pPr>
            <a:r>
              <a:rPr lang="en-US" sz="2000">
                <a:highlight>
                  <a:srgbClr val="46ABE7"/>
                </a:highlight>
              </a:rPr>
              <a:t>Blue: XHS (-9.9%)</a:t>
            </a:r>
          </a:p>
        </p:txBody>
      </p:sp>
    </p:spTree>
    <p:extLst>
      <p:ext uri="{BB962C8B-B14F-4D97-AF65-F5344CB8AC3E}">
        <p14:creationId xmlns:p14="http://schemas.microsoft.com/office/powerpoint/2010/main" val="8452374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logo of a bird&#10;&#10;Description automatically generated">
            <a:extLst>
              <a:ext uri="{FF2B5EF4-FFF2-40B4-BE49-F238E27FC236}">
                <a16:creationId xmlns:a16="http://schemas.microsoft.com/office/drawing/2014/main" id="{4DCB2358-D82A-80A0-D661-7052AE1CCE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8069" y="5403850"/>
            <a:ext cx="1981443" cy="1981443"/>
          </a:xfrm>
          <a:prstGeom prst="rect">
            <a:avLst/>
          </a:prstGeom>
        </p:spPr>
      </p:pic>
      <p:pic>
        <p:nvPicPr>
          <p:cNvPr id="9" name="Picture 8" descr="A black background with white text&#10;&#10;Description automatically generated">
            <a:hlinkClick r:id="rId4" action="ppaction://hlinksldjump"/>
            <a:extLst>
              <a:ext uri="{FF2B5EF4-FFF2-40B4-BE49-F238E27FC236}">
                <a16:creationId xmlns:a16="http://schemas.microsoft.com/office/drawing/2014/main" id="{E58B1C29-6A2F-0E9F-C62D-5D5B94285D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86" y="5542284"/>
            <a:ext cx="4770587" cy="19082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B24A18E-813D-5C67-E3AB-4FDB0CA200A1}"/>
              </a:ext>
            </a:extLst>
          </p:cNvPr>
          <p:cNvSpPr txBox="1"/>
          <p:nvPr/>
        </p:nvSpPr>
        <p:spPr>
          <a:xfrm>
            <a:off x="409452" y="431800"/>
            <a:ext cx="9315060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5400">
                <a:latin typeface="+mj-lt"/>
              </a:rPr>
              <a:t>Credit</a:t>
            </a:r>
            <a:r>
              <a:rPr lang="en-US" sz="5400">
                <a:effectLst/>
                <a:latin typeface="+mj-lt"/>
              </a:rPr>
              <a:t> </a:t>
            </a:r>
            <a:r>
              <a:rPr lang="en-US" sz="5400">
                <a:latin typeface="+mj-lt"/>
              </a:rPr>
              <a:t>Risk Analysis </a:t>
            </a:r>
            <a:endParaRPr lang="en-US" sz="5400">
              <a:effectLst/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5AA92-54F9-B080-6006-4763606F2646}"/>
              </a:ext>
            </a:extLst>
          </p:cNvPr>
          <p:cNvSpPr>
            <a:spLocks noGrp="1"/>
          </p:cNvSpPr>
          <p:nvPr/>
        </p:nvSpPr>
        <p:spPr>
          <a:xfrm>
            <a:off x="9158416" y="1712354"/>
            <a:ext cx="2905898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Georgia Pro"/>
              </a:rPr>
              <a:t>Good credit</a:t>
            </a:r>
          </a:p>
          <a:p>
            <a:r>
              <a:rPr lang="en-US">
                <a:latin typeface="Georgia Pro"/>
              </a:rPr>
              <a:t>Abundant cash </a:t>
            </a:r>
          </a:p>
          <a:p>
            <a:r>
              <a:rPr lang="en-US">
                <a:latin typeface="Georgia Pro"/>
              </a:rPr>
              <a:t>Consistent dividend + debt repayment</a:t>
            </a:r>
          </a:p>
          <a:p>
            <a:r>
              <a:rPr lang="en-US"/>
              <a:t>Low chances of  bankruptcy</a:t>
            </a:r>
          </a:p>
          <a:p>
            <a:pPr marL="0" indent="0">
              <a:buNone/>
            </a:pPr>
            <a:endParaRPr lang="en-US">
              <a:latin typeface="Georgia Pro"/>
            </a:endParaRPr>
          </a:p>
          <a:p>
            <a:endParaRPr lang="en-US">
              <a:latin typeface="Georgia Pro"/>
            </a:endParaRPr>
          </a:p>
        </p:txBody>
      </p:sp>
      <p:pic>
        <p:nvPicPr>
          <p:cNvPr id="4" name="Picture 3" descr="A close-up of a chart&#10;&#10;Description automatically generated">
            <a:extLst>
              <a:ext uri="{FF2B5EF4-FFF2-40B4-BE49-F238E27FC236}">
                <a16:creationId xmlns:a16="http://schemas.microsoft.com/office/drawing/2014/main" id="{F5E4E691-66CE-11D2-B8F7-D018D0E7AB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457" y="1496326"/>
            <a:ext cx="8755278" cy="1569051"/>
          </a:xfrm>
          <a:prstGeom prst="rect">
            <a:avLst/>
          </a:prstGeom>
        </p:spPr>
      </p:pic>
      <p:pic>
        <p:nvPicPr>
          <p:cNvPr id="5" name="Picture 4" descr="A close-up of a text&#10;&#10;Description automatically generated">
            <a:extLst>
              <a:ext uri="{FF2B5EF4-FFF2-40B4-BE49-F238E27FC236}">
                <a16:creationId xmlns:a16="http://schemas.microsoft.com/office/drawing/2014/main" id="{20D71767-E239-4AB4-BB18-560906E8A3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4321" y="3907385"/>
            <a:ext cx="8760426" cy="1300291"/>
          </a:xfrm>
          <a:prstGeom prst="rect">
            <a:avLst/>
          </a:prstGeom>
        </p:spPr>
      </p:pic>
      <p:pic>
        <p:nvPicPr>
          <p:cNvPr id="10" name="Picture 9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E62FDD30-4FB6-AD46-18FB-D217A332883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-7609" r="-716" b="33333"/>
          <a:stretch/>
        </p:blipFill>
        <p:spPr>
          <a:xfrm>
            <a:off x="401707" y="5211627"/>
            <a:ext cx="8837253" cy="727515"/>
          </a:xfrm>
          <a:prstGeom prst="rect">
            <a:avLst/>
          </a:prstGeom>
        </p:spPr>
      </p:pic>
      <p:pic>
        <p:nvPicPr>
          <p:cNvPr id="11" name="Picture 10" descr="A green and white rectangular box with black text&#10;&#10;Description automatically generated">
            <a:extLst>
              <a:ext uri="{FF2B5EF4-FFF2-40B4-BE49-F238E27FC236}">
                <a16:creationId xmlns:a16="http://schemas.microsoft.com/office/drawing/2014/main" id="{50BCEC0F-B681-316C-D741-BD0941B28258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2933" r="155" b="85251"/>
          <a:stretch/>
        </p:blipFill>
        <p:spPr>
          <a:xfrm>
            <a:off x="408416" y="3227094"/>
            <a:ext cx="8728774" cy="326956"/>
          </a:xfrm>
          <a:prstGeom prst="rect">
            <a:avLst/>
          </a:prstGeom>
        </p:spPr>
      </p:pic>
      <p:pic>
        <p:nvPicPr>
          <p:cNvPr id="12" name="Picture 11" descr="A green and white rectangular box with black text&#10;&#10;Description automatically generated">
            <a:extLst>
              <a:ext uri="{FF2B5EF4-FFF2-40B4-BE49-F238E27FC236}">
                <a16:creationId xmlns:a16="http://schemas.microsoft.com/office/drawing/2014/main" id="{75A9F39F-B9B7-83E5-160D-2297134DD8C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85646" r="155" b="3828"/>
          <a:stretch/>
        </p:blipFill>
        <p:spPr>
          <a:xfrm>
            <a:off x="408416" y="3493485"/>
            <a:ext cx="8728774" cy="29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1892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logo of a bird&#10;&#10;Description automatically generated">
            <a:extLst>
              <a:ext uri="{FF2B5EF4-FFF2-40B4-BE49-F238E27FC236}">
                <a16:creationId xmlns:a16="http://schemas.microsoft.com/office/drawing/2014/main" id="{4DCB2358-D82A-80A0-D661-7052AE1CCE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8069" y="5403850"/>
            <a:ext cx="1981443" cy="1981443"/>
          </a:xfrm>
          <a:prstGeom prst="rect">
            <a:avLst/>
          </a:prstGeom>
        </p:spPr>
      </p:pic>
      <p:pic>
        <p:nvPicPr>
          <p:cNvPr id="9" name="Picture 8" descr="A black background with white text&#10;&#10;Description automatically generated">
            <a:hlinkClick r:id="rId4" action="ppaction://hlinksldjump"/>
            <a:extLst>
              <a:ext uri="{FF2B5EF4-FFF2-40B4-BE49-F238E27FC236}">
                <a16:creationId xmlns:a16="http://schemas.microsoft.com/office/drawing/2014/main" id="{E58B1C29-6A2F-0E9F-C62D-5D5B94285D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86" y="5542284"/>
            <a:ext cx="4770587" cy="19082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B24A18E-813D-5C67-E3AB-4FDB0CA200A1}"/>
              </a:ext>
            </a:extLst>
          </p:cNvPr>
          <p:cNvSpPr txBox="1"/>
          <p:nvPr/>
        </p:nvSpPr>
        <p:spPr>
          <a:xfrm>
            <a:off x="409452" y="431800"/>
            <a:ext cx="9315060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5400">
                <a:latin typeface="+mj-lt"/>
              </a:rPr>
              <a:t>Macro Analysis</a:t>
            </a:r>
            <a:endParaRPr lang="en-US" sz="5400">
              <a:effectLst/>
              <a:latin typeface="+mj-lt"/>
            </a:endParaRPr>
          </a:p>
        </p:txBody>
      </p:sp>
      <p:pic>
        <p:nvPicPr>
          <p:cNvPr id="4" name="Picture 3" descr="A yellow rectangle with black text&#10;&#10;Description automatically generated">
            <a:extLst>
              <a:ext uri="{FF2B5EF4-FFF2-40B4-BE49-F238E27FC236}">
                <a16:creationId xmlns:a16="http://schemas.microsoft.com/office/drawing/2014/main" id="{F0A7F1D5-BDF2-42F6-5D50-B61B461150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408" y="5032934"/>
            <a:ext cx="9683320" cy="94194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91E3430-CCCD-A356-3B41-15B8736D0391}"/>
              </a:ext>
            </a:extLst>
          </p:cNvPr>
          <p:cNvSpPr>
            <a:spLocks noGrp="1"/>
          </p:cNvSpPr>
          <p:nvPr/>
        </p:nvSpPr>
        <p:spPr>
          <a:xfrm>
            <a:off x="6306065" y="1362246"/>
            <a:ext cx="5644979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Georgia Pro"/>
              </a:rPr>
              <a:t>8% increase in the number of people shopped for life or health insurance</a:t>
            </a:r>
          </a:p>
          <a:p>
            <a:r>
              <a:rPr lang="en-US">
                <a:ea typeface="+mn-lt"/>
                <a:cs typeface="+mn-lt"/>
              </a:rPr>
              <a:t>US health care spending has grown consistently for many years (comprises 18% of GDP)</a:t>
            </a:r>
            <a:endParaRPr lang="en-US">
              <a:latin typeface="Georgia"/>
            </a:endParaRPr>
          </a:p>
          <a:p>
            <a:r>
              <a:rPr lang="en-US">
                <a:latin typeface="Georgia"/>
              </a:rPr>
              <a:t>Invest in fixed rates assets in the turbulent financial market</a:t>
            </a:r>
          </a:p>
          <a:p>
            <a:pPr marL="0" indent="0">
              <a:buNone/>
            </a:pPr>
            <a:endParaRPr lang="en-US">
              <a:latin typeface="Georgia Pro"/>
            </a:endParaRPr>
          </a:p>
          <a:p>
            <a:endParaRPr lang="en-US">
              <a:latin typeface="Georgia Pro"/>
            </a:endParaRPr>
          </a:p>
        </p:txBody>
      </p:sp>
      <p:pic>
        <p:nvPicPr>
          <p:cNvPr id="8" name="Picture 7" descr="A graph of blue bars with white text&#10;&#10;Description automatically generated">
            <a:extLst>
              <a:ext uri="{FF2B5EF4-FFF2-40B4-BE49-F238E27FC236}">
                <a16:creationId xmlns:a16="http://schemas.microsoft.com/office/drawing/2014/main" id="{95E2F758-60DF-E7D2-919E-FE9DF8795B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5495" y="1357440"/>
            <a:ext cx="5604820" cy="363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2662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logo of a bird&#10;&#10;Description automatically generated">
            <a:extLst>
              <a:ext uri="{FF2B5EF4-FFF2-40B4-BE49-F238E27FC236}">
                <a16:creationId xmlns:a16="http://schemas.microsoft.com/office/drawing/2014/main" id="{4DCB2358-D82A-80A0-D661-7052AE1CCE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8069" y="5403850"/>
            <a:ext cx="1981443" cy="1981443"/>
          </a:xfrm>
          <a:prstGeom prst="rect">
            <a:avLst/>
          </a:prstGeom>
        </p:spPr>
      </p:pic>
      <p:pic>
        <p:nvPicPr>
          <p:cNvPr id="9" name="Picture 8" descr="A black background with white text&#10;&#10;Description automatically generated">
            <a:hlinkClick r:id="rId4" action="ppaction://hlinksldjump"/>
            <a:extLst>
              <a:ext uri="{FF2B5EF4-FFF2-40B4-BE49-F238E27FC236}">
                <a16:creationId xmlns:a16="http://schemas.microsoft.com/office/drawing/2014/main" id="{E58B1C29-6A2F-0E9F-C62D-5D5B94285D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86" y="5542284"/>
            <a:ext cx="4770587" cy="19082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B24A18E-813D-5C67-E3AB-4FDB0CA200A1}"/>
              </a:ext>
            </a:extLst>
          </p:cNvPr>
          <p:cNvSpPr txBox="1"/>
          <p:nvPr/>
        </p:nvSpPr>
        <p:spPr>
          <a:xfrm>
            <a:off x="409452" y="431800"/>
            <a:ext cx="9315060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5400">
                <a:latin typeface="+mj-lt"/>
              </a:rPr>
              <a:t>Risk</a:t>
            </a:r>
            <a:r>
              <a:rPr lang="en-US" sz="5400">
                <a:effectLst/>
                <a:latin typeface="+mj-lt"/>
              </a:rPr>
              <a:t> Analysis</a:t>
            </a:r>
            <a:r>
              <a:rPr lang="en-US" sz="5400">
                <a:latin typeface="+mj-lt"/>
              </a:rPr>
              <a:t> (Prices) </a:t>
            </a:r>
            <a:endParaRPr lang="en-US" sz="5400">
              <a:effectLst/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FF76F2-6E87-6077-4F74-06EAFEB132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135" y="1351138"/>
            <a:ext cx="6126892" cy="36994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D4454E-755F-E9C4-702F-2A31F3E8794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-1671" r="1773" b="8696"/>
          <a:stretch/>
        </p:blipFill>
        <p:spPr>
          <a:xfrm>
            <a:off x="7476047" y="5049625"/>
            <a:ext cx="4000396" cy="930990"/>
          </a:xfrm>
          <a:prstGeom prst="rect">
            <a:avLst/>
          </a:prstGeom>
        </p:spPr>
      </p:pic>
      <p:pic>
        <p:nvPicPr>
          <p:cNvPr id="7" name="Picture 6" descr="A close-up of a piece of paper&#10;&#10;Description automatically generated">
            <a:extLst>
              <a:ext uri="{FF2B5EF4-FFF2-40B4-BE49-F238E27FC236}">
                <a16:creationId xmlns:a16="http://schemas.microsoft.com/office/drawing/2014/main" id="{8DB82398-4303-34C1-C567-4318728CA7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7070" y="5059508"/>
            <a:ext cx="5116468" cy="940146"/>
          </a:xfrm>
          <a:prstGeom prst="rect">
            <a:avLst/>
          </a:prstGeom>
        </p:spPr>
      </p:pic>
      <p:pic>
        <p:nvPicPr>
          <p:cNvPr id="11" name="Picture 10" descr="A graph of a tower&#10;&#10;Description automatically generated">
            <a:extLst>
              <a:ext uri="{FF2B5EF4-FFF2-40B4-BE49-F238E27FC236}">
                <a16:creationId xmlns:a16="http://schemas.microsoft.com/office/drawing/2014/main" id="{F1C03F06-34E4-1EFE-A128-02E3169E86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38376" y="1353112"/>
            <a:ext cx="4639705" cy="3693639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9848F3-B8C7-8B30-198B-63640A3ADD85}"/>
              </a:ext>
            </a:extLst>
          </p:cNvPr>
          <p:cNvCxnSpPr/>
          <p:nvPr/>
        </p:nvCxnSpPr>
        <p:spPr>
          <a:xfrm flipH="1" flipV="1">
            <a:off x="2156254" y="2619631"/>
            <a:ext cx="1000899" cy="331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063A9B-2B81-2A55-BB47-36B855DC94BA}"/>
              </a:ext>
            </a:extLst>
          </p:cNvPr>
          <p:cNvCxnSpPr>
            <a:cxnSpLocks/>
          </p:cNvCxnSpPr>
          <p:nvPr/>
        </p:nvCxnSpPr>
        <p:spPr>
          <a:xfrm flipH="1">
            <a:off x="1775255" y="3898556"/>
            <a:ext cx="1258331" cy="399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8C28CCF-7C56-F19A-8749-A21E42B6157A}"/>
              </a:ext>
            </a:extLst>
          </p:cNvPr>
          <p:cNvCxnSpPr>
            <a:cxnSpLocks/>
          </p:cNvCxnSpPr>
          <p:nvPr/>
        </p:nvCxnSpPr>
        <p:spPr>
          <a:xfrm flipV="1">
            <a:off x="5577018" y="1981198"/>
            <a:ext cx="533398" cy="1165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D94C036-ED16-34F4-DFF9-0052387B8F97}"/>
              </a:ext>
            </a:extLst>
          </p:cNvPr>
          <p:cNvSpPr/>
          <p:nvPr/>
        </p:nvSpPr>
        <p:spPr>
          <a:xfrm>
            <a:off x="5037501" y="3136848"/>
            <a:ext cx="1112108" cy="4942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Molina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D6C773-3C19-158C-AEE8-9E285BABAEEC}"/>
              </a:ext>
            </a:extLst>
          </p:cNvPr>
          <p:cNvSpPr/>
          <p:nvPr/>
        </p:nvSpPr>
        <p:spPr>
          <a:xfrm>
            <a:off x="3050122" y="3600226"/>
            <a:ext cx="1112108" cy="4942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CVS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574F3F-8891-8AD1-D1DE-C05519C0F947}"/>
              </a:ext>
            </a:extLst>
          </p:cNvPr>
          <p:cNvSpPr/>
          <p:nvPr/>
        </p:nvSpPr>
        <p:spPr>
          <a:xfrm>
            <a:off x="3194284" y="2704361"/>
            <a:ext cx="1112108" cy="4942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United Health</a:t>
            </a:r>
          </a:p>
        </p:txBody>
      </p:sp>
    </p:spTree>
    <p:extLst>
      <p:ext uri="{BB962C8B-B14F-4D97-AF65-F5344CB8AC3E}">
        <p14:creationId xmlns:p14="http://schemas.microsoft.com/office/powerpoint/2010/main" val="1567749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D5B66F">
      <a:dk1>
        <a:srgbClr val="FEFFFF"/>
      </a:dk1>
      <a:lt1>
        <a:srgbClr val="FFFFFF"/>
      </a:lt1>
      <a:dk2>
        <a:srgbClr val="44546A"/>
      </a:dk2>
      <a:lt2>
        <a:srgbClr val="E7E6E6"/>
      </a:lt2>
      <a:accent1>
        <a:srgbClr val="D5B66F"/>
      </a:accent1>
      <a:accent2>
        <a:srgbClr val="FF000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5688e30e-5037-4d30-92ed-5ef8f5d7bddc">
      <UserInfo>
        <DisplayName>Le, Thuc Tuong</DisplayName>
        <AccountId>23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ED05479687B64AB960009976E200FB" ma:contentTypeVersion="6" ma:contentTypeDescription="Create a new document." ma:contentTypeScope="" ma:versionID="0132ff6e5c83cb55b45aaca160e5dcd3">
  <xsd:schema xmlns:xsd="http://www.w3.org/2001/XMLSchema" xmlns:xs="http://www.w3.org/2001/XMLSchema" xmlns:p="http://schemas.microsoft.com/office/2006/metadata/properties" xmlns:ns2="36ed1418-9e7d-4345-b9ee-e7fe4744eaee" xmlns:ns3="5688e30e-5037-4d30-92ed-5ef8f5d7bddc" targetNamespace="http://schemas.microsoft.com/office/2006/metadata/properties" ma:root="true" ma:fieldsID="0fc6192772860aea9554fc99d7d1b7c4" ns2:_="" ns3:_="">
    <xsd:import namespace="36ed1418-9e7d-4345-b9ee-e7fe4744eaee"/>
    <xsd:import namespace="5688e30e-5037-4d30-92ed-5ef8f5d7bdd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ed1418-9e7d-4345-b9ee-e7fe4744ea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88e30e-5037-4d30-92ed-5ef8f5d7bdd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83491A5-A59F-459D-AF53-94D01CAB2B9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646F377-64AF-4266-AC22-004CC1DA7D28}">
  <ds:schemaRefs>
    <ds:schemaRef ds:uri="3fd7f4c3-479e-43cc-a82c-8381a37f830e"/>
    <ds:schemaRef ds:uri="5688e30e-5037-4d30-92ed-5ef8f5d7bddc"/>
    <ds:schemaRef ds:uri="6a44492e-6a9b-48e3-a1dd-fe103278045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BDBBDDD-04F5-4AE7-AAEE-3EEE75B5A8D9}">
  <ds:schemaRefs>
    <ds:schemaRef ds:uri="36ed1418-9e7d-4345-b9ee-e7fe4744eaee"/>
    <ds:schemaRef ds:uri="5688e30e-5037-4d30-92ed-5ef8f5d7bdd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23</cp:revision>
  <dcterms:created xsi:type="dcterms:W3CDTF">2013-07-15T20:26:40Z</dcterms:created>
  <dcterms:modified xsi:type="dcterms:W3CDTF">2024-04-18T16:44:39Z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0x010100ECED05479687B64AB960009976E200FB</vt:lpwstr>
  </property>
  <property fmtid="{D5CDD505-2E9C-101B-9397-08002B2CF9AE}" pid="3" name="Order">
    <vt:r8>2900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  <property fmtid="{D5CDD505-2E9C-101B-9397-08002B2CF9AE}" pid="11" name="TriggerFlowInfo">
    <vt:lpwstr/>
  </property>
  <property fmtid="{D5CDD505-2E9C-101B-9397-08002B2CF9AE}" pid="12" name="MediaServiceImageTags">
    <vt:lpwstr/>
  </property>
</Properties>
</file>