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80" r:id="rId17"/>
    <p:sldId id="272" r:id="rId18"/>
    <p:sldId id="274" r:id="rId19"/>
    <p:sldId id="275" r:id="rId20"/>
    <p:sldId id="277" r:id="rId21"/>
    <p:sldId id="278" r:id="rId22"/>
    <p:sldId id="276" r:id="rId23"/>
    <p:sldId id="279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7181" autoAdjust="0"/>
  </p:normalViewPr>
  <p:slideViewPr>
    <p:cSldViewPr snapToGrid="0">
      <p:cViewPr varScale="1">
        <p:scale>
          <a:sx n="81" d="100"/>
          <a:sy n="81" d="100"/>
        </p:scale>
        <p:origin x="114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9DF23-1214-408C-9DE2-2BE926CE79CB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5E51F-A166-4FC8-A72E-9C9A0BC8F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02BF-8A59-471F-9177-80330178B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D2F67-E7F1-4A89-8ADD-FD8DC7487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A11E-CA40-483B-8822-3F67C485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E867-775E-4A3D-BAB5-8B93E6C3A8CB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60F4-AE7E-45BA-98BA-A0A8279D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B00A-2A73-4F33-BB36-096A97F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59D3-8157-4FE8-A9D6-6370DC72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6CD35-52B1-4D90-B69E-9A34BAAB5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3B74-33F1-40CE-AC81-1CCB5405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5302-A0DA-41A8-899C-1F67F330220C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89AC-D877-42D6-B7C4-704B3C92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AAE6-FC98-4380-ABA6-7593731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3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9ADB3-52D1-441D-91C0-187645156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AEFD9-05A7-4DC1-BE95-91821F4E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0F93-F106-4925-BB38-E5B8E1D1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BA5D-E210-44C0-9C6A-CAE1A172DC20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39473-321A-4E58-BE73-633D82FF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53AA-16F2-4DD1-8F88-EB89F5A4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7DCE-8C18-41AE-8289-BCD1C472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BE50-A98B-4195-8106-65902414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C1B5-AD4F-461C-AB17-8718092E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DCEF-62E1-486F-AE05-06FDC50F9A7D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8953-881A-4AC9-91D6-FCE8E84F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0908-80C9-4DF0-AED6-698F7872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4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6962-6F72-4DD3-B31F-F87E64A2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D953B-5375-46A8-B601-7B8778FD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3B4E-51E2-412A-B8CC-7839F542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1122-9D44-4BCC-89CB-FA88A7E28068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42BE2-A7C7-4306-AD71-33C216EE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F2D6-0F7E-41C0-8FD6-497E8ED0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A789-DB5C-48D6-AB7C-476A789B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FAF4-1798-4AE0-8DEB-3CA7BC06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8CB21-ED80-411C-B346-1B9E217E7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0F8F-7EBB-4846-A6D1-3939EA0F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F63E-8071-4E3F-8641-C2607FF5E7AC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E089-4510-4C8D-9716-545CE0C1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1C30B-1D77-4083-A79D-03A9ADE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EBF3-7F3A-4349-B3A8-233826BD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27E9-CE02-4079-AAF3-0576BAA4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45A0-4465-46D4-8D25-A792856D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ECE01-12A7-4C5C-97FA-91E06ED11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B0DE6-02B3-4A19-A8F4-DFB2F1BDD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05FB2-AF34-4CAB-8A71-89CAE315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C256-E3BF-4635-BFB2-02CB236315C7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220E2-0605-40D7-B86F-83FDFB70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4E63C-9328-4BF4-B360-3DED00DD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F3F6-28A9-4F9B-BF12-EDF0AAD9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8AB92-9A96-4937-A062-6DC46972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E4B-D7D9-463C-8D92-F3D2956D2B47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ACB74-0B3B-4346-80A4-2DCA75B5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4086-CD37-46E7-9A73-018F5CA6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6B60B-D9BE-4130-B91C-F8D570F8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BE2F-26C4-409C-BBC9-4636F7182932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D35A3-E6C7-4F1D-8932-D084E9F2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18BEF-6191-419D-90D6-FBB08C3D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18B8-890C-4839-B9F5-7C7594F2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4BB1-8252-4CB0-9781-199D5DDB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C2B50-0859-4F0E-868B-8E9AB1E32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1F19A-A1B6-4056-9851-3024AD44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0988-FC3D-47B1-8110-0B429AD224DD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1C6C-D40C-4045-851D-A65C09D8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6C508-44CB-4C2C-92A4-64AFF9F6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5630-30AD-415B-9C54-49C77F25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50D6B-FA52-4F83-95AA-0CD22DF96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05B11-6B49-4C56-B47B-14F3A36F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F2CD-6D2D-442D-93AB-8A8D7907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E133-7EA1-45D9-97BF-C7FE3CB74F67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A10A3-416C-46E5-8FF0-B0A0A2AE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D6D3C-0F58-4206-A5DA-8B4F70D7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247F0-537B-4C84-8F89-97646431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C83C9-2412-419C-B22B-CDC916DB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40AB-3FF2-46C6-9DC5-37AFE8AB6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5ADD-C8CF-41C1-9CE4-5717993894A3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6370-D5DE-4A50-BBFF-13BD5BCE4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B471-FC8A-426A-9232-E0413BD59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8ED3A-4AA3-45B1-B668-D24EE817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3new.nctu.edu.tw/mod/assign/view.php?id=6699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4685"/>
            <a:ext cx="12192000" cy="1131220"/>
          </a:xfrm>
          <a:solidFill>
            <a:srgbClr val="002060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A Simpler Approach to Obtaining O(1/t) Convergence Rate for the Projected Stochastic </a:t>
            </a:r>
            <a:r>
              <a:rPr lang="en-US" sz="3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Subgradient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cs typeface="Helvetica" panose="020B0604020202020204" pitchFamily="34" charset="0"/>
              </a:rPr>
              <a:t> Method</a:t>
            </a:r>
            <a:endParaRPr lang="en-US" sz="30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287286" y="3483574"/>
            <a:ext cx="5814547" cy="2652184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Presenters: </a:t>
            </a:r>
          </a:p>
          <a:p>
            <a:pPr>
              <a:lnSpc>
                <a:spcPts val="2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Ramanjaneyulu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Lavanuru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拉曼杰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National Yang Ming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Tung University, Taiwan.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Ying-Tu Chen (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陳盈圖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National Yang Ming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Chiao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Tung University, Taiwan.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097769" y="3742033"/>
            <a:ext cx="72244" cy="222283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3966" y="4409996"/>
            <a:ext cx="2456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12-28-2022 </a:t>
            </a:r>
          </a:p>
        </p:txBody>
      </p:sp>
      <p:pic>
        <p:nvPicPr>
          <p:cNvPr id="2050" name="Picture 2" descr="國立陽明交通大學– National Yang Ming Chiao Tung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024" y="574737"/>
            <a:ext cx="6353291" cy="11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78" y="284449"/>
            <a:ext cx="1694463" cy="16944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1643E0-92F4-49D7-A4F7-DCA68EEE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Classical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inequality (2) becomes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by summing from t=1 to t=T, we obtain: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0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𝑙𝑜𝑔𝑇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first line used the convexity of f, the second line is obtained from a telescoping sum.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also obtain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𝑙𝑜𝑔𝑇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5AD979-3A99-4E46-9E71-3D525917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New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multiplying inequality (2) by t, we obtain: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𝔼</m:t>
                          </m:r>
                          <m:sSup>
                            <m:sSup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+1)</m:t>
                          </m:r>
                          <m:r>
                            <m:rPr>
                              <m:nor/>
                            </m:rPr>
                            <a:rPr lang="en-US" sz="2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𝔼</m:t>
                          </m:r>
                          <m:sSup>
                            <m:sSup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summing from t=1 to t=T these t-weighted inequalities, we obtain a similar telescoping sum, but this time the term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stays constant across the sum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                                      (3)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  <a:blipFill>
                <a:blip r:embed="rId2"/>
                <a:stretch>
                  <a:fillRect l="-476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6A116A-2161-4B1A-A2AD-1B5452E6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New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Thus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Which implies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  <a:blipFill>
                <a:blip r:embed="rId2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E5A3C-3F73-4113-8731-2AD70801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New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So by using the weighted average.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 instead of a uniform average, we get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rate instead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func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Note that these averaging schemes are efficiently implemented in an  online fashion as: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d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2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(4)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proposed weighted averaging scheme.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(compared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uniform averaging scheme)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  <a:blipFill>
                <a:blip r:embed="rId2"/>
                <a:stretch>
                  <a:fillRect l="-68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C46BC8-C454-4B50-9AA0-8EF0A575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4A7548-5161-4359-9A5E-F364A27EDB7B}"/>
              </a:ext>
            </a:extLst>
          </p:cNvPr>
          <p:cNvSpPr txBox="1"/>
          <p:nvPr/>
        </p:nvSpPr>
        <p:spPr>
          <a:xfrm>
            <a:off x="838199" y="796606"/>
            <a:ext cx="4887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The Architecture of the Model</a:t>
            </a:r>
            <a:endParaRPr lang="zh-TW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1C9C33AF-896D-445F-8C83-A20BAD3AF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25" y="1535533"/>
            <a:ext cx="6682749" cy="4351338"/>
          </a:xfr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384556EF-F85F-4350-84A6-BCCF6D6B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48F03A-5CCC-4967-918C-1040E4A72784}"/>
              </a:ext>
            </a:extLst>
          </p:cNvPr>
          <p:cNvSpPr txBox="1">
            <a:spLocks/>
          </p:cNvSpPr>
          <p:nvPr/>
        </p:nvSpPr>
        <p:spPr>
          <a:xfrm>
            <a:off x="339852" y="796607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8388AB-9982-4873-B49A-E580D68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96609"/>
            <a:ext cx="11512296" cy="54849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  <a:p>
            <a:pPr algn="just">
              <a:lnSpc>
                <a:spcPct val="150000"/>
              </a:lnSpc>
            </a:pPr>
            <a:endParaRPr lang="en-US" sz="2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{&quot;mathml&quot;:&quot;&lt;math style=\&quot;font-family:stix;font-size:16px;\&quot; xmlns=\&quot;http://www.w3.org/1998/Math/MathML\&quot;&gt;&lt;mstyle mathsize=\&quot;16px\&quot;&gt;&lt;munder&gt;&lt;mi&gt;min&lt;/mi&gt;&lt;mi&gt;w&lt;/mi&gt;&lt;/munder&gt;&lt;mfrac&gt;&lt;mi&gt;&amp;#x3BB;&lt;/mi&gt;&lt;mn&gt;2&lt;/mn&gt;&lt;/mfrac&gt;&lt;mo&gt;|&lt;/mo&gt;&lt;mo&gt;|&lt;/mo&gt;&lt;mi&gt;w&lt;/mi&gt;&lt;mo&gt;|&lt;/mo&gt;&lt;msup&gt;&lt;mo&gt;|&lt;/mo&gt;&lt;mn&gt;2&lt;/mn&gt;&lt;/msup&gt;&lt;mo&gt;+&lt;/mo&gt;&lt;mfrac&gt;&lt;mn&gt;1&lt;/mn&gt;&lt;mi&gt;N&lt;/mi&gt;&lt;/mfrac&gt;&lt;munderover&gt;&lt;mo&gt;&amp;#x2211;&lt;/mo&gt;&lt;mrow&gt;&lt;mi&gt;i&lt;/mi&gt;&lt;mo&gt;=&lt;/mo&gt;&lt;mn&gt;1&lt;/mn&gt;&lt;/mrow&gt;&lt;mi&gt;N&lt;/mi&gt;&lt;/munderover&gt;&lt;mi&gt;max&lt;/mi&gt;&lt;mo&gt;(&lt;/mo&gt;&lt;mn&gt;0&lt;/mn&gt;&lt;mo&gt;,&lt;/mo&gt;&lt;mn&gt;1&lt;/mn&gt;&lt;mo&gt;-&lt;/mo&gt;&lt;msub&gt;&lt;mi&gt;y&lt;/mi&gt;&lt;mi&gt;i&lt;/mi&gt;&lt;/msub&gt;&lt;mo&gt;&amp;#xB7;&lt;/mo&gt;&lt;msup&gt;&lt;mi&gt;w&lt;/mi&gt;&lt;mi&gt;T&lt;/mi&gt;&lt;/msup&gt;&lt;msub&gt;&lt;mi&gt;x&lt;/mi&gt;&lt;mi&gt;i&lt;/mi&gt;&lt;/msub&gt;&lt;mo&gt;)&lt;/mo&gt;&lt;/mstyle&gt;&lt;/math&gt;&quot;,&quot;truncated&quot;:false}">
            <a:extLst>
              <a:ext uri="{FF2B5EF4-FFF2-40B4-BE49-F238E27FC236}">
                <a16:creationId xmlns:a16="http://schemas.microsoft.com/office/drawing/2014/main" id="{4983B215-558A-4BA5-87D6-1644F4BA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46" y="2296922"/>
            <a:ext cx="7687098" cy="124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8EEF62-4E0B-494A-9AF5-B5871232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48F03A-5CCC-4967-918C-1040E4A72784}"/>
              </a:ext>
            </a:extLst>
          </p:cNvPr>
          <p:cNvSpPr txBox="1">
            <a:spLocks/>
          </p:cNvSpPr>
          <p:nvPr/>
        </p:nvSpPr>
        <p:spPr>
          <a:xfrm>
            <a:off x="339852" y="796607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8388AB-9982-4873-B49A-E580D68B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Our Learning Rate type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</m:den>
                    </m:f>
                  </m:oMath>
                </a14:m>
                <a:endParaRPr lang="en-US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</a:pPr>
                <a:endParaRPr lang="en-US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5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8388AB-9982-4873-B49A-E580D68B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784F501A-8285-4B65-BEDB-D8AF8690A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47" y="4438186"/>
            <a:ext cx="7659169" cy="122889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DEC55C-F406-429C-AA6E-FFFE8F3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4CBE055-23F7-4776-BBE9-FA02A70E8B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184" y="796609"/>
                <a:ext cx="11512296" cy="5484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Average Model Type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0 : No Average, using Original weight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1 : Uniformly Average all iteration weight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0.5 : Averaging second half weight of all iteration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D : Doubling trick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W : Averaging all iteration by a weight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  <m:r>
                          <a:rPr lang="en-US" sz="21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mentioned before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1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1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W</m:t>
                        </m:r>
                      </m:e>
                      <m:sup>
                        <m:r>
                          <a:rPr lang="en-US" altLang="zh-TW" sz="21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US" altLang="zh-TW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Averaging all iteration by a weight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1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21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1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  <m:r>
                          <a:rPr lang="en-US" altLang="zh-TW" sz="21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e>
                      <m:sup>
                        <m:r>
                          <a:rPr lang="en-US" altLang="zh-TW" sz="21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4CBE055-23F7-4776-BBE9-FA02A70E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" y="796609"/>
                <a:ext cx="11512296" cy="5484922"/>
              </a:xfrm>
              <a:prstGeom prst="rect">
                <a:avLst/>
              </a:prstGeo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60CFBC-C248-48A4-8912-3126AB65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BE055-23F7-4776-BBE9-FA02A70E8BBD}"/>
              </a:ext>
            </a:extLst>
          </p:cNvPr>
          <p:cNvSpPr txBox="1">
            <a:spLocks/>
          </p:cNvSpPr>
          <p:nvPr/>
        </p:nvSpPr>
        <p:spPr>
          <a:xfrm>
            <a:off x="329184" y="796609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way to implement those Average in our model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1 : 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DCB991-BF05-45A8-B417-5EF1CE5D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2224436"/>
            <a:ext cx="9107171" cy="2629267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C8499E-7735-4C5D-86C5-D8A2DBF7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BE055-23F7-4776-BBE9-FA02A70E8BBD}"/>
              </a:ext>
            </a:extLst>
          </p:cNvPr>
          <p:cNvSpPr txBox="1">
            <a:spLocks/>
          </p:cNvSpPr>
          <p:nvPr/>
        </p:nvSpPr>
        <p:spPr>
          <a:xfrm>
            <a:off x="329184" y="796609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way to implement those Average in our model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0.5 : 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B812FC-3A7A-4D25-AC56-A816A4AA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670"/>
            <a:ext cx="3061971" cy="26695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A0B38E9-B926-4D69-9B3E-1B2D0E892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87" y="1738534"/>
            <a:ext cx="7030165" cy="4322857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33A273A-D4C4-427D-BD5E-494EC479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6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32688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Outline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932688"/>
            <a:ext cx="11338560" cy="53849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Convergence Analysis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Classical Analysis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Analysis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A3795E-1F62-4D24-A3AC-689263458B9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63A8D5-1C9B-4A7C-94EA-B71A4F6B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BE055-23F7-4776-BBE9-FA02A70E8BBD}"/>
              </a:ext>
            </a:extLst>
          </p:cNvPr>
          <p:cNvSpPr txBox="1">
            <a:spLocks/>
          </p:cNvSpPr>
          <p:nvPr/>
        </p:nvSpPr>
        <p:spPr>
          <a:xfrm>
            <a:off x="329184" y="796609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way to implement those Average in our model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 : 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BFBB4D-CF4C-4F92-AC85-1D9D81AD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2357288"/>
            <a:ext cx="9059539" cy="214342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D343B9-6E7A-4EEA-A77A-E85BEF27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BE055-23F7-4776-BBE9-FA02A70E8BBD}"/>
              </a:ext>
            </a:extLst>
          </p:cNvPr>
          <p:cNvSpPr txBox="1">
            <a:spLocks/>
          </p:cNvSpPr>
          <p:nvPr/>
        </p:nvSpPr>
        <p:spPr>
          <a:xfrm>
            <a:off x="329184" y="796609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way to implement those Average in our model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 : 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16C2B11-25E3-447D-923F-66DF07EDD069}"/>
                  </a:ext>
                </a:extLst>
              </p:cNvPr>
              <p:cNvSpPr/>
              <p:nvPr/>
            </p:nvSpPr>
            <p:spPr>
              <a:xfrm>
                <a:off x="1814034" y="2239060"/>
                <a:ext cx="3081869" cy="463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TW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 (4)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16C2B11-25E3-447D-923F-66DF07EDD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4" y="2239060"/>
                <a:ext cx="3081869" cy="463075"/>
              </a:xfrm>
              <a:prstGeom prst="rect">
                <a:avLst/>
              </a:prstGeom>
              <a:blipFill>
                <a:blip r:embed="rId2"/>
                <a:stretch>
                  <a:fillRect r="-1386"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6FE6C4A1-6D40-42DF-B881-4F1F6E25B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75" y="1935579"/>
            <a:ext cx="6056825" cy="392027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02BB1A-C1BD-4D94-8FA8-6CA2476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53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BE055-23F7-4776-BBE9-FA02A70E8BBD}"/>
              </a:ext>
            </a:extLst>
          </p:cNvPr>
          <p:cNvSpPr txBox="1">
            <a:spLocks/>
          </p:cNvSpPr>
          <p:nvPr/>
        </p:nvSpPr>
        <p:spPr>
          <a:xfrm>
            <a:off x="329184" y="796609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way to implement those Average in our model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 : 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55C210B-9066-4898-8EF3-EAC49F1D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20" y="2267305"/>
            <a:ext cx="9126224" cy="2543530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B9735B3C-5501-4CAF-98CC-F426BA62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8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4CBE055-23F7-4776-BBE9-FA02A70E8B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184" y="796609"/>
                <a:ext cx="11512296" cy="5484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way to implement those Average in our model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1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endParaRPr lang="en-US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4CBE055-23F7-4776-BBE9-FA02A70E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" y="796609"/>
                <a:ext cx="11512296" cy="5484922"/>
              </a:xfrm>
              <a:prstGeom prst="rect">
                <a:avLst/>
              </a:prstGeo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B140F42-DE77-4EB5-9477-C39666140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78" y="2342998"/>
            <a:ext cx="9011908" cy="2172003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7AC04A-C481-4D42-893E-5D4EB989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5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BE055-23F7-4776-BBE9-FA02A70E8BBD}"/>
              </a:ext>
            </a:extLst>
          </p:cNvPr>
          <p:cNvSpPr txBox="1">
            <a:spLocks/>
          </p:cNvSpPr>
          <p:nvPr/>
        </p:nvSpPr>
        <p:spPr>
          <a:xfrm>
            <a:off x="329184" y="796609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2DB3E4-2682-4104-8736-53AAD512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46" y="1234435"/>
            <a:ext cx="5852172" cy="4389129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63A29-E173-4788-9345-503A1DF4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5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Experiment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BE055-23F7-4776-BBE9-FA02A70E8BBD}"/>
              </a:ext>
            </a:extLst>
          </p:cNvPr>
          <p:cNvSpPr txBox="1">
            <a:spLocks/>
          </p:cNvSpPr>
          <p:nvPr/>
        </p:nvSpPr>
        <p:spPr>
          <a:xfrm>
            <a:off x="329184" y="796609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7EC668-421D-4B89-95D1-F7676B28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46" y="1344505"/>
            <a:ext cx="5852172" cy="4389129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3C51F-09ED-4137-A1C5-2E12A435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3000" dirty="0">
                <a:solidFill>
                  <a:srgbClr val="0070C0"/>
                </a:solidFill>
                <a:latin typeface="Arial Black" panose="020B0A04020102020204" pitchFamily="34" charset="0"/>
              </a:rPr>
              <a:t>Discussion</a:t>
            </a:r>
            <a:endParaRPr lang="en-US" sz="3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CBE055-23F7-4776-BBE9-FA02A70E8BBD}"/>
              </a:ext>
            </a:extLst>
          </p:cNvPr>
          <p:cNvSpPr txBox="1">
            <a:spLocks/>
          </p:cNvSpPr>
          <p:nvPr/>
        </p:nvSpPr>
        <p:spPr>
          <a:xfrm>
            <a:off x="329184" y="796609"/>
            <a:ext cx="11512296" cy="548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98F1DAE-4C69-4B11-8E77-0E6A96102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584" y="949009"/>
                <a:ext cx="11512296" cy="5484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step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is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It has proved that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0 and 1 have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1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altLang="zh-TW" sz="21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TW" sz="21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𝑙𝑜𝑔𝑡</m:t>
                        </m:r>
                      </m:num>
                      <m:den>
                        <m:r>
                          <a:rPr lang="en-US" altLang="zh-TW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en-US" altLang="zh-TW" sz="2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0.5, D, 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1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have rate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TW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sz="2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en-US" sz="2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On Strongly convex case, averaging with longer step sizes (i.e.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altLang="zh-TW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TW" altLang="en-US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p>
                    </m:sSup>
                    <m:r>
                      <a:rPr lang="en-US" altLang="zh-TW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zh-TW" altLang="en-US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∈(</m:t>
                    </m:r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1)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) leads to better rates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98F1DAE-4C69-4B11-8E77-0E6A96102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4" y="949009"/>
                <a:ext cx="11512296" cy="5484922"/>
              </a:xfrm>
              <a:prstGeom prst="rect">
                <a:avLst/>
              </a:prstGeom>
              <a:blipFill>
                <a:blip r:embed="rId2"/>
                <a:stretch>
                  <a:fillRect l="-741" r="-7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CB7378-57B5-4D6E-98E4-D93C9E51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0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2656"/>
            <a:ext cx="10515600" cy="93268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Arial Black" panose="020B0A04020102020204" pitchFamily="34" charset="0"/>
              </a:rPr>
              <a:t>Thanks for Listening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A3795E-1F62-4D24-A3AC-689263458B9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078531-34D8-4955-B7F4-C28C79AC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3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Abstract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this note, we present a new averaging technique for the projected stochastic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subgradient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method. By using a weighted average with a weight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each 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iteration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obtain the convergence rate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both an easy proof and an easy implementation. The new scheme is compared empirically to existing techniques, with similar performance behavior.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  <a:blipFill>
                <a:blip r:embed="rId2"/>
                <a:stretch>
                  <a:fillRect l="-79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E615D5-9314-4891-B6AD-0EFBE2F3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consider a strongly convex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defined on a convex set 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denote strong convexity constant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consider a stochastic approximation scenario as follows [1, 2, 3, 4].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only unbiased estimates of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subgradients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are available with the projected stochastic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subgradient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method.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assume that we have an increasing sequence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-measurable and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  <a:blipFill>
                <a:blip r:embed="rId2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38F58B-1F46-436B-A625-46BD3E59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(1)</m:t>
                      </m:r>
                    </m:oMath>
                  </m:oMathPara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</a:p>
              <a:p>
                <a:pPr marL="342900" indent="-342900">
                  <a:lnSpc>
                    <a:spcPct val="150000"/>
                  </a:lnSpc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orthogonal projection on K</a:t>
                </a:r>
              </a:p>
              <a:p>
                <a:pPr marL="342900" indent="-342900">
                  <a:lnSpc>
                    <a:spcPct val="150000"/>
                  </a:lnSpc>
                  <a:buAutoNum type="alphaLcParenBoth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almost surely a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subgradient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f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 which we 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lphaLcParenBoth"/>
                </a:pPr>
                <a:r>
                  <a:rPr 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(finite variance condition).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denote by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 unique minimizer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  <a:blipFill>
                <a:blip r:embed="rId2"/>
                <a:stretch>
                  <a:fillRect l="-794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954D26-7DE1-42F6-B6C8-D2A1B399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Our main motivating example is the support vector machine (SVM) and its structured prediction extensions [5, 6, 7].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the pairs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independent and identically distributed.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Lipschitz-continuous convex loss function (with respect to the second variable)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 is the whole space (unconstrained setup).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the have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4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denotes any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subgradient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the second variable.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  <a:blipFill>
                <a:blip r:embed="rId2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579FAC-887B-489D-8EB9-7D189A7C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we make the additional assumption that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finite.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the setup satisfies the assumptions above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Lipschitz constant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Alternatively, we can consider K to be a compact convex subset. This is used in particular in a projected version of the stochastic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subgradient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method of SVM in [1] in this case, we can take.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sub>
                            <m:sup/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  <a:blipFill>
                <a:blip r:embed="rId2"/>
                <a:stretch>
                  <a:fillRect l="-68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81BD2-C1FC-40AC-A78A-F8E4CD3E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Convergence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need to follow stan</a:t>
                </a:r>
                <a14:m>
                  <m:oMath xmlns:m="http://schemas.openxmlformats.org/officeDocument/2006/math">
                    <a:fld id="{B167702E-D09B-491D-A8C7-ECC54C50B7ED}" type="mathplaceholder">
                      <a:rPr lang="en-US" altLang="zh-TW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a:t>Type equation here.</a:t>
                    </a:fl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dard proof technique [1,2], we have: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because orthogonal projections contract distances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||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|</a:t>
                </a:r>
                <a:r>
                  <a:rPr lang="en-US" sz="24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|</a:t>
                </a:r>
                <a:r>
                  <a:rPr lang="en-US" sz="24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)−2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|</a:t>
                </a:r>
                <a:r>
                  <a:rPr lang="en-US" sz="24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)−</m:t>
                    </m:r>
                  </m:oMath>
                </a14:m>
                <a:r>
                  <a:rPr lang="en-US" sz="24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inequality is obtained form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-strong convexity of f.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8"/>
                <a:ext cx="11512296" cy="5595879"/>
              </a:xfrm>
              <a:blipFill>
                <a:blip r:embed="rId2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5BDB2C-70DB-4055-B4F9-6896F125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60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Arial Black" panose="020B0A04020102020204" pitchFamily="34" charset="0"/>
              </a:rPr>
              <a:t>Convergence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inequality is obtained form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-strong convexity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the re-arranging the function values on the LHS and taking expectations on both sides, we get: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𝛾[𝔼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)]≤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𝔼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400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)]≤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           (2)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796609"/>
                <a:ext cx="11512296" cy="5484922"/>
              </a:xfrm>
              <a:blipFill>
                <a:blip r:embed="rId2"/>
                <a:stretch>
                  <a:fillRect l="-79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B1EF876-A8AD-4636-BD0B-87E06502F2DD}"/>
              </a:ext>
            </a:extLst>
          </p:cNvPr>
          <p:cNvSpPr txBox="1">
            <a:spLocks/>
          </p:cNvSpPr>
          <p:nvPr/>
        </p:nvSpPr>
        <p:spPr>
          <a:xfrm>
            <a:off x="0" y="6467302"/>
            <a:ext cx="12192000" cy="3906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49AAD8-6FBF-40F3-A641-8F150E10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ED3A-4AA3-45B1-B668-D24EE81702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1250</Words>
  <Application>Microsoft Office PowerPoint</Application>
  <PresentationFormat>寬螢幕</PresentationFormat>
  <Paragraphs>183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新細明體</vt:lpstr>
      <vt:lpstr>Arial</vt:lpstr>
      <vt:lpstr>Arial Black</vt:lpstr>
      <vt:lpstr>Calibri</vt:lpstr>
      <vt:lpstr>Calibri Light</vt:lpstr>
      <vt:lpstr>Cambria Math</vt:lpstr>
      <vt:lpstr>Helvetica</vt:lpstr>
      <vt:lpstr>Office Theme</vt:lpstr>
      <vt:lpstr>A Simpler Approach to Obtaining O(1/t) Convergence Rate for the Projected Stochastic Subgradient Method</vt:lpstr>
      <vt:lpstr>Outline of the Presentation</vt:lpstr>
      <vt:lpstr>Abstract</vt:lpstr>
      <vt:lpstr>Introduction</vt:lpstr>
      <vt:lpstr>Introduction</vt:lpstr>
      <vt:lpstr>Motivation</vt:lpstr>
      <vt:lpstr>Motivation</vt:lpstr>
      <vt:lpstr>Convergence Analysis</vt:lpstr>
      <vt:lpstr>Convergence Analysis</vt:lpstr>
      <vt:lpstr>Classical Analysis</vt:lpstr>
      <vt:lpstr> New Analysis</vt:lpstr>
      <vt:lpstr> New Analysis</vt:lpstr>
      <vt:lpstr> New Analysis</vt:lpstr>
      <vt:lpstr> Experiment</vt:lpstr>
      <vt:lpstr> Experiment</vt:lpstr>
      <vt:lpstr> Experiment</vt:lpstr>
      <vt:lpstr> Experiment</vt:lpstr>
      <vt:lpstr> Experiment</vt:lpstr>
      <vt:lpstr> Experiment</vt:lpstr>
      <vt:lpstr> Experiment</vt:lpstr>
      <vt:lpstr> Experiment</vt:lpstr>
      <vt:lpstr> Experiment</vt:lpstr>
      <vt:lpstr> Experiment</vt:lpstr>
      <vt:lpstr> Experiment</vt:lpstr>
      <vt:lpstr> Experiment</vt:lpstr>
      <vt:lpstr> Discussion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Simpler Approach to Obtaining O(1/t) Convergence Rate for the Projected Stochastic Subgradient Method</dc:title>
  <dc:creator>RAMANJI</dc:creator>
  <cp:lastModifiedBy>陳盈圖</cp:lastModifiedBy>
  <cp:revision>44</cp:revision>
  <dcterms:created xsi:type="dcterms:W3CDTF">2022-12-26T14:40:27Z</dcterms:created>
  <dcterms:modified xsi:type="dcterms:W3CDTF">2022-12-29T08:48:52Z</dcterms:modified>
</cp:coreProperties>
</file>