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6" r:id="rId2"/>
    <p:sldId id="375" r:id="rId3"/>
    <p:sldId id="382" r:id="rId4"/>
    <p:sldId id="372" r:id="rId5"/>
    <p:sldId id="374" r:id="rId6"/>
    <p:sldId id="385" r:id="rId7"/>
    <p:sldId id="383" r:id="rId8"/>
    <p:sldId id="384" r:id="rId9"/>
    <p:sldId id="376" r:id="rId10"/>
    <p:sldId id="377" r:id="rId11"/>
    <p:sldId id="378" r:id="rId12"/>
    <p:sldId id="379" r:id="rId13"/>
    <p:sldId id="386" r:id="rId14"/>
    <p:sldId id="387" r:id="rId15"/>
    <p:sldId id="389" r:id="rId16"/>
    <p:sldId id="390" r:id="rId17"/>
    <p:sldId id="388" r:id="rId18"/>
    <p:sldId id="392" r:id="rId19"/>
    <p:sldId id="393" r:id="rId20"/>
    <p:sldId id="394" r:id="rId21"/>
  </p:sldIdLst>
  <p:sldSz cx="9144000" cy="6858000" type="screen4x3"/>
  <p:notesSz cx="6797675" cy="9926638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99CCFF"/>
    <a:srgbClr val="C9DFFF"/>
    <a:srgbClr val="FF6600"/>
    <a:srgbClr val="A50021"/>
    <a:srgbClr val="FFCC66"/>
    <a:srgbClr val="33993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2" autoAdjust="0"/>
    <p:restoredTop sz="85616" autoAdjust="0"/>
  </p:normalViewPr>
  <p:slideViewPr>
    <p:cSldViewPr snapToGrid="0">
      <p:cViewPr varScale="1">
        <p:scale>
          <a:sx n="113" d="100"/>
          <a:sy n="113" d="100"/>
        </p:scale>
        <p:origin x="-1584" y="-114"/>
      </p:cViewPr>
      <p:guideLst>
        <p:guide orient="horz" pos="2155"/>
        <p:guide orient="horz" pos="3889"/>
        <p:guide orient="horz" pos="4036"/>
        <p:guide orient="horz" pos="893"/>
        <p:guide orient="horz" pos="727"/>
        <p:guide pos="2874"/>
        <p:guide pos="160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970" y="-96"/>
      </p:cViewPr>
      <p:guideLst>
        <p:guide orient="horz" pos="3126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B1842B2-F71C-4B55-8CC0-9E4D4736095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84F5A7E-C499-4E7E-B61C-068746D6058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2500-0E32-4BB1-9058-665EBCD32A38}" type="slidenum">
              <a:rPr lang="de-AT" smtClean="0">
                <a:solidFill>
                  <a:srgbClr val="000000"/>
                </a:solidFill>
              </a:rPr>
              <a:pPr/>
              <a:t>11</a:t>
            </a:fld>
            <a:endParaRPr lang="de-AT" smtClean="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41950" cy="4467225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F4FA9-A6C5-49DF-9A3B-808F5B378230}" type="slidenum">
              <a:rPr lang="de-AT" smtClean="0"/>
              <a:pPr/>
              <a:t>12</a:t>
            </a:fld>
            <a:endParaRPr lang="de-AT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41950" cy="4467225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6146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242888" y="250825"/>
            <a:ext cx="8562975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Klicken Sie, um das Titelformat zu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7538" y="1790700"/>
            <a:ext cx="7764462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400" b="0"/>
            </a:lvl1pPr>
          </a:lstStyle>
          <a:p>
            <a:r>
              <a:rPr lang="en-GB"/>
              <a:t>Klicken Sie, um den Untertitel zu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D7E33-CC54-49D3-9DAB-29E98BA0BF65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D9862-8199-49B1-AD79-556614C253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198438"/>
            <a:ext cx="2124075" cy="5967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98438"/>
            <a:ext cx="6219825" cy="5967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C5B9F-26E9-438F-98B5-24D47286133C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CD866-D64E-49F5-9EAF-63F7EC3E56B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09600" y="620713"/>
            <a:ext cx="8283575" cy="54848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AT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42598-B37A-4584-A821-BEE5F7D92C81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4691D-1765-408E-A34C-5077E928258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1D67B-14AA-4FDC-A1D1-C42A2C232028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C9C04-14C5-435B-ADFA-F2EBE7427DD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990600"/>
            <a:ext cx="4171950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71950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62ACF-6E89-43D8-9550-3BE210697633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2954A-397B-4F62-9FA9-58348CCBB1C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FBA49-4EF1-45CD-81F0-948786D294D3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9" name="Rectangle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CF3CC-71E6-4C94-9F77-7BDB48EFBE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BD7F9-3D07-400C-8128-16B73BA3F3A4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E3FB2-C980-47A4-90C0-F958563605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03945-DF86-4806-9AA1-CAEC9889648B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D0DFC-28BD-41BB-9581-6CCD9BA33E1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E2767-10B9-4DB9-9C64-136B9A957539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7181C-2660-4EA1-866E-5890F6E50F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18113-FAC2-4CDF-B193-E6977DE6FF8D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C1A2B-7EE7-4201-9435-AFF98D66E55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98438"/>
            <a:ext cx="84963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Titelformat zubearbeiten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90600"/>
            <a:ext cx="8496300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62063" y="6356350"/>
            <a:ext cx="1643062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411190E2-73B3-4718-935F-287B8A46A79B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27400" y="6348413"/>
            <a:ext cx="4752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6348413"/>
            <a:ext cx="49688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33C7D899-7826-47E9-98EE-E88B1F88B32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1" name="Rectangle 25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de-DE"/>
          </a:p>
        </p:txBody>
      </p:sp>
      <p:pic>
        <p:nvPicPr>
          <p:cNvPr id="2056" name="Picture 22" descr="TU_IPF_Signe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875" y="6230938"/>
            <a:ext cx="1008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@ipf.tuwien.ac.at" TargetMode="External"/><Relationship Id="rId2" Type="http://schemas.openxmlformats.org/officeDocument/2006/relationships/hyperlink" Target="mailto:gm@ipf.tuwien.ac.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nicolas.david@ign.f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hyperlink" Target="http://www.opengeospatial.org/standards/c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4D750B-0EA7-457C-8677-9FCF400F21AF}" type="datetime1">
              <a:rPr lang="de-DE" smtClean="0">
                <a:latin typeface="Arial" pitchFamily="34" charset="0"/>
              </a:rPr>
              <a:pPr/>
              <a:t>08.06.2012</a:t>
            </a:fld>
            <a:endParaRPr lang="de-DE">
              <a:latin typeface="Arial" pitchFamily="34" charset="0"/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GSoC: Rigorous support of Vertical Datums within OGRSpatialReference </a:t>
            </a:r>
            <a:endParaRPr lang="de-DE" smtClean="0">
              <a:latin typeface="Arial" pitchFamily="34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3C00DF-AF88-4222-9C2C-E89136DD93C6}" type="slidenum">
              <a:rPr lang="de-DE" smtClean="0">
                <a:latin typeface="Arial" pitchFamily="34" charset="0"/>
              </a:rPr>
              <a:pPr/>
              <a:t>1</a:t>
            </a:fld>
            <a:endParaRPr lang="de-DE" smtClean="0">
              <a:latin typeface="Arial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85630"/>
            <a:ext cx="8496300" cy="2308225"/>
          </a:xfrm>
        </p:spPr>
        <p:txBody>
          <a:bodyPr/>
          <a:lstStyle/>
          <a:p>
            <a:pPr algn="ctr" eaLnBrk="1" hangingPunct="1">
              <a:tabLst>
                <a:tab pos="361950" algn="l"/>
              </a:tabLst>
            </a:pPr>
            <a:r>
              <a:rPr lang="de-AT" sz="3400" dirty="0" smtClean="0"/>
              <a:t>Google Summer of Code</a:t>
            </a:r>
            <a:r>
              <a:rPr lang="de-AT" sz="3600" dirty="0" smtClean="0"/>
              <a:t/>
            </a:r>
            <a:br>
              <a:rPr lang="de-AT" sz="3600" dirty="0" smtClean="0"/>
            </a:br>
            <a:r>
              <a:rPr lang="de-AT" sz="3600" dirty="0" smtClean="0"/>
              <a:t/>
            </a:r>
            <a:br>
              <a:rPr lang="de-AT" sz="3600" dirty="0" smtClean="0"/>
            </a:br>
            <a:r>
              <a:rPr lang="en-US" dirty="0" smtClean="0"/>
              <a:t>Rigorous support of Vertical </a:t>
            </a:r>
            <a:r>
              <a:rPr lang="en-US" dirty="0" err="1" smtClean="0"/>
              <a:t>Datums</a:t>
            </a:r>
            <a:r>
              <a:rPr lang="en-US" dirty="0" smtClean="0"/>
              <a:t> within </a:t>
            </a:r>
            <a:r>
              <a:rPr lang="en-US" dirty="0" err="1" smtClean="0"/>
              <a:t>OGRSpatialReference</a:t>
            </a:r>
            <a:r>
              <a:rPr lang="en-US" dirty="0" smtClean="0"/>
              <a:t> </a:t>
            </a:r>
            <a:endParaRPr lang="en-US" sz="3600" dirty="0" smtClean="0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130175" y="6134100"/>
            <a:ext cx="8823325" cy="6032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10338" y="3583874"/>
            <a:ext cx="8496300" cy="2551112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de-AT" b="0" dirty="0" smtClean="0"/>
              <a:t>Gottfried Mandlburger and Johannes Otepka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de-AT" b="0" dirty="0" smtClean="0">
                <a:hlinkClick r:id="rId2"/>
              </a:rPr>
              <a:t>gm@ipf.tuwien.ac.at</a:t>
            </a:r>
            <a:r>
              <a:rPr lang="de-AT" b="0" dirty="0" smtClean="0"/>
              <a:t>, </a:t>
            </a:r>
            <a:r>
              <a:rPr lang="de-AT" b="0" dirty="0" smtClean="0">
                <a:hlinkClick r:id="rId3"/>
              </a:rPr>
              <a:t>jo@ipf.tuwien.ac.at</a:t>
            </a:r>
            <a:endParaRPr lang="de-AT" b="0" dirty="0" smtClean="0"/>
          </a:p>
          <a:p>
            <a:pPr algn="ctr" eaLnBrk="1" hangingPunct="1">
              <a:buFont typeface="Wingdings" pitchFamily="2" charset="2"/>
              <a:buNone/>
            </a:pPr>
            <a:endParaRPr lang="de-AT" b="0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de-AT" sz="1800" b="0" dirty="0" err="1" smtClean="0"/>
              <a:t>with</a:t>
            </a:r>
            <a:r>
              <a:rPr lang="de-AT" sz="1800" b="0" dirty="0" smtClean="0"/>
              <a:t> </a:t>
            </a:r>
            <a:r>
              <a:rPr lang="de-AT" sz="1800" b="0" dirty="0" err="1" smtClean="0"/>
              <a:t>contributions</a:t>
            </a:r>
            <a:r>
              <a:rPr lang="de-AT" sz="1800" b="0" dirty="0" smtClean="0"/>
              <a:t> </a:t>
            </a:r>
            <a:r>
              <a:rPr lang="de-AT" sz="1800" b="0" dirty="0" err="1" smtClean="0"/>
              <a:t>from</a:t>
            </a:r>
            <a:r>
              <a:rPr lang="de-AT" sz="1800" b="0" dirty="0" smtClean="0"/>
              <a:t>:</a:t>
            </a:r>
          </a:p>
          <a:p>
            <a:pPr algn="ctr" eaLnBrk="1" hangingPunct="1">
              <a:buNone/>
            </a:pPr>
            <a:r>
              <a:rPr lang="de-AT" b="0" dirty="0" smtClean="0"/>
              <a:t>Nicolas David: </a:t>
            </a:r>
            <a:r>
              <a:rPr lang="de-AT" b="0" dirty="0" smtClean="0">
                <a:hlinkClick r:id="rId4"/>
              </a:rPr>
              <a:t>nicolas.david@ign.fr</a:t>
            </a:r>
            <a:endParaRPr lang="de-AT" b="0" dirty="0" smtClean="0"/>
          </a:p>
          <a:p>
            <a:pPr algn="ctr" eaLnBrk="1" hangingPunct="1">
              <a:buNone/>
            </a:pPr>
            <a:r>
              <a:rPr lang="fr-FR" sz="1800" b="0" dirty="0" smtClean="0"/>
              <a:t>IGN - Institut National de l'Information Géographique et Forestière </a:t>
            </a:r>
            <a:endParaRPr lang="de-AT" sz="1800" b="0" dirty="0" smtClean="0"/>
          </a:p>
          <a:p>
            <a:pPr algn="ctr" eaLnBrk="1" hangingPunct="1">
              <a:buFont typeface="Wingdings" pitchFamily="2" charset="2"/>
              <a:buNone/>
            </a:pPr>
            <a:endParaRPr lang="de-AT" b="0" dirty="0" smtClean="0"/>
          </a:p>
          <a:p>
            <a:pPr eaLnBrk="1" hangingPunct="1"/>
            <a:endParaRPr lang="de-DE" b="0" dirty="0" smtClean="0"/>
          </a:p>
        </p:txBody>
      </p:sp>
      <p:pic>
        <p:nvPicPr>
          <p:cNvPr id="5128" name="Picture 39" descr="TU_IPF_Logo_schrift_rechts_e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50" y="134938"/>
            <a:ext cx="287972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7" descr="Geoid Bessel 2008(150dpi)"/>
          <p:cNvPicPr>
            <a:picLocks noChangeAspect="1" noChangeArrowheads="1"/>
          </p:cNvPicPr>
          <p:nvPr/>
        </p:nvPicPr>
        <p:blipFill>
          <a:blip r:embed="rId2" cstate="print"/>
          <a:srcRect t="12962" b="4562"/>
          <a:stretch>
            <a:fillRect/>
          </a:stretch>
        </p:blipFill>
        <p:spPr bwMode="auto">
          <a:xfrm>
            <a:off x="323850" y="1492166"/>
            <a:ext cx="82804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Austrian Federal Office of Metrology and Surveying (BEV) – </a:t>
            </a:r>
            <a:r>
              <a:rPr lang="en-GB" dirty="0" err="1" smtClean="0"/>
              <a:t>Geoid</a:t>
            </a:r>
            <a:r>
              <a:rPr lang="en-GB" dirty="0" smtClean="0"/>
              <a:t> model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F58EC79-944A-456D-A4F7-BB33F8E97C03}" type="datetime1">
              <a:rPr lang="de-DE" smtClean="0">
                <a:solidFill>
                  <a:srgbClr val="000000"/>
                </a:solidFill>
                <a:latin typeface="Arial" pitchFamily="34" charset="0"/>
              </a:rPr>
              <a:pPr/>
              <a:t>08.06.2012</a:t>
            </a:fld>
            <a:endParaRPr lang="de-AT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GSoC: Rigorous support of Vertical Datums within OGRSpatialReference </a:t>
            </a:r>
            <a:endParaRPr lang="de-AT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de-AT" smtClean="0">
                <a:solidFill>
                  <a:srgbClr val="000000"/>
                </a:solidFill>
                <a:latin typeface="Arial" pitchFamily="34" charset="0"/>
              </a:rPr>
              <a:t>Seite </a:t>
            </a:r>
            <a:fld id="{0F0A4BE7-DDD3-40FA-BCC3-416EA89171A0}" type="slidenum">
              <a:rPr lang="de-AT" smtClean="0">
                <a:solidFill>
                  <a:srgbClr val="000000"/>
                </a:solidFill>
                <a:latin typeface="Arial" pitchFamily="34" charset="0"/>
              </a:rPr>
              <a:pPr/>
              <a:t>10</a:t>
            </a:fld>
            <a:endParaRPr lang="de-AT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399" name="Rectangle 3"/>
          <p:cNvSpPr>
            <a:spLocks noChangeArrowheads="1"/>
          </p:cNvSpPr>
          <p:nvPr/>
        </p:nvSpPr>
        <p:spPr bwMode="auto">
          <a:xfrm>
            <a:off x="468313" y="990015"/>
            <a:ext cx="8207375" cy="503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2000" b="1" dirty="0">
                <a:solidFill>
                  <a:srgbClr val="DA251D"/>
                </a:solidFill>
              </a:rPr>
              <a:t>Austrian </a:t>
            </a:r>
            <a:r>
              <a:rPr lang="de-DE" sz="2000" b="1" dirty="0">
                <a:solidFill>
                  <a:srgbClr val="FF0000"/>
                </a:solidFill>
              </a:rPr>
              <a:t>Geoid 2008 – Reference Ellipsoid Bessel (MGI)</a:t>
            </a:r>
          </a:p>
        </p:txBody>
      </p:sp>
      <p:sp>
        <p:nvSpPr>
          <p:cNvPr id="59400" name="Text Box 4"/>
          <p:cNvSpPr txBox="1">
            <a:spLocks noChangeArrowheads="1"/>
          </p:cNvSpPr>
          <p:nvPr/>
        </p:nvSpPr>
        <p:spPr bwMode="auto">
          <a:xfrm>
            <a:off x="1331913" y="1773238"/>
            <a:ext cx="2444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600">
                <a:solidFill>
                  <a:srgbClr val="000000"/>
                </a:solidFill>
              </a:rPr>
              <a:t>Accuracy:     </a:t>
            </a:r>
            <a:r>
              <a:rPr lang="en-US" sz="1600">
                <a:solidFill>
                  <a:srgbClr val="000000"/>
                </a:solidFill>
                <a:cs typeface="Arial" pitchFamily="34" charset="0"/>
              </a:rPr>
              <a:t>± (2-3) cm</a:t>
            </a:r>
            <a:r>
              <a:rPr lang="de-AT" sz="1600">
                <a:solidFill>
                  <a:srgbClr val="000000"/>
                </a:solidFill>
              </a:rPr>
              <a:t> </a:t>
            </a:r>
          </a:p>
          <a:p>
            <a:r>
              <a:rPr lang="de-AT" sz="1600">
                <a:solidFill>
                  <a:srgbClr val="000000"/>
                </a:solidFill>
              </a:rPr>
              <a:t>Undulations: -2,5 - 3,5 m</a:t>
            </a:r>
            <a:endParaRPr lang="de-DE" sz="1600">
              <a:solidFill>
                <a:srgbClr val="000000"/>
              </a:solidFill>
            </a:endParaRPr>
          </a:p>
        </p:txBody>
      </p:sp>
      <p:sp>
        <p:nvSpPr>
          <p:cNvPr id="8" name="Action Button: Forward or Next 7">
            <a:hlinkClick r:id="" action="ppaction://noaction" highlightClick="1"/>
          </p:cNvPr>
          <p:cNvSpPr/>
          <p:nvPr/>
        </p:nvSpPr>
        <p:spPr>
          <a:xfrm>
            <a:off x="8459788" y="949325"/>
            <a:ext cx="360362" cy="360363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AT"/>
          </a:p>
        </p:txBody>
      </p:sp>
      <p:sp>
        <p:nvSpPr>
          <p:cNvPr id="59402" name="Rectangle 5"/>
          <p:cNvSpPr>
            <a:spLocks noChangeArrowheads="1"/>
          </p:cNvSpPr>
          <p:nvPr/>
        </p:nvSpPr>
        <p:spPr bwMode="auto">
          <a:xfrm>
            <a:off x="3467100" y="6154738"/>
            <a:ext cx="2414588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/>
              <a:t>Quelle: </a:t>
            </a:r>
            <a:r>
              <a:rPr lang="de-DE"/>
              <a:t>http://www.bev.gv.at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BEV - Height correction model</a:t>
            </a:r>
          </a:p>
        </p:txBody>
      </p:sp>
      <p:sp>
        <p:nvSpPr>
          <p:cNvPr id="60419" name="Fußzeilenplatzhalt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GSoC: Rigorous support of Vertical Datums within OGRSpatialReference </a:t>
            </a:r>
            <a:endParaRPr lang="de-AT" smtClean="0">
              <a:latin typeface="Arial" pitchFamily="34" charset="0"/>
            </a:endParaRPr>
          </a:p>
        </p:txBody>
      </p:sp>
      <p:grpSp>
        <p:nvGrpSpPr>
          <p:cNvPr id="60421" name="Group 18"/>
          <p:cNvGrpSpPr>
            <a:grpSpLocks/>
          </p:cNvGrpSpPr>
          <p:nvPr/>
        </p:nvGrpSpPr>
        <p:grpSpPr bwMode="auto">
          <a:xfrm>
            <a:off x="530225" y="2646363"/>
            <a:ext cx="8191500" cy="3295650"/>
            <a:chOff x="530225" y="2348880"/>
            <a:chExt cx="8191500" cy="3296270"/>
          </a:xfrm>
        </p:grpSpPr>
        <p:pic>
          <p:nvPicPr>
            <p:cNvPr id="60427" name="Picture 36" descr="GRID_NIV"/>
            <p:cNvPicPr>
              <a:picLocks noChangeAspect="1" noChangeArrowheads="1"/>
            </p:cNvPicPr>
            <p:nvPr/>
          </p:nvPicPr>
          <p:blipFill>
            <a:blip r:embed="rId3" cstate="print"/>
            <a:srcRect l="16202" t="30988" r="4190" b="9868"/>
            <a:stretch>
              <a:fillRect/>
            </a:stretch>
          </p:blipFill>
          <p:spPr bwMode="auto">
            <a:xfrm>
              <a:off x="5010150" y="3717925"/>
              <a:ext cx="3590925" cy="1887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428" name="Text Box 27"/>
            <p:cNvSpPr txBox="1">
              <a:spLocks noChangeArrowheads="1"/>
            </p:cNvSpPr>
            <p:nvPr/>
          </p:nvSpPr>
          <p:spPr bwMode="auto">
            <a:xfrm>
              <a:off x="595313" y="2420888"/>
              <a:ext cx="8037513" cy="314325"/>
            </a:xfrm>
            <a:prstGeom prst="rect">
              <a:avLst/>
            </a:prstGeom>
            <a:solidFill>
              <a:schemeClr val="bg2">
                <a:alpha val="39999"/>
              </a:scheme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de-AT" b="1">
                  <a:solidFill>
                    <a:srgbClr val="FFFFFF"/>
                  </a:solidFill>
                  <a:cs typeface="Arial" pitchFamily="34" charset="0"/>
                  <a:sym typeface="Wingdings 3" pitchFamily="18" charset="2"/>
                </a:rPr>
                <a:t>Modell NIV</a:t>
              </a:r>
              <a:r>
                <a:rPr lang="de-AT">
                  <a:solidFill>
                    <a:srgbClr val="FFFFFF"/>
                  </a:solidFill>
                  <a:cs typeface="Arial" pitchFamily="34" charset="0"/>
                  <a:sym typeface="Wingdings 3" pitchFamily="18" charset="2"/>
                </a:rPr>
                <a:t>: aus Formel über Normalhöhe mit Verdichtung in die Fläche über Bougeranomalie</a:t>
              </a:r>
              <a:endParaRPr lang="de-AT">
                <a:solidFill>
                  <a:srgbClr val="FFFFFF"/>
                </a:solidFill>
                <a:cs typeface="Arial" pitchFamily="34" charset="0"/>
              </a:endParaRPr>
            </a:p>
          </p:txBody>
        </p:sp>
        <p:pic>
          <p:nvPicPr>
            <p:cNvPr id="60429" name="Picture 28" descr="NIV-Linien"/>
            <p:cNvPicPr>
              <a:picLocks noChangeAspect="1" noChangeArrowheads="1"/>
            </p:cNvPicPr>
            <p:nvPr/>
          </p:nvPicPr>
          <p:blipFill>
            <a:blip r:embed="rId4" cstate="print"/>
            <a:srcRect l="2444" t="3409" b="2922"/>
            <a:stretch>
              <a:fillRect/>
            </a:stretch>
          </p:blipFill>
          <p:spPr bwMode="auto">
            <a:xfrm>
              <a:off x="579438" y="3771900"/>
              <a:ext cx="3259138" cy="183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430" name="AutoShape 29"/>
            <p:cNvSpPr>
              <a:spLocks noChangeArrowheads="1"/>
            </p:cNvSpPr>
            <p:nvPr/>
          </p:nvSpPr>
          <p:spPr bwMode="auto">
            <a:xfrm>
              <a:off x="3968750" y="4406900"/>
              <a:ext cx="1123950" cy="514350"/>
            </a:xfrm>
            <a:prstGeom prst="rightArrow">
              <a:avLst>
                <a:gd name="adj1" fmla="val 50000"/>
                <a:gd name="adj2" fmla="val 54630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8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0431" name="Rectangle 34"/>
            <p:cNvSpPr>
              <a:spLocks noChangeArrowheads="1"/>
            </p:cNvSpPr>
            <p:nvPr/>
          </p:nvSpPr>
          <p:spPr bwMode="auto">
            <a:xfrm>
              <a:off x="530225" y="2348880"/>
              <a:ext cx="8191500" cy="3296270"/>
            </a:xfrm>
            <a:prstGeom prst="rect">
              <a:avLst/>
            </a:prstGeom>
            <a:noFill/>
            <a:ln w="158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8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5292080" y="3789040"/>
              <a:ext cx="720080" cy="86409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de-AT" sz="800">
                <a:latin typeface="Arial" pitchFamily="34" charset="0"/>
              </a:endParaRPr>
            </a:p>
          </p:txBody>
        </p:sp>
        <p:pic>
          <p:nvPicPr>
            <p:cNvPr id="6043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48064" y="2954263"/>
              <a:ext cx="1171575" cy="1266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0422" name="TextBox 19"/>
          <p:cNvSpPr txBox="1">
            <a:spLocks noChangeArrowheads="1"/>
          </p:cNvSpPr>
          <p:nvPr/>
        </p:nvSpPr>
        <p:spPr bwMode="auto">
          <a:xfrm>
            <a:off x="539750" y="1348041"/>
            <a:ext cx="81359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 dirty="0"/>
              <a:t>Vertical correction model compensating height anomalies in the Austrian national height system based on nivellement </a:t>
            </a:r>
            <a:r>
              <a:rPr lang="de-AT" sz="1800" dirty="0" smtClean="0"/>
              <a:t>points </a:t>
            </a:r>
          </a:p>
          <a:p>
            <a:r>
              <a:rPr lang="de-AT" sz="1800" dirty="0" smtClean="0"/>
              <a:t>Transformation: „used heights (MGI) </a:t>
            </a:r>
            <a:r>
              <a:rPr lang="de-AT" sz="1800" dirty="0" smtClean="0">
                <a:sym typeface="Wingdings" pitchFamily="2" charset="2"/>
              </a:rPr>
              <a:t> orthometric heights (EVRS)</a:t>
            </a:r>
            <a:endParaRPr lang="de-AT" sz="1800" dirty="0"/>
          </a:p>
        </p:txBody>
      </p:sp>
      <p:sp>
        <p:nvSpPr>
          <p:cNvPr id="21" name="Action Button: Forward or Next 20">
            <a:hlinkClick r:id="rId6" action="ppaction://hlinksldjump" highlightClick="1"/>
          </p:cNvPr>
          <p:cNvSpPr/>
          <p:nvPr/>
        </p:nvSpPr>
        <p:spPr>
          <a:xfrm>
            <a:off x="8372475" y="2127250"/>
            <a:ext cx="360363" cy="360363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AT"/>
          </a:p>
        </p:txBody>
      </p:sp>
      <p:sp>
        <p:nvSpPr>
          <p:cNvPr id="60424" name="Rectangle 5"/>
          <p:cNvSpPr>
            <a:spLocks noChangeArrowheads="1"/>
          </p:cNvSpPr>
          <p:nvPr/>
        </p:nvSpPr>
        <p:spPr bwMode="auto">
          <a:xfrm>
            <a:off x="3442327" y="5994400"/>
            <a:ext cx="246413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smtClean="0"/>
              <a:t>Source: </a:t>
            </a:r>
            <a:r>
              <a:rPr lang="de-DE" dirty="0"/>
              <a:t>http://www.bev.gv.at</a:t>
            </a:r>
          </a:p>
        </p:txBody>
      </p:sp>
      <p:sp>
        <p:nvSpPr>
          <p:cNvPr id="60425" name="Date Placeholder 1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D40E4A6-C205-402A-9388-87C1BDC0BEA7}" type="datetime1">
              <a:rPr lang="de-DE" smtClean="0">
                <a:latin typeface="Arial" pitchFamily="34" charset="0"/>
              </a:rPr>
              <a:pPr/>
              <a:t>08.06.2012</a:t>
            </a:fld>
            <a:endParaRPr lang="de-DE">
              <a:latin typeface="Arial" pitchFamily="34" charset="0"/>
            </a:endParaRPr>
          </a:p>
        </p:txBody>
      </p:sp>
      <p:sp>
        <p:nvSpPr>
          <p:cNvPr id="60426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90B3C5-FDAA-4400-AA8E-E1DB05DD47E8}" type="slidenum">
              <a:rPr lang="de-DE" smtClean="0">
                <a:latin typeface="Arial" pitchFamily="34" charset="0"/>
              </a:rPr>
              <a:pPr/>
              <a:t>11</a:t>
            </a:fld>
            <a:endParaRPr lang="de-DE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itle 5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BEV GIS-GRID (=Ntv2 grid for Austria)</a:t>
            </a:r>
            <a:endParaRPr lang="en-GB" dirty="0"/>
          </a:p>
        </p:txBody>
      </p:sp>
      <p:sp>
        <p:nvSpPr>
          <p:cNvPr id="61470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D5CD3C5-8EA3-41CD-9A17-931EB6B1366F}" type="datetime1">
              <a:rPr lang="de-DE" smtClean="0">
                <a:latin typeface="Arial" pitchFamily="34" charset="0"/>
              </a:rPr>
              <a:pPr/>
              <a:t>08.06.2012</a:t>
            </a:fld>
            <a:endParaRPr lang="de-DE">
              <a:latin typeface="Arial" pitchFamily="34" charset="0"/>
            </a:endParaRPr>
          </a:p>
        </p:txBody>
      </p:sp>
      <p:sp>
        <p:nvSpPr>
          <p:cNvPr id="6144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>
                <a:latin typeface="Arial" pitchFamily="34" charset="0"/>
              </a:rPr>
              <a:t>GSoC: Rigorous support of Vertical Datums within OGRSpatialReference </a:t>
            </a:r>
            <a:endParaRPr lang="de-AT" smtClean="0">
              <a:latin typeface="Arial" pitchFamily="34" charset="0"/>
            </a:endParaRPr>
          </a:p>
        </p:txBody>
      </p:sp>
      <p:sp>
        <p:nvSpPr>
          <p:cNvPr id="614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5DE3B1-D8F7-4158-BB42-498125FE8BAC}" type="slidenum">
              <a:rPr lang="de-DE" smtClean="0">
                <a:latin typeface="Arial" pitchFamily="34" charset="0"/>
              </a:rPr>
              <a:pPr/>
              <a:t>12</a:t>
            </a:fld>
            <a:endParaRPr lang="de-DE" smtClean="0">
              <a:latin typeface="Arial" pitchFamily="34" charset="0"/>
            </a:endParaRPr>
          </a:p>
        </p:txBody>
      </p:sp>
      <p:sp>
        <p:nvSpPr>
          <p:cNvPr id="61445" name="Text Box 477"/>
          <p:cNvSpPr txBox="1">
            <a:spLocks noChangeArrowheads="1"/>
          </p:cNvSpPr>
          <p:nvPr/>
        </p:nvSpPr>
        <p:spPr bwMode="auto">
          <a:xfrm>
            <a:off x="555625" y="846138"/>
            <a:ext cx="82232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dirty="0">
                <a:sym typeface="Symbol" pitchFamily="18" charset="2"/>
              </a:rPr>
              <a:t>GRID (Raster) </a:t>
            </a:r>
            <a:r>
              <a:rPr lang="de-AT" dirty="0" smtClean="0">
                <a:sym typeface="Symbol" pitchFamily="18" charset="2"/>
              </a:rPr>
              <a:t>in </a:t>
            </a:r>
            <a:r>
              <a:rPr lang="de-AT" dirty="0" err="1" smtClean="0">
                <a:sym typeface="Symbol" pitchFamily="18" charset="2"/>
              </a:rPr>
              <a:t>geographic</a:t>
            </a:r>
            <a:r>
              <a:rPr lang="de-AT" dirty="0" smtClean="0">
                <a:sym typeface="Symbol" pitchFamily="18" charset="2"/>
              </a:rPr>
              <a:t> coordinate system</a:t>
            </a:r>
            <a:r>
              <a:rPr lang="de-AT" b="1" dirty="0" smtClean="0">
                <a:sym typeface="Symbol" pitchFamily="18" charset="2"/>
              </a:rPr>
              <a:t> </a:t>
            </a:r>
            <a:r>
              <a:rPr lang="de-AT" sz="1800" b="1" dirty="0">
                <a:solidFill>
                  <a:srgbClr val="3399FF"/>
                </a:solidFill>
                <a:sym typeface="Symbol" pitchFamily="18" charset="2"/>
              </a:rPr>
              <a:t></a:t>
            </a:r>
            <a:r>
              <a:rPr lang="de-AT" sz="1800" dirty="0">
                <a:solidFill>
                  <a:srgbClr val="3399FF"/>
                </a:solidFill>
                <a:sym typeface="Symbol" pitchFamily="18" charset="2"/>
              </a:rPr>
              <a:t>, </a:t>
            </a:r>
            <a:r>
              <a:rPr lang="de-AT" sz="1800" b="1" dirty="0">
                <a:solidFill>
                  <a:srgbClr val="3399FF"/>
                </a:solidFill>
                <a:sym typeface="Symbol" pitchFamily="18" charset="2"/>
              </a:rPr>
              <a:t></a:t>
            </a:r>
            <a:r>
              <a:rPr lang="de-AT" sz="1800" dirty="0">
                <a:sym typeface="Symbol" pitchFamily="18" charset="2"/>
              </a:rPr>
              <a:t> ; </a:t>
            </a:r>
            <a:r>
              <a:rPr lang="de-AT" dirty="0" smtClean="0">
                <a:sym typeface="Symbol" pitchFamily="18" charset="2"/>
              </a:rPr>
              <a:t>grid width </a:t>
            </a:r>
            <a:r>
              <a:rPr lang="de-AT" dirty="0">
                <a:sym typeface="Symbol" pitchFamily="18" charset="2"/>
              </a:rPr>
              <a:t>z.B. </a:t>
            </a:r>
            <a:r>
              <a:rPr lang="de-AT" dirty="0">
                <a:solidFill>
                  <a:srgbClr val="3399FF"/>
                </a:solidFill>
                <a:sym typeface="Symbol" pitchFamily="18" charset="2"/>
              </a:rPr>
              <a:t>30“x45“</a:t>
            </a:r>
            <a:r>
              <a:rPr lang="de-AT" dirty="0">
                <a:sym typeface="Symbol" pitchFamily="18" charset="2"/>
              </a:rPr>
              <a:t> ( ≈ 1x1 km ) </a:t>
            </a:r>
          </a:p>
          <a:p>
            <a:r>
              <a:rPr lang="de-AT" dirty="0" smtClean="0">
                <a:sym typeface="Symbol" pitchFamily="18" charset="2"/>
              </a:rPr>
              <a:t>Each grid post contains correction values  </a:t>
            </a:r>
            <a:r>
              <a:rPr lang="de-AT" dirty="0">
                <a:solidFill>
                  <a:srgbClr val="3399FF"/>
                </a:solidFill>
                <a:sym typeface="Symbol" pitchFamily="18" charset="2"/>
              </a:rPr>
              <a:t>d</a:t>
            </a:r>
            <a:r>
              <a:rPr lang="de-AT" dirty="0">
                <a:solidFill>
                  <a:srgbClr val="3399FF"/>
                </a:solidFill>
              </a:rPr>
              <a:t>, d</a:t>
            </a:r>
            <a:r>
              <a:rPr lang="de-AT" dirty="0" smtClean="0">
                <a:solidFill>
                  <a:srgbClr val="3399FF"/>
                </a:solidFill>
                <a:sym typeface="Symbol" pitchFamily="18" charset="2"/>
              </a:rPr>
              <a:t></a:t>
            </a:r>
            <a:endParaRPr lang="de-AT" dirty="0"/>
          </a:p>
        </p:txBody>
      </p:sp>
      <p:sp>
        <p:nvSpPr>
          <p:cNvPr id="61462" name="Text Box 495"/>
          <p:cNvSpPr txBox="1">
            <a:spLocks noChangeArrowheads="1"/>
          </p:cNvSpPr>
          <p:nvPr/>
        </p:nvSpPr>
        <p:spPr bwMode="auto">
          <a:xfrm>
            <a:off x="647700" y="5341348"/>
            <a:ext cx="6137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200" dirty="0" smtClean="0">
                <a:sym typeface="Symbol" pitchFamily="18" charset="2"/>
              </a:rPr>
              <a:t>Derived from  </a:t>
            </a:r>
            <a:r>
              <a:rPr lang="de-AT" sz="1200" dirty="0">
                <a:sym typeface="Symbol" pitchFamily="18" charset="2"/>
              </a:rPr>
              <a:t>28.120 </a:t>
            </a:r>
            <a:r>
              <a:rPr lang="de-AT" sz="1200" dirty="0" smtClean="0">
                <a:sym typeface="Symbol" pitchFamily="18" charset="2"/>
              </a:rPr>
              <a:t>control points (coordinates available in both MGI </a:t>
            </a:r>
            <a:r>
              <a:rPr lang="de-AT" sz="1200" dirty="0">
                <a:sym typeface="Symbol" pitchFamily="18" charset="2"/>
              </a:rPr>
              <a:t>und ETRS89 </a:t>
            </a:r>
            <a:r>
              <a:rPr lang="de-AT" sz="1200" dirty="0" smtClean="0">
                <a:sym typeface="Symbol" pitchFamily="18" charset="2"/>
              </a:rPr>
              <a:t>system);  Transformation accuracy  </a:t>
            </a:r>
            <a:r>
              <a:rPr lang="de-AT" sz="1200" dirty="0">
                <a:sym typeface="Symbol" pitchFamily="18" charset="2"/>
              </a:rPr>
              <a:t>&lt; 15 cm</a:t>
            </a:r>
            <a:endParaRPr lang="de-AT" sz="1200" dirty="0"/>
          </a:p>
        </p:txBody>
      </p:sp>
      <p:sp>
        <p:nvSpPr>
          <p:cNvPr id="61463" name="Text Box 496"/>
          <p:cNvSpPr txBox="1">
            <a:spLocks noChangeArrowheads="1"/>
          </p:cNvSpPr>
          <p:nvPr/>
        </p:nvSpPr>
        <p:spPr bwMode="auto">
          <a:xfrm>
            <a:off x="7372350" y="5411532"/>
            <a:ext cx="1225550" cy="3365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600" b="1">
                <a:solidFill>
                  <a:schemeClr val="bg1"/>
                </a:solidFill>
              </a:rPr>
              <a:t>GIS - GRID</a:t>
            </a:r>
          </a:p>
        </p:txBody>
      </p:sp>
      <p:sp>
        <p:nvSpPr>
          <p:cNvPr id="61464" name="Rectangle 497"/>
          <p:cNvSpPr>
            <a:spLocks noChangeArrowheads="1"/>
          </p:cNvSpPr>
          <p:nvPr/>
        </p:nvSpPr>
        <p:spPr bwMode="auto">
          <a:xfrm>
            <a:off x="571500" y="5317870"/>
            <a:ext cx="6296025" cy="514350"/>
          </a:xfrm>
          <a:prstGeom prst="rect">
            <a:avLst/>
          </a:prstGeom>
          <a:noFill/>
          <a:ln w="31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AutoShape 498"/>
          <p:cNvSpPr>
            <a:spLocks noChangeArrowheads="1"/>
          </p:cNvSpPr>
          <p:nvPr/>
        </p:nvSpPr>
        <p:spPr bwMode="auto">
          <a:xfrm>
            <a:off x="6648450" y="5506782"/>
            <a:ext cx="542925" cy="141288"/>
          </a:xfrm>
          <a:prstGeom prst="rightArrow">
            <a:avLst>
              <a:gd name="adj1" fmla="val 50000"/>
              <a:gd name="adj2" fmla="val 9606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Rectangle 500"/>
          <p:cNvSpPr>
            <a:spLocks noChangeArrowheads="1"/>
          </p:cNvSpPr>
          <p:nvPr/>
        </p:nvSpPr>
        <p:spPr bwMode="auto">
          <a:xfrm>
            <a:off x="4781550" y="1627188"/>
            <a:ext cx="676275" cy="161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8" name="Group 507"/>
          <p:cNvGrpSpPr/>
          <p:nvPr/>
        </p:nvGrpSpPr>
        <p:grpSpPr>
          <a:xfrm>
            <a:off x="753977" y="1423319"/>
            <a:ext cx="7346616" cy="3790365"/>
            <a:chOff x="1069975" y="1487488"/>
            <a:chExt cx="6613525" cy="2984500"/>
          </a:xfrm>
        </p:grpSpPr>
        <p:grpSp>
          <p:nvGrpSpPr>
            <p:cNvPr id="61444" name="Group 3"/>
            <p:cNvGrpSpPr>
              <a:grpSpLocks/>
            </p:cNvGrpSpPr>
            <p:nvPr/>
          </p:nvGrpSpPr>
          <p:grpSpPr bwMode="auto">
            <a:xfrm>
              <a:off x="1895475" y="1744663"/>
              <a:ext cx="4306888" cy="2187575"/>
              <a:chOff x="374" y="908"/>
              <a:chExt cx="2663" cy="1468"/>
            </a:xfrm>
          </p:grpSpPr>
          <p:pic>
            <p:nvPicPr>
              <p:cNvPr id="61473" name="Picture 4" descr="Image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4" y="947"/>
                <a:ext cx="2663" cy="1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61474" name="Group 5"/>
              <p:cNvGrpSpPr>
                <a:grpSpLocks/>
              </p:cNvGrpSpPr>
              <p:nvPr/>
            </p:nvGrpSpPr>
            <p:grpSpPr bwMode="auto">
              <a:xfrm>
                <a:off x="1460" y="1746"/>
                <a:ext cx="793" cy="410"/>
                <a:chOff x="1472" y="1794"/>
                <a:chExt cx="793" cy="410"/>
              </a:xfrm>
            </p:grpSpPr>
            <p:sp>
              <p:nvSpPr>
                <p:cNvPr id="61874" name="Oval 6"/>
                <p:cNvSpPr>
                  <a:spLocks noChangeArrowheads="1"/>
                </p:cNvSpPr>
                <p:nvPr/>
              </p:nvSpPr>
              <p:spPr bwMode="auto">
                <a:xfrm>
                  <a:off x="1474" y="195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75" name="Oval 7"/>
                <p:cNvSpPr>
                  <a:spLocks noChangeArrowheads="1"/>
                </p:cNvSpPr>
                <p:nvPr/>
              </p:nvSpPr>
              <p:spPr bwMode="auto">
                <a:xfrm>
                  <a:off x="1540" y="195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76" name="Oval 8"/>
                <p:cNvSpPr>
                  <a:spLocks noChangeArrowheads="1"/>
                </p:cNvSpPr>
                <p:nvPr/>
              </p:nvSpPr>
              <p:spPr bwMode="auto">
                <a:xfrm>
                  <a:off x="1542" y="202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77" name="Oval 9"/>
                <p:cNvSpPr>
                  <a:spLocks noChangeArrowheads="1"/>
                </p:cNvSpPr>
                <p:nvPr/>
              </p:nvSpPr>
              <p:spPr bwMode="auto">
                <a:xfrm>
                  <a:off x="1472" y="202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78" name="Oval 10"/>
                <p:cNvSpPr>
                  <a:spLocks noChangeArrowheads="1"/>
                </p:cNvSpPr>
                <p:nvPr/>
              </p:nvSpPr>
              <p:spPr bwMode="auto">
                <a:xfrm>
                  <a:off x="1613" y="1954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79" name="Oval 11"/>
                <p:cNvSpPr>
                  <a:spLocks noChangeArrowheads="1"/>
                </p:cNvSpPr>
                <p:nvPr/>
              </p:nvSpPr>
              <p:spPr bwMode="auto">
                <a:xfrm>
                  <a:off x="1679" y="1954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80" name="Oval 12"/>
                <p:cNvSpPr>
                  <a:spLocks noChangeArrowheads="1"/>
                </p:cNvSpPr>
                <p:nvPr/>
              </p:nvSpPr>
              <p:spPr bwMode="auto">
                <a:xfrm>
                  <a:off x="1681" y="2028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81" name="Oval 13"/>
                <p:cNvSpPr>
                  <a:spLocks noChangeArrowheads="1"/>
                </p:cNvSpPr>
                <p:nvPr/>
              </p:nvSpPr>
              <p:spPr bwMode="auto">
                <a:xfrm>
                  <a:off x="1611" y="2028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82" name="Oval 14"/>
                <p:cNvSpPr>
                  <a:spLocks noChangeArrowheads="1"/>
                </p:cNvSpPr>
                <p:nvPr/>
              </p:nvSpPr>
              <p:spPr bwMode="auto">
                <a:xfrm>
                  <a:off x="1750" y="195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83" name="Oval 15"/>
                <p:cNvSpPr>
                  <a:spLocks noChangeArrowheads="1"/>
                </p:cNvSpPr>
                <p:nvPr/>
              </p:nvSpPr>
              <p:spPr bwMode="auto">
                <a:xfrm>
                  <a:off x="1816" y="195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84" name="Oval 16"/>
                <p:cNvSpPr>
                  <a:spLocks noChangeArrowheads="1"/>
                </p:cNvSpPr>
                <p:nvPr/>
              </p:nvSpPr>
              <p:spPr bwMode="auto">
                <a:xfrm>
                  <a:off x="1818" y="202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85" name="Oval 17"/>
                <p:cNvSpPr>
                  <a:spLocks noChangeArrowheads="1"/>
                </p:cNvSpPr>
                <p:nvPr/>
              </p:nvSpPr>
              <p:spPr bwMode="auto">
                <a:xfrm>
                  <a:off x="1748" y="202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86" name="Oval 18"/>
                <p:cNvSpPr>
                  <a:spLocks noChangeArrowheads="1"/>
                </p:cNvSpPr>
                <p:nvPr/>
              </p:nvSpPr>
              <p:spPr bwMode="auto">
                <a:xfrm>
                  <a:off x="1474" y="2103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87" name="Oval 19"/>
                <p:cNvSpPr>
                  <a:spLocks noChangeArrowheads="1"/>
                </p:cNvSpPr>
                <p:nvPr/>
              </p:nvSpPr>
              <p:spPr bwMode="auto">
                <a:xfrm>
                  <a:off x="1540" y="2103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88" name="Oval 20"/>
                <p:cNvSpPr>
                  <a:spLocks noChangeArrowheads="1"/>
                </p:cNvSpPr>
                <p:nvPr/>
              </p:nvSpPr>
              <p:spPr bwMode="auto">
                <a:xfrm>
                  <a:off x="1542" y="2177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89" name="Oval 21"/>
                <p:cNvSpPr>
                  <a:spLocks noChangeArrowheads="1"/>
                </p:cNvSpPr>
                <p:nvPr/>
              </p:nvSpPr>
              <p:spPr bwMode="auto">
                <a:xfrm>
                  <a:off x="1472" y="2177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90" name="Oval 22"/>
                <p:cNvSpPr>
                  <a:spLocks noChangeArrowheads="1"/>
                </p:cNvSpPr>
                <p:nvPr/>
              </p:nvSpPr>
              <p:spPr bwMode="auto">
                <a:xfrm>
                  <a:off x="1613" y="210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91" name="Oval 23"/>
                <p:cNvSpPr>
                  <a:spLocks noChangeArrowheads="1"/>
                </p:cNvSpPr>
                <p:nvPr/>
              </p:nvSpPr>
              <p:spPr bwMode="auto">
                <a:xfrm>
                  <a:off x="1679" y="210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92" name="Oval 24"/>
                <p:cNvSpPr>
                  <a:spLocks noChangeArrowheads="1"/>
                </p:cNvSpPr>
                <p:nvPr/>
              </p:nvSpPr>
              <p:spPr bwMode="auto">
                <a:xfrm>
                  <a:off x="1681" y="2176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93" name="Oval 25"/>
                <p:cNvSpPr>
                  <a:spLocks noChangeArrowheads="1"/>
                </p:cNvSpPr>
                <p:nvPr/>
              </p:nvSpPr>
              <p:spPr bwMode="auto">
                <a:xfrm>
                  <a:off x="1611" y="2176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94" name="Oval 26"/>
                <p:cNvSpPr>
                  <a:spLocks noChangeArrowheads="1"/>
                </p:cNvSpPr>
                <p:nvPr/>
              </p:nvSpPr>
              <p:spPr bwMode="auto">
                <a:xfrm>
                  <a:off x="1750" y="2103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95" name="Oval 27"/>
                <p:cNvSpPr>
                  <a:spLocks noChangeArrowheads="1"/>
                </p:cNvSpPr>
                <p:nvPr/>
              </p:nvSpPr>
              <p:spPr bwMode="auto">
                <a:xfrm>
                  <a:off x="1816" y="2103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96" name="Oval 28"/>
                <p:cNvSpPr>
                  <a:spLocks noChangeArrowheads="1"/>
                </p:cNvSpPr>
                <p:nvPr/>
              </p:nvSpPr>
              <p:spPr bwMode="auto">
                <a:xfrm>
                  <a:off x="1818" y="2177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97" name="Oval 29"/>
                <p:cNvSpPr>
                  <a:spLocks noChangeArrowheads="1"/>
                </p:cNvSpPr>
                <p:nvPr/>
              </p:nvSpPr>
              <p:spPr bwMode="auto">
                <a:xfrm>
                  <a:off x="1748" y="2177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98" name="Oval 30"/>
                <p:cNvSpPr>
                  <a:spLocks noChangeArrowheads="1"/>
                </p:cNvSpPr>
                <p:nvPr/>
              </p:nvSpPr>
              <p:spPr bwMode="auto">
                <a:xfrm>
                  <a:off x="1476" y="179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99" name="Oval 31"/>
                <p:cNvSpPr>
                  <a:spLocks noChangeArrowheads="1"/>
                </p:cNvSpPr>
                <p:nvPr/>
              </p:nvSpPr>
              <p:spPr bwMode="auto">
                <a:xfrm>
                  <a:off x="1542" y="179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00" name="Oval 32"/>
                <p:cNvSpPr>
                  <a:spLocks noChangeArrowheads="1"/>
                </p:cNvSpPr>
                <p:nvPr/>
              </p:nvSpPr>
              <p:spPr bwMode="auto">
                <a:xfrm>
                  <a:off x="1544" y="186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01" name="Oval 33"/>
                <p:cNvSpPr>
                  <a:spLocks noChangeArrowheads="1"/>
                </p:cNvSpPr>
                <p:nvPr/>
              </p:nvSpPr>
              <p:spPr bwMode="auto">
                <a:xfrm>
                  <a:off x="1474" y="186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02" name="Oval 34"/>
                <p:cNvSpPr>
                  <a:spLocks noChangeArrowheads="1"/>
                </p:cNvSpPr>
                <p:nvPr/>
              </p:nvSpPr>
              <p:spPr bwMode="auto">
                <a:xfrm>
                  <a:off x="1615" y="1794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03" name="Oval 35"/>
                <p:cNvSpPr>
                  <a:spLocks noChangeArrowheads="1"/>
                </p:cNvSpPr>
                <p:nvPr/>
              </p:nvSpPr>
              <p:spPr bwMode="auto">
                <a:xfrm>
                  <a:off x="1681" y="1794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04" name="Oval 36"/>
                <p:cNvSpPr>
                  <a:spLocks noChangeArrowheads="1"/>
                </p:cNvSpPr>
                <p:nvPr/>
              </p:nvSpPr>
              <p:spPr bwMode="auto">
                <a:xfrm>
                  <a:off x="1683" y="1868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05" name="Oval 37"/>
                <p:cNvSpPr>
                  <a:spLocks noChangeArrowheads="1"/>
                </p:cNvSpPr>
                <p:nvPr/>
              </p:nvSpPr>
              <p:spPr bwMode="auto">
                <a:xfrm>
                  <a:off x="1613" y="1868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06" name="Oval 38"/>
                <p:cNvSpPr>
                  <a:spLocks noChangeArrowheads="1"/>
                </p:cNvSpPr>
                <p:nvPr/>
              </p:nvSpPr>
              <p:spPr bwMode="auto">
                <a:xfrm>
                  <a:off x="1752" y="179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07" name="Oval 39"/>
                <p:cNvSpPr>
                  <a:spLocks noChangeArrowheads="1"/>
                </p:cNvSpPr>
                <p:nvPr/>
              </p:nvSpPr>
              <p:spPr bwMode="auto">
                <a:xfrm>
                  <a:off x="1818" y="179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08" name="Oval 40"/>
                <p:cNvSpPr>
                  <a:spLocks noChangeArrowheads="1"/>
                </p:cNvSpPr>
                <p:nvPr/>
              </p:nvSpPr>
              <p:spPr bwMode="auto">
                <a:xfrm>
                  <a:off x="1820" y="186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09" name="Oval 41"/>
                <p:cNvSpPr>
                  <a:spLocks noChangeArrowheads="1"/>
                </p:cNvSpPr>
                <p:nvPr/>
              </p:nvSpPr>
              <p:spPr bwMode="auto">
                <a:xfrm>
                  <a:off x="1750" y="186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10" name="Oval 42"/>
                <p:cNvSpPr>
                  <a:spLocks noChangeArrowheads="1"/>
                </p:cNvSpPr>
                <p:nvPr/>
              </p:nvSpPr>
              <p:spPr bwMode="auto">
                <a:xfrm>
                  <a:off x="1892" y="195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11" name="Oval 43"/>
                <p:cNvSpPr>
                  <a:spLocks noChangeArrowheads="1"/>
                </p:cNvSpPr>
                <p:nvPr/>
              </p:nvSpPr>
              <p:spPr bwMode="auto">
                <a:xfrm>
                  <a:off x="1958" y="195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12" name="Oval 44"/>
                <p:cNvSpPr>
                  <a:spLocks noChangeArrowheads="1"/>
                </p:cNvSpPr>
                <p:nvPr/>
              </p:nvSpPr>
              <p:spPr bwMode="auto">
                <a:xfrm>
                  <a:off x="1960" y="202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13" name="Oval 45"/>
                <p:cNvSpPr>
                  <a:spLocks noChangeArrowheads="1"/>
                </p:cNvSpPr>
                <p:nvPr/>
              </p:nvSpPr>
              <p:spPr bwMode="auto">
                <a:xfrm>
                  <a:off x="1890" y="202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14" name="Oval 46"/>
                <p:cNvSpPr>
                  <a:spLocks noChangeArrowheads="1"/>
                </p:cNvSpPr>
                <p:nvPr/>
              </p:nvSpPr>
              <p:spPr bwMode="auto">
                <a:xfrm>
                  <a:off x="2031" y="1954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15" name="Oval 47"/>
                <p:cNvSpPr>
                  <a:spLocks noChangeArrowheads="1"/>
                </p:cNvSpPr>
                <p:nvPr/>
              </p:nvSpPr>
              <p:spPr bwMode="auto">
                <a:xfrm>
                  <a:off x="2097" y="1954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16" name="Oval 48"/>
                <p:cNvSpPr>
                  <a:spLocks noChangeArrowheads="1"/>
                </p:cNvSpPr>
                <p:nvPr/>
              </p:nvSpPr>
              <p:spPr bwMode="auto">
                <a:xfrm>
                  <a:off x="2099" y="2028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17" name="Oval 49"/>
                <p:cNvSpPr>
                  <a:spLocks noChangeArrowheads="1"/>
                </p:cNvSpPr>
                <p:nvPr/>
              </p:nvSpPr>
              <p:spPr bwMode="auto">
                <a:xfrm>
                  <a:off x="2029" y="2028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18" name="Oval 50"/>
                <p:cNvSpPr>
                  <a:spLocks noChangeArrowheads="1"/>
                </p:cNvSpPr>
                <p:nvPr/>
              </p:nvSpPr>
              <p:spPr bwMode="auto">
                <a:xfrm>
                  <a:off x="2168" y="195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19" name="Oval 51"/>
                <p:cNvSpPr>
                  <a:spLocks noChangeArrowheads="1"/>
                </p:cNvSpPr>
                <p:nvPr/>
              </p:nvSpPr>
              <p:spPr bwMode="auto">
                <a:xfrm>
                  <a:off x="2234" y="195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20" name="Oval 52"/>
                <p:cNvSpPr>
                  <a:spLocks noChangeArrowheads="1"/>
                </p:cNvSpPr>
                <p:nvPr/>
              </p:nvSpPr>
              <p:spPr bwMode="auto">
                <a:xfrm>
                  <a:off x="2236" y="202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21" name="Oval 53"/>
                <p:cNvSpPr>
                  <a:spLocks noChangeArrowheads="1"/>
                </p:cNvSpPr>
                <p:nvPr/>
              </p:nvSpPr>
              <p:spPr bwMode="auto">
                <a:xfrm>
                  <a:off x="2166" y="202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22" name="Oval 54"/>
                <p:cNvSpPr>
                  <a:spLocks noChangeArrowheads="1"/>
                </p:cNvSpPr>
                <p:nvPr/>
              </p:nvSpPr>
              <p:spPr bwMode="auto">
                <a:xfrm>
                  <a:off x="1892" y="2103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23" name="Oval 55"/>
                <p:cNvSpPr>
                  <a:spLocks noChangeArrowheads="1"/>
                </p:cNvSpPr>
                <p:nvPr/>
              </p:nvSpPr>
              <p:spPr bwMode="auto">
                <a:xfrm>
                  <a:off x="1958" y="2103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24" name="Oval 56"/>
                <p:cNvSpPr>
                  <a:spLocks noChangeArrowheads="1"/>
                </p:cNvSpPr>
                <p:nvPr/>
              </p:nvSpPr>
              <p:spPr bwMode="auto">
                <a:xfrm>
                  <a:off x="1960" y="2177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25" name="Oval 57"/>
                <p:cNvSpPr>
                  <a:spLocks noChangeArrowheads="1"/>
                </p:cNvSpPr>
                <p:nvPr/>
              </p:nvSpPr>
              <p:spPr bwMode="auto">
                <a:xfrm>
                  <a:off x="1890" y="2177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26" name="Oval 58"/>
                <p:cNvSpPr>
                  <a:spLocks noChangeArrowheads="1"/>
                </p:cNvSpPr>
                <p:nvPr/>
              </p:nvSpPr>
              <p:spPr bwMode="auto">
                <a:xfrm>
                  <a:off x="2031" y="210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27" name="Oval 59"/>
                <p:cNvSpPr>
                  <a:spLocks noChangeArrowheads="1"/>
                </p:cNvSpPr>
                <p:nvPr/>
              </p:nvSpPr>
              <p:spPr bwMode="auto">
                <a:xfrm>
                  <a:off x="2097" y="210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28" name="Oval 60"/>
                <p:cNvSpPr>
                  <a:spLocks noChangeArrowheads="1"/>
                </p:cNvSpPr>
                <p:nvPr/>
              </p:nvSpPr>
              <p:spPr bwMode="auto">
                <a:xfrm>
                  <a:off x="2099" y="2176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29" name="Oval 61"/>
                <p:cNvSpPr>
                  <a:spLocks noChangeArrowheads="1"/>
                </p:cNvSpPr>
                <p:nvPr/>
              </p:nvSpPr>
              <p:spPr bwMode="auto">
                <a:xfrm>
                  <a:off x="2029" y="2176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30" name="Oval 62"/>
                <p:cNvSpPr>
                  <a:spLocks noChangeArrowheads="1"/>
                </p:cNvSpPr>
                <p:nvPr/>
              </p:nvSpPr>
              <p:spPr bwMode="auto">
                <a:xfrm>
                  <a:off x="2168" y="2103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31" name="Oval 63"/>
                <p:cNvSpPr>
                  <a:spLocks noChangeArrowheads="1"/>
                </p:cNvSpPr>
                <p:nvPr/>
              </p:nvSpPr>
              <p:spPr bwMode="auto">
                <a:xfrm>
                  <a:off x="2234" y="2103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32" name="Oval 64"/>
                <p:cNvSpPr>
                  <a:spLocks noChangeArrowheads="1"/>
                </p:cNvSpPr>
                <p:nvPr/>
              </p:nvSpPr>
              <p:spPr bwMode="auto">
                <a:xfrm>
                  <a:off x="2236" y="2177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33" name="Oval 65"/>
                <p:cNvSpPr>
                  <a:spLocks noChangeArrowheads="1"/>
                </p:cNvSpPr>
                <p:nvPr/>
              </p:nvSpPr>
              <p:spPr bwMode="auto">
                <a:xfrm>
                  <a:off x="2166" y="2177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34" name="Oval 66"/>
                <p:cNvSpPr>
                  <a:spLocks noChangeArrowheads="1"/>
                </p:cNvSpPr>
                <p:nvPr/>
              </p:nvSpPr>
              <p:spPr bwMode="auto">
                <a:xfrm>
                  <a:off x="1894" y="179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35" name="Oval 67"/>
                <p:cNvSpPr>
                  <a:spLocks noChangeArrowheads="1"/>
                </p:cNvSpPr>
                <p:nvPr/>
              </p:nvSpPr>
              <p:spPr bwMode="auto">
                <a:xfrm>
                  <a:off x="1960" y="179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36" name="Oval 68"/>
                <p:cNvSpPr>
                  <a:spLocks noChangeArrowheads="1"/>
                </p:cNvSpPr>
                <p:nvPr/>
              </p:nvSpPr>
              <p:spPr bwMode="auto">
                <a:xfrm>
                  <a:off x="1962" y="186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37" name="Oval 69"/>
                <p:cNvSpPr>
                  <a:spLocks noChangeArrowheads="1"/>
                </p:cNvSpPr>
                <p:nvPr/>
              </p:nvSpPr>
              <p:spPr bwMode="auto">
                <a:xfrm>
                  <a:off x="1892" y="186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38" name="Oval 70"/>
                <p:cNvSpPr>
                  <a:spLocks noChangeArrowheads="1"/>
                </p:cNvSpPr>
                <p:nvPr/>
              </p:nvSpPr>
              <p:spPr bwMode="auto">
                <a:xfrm>
                  <a:off x="2033" y="1794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39" name="Oval 71"/>
                <p:cNvSpPr>
                  <a:spLocks noChangeArrowheads="1"/>
                </p:cNvSpPr>
                <p:nvPr/>
              </p:nvSpPr>
              <p:spPr bwMode="auto">
                <a:xfrm>
                  <a:off x="2099" y="1794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40" name="Oval 72"/>
                <p:cNvSpPr>
                  <a:spLocks noChangeArrowheads="1"/>
                </p:cNvSpPr>
                <p:nvPr/>
              </p:nvSpPr>
              <p:spPr bwMode="auto">
                <a:xfrm>
                  <a:off x="2101" y="1868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41" name="Oval 73"/>
                <p:cNvSpPr>
                  <a:spLocks noChangeArrowheads="1"/>
                </p:cNvSpPr>
                <p:nvPr/>
              </p:nvSpPr>
              <p:spPr bwMode="auto">
                <a:xfrm>
                  <a:off x="2031" y="1868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42" name="Oval 74"/>
                <p:cNvSpPr>
                  <a:spLocks noChangeArrowheads="1"/>
                </p:cNvSpPr>
                <p:nvPr/>
              </p:nvSpPr>
              <p:spPr bwMode="auto">
                <a:xfrm>
                  <a:off x="2170" y="179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43" name="Oval 75"/>
                <p:cNvSpPr>
                  <a:spLocks noChangeArrowheads="1"/>
                </p:cNvSpPr>
                <p:nvPr/>
              </p:nvSpPr>
              <p:spPr bwMode="auto">
                <a:xfrm>
                  <a:off x="2236" y="179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44" name="Oval 76"/>
                <p:cNvSpPr>
                  <a:spLocks noChangeArrowheads="1"/>
                </p:cNvSpPr>
                <p:nvPr/>
              </p:nvSpPr>
              <p:spPr bwMode="auto">
                <a:xfrm>
                  <a:off x="2238" y="186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45" name="Oval 77"/>
                <p:cNvSpPr>
                  <a:spLocks noChangeArrowheads="1"/>
                </p:cNvSpPr>
                <p:nvPr/>
              </p:nvSpPr>
              <p:spPr bwMode="auto">
                <a:xfrm>
                  <a:off x="2168" y="186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75" name="Oval 78"/>
              <p:cNvSpPr>
                <a:spLocks noChangeArrowheads="1"/>
              </p:cNvSpPr>
              <p:nvPr/>
            </p:nvSpPr>
            <p:spPr bwMode="auto">
              <a:xfrm>
                <a:off x="1466" y="14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6" name="Oval 79"/>
              <p:cNvSpPr>
                <a:spLocks noChangeArrowheads="1"/>
              </p:cNvSpPr>
              <p:nvPr/>
            </p:nvSpPr>
            <p:spPr bwMode="auto">
              <a:xfrm>
                <a:off x="1532" y="14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7" name="Oval 80"/>
              <p:cNvSpPr>
                <a:spLocks noChangeArrowheads="1"/>
              </p:cNvSpPr>
              <p:nvPr/>
            </p:nvSpPr>
            <p:spPr bwMode="auto">
              <a:xfrm>
                <a:off x="1534" y="152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8" name="Oval 81"/>
              <p:cNvSpPr>
                <a:spLocks noChangeArrowheads="1"/>
              </p:cNvSpPr>
              <p:nvPr/>
            </p:nvSpPr>
            <p:spPr bwMode="auto">
              <a:xfrm>
                <a:off x="1464" y="152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9" name="Oval 82"/>
              <p:cNvSpPr>
                <a:spLocks noChangeArrowheads="1"/>
              </p:cNvSpPr>
              <p:nvPr/>
            </p:nvSpPr>
            <p:spPr bwMode="auto">
              <a:xfrm>
                <a:off x="1605" y="144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0" name="Oval 83"/>
              <p:cNvSpPr>
                <a:spLocks noChangeArrowheads="1"/>
              </p:cNvSpPr>
              <p:nvPr/>
            </p:nvSpPr>
            <p:spPr bwMode="auto">
              <a:xfrm>
                <a:off x="1671" y="144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1" name="Oval 84"/>
              <p:cNvSpPr>
                <a:spLocks noChangeArrowheads="1"/>
              </p:cNvSpPr>
              <p:nvPr/>
            </p:nvSpPr>
            <p:spPr bwMode="auto">
              <a:xfrm>
                <a:off x="1673" y="152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2" name="Oval 85"/>
              <p:cNvSpPr>
                <a:spLocks noChangeArrowheads="1"/>
              </p:cNvSpPr>
              <p:nvPr/>
            </p:nvSpPr>
            <p:spPr bwMode="auto">
              <a:xfrm>
                <a:off x="1603" y="152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3" name="Oval 86"/>
              <p:cNvSpPr>
                <a:spLocks noChangeArrowheads="1"/>
              </p:cNvSpPr>
              <p:nvPr/>
            </p:nvSpPr>
            <p:spPr bwMode="auto">
              <a:xfrm>
                <a:off x="1742" y="14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4" name="Oval 87"/>
              <p:cNvSpPr>
                <a:spLocks noChangeArrowheads="1"/>
              </p:cNvSpPr>
              <p:nvPr/>
            </p:nvSpPr>
            <p:spPr bwMode="auto">
              <a:xfrm>
                <a:off x="1808" y="14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5" name="Oval 88"/>
              <p:cNvSpPr>
                <a:spLocks noChangeArrowheads="1"/>
              </p:cNvSpPr>
              <p:nvPr/>
            </p:nvSpPr>
            <p:spPr bwMode="auto">
              <a:xfrm>
                <a:off x="1810" y="152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6" name="Oval 89"/>
              <p:cNvSpPr>
                <a:spLocks noChangeArrowheads="1"/>
              </p:cNvSpPr>
              <p:nvPr/>
            </p:nvSpPr>
            <p:spPr bwMode="auto">
              <a:xfrm>
                <a:off x="1740" y="152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7" name="Oval 90"/>
              <p:cNvSpPr>
                <a:spLocks noChangeArrowheads="1"/>
              </p:cNvSpPr>
              <p:nvPr/>
            </p:nvSpPr>
            <p:spPr bwMode="auto">
              <a:xfrm>
                <a:off x="1466" y="159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8" name="Oval 91"/>
              <p:cNvSpPr>
                <a:spLocks noChangeArrowheads="1"/>
              </p:cNvSpPr>
              <p:nvPr/>
            </p:nvSpPr>
            <p:spPr bwMode="auto">
              <a:xfrm>
                <a:off x="1532" y="159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9" name="Oval 92"/>
              <p:cNvSpPr>
                <a:spLocks noChangeArrowheads="1"/>
              </p:cNvSpPr>
              <p:nvPr/>
            </p:nvSpPr>
            <p:spPr bwMode="auto">
              <a:xfrm>
                <a:off x="1534" y="167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0" name="Oval 93"/>
              <p:cNvSpPr>
                <a:spLocks noChangeArrowheads="1"/>
              </p:cNvSpPr>
              <p:nvPr/>
            </p:nvSpPr>
            <p:spPr bwMode="auto">
              <a:xfrm>
                <a:off x="1464" y="167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1" name="Oval 94"/>
              <p:cNvSpPr>
                <a:spLocks noChangeArrowheads="1"/>
              </p:cNvSpPr>
              <p:nvPr/>
            </p:nvSpPr>
            <p:spPr bwMode="auto">
              <a:xfrm>
                <a:off x="1605" y="159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2" name="Oval 95"/>
              <p:cNvSpPr>
                <a:spLocks noChangeArrowheads="1"/>
              </p:cNvSpPr>
              <p:nvPr/>
            </p:nvSpPr>
            <p:spPr bwMode="auto">
              <a:xfrm>
                <a:off x="1671" y="159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3" name="Oval 96"/>
              <p:cNvSpPr>
                <a:spLocks noChangeArrowheads="1"/>
              </p:cNvSpPr>
              <p:nvPr/>
            </p:nvSpPr>
            <p:spPr bwMode="auto">
              <a:xfrm>
                <a:off x="1673" y="167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4" name="Oval 97"/>
              <p:cNvSpPr>
                <a:spLocks noChangeArrowheads="1"/>
              </p:cNvSpPr>
              <p:nvPr/>
            </p:nvSpPr>
            <p:spPr bwMode="auto">
              <a:xfrm>
                <a:off x="1603" y="167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5" name="Oval 98"/>
              <p:cNvSpPr>
                <a:spLocks noChangeArrowheads="1"/>
              </p:cNvSpPr>
              <p:nvPr/>
            </p:nvSpPr>
            <p:spPr bwMode="auto">
              <a:xfrm>
                <a:off x="1742" y="159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6" name="Oval 99"/>
              <p:cNvSpPr>
                <a:spLocks noChangeArrowheads="1"/>
              </p:cNvSpPr>
              <p:nvPr/>
            </p:nvSpPr>
            <p:spPr bwMode="auto">
              <a:xfrm>
                <a:off x="1808" y="159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7" name="Oval 100"/>
              <p:cNvSpPr>
                <a:spLocks noChangeArrowheads="1"/>
              </p:cNvSpPr>
              <p:nvPr/>
            </p:nvSpPr>
            <p:spPr bwMode="auto">
              <a:xfrm>
                <a:off x="1810" y="167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8" name="Oval 101"/>
              <p:cNvSpPr>
                <a:spLocks noChangeArrowheads="1"/>
              </p:cNvSpPr>
              <p:nvPr/>
            </p:nvSpPr>
            <p:spPr bwMode="auto">
              <a:xfrm>
                <a:off x="1740" y="167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9" name="Oval 102"/>
              <p:cNvSpPr>
                <a:spLocks noChangeArrowheads="1"/>
              </p:cNvSpPr>
              <p:nvPr/>
            </p:nvSpPr>
            <p:spPr bwMode="auto">
              <a:xfrm>
                <a:off x="1536" y="136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0" name="Oval 103"/>
              <p:cNvSpPr>
                <a:spLocks noChangeArrowheads="1"/>
              </p:cNvSpPr>
              <p:nvPr/>
            </p:nvSpPr>
            <p:spPr bwMode="auto">
              <a:xfrm>
                <a:off x="1466" y="136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1" name="Oval 104"/>
              <p:cNvSpPr>
                <a:spLocks noChangeArrowheads="1"/>
              </p:cNvSpPr>
              <p:nvPr/>
            </p:nvSpPr>
            <p:spPr bwMode="auto">
              <a:xfrm>
                <a:off x="1607" y="128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2" name="Oval 105"/>
              <p:cNvSpPr>
                <a:spLocks noChangeArrowheads="1"/>
              </p:cNvSpPr>
              <p:nvPr/>
            </p:nvSpPr>
            <p:spPr bwMode="auto">
              <a:xfrm>
                <a:off x="1673" y="128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3" name="Oval 106"/>
              <p:cNvSpPr>
                <a:spLocks noChangeArrowheads="1"/>
              </p:cNvSpPr>
              <p:nvPr/>
            </p:nvSpPr>
            <p:spPr bwMode="auto">
              <a:xfrm>
                <a:off x="1675" y="136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4" name="Oval 107"/>
              <p:cNvSpPr>
                <a:spLocks noChangeArrowheads="1"/>
              </p:cNvSpPr>
              <p:nvPr/>
            </p:nvSpPr>
            <p:spPr bwMode="auto">
              <a:xfrm>
                <a:off x="1605" y="136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5" name="Oval 108"/>
              <p:cNvSpPr>
                <a:spLocks noChangeArrowheads="1"/>
              </p:cNvSpPr>
              <p:nvPr/>
            </p:nvSpPr>
            <p:spPr bwMode="auto">
              <a:xfrm>
                <a:off x="1744" y="128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6" name="Oval 109"/>
              <p:cNvSpPr>
                <a:spLocks noChangeArrowheads="1"/>
              </p:cNvSpPr>
              <p:nvPr/>
            </p:nvSpPr>
            <p:spPr bwMode="auto">
              <a:xfrm>
                <a:off x="1810" y="128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7" name="Oval 110"/>
              <p:cNvSpPr>
                <a:spLocks noChangeArrowheads="1"/>
              </p:cNvSpPr>
              <p:nvPr/>
            </p:nvSpPr>
            <p:spPr bwMode="auto">
              <a:xfrm>
                <a:off x="1812" y="136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8" name="Oval 111"/>
              <p:cNvSpPr>
                <a:spLocks noChangeArrowheads="1"/>
              </p:cNvSpPr>
              <p:nvPr/>
            </p:nvSpPr>
            <p:spPr bwMode="auto">
              <a:xfrm>
                <a:off x="1742" y="136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9" name="Oval 112"/>
              <p:cNvSpPr>
                <a:spLocks noChangeArrowheads="1"/>
              </p:cNvSpPr>
              <p:nvPr/>
            </p:nvSpPr>
            <p:spPr bwMode="auto">
              <a:xfrm>
                <a:off x="1884" y="14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0" name="Oval 113"/>
              <p:cNvSpPr>
                <a:spLocks noChangeArrowheads="1"/>
              </p:cNvSpPr>
              <p:nvPr/>
            </p:nvSpPr>
            <p:spPr bwMode="auto">
              <a:xfrm>
                <a:off x="1950" y="14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1" name="Oval 114"/>
              <p:cNvSpPr>
                <a:spLocks noChangeArrowheads="1"/>
              </p:cNvSpPr>
              <p:nvPr/>
            </p:nvSpPr>
            <p:spPr bwMode="auto">
              <a:xfrm>
                <a:off x="1952" y="152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2" name="Oval 115"/>
              <p:cNvSpPr>
                <a:spLocks noChangeArrowheads="1"/>
              </p:cNvSpPr>
              <p:nvPr/>
            </p:nvSpPr>
            <p:spPr bwMode="auto">
              <a:xfrm>
                <a:off x="1882" y="152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3" name="Oval 116"/>
              <p:cNvSpPr>
                <a:spLocks noChangeArrowheads="1"/>
              </p:cNvSpPr>
              <p:nvPr/>
            </p:nvSpPr>
            <p:spPr bwMode="auto">
              <a:xfrm>
                <a:off x="2023" y="144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4" name="Oval 117"/>
              <p:cNvSpPr>
                <a:spLocks noChangeArrowheads="1"/>
              </p:cNvSpPr>
              <p:nvPr/>
            </p:nvSpPr>
            <p:spPr bwMode="auto">
              <a:xfrm>
                <a:off x="2089" y="144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5" name="Oval 118"/>
              <p:cNvSpPr>
                <a:spLocks noChangeArrowheads="1"/>
              </p:cNvSpPr>
              <p:nvPr/>
            </p:nvSpPr>
            <p:spPr bwMode="auto">
              <a:xfrm>
                <a:off x="2091" y="152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6" name="Oval 119"/>
              <p:cNvSpPr>
                <a:spLocks noChangeArrowheads="1"/>
              </p:cNvSpPr>
              <p:nvPr/>
            </p:nvSpPr>
            <p:spPr bwMode="auto">
              <a:xfrm>
                <a:off x="2021" y="152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7" name="Oval 120"/>
              <p:cNvSpPr>
                <a:spLocks noChangeArrowheads="1"/>
              </p:cNvSpPr>
              <p:nvPr/>
            </p:nvSpPr>
            <p:spPr bwMode="auto">
              <a:xfrm>
                <a:off x="2160" y="14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8" name="Oval 121"/>
              <p:cNvSpPr>
                <a:spLocks noChangeArrowheads="1"/>
              </p:cNvSpPr>
              <p:nvPr/>
            </p:nvSpPr>
            <p:spPr bwMode="auto">
              <a:xfrm>
                <a:off x="2226" y="14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9" name="Oval 122"/>
              <p:cNvSpPr>
                <a:spLocks noChangeArrowheads="1"/>
              </p:cNvSpPr>
              <p:nvPr/>
            </p:nvSpPr>
            <p:spPr bwMode="auto">
              <a:xfrm>
                <a:off x="2228" y="152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0" name="Oval 123"/>
              <p:cNvSpPr>
                <a:spLocks noChangeArrowheads="1"/>
              </p:cNvSpPr>
              <p:nvPr/>
            </p:nvSpPr>
            <p:spPr bwMode="auto">
              <a:xfrm>
                <a:off x="2158" y="152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1" name="Oval 124"/>
              <p:cNvSpPr>
                <a:spLocks noChangeArrowheads="1"/>
              </p:cNvSpPr>
              <p:nvPr/>
            </p:nvSpPr>
            <p:spPr bwMode="auto">
              <a:xfrm>
                <a:off x="1884" y="159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2" name="Oval 125"/>
              <p:cNvSpPr>
                <a:spLocks noChangeArrowheads="1"/>
              </p:cNvSpPr>
              <p:nvPr/>
            </p:nvSpPr>
            <p:spPr bwMode="auto">
              <a:xfrm>
                <a:off x="1950" y="159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3" name="Oval 126"/>
              <p:cNvSpPr>
                <a:spLocks noChangeArrowheads="1"/>
              </p:cNvSpPr>
              <p:nvPr/>
            </p:nvSpPr>
            <p:spPr bwMode="auto">
              <a:xfrm>
                <a:off x="1952" y="167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4" name="Oval 127"/>
              <p:cNvSpPr>
                <a:spLocks noChangeArrowheads="1"/>
              </p:cNvSpPr>
              <p:nvPr/>
            </p:nvSpPr>
            <p:spPr bwMode="auto">
              <a:xfrm>
                <a:off x="1882" y="167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5" name="Oval 128"/>
              <p:cNvSpPr>
                <a:spLocks noChangeArrowheads="1"/>
              </p:cNvSpPr>
              <p:nvPr/>
            </p:nvSpPr>
            <p:spPr bwMode="auto">
              <a:xfrm>
                <a:off x="2023" y="159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6" name="Oval 129"/>
              <p:cNvSpPr>
                <a:spLocks noChangeArrowheads="1"/>
              </p:cNvSpPr>
              <p:nvPr/>
            </p:nvSpPr>
            <p:spPr bwMode="auto">
              <a:xfrm>
                <a:off x="2089" y="159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7" name="Oval 130"/>
              <p:cNvSpPr>
                <a:spLocks noChangeArrowheads="1"/>
              </p:cNvSpPr>
              <p:nvPr/>
            </p:nvSpPr>
            <p:spPr bwMode="auto">
              <a:xfrm>
                <a:off x="2091" y="167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8" name="Oval 131"/>
              <p:cNvSpPr>
                <a:spLocks noChangeArrowheads="1"/>
              </p:cNvSpPr>
              <p:nvPr/>
            </p:nvSpPr>
            <p:spPr bwMode="auto">
              <a:xfrm>
                <a:off x="2021" y="167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9" name="Oval 132"/>
              <p:cNvSpPr>
                <a:spLocks noChangeArrowheads="1"/>
              </p:cNvSpPr>
              <p:nvPr/>
            </p:nvSpPr>
            <p:spPr bwMode="auto">
              <a:xfrm>
                <a:off x="2160" y="159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0" name="Oval 133"/>
              <p:cNvSpPr>
                <a:spLocks noChangeArrowheads="1"/>
              </p:cNvSpPr>
              <p:nvPr/>
            </p:nvSpPr>
            <p:spPr bwMode="auto">
              <a:xfrm>
                <a:off x="2226" y="159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1" name="Oval 134"/>
              <p:cNvSpPr>
                <a:spLocks noChangeArrowheads="1"/>
              </p:cNvSpPr>
              <p:nvPr/>
            </p:nvSpPr>
            <p:spPr bwMode="auto">
              <a:xfrm>
                <a:off x="2228" y="167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2" name="Oval 135"/>
              <p:cNvSpPr>
                <a:spLocks noChangeArrowheads="1"/>
              </p:cNvSpPr>
              <p:nvPr/>
            </p:nvSpPr>
            <p:spPr bwMode="auto">
              <a:xfrm>
                <a:off x="2158" y="167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3" name="Oval 136"/>
              <p:cNvSpPr>
                <a:spLocks noChangeArrowheads="1"/>
              </p:cNvSpPr>
              <p:nvPr/>
            </p:nvSpPr>
            <p:spPr bwMode="auto">
              <a:xfrm>
                <a:off x="1886" y="128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4" name="Oval 137"/>
              <p:cNvSpPr>
                <a:spLocks noChangeArrowheads="1"/>
              </p:cNvSpPr>
              <p:nvPr/>
            </p:nvSpPr>
            <p:spPr bwMode="auto">
              <a:xfrm>
                <a:off x="1952" y="128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5" name="Oval 138"/>
              <p:cNvSpPr>
                <a:spLocks noChangeArrowheads="1"/>
              </p:cNvSpPr>
              <p:nvPr/>
            </p:nvSpPr>
            <p:spPr bwMode="auto">
              <a:xfrm>
                <a:off x="1954" y="136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6" name="Oval 139"/>
              <p:cNvSpPr>
                <a:spLocks noChangeArrowheads="1"/>
              </p:cNvSpPr>
              <p:nvPr/>
            </p:nvSpPr>
            <p:spPr bwMode="auto">
              <a:xfrm>
                <a:off x="1884" y="136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7" name="Oval 140"/>
              <p:cNvSpPr>
                <a:spLocks noChangeArrowheads="1"/>
              </p:cNvSpPr>
              <p:nvPr/>
            </p:nvSpPr>
            <p:spPr bwMode="auto">
              <a:xfrm>
                <a:off x="2025" y="128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8" name="Oval 141"/>
              <p:cNvSpPr>
                <a:spLocks noChangeArrowheads="1"/>
              </p:cNvSpPr>
              <p:nvPr/>
            </p:nvSpPr>
            <p:spPr bwMode="auto">
              <a:xfrm>
                <a:off x="2091" y="128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9" name="Oval 142"/>
              <p:cNvSpPr>
                <a:spLocks noChangeArrowheads="1"/>
              </p:cNvSpPr>
              <p:nvPr/>
            </p:nvSpPr>
            <p:spPr bwMode="auto">
              <a:xfrm>
                <a:off x="2093" y="136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0" name="Oval 143"/>
              <p:cNvSpPr>
                <a:spLocks noChangeArrowheads="1"/>
              </p:cNvSpPr>
              <p:nvPr/>
            </p:nvSpPr>
            <p:spPr bwMode="auto">
              <a:xfrm>
                <a:off x="2023" y="136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1" name="Oval 144"/>
              <p:cNvSpPr>
                <a:spLocks noChangeArrowheads="1"/>
              </p:cNvSpPr>
              <p:nvPr/>
            </p:nvSpPr>
            <p:spPr bwMode="auto">
              <a:xfrm>
                <a:off x="2162" y="128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2" name="Oval 145"/>
              <p:cNvSpPr>
                <a:spLocks noChangeArrowheads="1"/>
              </p:cNvSpPr>
              <p:nvPr/>
            </p:nvSpPr>
            <p:spPr bwMode="auto">
              <a:xfrm>
                <a:off x="2228" y="128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3" name="Oval 146"/>
              <p:cNvSpPr>
                <a:spLocks noChangeArrowheads="1"/>
              </p:cNvSpPr>
              <p:nvPr/>
            </p:nvSpPr>
            <p:spPr bwMode="auto">
              <a:xfrm>
                <a:off x="2230" y="136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" name="Oval 147"/>
              <p:cNvSpPr>
                <a:spLocks noChangeArrowheads="1"/>
              </p:cNvSpPr>
              <p:nvPr/>
            </p:nvSpPr>
            <p:spPr bwMode="auto">
              <a:xfrm>
                <a:off x="2160" y="136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545" name="Group 148"/>
              <p:cNvGrpSpPr>
                <a:grpSpLocks/>
              </p:cNvGrpSpPr>
              <p:nvPr/>
            </p:nvGrpSpPr>
            <p:grpSpPr bwMode="auto">
              <a:xfrm>
                <a:off x="630" y="1672"/>
                <a:ext cx="793" cy="410"/>
                <a:chOff x="1472" y="1794"/>
                <a:chExt cx="793" cy="410"/>
              </a:xfrm>
            </p:grpSpPr>
            <p:sp>
              <p:nvSpPr>
                <p:cNvPr id="61802" name="Oval 149"/>
                <p:cNvSpPr>
                  <a:spLocks noChangeArrowheads="1"/>
                </p:cNvSpPr>
                <p:nvPr/>
              </p:nvSpPr>
              <p:spPr bwMode="auto">
                <a:xfrm>
                  <a:off x="1474" y="195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3" name="Oval 150"/>
                <p:cNvSpPr>
                  <a:spLocks noChangeArrowheads="1"/>
                </p:cNvSpPr>
                <p:nvPr/>
              </p:nvSpPr>
              <p:spPr bwMode="auto">
                <a:xfrm>
                  <a:off x="1540" y="195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4" name="Oval 151"/>
                <p:cNvSpPr>
                  <a:spLocks noChangeArrowheads="1"/>
                </p:cNvSpPr>
                <p:nvPr/>
              </p:nvSpPr>
              <p:spPr bwMode="auto">
                <a:xfrm>
                  <a:off x="1542" y="202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5" name="Oval 152"/>
                <p:cNvSpPr>
                  <a:spLocks noChangeArrowheads="1"/>
                </p:cNvSpPr>
                <p:nvPr/>
              </p:nvSpPr>
              <p:spPr bwMode="auto">
                <a:xfrm>
                  <a:off x="1472" y="202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6" name="Oval 153"/>
                <p:cNvSpPr>
                  <a:spLocks noChangeArrowheads="1"/>
                </p:cNvSpPr>
                <p:nvPr/>
              </p:nvSpPr>
              <p:spPr bwMode="auto">
                <a:xfrm>
                  <a:off x="1613" y="1954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7" name="Oval 154"/>
                <p:cNvSpPr>
                  <a:spLocks noChangeArrowheads="1"/>
                </p:cNvSpPr>
                <p:nvPr/>
              </p:nvSpPr>
              <p:spPr bwMode="auto">
                <a:xfrm>
                  <a:off x="1679" y="1954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8" name="Oval 155"/>
                <p:cNvSpPr>
                  <a:spLocks noChangeArrowheads="1"/>
                </p:cNvSpPr>
                <p:nvPr/>
              </p:nvSpPr>
              <p:spPr bwMode="auto">
                <a:xfrm>
                  <a:off x="1681" y="2028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9" name="Oval 156"/>
                <p:cNvSpPr>
                  <a:spLocks noChangeArrowheads="1"/>
                </p:cNvSpPr>
                <p:nvPr/>
              </p:nvSpPr>
              <p:spPr bwMode="auto">
                <a:xfrm>
                  <a:off x="1611" y="2028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0" name="Oval 157"/>
                <p:cNvSpPr>
                  <a:spLocks noChangeArrowheads="1"/>
                </p:cNvSpPr>
                <p:nvPr/>
              </p:nvSpPr>
              <p:spPr bwMode="auto">
                <a:xfrm>
                  <a:off x="1750" y="195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1" name="Oval 158"/>
                <p:cNvSpPr>
                  <a:spLocks noChangeArrowheads="1"/>
                </p:cNvSpPr>
                <p:nvPr/>
              </p:nvSpPr>
              <p:spPr bwMode="auto">
                <a:xfrm>
                  <a:off x="1816" y="195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2" name="Oval 159"/>
                <p:cNvSpPr>
                  <a:spLocks noChangeArrowheads="1"/>
                </p:cNvSpPr>
                <p:nvPr/>
              </p:nvSpPr>
              <p:spPr bwMode="auto">
                <a:xfrm>
                  <a:off x="1818" y="202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3" name="Oval 160"/>
                <p:cNvSpPr>
                  <a:spLocks noChangeArrowheads="1"/>
                </p:cNvSpPr>
                <p:nvPr/>
              </p:nvSpPr>
              <p:spPr bwMode="auto">
                <a:xfrm>
                  <a:off x="1748" y="202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4" name="Oval 161"/>
                <p:cNvSpPr>
                  <a:spLocks noChangeArrowheads="1"/>
                </p:cNvSpPr>
                <p:nvPr/>
              </p:nvSpPr>
              <p:spPr bwMode="auto">
                <a:xfrm>
                  <a:off x="1474" y="2103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5" name="Oval 162"/>
                <p:cNvSpPr>
                  <a:spLocks noChangeArrowheads="1"/>
                </p:cNvSpPr>
                <p:nvPr/>
              </p:nvSpPr>
              <p:spPr bwMode="auto">
                <a:xfrm>
                  <a:off x="1540" y="2103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6" name="Oval 163"/>
                <p:cNvSpPr>
                  <a:spLocks noChangeArrowheads="1"/>
                </p:cNvSpPr>
                <p:nvPr/>
              </p:nvSpPr>
              <p:spPr bwMode="auto">
                <a:xfrm>
                  <a:off x="1542" y="2177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7" name="Oval 164"/>
                <p:cNvSpPr>
                  <a:spLocks noChangeArrowheads="1"/>
                </p:cNvSpPr>
                <p:nvPr/>
              </p:nvSpPr>
              <p:spPr bwMode="auto">
                <a:xfrm>
                  <a:off x="1472" y="2177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8" name="Oval 165"/>
                <p:cNvSpPr>
                  <a:spLocks noChangeArrowheads="1"/>
                </p:cNvSpPr>
                <p:nvPr/>
              </p:nvSpPr>
              <p:spPr bwMode="auto">
                <a:xfrm>
                  <a:off x="1613" y="210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9" name="Oval 166"/>
                <p:cNvSpPr>
                  <a:spLocks noChangeArrowheads="1"/>
                </p:cNvSpPr>
                <p:nvPr/>
              </p:nvSpPr>
              <p:spPr bwMode="auto">
                <a:xfrm>
                  <a:off x="1679" y="210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0" name="Oval 167"/>
                <p:cNvSpPr>
                  <a:spLocks noChangeArrowheads="1"/>
                </p:cNvSpPr>
                <p:nvPr/>
              </p:nvSpPr>
              <p:spPr bwMode="auto">
                <a:xfrm>
                  <a:off x="1681" y="2176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1" name="Oval 168"/>
                <p:cNvSpPr>
                  <a:spLocks noChangeArrowheads="1"/>
                </p:cNvSpPr>
                <p:nvPr/>
              </p:nvSpPr>
              <p:spPr bwMode="auto">
                <a:xfrm>
                  <a:off x="1611" y="2176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2" name="Oval 169"/>
                <p:cNvSpPr>
                  <a:spLocks noChangeArrowheads="1"/>
                </p:cNvSpPr>
                <p:nvPr/>
              </p:nvSpPr>
              <p:spPr bwMode="auto">
                <a:xfrm>
                  <a:off x="1750" y="2103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3" name="Oval 170"/>
                <p:cNvSpPr>
                  <a:spLocks noChangeArrowheads="1"/>
                </p:cNvSpPr>
                <p:nvPr/>
              </p:nvSpPr>
              <p:spPr bwMode="auto">
                <a:xfrm>
                  <a:off x="1816" y="2103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4" name="Oval 171"/>
                <p:cNvSpPr>
                  <a:spLocks noChangeArrowheads="1"/>
                </p:cNvSpPr>
                <p:nvPr/>
              </p:nvSpPr>
              <p:spPr bwMode="auto">
                <a:xfrm>
                  <a:off x="1818" y="2177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5" name="Oval 172"/>
                <p:cNvSpPr>
                  <a:spLocks noChangeArrowheads="1"/>
                </p:cNvSpPr>
                <p:nvPr/>
              </p:nvSpPr>
              <p:spPr bwMode="auto">
                <a:xfrm>
                  <a:off x="1748" y="2177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6" name="Oval 173"/>
                <p:cNvSpPr>
                  <a:spLocks noChangeArrowheads="1"/>
                </p:cNvSpPr>
                <p:nvPr/>
              </p:nvSpPr>
              <p:spPr bwMode="auto">
                <a:xfrm>
                  <a:off x="1476" y="179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7" name="Oval 174"/>
                <p:cNvSpPr>
                  <a:spLocks noChangeArrowheads="1"/>
                </p:cNvSpPr>
                <p:nvPr/>
              </p:nvSpPr>
              <p:spPr bwMode="auto">
                <a:xfrm>
                  <a:off x="1542" y="179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8" name="Oval 175"/>
                <p:cNvSpPr>
                  <a:spLocks noChangeArrowheads="1"/>
                </p:cNvSpPr>
                <p:nvPr/>
              </p:nvSpPr>
              <p:spPr bwMode="auto">
                <a:xfrm>
                  <a:off x="1544" y="186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9" name="Oval 176"/>
                <p:cNvSpPr>
                  <a:spLocks noChangeArrowheads="1"/>
                </p:cNvSpPr>
                <p:nvPr/>
              </p:nvSpPr>
              <p:spPr bwMode="auto">
                <a:xfrm>
                  <a:off x="1474" y="186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30" name="Oval 177"/>
                <p:cNvSpPr>
                  <a:spLocks noChangeArrowheads="1"/>
                </p:cNvSpPr>
                <p:nvPr/>
              </p:nvSpPr>
              <p:spPr bwMode="auto">
                <a:xfrm>
                  <a:off x="1615" y="1794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31" name="Oval 178"/>
                <p:cNvSpPr>
                  <a:spLocks noChangeArrowheads="1"/>
                </p:cNvSpPr>
                <p:nvPr/>
              </p:nvSpPr>
              <p:spPr bwMode="auto">
                <a:xfrm>
                  <a:off x="1681" y="1794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32" name="Oval 179"/>
                <p:cNvSpPr>
                  <a:spLocks noChangeArrowheads="1"/>
                </p:cNvSpPr>
                <p:nvPr/>
              </p:nvSpPr>
              <p:spPr bwMode="auto">
                <a:xfrm>
                  <a:off x="1683" y="1868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33" name="Oval 180"/>
                <p:cNvSpPr>
                  <a:spLocks noChangeArrowheads="1"/>
                </p:cNvSpPr>
                <p:nvPr/>
              </p:nvSpPr>
              <p:spPr bwMode="auto">
                <a:xfrm>
                  <a:off x="1613" y="1868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34" name="Oval 181"/>
                <p:cNvSpPr>
                  <a:spLocks noChangeArrowheads="1"/>
                </p:cNvSpPr>
                <p:nvPr/>
              </p:nvSpPr>
              <p:spPr bwMode="auto">
                <a:xfrm>
                  <a:off x="1752" y="179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35" name="Oval 182"/>
                <p:cNvSpPr>
                  <a:spLocks noChangeArrowheads="1"/>
                </p:cNvSpPr>
                <p:nvPr/>
              </p:nvSpPr>
              <p:spPr bwMode="auto">
                <a:xfrm>
                  <a:off x="1818" y="179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36" name="Oval 183"/>
                <p:cNvSpPr>
                  <a:spLocks noChangeArrowheads="1"/>
                </p:cNvSpPr>
                <p:nvPr/>
              </p:nvSpPr>
              <p:spPr bwMode="auto">
                <a:xfrm>
                  <a:off x="1820" y="186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37" name="Oval 184"/>
                <p:cNvSpPr>
                  <a:spLocks noChangeArrowheads="1"/>
                </p:cNvSpPr>
                <p:nvPr/>
              </p:nvSpPr>
              <p:spPr bwMode="auto">
                <a:xfrm>
                  <a:off x="1750" y="186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38" name="Oval 185"/>
                <p:cNvSpPr>
                  <a:spLocks noChangeArrowheads="1"/>
                </p:cNvSpPr>
                <p:nvPr/>
              </p:nvSpPr>
              <p:spPr bwMode="auto">
                <a:xfrm>
                  <a:off x="1892" y="195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39" name="Oval 186"/>
                <p:cNvSpPr>
                  <a:spLocks noChangeArrowheads="1"/>
                </p:cNvSpPr>
                <p:nvPr/>
              </p:nvSpPr>
              <p:spPr bwMode="auto">
                <a:xfrm>
                  <a:off x="1958" y="195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0" name="Oval 187"/>
                <p:cNvSpPr>
                  <a:spLocks noChangeArrowheads="1"/>
                </p:cNvSpPr>
                <p:nvPr/>
              </p:nvSpPr>
              <p:spPr bwMode="auto">
                <a:xfrm>
                  <a:off x="1960" y="202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1" name="Oval 188"/>
                <p:cNvSpPr>
                  <a:spLocks noChangeArrowheads="1"/>
                </p:cNvSpPr>
                <p:nvPr/>
              </p:nvSpPr>
              <p:spPr bwMode="auto">
                <a:xfrm>
                  <a:off x="1890" y="202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2" name="Oval 189"/>
                <p:cNvSpPr>
                  <a:spLocks noChangeArrowheads="1"/>
                </p:cNvSpPr>
                <p:nvPr/>
              </p:nvSpPr>
              <p:spPr bwMode="auto">
                <a:xfrm>
                  <a:off x="2031" y="1954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3" name="Oval 190"/>
                <p:cNvSpPr>
                  <a:spLocks noChangeArrowheads="1"/>
                </p:cNvSpPr>
                <p:nvPr/>
              </p:nvSpPr>
              <p:spPr bwMode="auto">
                <a:xfrm>
                  <a:off x="2097" y="1954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4" name="Oval 191"/>
                <p:cNvSpPr>
                  <a:spLocks noChangeArrowheads="1"/>
                </p:cNvSpPr>
                <p:nvPr/>
              </p:nvSpPr>
              <p:spPr bwMode="auto">
                <a:xfrm>
                  <a:off x="2099" y="2028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5" name="Oval 192"/>
                <p:cNvSpPr>
                  <a:spLocks noChangeArrowheads="1"/>
                </p:cNvSpPr>
                <p:nvPr/>
              </p:nvSpPr>
              <p:spPr bwMode="auto">
                <a:xfrm>
                  <a:off x="2029" y="2028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6" name="Oval 193"/>
                <p:cNvSpPr>
                  <a:spLocks noChangeArrowheads="1"/>
                </p:cNvSpPr>
                <p:nvPr/>
              </p:nvSpPr>
              <p:spPr bwMode="auto">
                <a:xfrm>
                  <a:off x="2168" y="195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7" name="Oval 194"/>
                <p:cNvSpPr>
                  <a:spLocks noChangeArrowheads="1"/>
                </p:cNvSpPr>
                <p:nvPr/>
              </p:nvSpPr>
              <p:spPr bwMode="auto">
                <a:xfrm>
                  <a:off x="2234" y="195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8" name="Oval 195"/>
                <p:cNvSpPr>
                  <a:spLocks noChangeArrowheads="1"/>
                </p:cNvSpPr>
                <p:nvPr/>
              </p:nvSpPr>
              <p:spPr bwMode="auto">
                <a:xfrm>
                  <a:off x="2236" y="202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9" name="Oval 196"/>
                <p:cNvSpPr>
                  <a:spLocks noChangeArrowheads="1"/>
                </p:cNvSpPr>
                <p:nvPr/>
              </p:nvSpPr>
              <p:spPr bwMode="auto">
                <a:xfrm>
                  <a:off x="2166" y="202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0" name="Oval 197"/>
                <p:cNvSpPr>
                  <a:spLocks noChangeArrowheads="1"/>
                </p:cNvSpPr>
                <p:nvPr/>
              </p:nvSpPr>
              <p:spPr bwMode="auto">
                <a:xfrm>
                  <a:off x="1892" y="2103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1" name="Oval 198"/>
                <p:cNvSpPr>
                  <a:spLocks noChangeArrowheads="1"/>
                </p:cNvSpPr>
                <p:nvPr/>
              </p:nvSpPr>
              <p:spPr bwMode="auto">
                <a:xfrm>
                  <a:off x="1958" y="2103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2" name="Oval 199"/>
                <p:cNvSpPr>
                  <a:spLocks noChangeArrowheads="1"/>
                </p:cNvSpPr>
                <p:nvPr/>
              </p:nvSpPr>
              <p:spPr bwMode="auto">
                <a:xfrm>
                  <a:off x="1960" y="2177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3" name="Oval 200"/>
                <p:cNvSpPr>
                  <a:spLocks noChangeArrowheads="1"/>
                </p:cNvSpPr>
                <p:nvPr/>
              </p:nvSpPr>
              <p:spPr bwMode="auto">
                <a:xfrm>
                  <a:off x="1890" y="2177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4" name="Oval 201"/>
                <p:cNvSpPr>
                  <a:spLocks noChangeArrowheads="1"/>
                </p:cNvSpPr>
                <p:nvPr/>
              </p:nvSpPr>
              <p:spPr bwMode="auto">
                <a:xfrm>
                  <a:off x="2031" y="210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5" name="Oval 202"/>
                <p:cNvSpPr>
                  <a:spLocks noChangeArrowheads="1"/>
                </p:cNvSpPr>
                <p:nvPr/>
              </p:nvSpPr>
              <p:spPr bwMode="auto">
                <a:xfrm>
                  <a:off x="2097" y="210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6" name="Oval 203"/>
                <p:cNvSpPr>
                  <a:spLocks noChangeArrowheads="1"/>
                </p:cNvSpPr>
                <p:nvPr/>
              </p:nvSpPr>
              <p:spPr bwMode="auto">
                <a:xfrm>
                  <a:off x="2099" y="2176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7" name="Oval 204"/>
                <p:cNvSpPr>
                  <a:spLocks noChangeArrowheads="1"/>
                </p:cNvSpPr>
                <p:nvPr/>
              </p:nvSpPr>
              <p:spPr bwMode="auto">
                <a:xfrm>
                  <a:off x="2029" y="2176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8" name="Oval 205"/>
                <p:cNvSpPr>
                  <a:spLocks noChangeArrowheads="1"/>
                </p:cNvSpPr>
                <p:nvPr/>
              </p:nvSpPr>
              <p:spPr bwMode="auto">
                <a:xfrm>
                  <a:off x="2168" y="2103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9" name="Oval 206"/>
                <p:cNvSpPr>
                  <a:spLocks noChangeArrowheads="1"/>
                </p:cNvSpPr>
                <p:nvPr/>
              </p:nvSpPr>
              <p:spPr bwMode="auto">
                <a:xfrm>
                  <a:off x="2234" y="2103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0" name="Oval 207"/>
                <p:cNvSpPr>
                  <a:spLocks noChangeArrowheads="1"/>
                </p:cNvSpPr>
                <p:nvPr/>
              </p:nvSpPr>
              <p:spPr bwMode="auto">
                <a:xfrm>
                  <a:off x="2236" y="2177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1" name="Oval 208"/>
                <p:cNvSpPr>
                  <a:spLocks noChangeArrowheads="1"/>
                </p:cNvSpPr>
                <p:nvPr/>
              </p:nvSpPr>
              <p:spPr bwMode="auto">
                <a:xfrm>
                  <a:off x="2166" y="2177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2" name="Oval 209"/>
                <p:cNvSpPr>
                  <a:spLocks noChangeArrowheads="1"/>
                </p:cNvSpPr>
                <p:nvPr/>
              </p:nvSpPr>
              <p:spPr bwMode="auto">
                <a:xfrm>
                  <a:off x="1894" y="179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3" name="Oval 210"/>
                <p:cNvSpPr>
                  <a:spLocks noChangeArrowheads="1"/>
                </p:cNvSpPr>
                <p:nvPr/>
              </p:nvSpPr>
              <p:spPr bwMode="auto">
                <a:xfrm>
                  <a:off x="1960" y="179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4" name="Oval 211"/>
                <p:cNvSpPr>
                  <a:spLocks noChangeArrowheads="1"/>
                </p:cNvSpPr>
                <p:nvPr/>
              </p:nvSpPr>
              <p:spPr bwMode="auto">
                <a:xfrm>
                  <a:off x="1962" y="186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5" name="Oval 212"/>
                <p:cNvSpPr>
                  <a:spLocks noChangeArrowheads="1"/>
                </p:cNvSpPr>
                <p:nvPr/>
              </p:nvSpPr>
              <p:spPr bwMode="auto">
                <a:xfrm>
                  <a:off x="1892" y="186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6" name="Oval 213"/>
                <p:cNvSpPr>
                  <a:spLocks noChangeArrowheads="1"/>
                </p:cNvSpPr>
                <p:nvPr/>
              </p:nvSpPr>
              <p:spPr bwMode="auto">
                <a:xfrm>
                  <a:off x="2033" y="1794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7" name="Oval 214"/>
                <p:cNvSpPr>
                  <a:spLocks noChangeArrowheads="1"/>
                </p:cNvSpPr>
                <p:nvPr/>
              </p:nvSpPr>
              <p:spPr bwMode="auto">
                <a:xfrm>
                  <a:off x="2099" y="1794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8" name="Oval 215"/>
                <p:cNvSpPr>
                  <a:spLocks noChangeArrowheads="1"/>
                </p:cNvSpPr>
                <p:nvPr/>
              </p:nvSpPr>
              <p:spPr bwMode="auto">
                <a:xfrm>
                  <a:off x="2101" y="1868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9" name="Oval 216"/>
                <p:cNvSpPr>
                  <a:spLocks noChangeArrowheads="1"/>
                </p:cNvSpPr>
                <p:nvPr/>
              </p:nvSpPr>
              <p:spPr bwMode="auto">
                <a:xfrm>
                  <a:off x="2031" y="1868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70" name="Oval 217"/>
                <p:cNvSpPr>
                  <a:spLocks noChangeArrowheads="1"/>
                </p:cNvSpPr>
                <p:nvPr/>
              </p:nvSpPr>
              <p:spPr bwMode="auto">
                <a:xfrm>
                  <a:off x="2170" y="179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71" name="Oval 218"/>
                <p:cNvSpPr>
                  <a:spLocks noChangeArrowheads="1"/>
                </p:cNvSpPr>
                <p:nvPr/>
              </p:nvSpPr>
              <p:spPr bwMode="auto">
                <a:xfrm>
                  <a:off x="2236" y="1795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72" name="Oval 219"/>
                <p:cNvSpPr>
                  <a:spLocks noChangeArrowheads="1"/>
                </p:cNvSpPr>
                <p:nvPr/>
              </p:nvSpPr>
              <p:spPr bwMode="auto">
                <a:xfrm>
                  <a:off x="2238" y="186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73" name="Oval 220"/>
                <p:cNvSpPr>
                  <a:spLocks noChangeArrowheads="1"/>
                </p:cNvSpPr>
                <p:nvPr/>
              </p:nvSpPr>
              <p:spPr bwMode="auto">
                <a:xfrm>
                  <a:off x="2168" y="1869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546" name="Oval 221"/>
              <p:cNvSpPr>
                <a:spLocks noChangeArrowheads="1"/>
              </p:cNvSpPr>
              <p:nvPr/>
            </p:nvSpPr>
            <p:spPr bwMode="auto">
              <a:xfrm>
                <a:off x="2304" y="144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7" name="Oval 222"/>
              <p:cNvSpPr>
                <a:spLocks noChangeArrowheads="1"/>
              </p:cNvSpPr>
              <p:nvPr/>
            </p:nvSpPr>
            <p:spPr bwMode="auto">
              <a:xfrm>
                <a:off x="2370" y="144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8" name="Oval 223"/>
              <p:cNvSpPr>
                <a:spLocks noChangeArrowheads="1"/>
              </p:cNvSpPr>
              <p:nvPr/>
            </p:nvSpPr>
            <p:spPr bwMode="auto">
              <a:xfrm>
                <a:off x="2372" y="152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9" name="Oval 224"/>
              <p:cNvSpPr>
                <a:spLocks noChangeArrowheads="1"/>
              </p:cNvSpPr>
              <p:nvPr/>
            </p:nvSpPr>
            <p:spPr bwMode="auto">
              <a:xfrm>
                <a:off x="2302" y="152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0" name="Oval 225"/>
              <p:cNvSpPr>
                <a:spLocks noChangeArrowheads="1"/>
              </p:cNvSpPr>
              <p:nvPr/>
            </p:nvSpPr>
            <p:spPr bwMode="auto">
              <a:xfrm>
                <a:off x="2443" y="144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1" name="Oval 226"/>
              <p:cNvSpPr>
                <a:spLocks noChangeArrowheads="1"/>
              </p:cNvSpPr>
              <p:nvPr/>
            </p:nvSpPr>
            <p:spPr bwMode="auto">
              <a:xfrm>
                <a:off x="2509" y="144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2" name="Oval 227"/>
              <p:cNvSpPr>
                <a:spLocks noChangeArrowheads="1"/>
              </p:cNvSpPr>
              <p:nvPr/>
            </p:nvSpPr>
            <p:spPr bwMode="auto">
              <a:xfrm>
                <a:off x="2511" y="152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3" name="Oval 228"/>
              <p:cNvSpPr>
                <a:spLocks noChangeArrowheads="1"/>
              </p:cNvSpPr>
              <p:nvPr/>
            </p:nvSpPr>
            <p:spPr bwMode="auto">
              <a:xfrm>
                <a:off x="2441" y="152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4" name="Oval 229"/>
              <p:cNvSpPr>
                <a:spLocks noChangeArrowheads="1"/>
              </p:cNvSpPr>
              <p:nvPr/>
            </p:nvSpPr>
            <p:spPr bwMode="auto">
              <a:xfrm>
                <a:off x="2580" y="144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5" name="Oval 230"/>
              <p:cNvSpPr>
                <a:spLocks noChangeArrowheads="1"/>
              </p:cNvSpPr>
              <p:nvPr/>
            </p:nvSpPr>
            <p:spPr bwMode="auto">
              <a:xfrm>
                <a:off x="2646" y="144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6" name="Oval 231"/>
              <p:cNvSpPr>
                <a:spLocks noChangeArrowheads="1"/>
              </p:cNvSpPr>
              <p:nvPr/>
            </p:nvSpPr>
            <p:spPr bwMode="auto">
              <a:xfrm>
                <a:off x="2648" y="152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7" name="Oval 232"/>
              <p:cNvSpPr>
                <a:spLocks noChangeArrowheads="1"/>
              </p:cNvSpPr>
              <p:nvPr/>
            </p:nvSpPr>
            <p:spPr bwMode="auto">
              <a:xfrm>
                <a:off x="2578" y="152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8" name="Oval 233"/>
              <p:cNvSpPr>
                <a:spLocks noChangeArrowheads="1"/>
              </p:cNvSpPr>
              <p:nvPr/>
            </p:nvSpPr>
            <p:spPr bwMode="auto">
              <a:xfrm>
                <a:off x="2304" y="15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9" name="Oval 234"/>
              <p:cNvSpPr>
                <a:spLocks noChangeArrowheads="1"/>
              </p:cNvSpPr>
              <p:nvPr/>
            </p:nvSpPr>
            <p:spPr bwMode="auto">
              <a:xfrm>
                <a:off x="2370" y="15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60" name="Oval 235"/>
              <p:cNvSpPr>
                <a:spLocks noChangeArrowheads="1"/>
              </p:cNvSpPr>
              <p:nvPr/>
            </p:nvSpPr>
            <p:spPr bwMode="auto">
              <a:xfrm>
                <a:off x="2372" y="16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61" name="Oval 236"/>
              <p:cNvSpPr>
                <a:spLocks noChangeArrowheads="1"/>
              </p:cNvSpPr>
              <p:nvPr/>
            </p:nvSpPr>
            <p:spPr bwMode="auto">
              <a:xfrm>
                <a:off x="2302" y="16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62" name="Oval 237"/>
              <p:cNvSpPr>
                <a:spLocks noChangeArrowheads="1"/>
              </p:cNvSpPr>
              <p:nvPr/>
            </p:nvSpPr>
            <p:spPr bwMode="auto">
              <a:xfrm>
                <a:off x="2443" y="159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63" name="Oval 238"/>
              <p:cNvSpPr>
                <a:spLocks noChangeArrowheads="1"/>
              </p:cNvSpPr>
              <p:nvPr/>
            </p:nvSpPr>
            <p:spPr bwMode="auto">
              <a:xfrm>
                <a:off x="2509" y="159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64" name="Oval 239"/>
              <p:cNvSpPr>
                <a:spLocks noChangeArrowheads="1"/>
              </p:cNvSpPr>
              <p:nvPr/>
            </p:nvSpPr>
            <p:spPr bwMode="auto">
              <a:xfrm>
                <a:off x="2511" y="166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65" name="Oval 240"/>
              <p:cNvSpPr>
                <a:spLocks noChangeArrowheads="1"/>
              </p:cNvSpPr>
              <p:nvPr/>
            </p:nvSpPr>
            <p:spPr bwMode="auto">
              <a:xfrm>
                <a:off x="2441" y="166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66" name="Oval 241"/>
              <p:cNvSpPr>
                <a:spLocks noChangeArrowheads="1"/>
              </p:cNvSpPr>
              <p:nvPr/>
            </p:nvSpPr>
            <p:spPr bwMode="auto">
              <a:xfrm>
                <a:off x="2580" y="15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67" name="Oval 242"/>
              <p:cNvSpPr>
                <a:spLocks noChangeArrowheads="1"/>
              </p:cNvSpPr>
              <p:nvPr/>
            </p:nvSpPr>
            <p:spPr bwMode="auto">
              <a:xfrm>
                <a:off x="2646" y="15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68" name="Oval 243"/>
              <p:cNvSpPr>
                <a:spLocks noChangeArrowheads="1"/>
              </p:cNvSpPr>
              <p:nvPr/>
            </p:nvSpPr>
            <p:spPr bwMode="auto">
              <a:xfrm>
                <a:off x="2648" y="16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69" name="Oval 244"/>
              <p:cNvSpPr>
                <a:spLocks noChangeArrowheads="1"/>
              </p:cNvSpPr>
              <p:nvPr/>
            </p:nvSpPr>
            <p:spPr bwMode="auto">
              <a:xfrm>
                <a:off x="2578" y="16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0" name="Oval 245"/>
              <p:cNvSpPr>
                <a:spLocks noChangeArrowheads="1"/>
              </p:cNvSpPr>
              <p:nvPr/>
            </p:nvSpPr>
            <p:spPr bwMode="auto">
              <a:xfrm>
                <a:off x="2306" y="128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1" name="Oval 246"/>
              <p:cNvSpPr>
                <a:spLocks noChangeArrowheads="1"/>
              </p:cNvSpPr>
              <p:nvPr/>
            </p:nvSpPr>
            <p:spPr bwMode="auto">
              <a:xfrm>
                <a:off x="2372" y="128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2" name="Oval 247"/>
              <p:cNvSpPr>
                <a:spLocks noChangeArrowheads="1"/>
              </p:cNvSpPr>
              <p:nvPr/>
            </p:nvSpPr>
            <p:spPr bwMode="auto">
              <a:xfrm>
                <a:off x="2374" y="136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3" name="Oval 248"/>
              <p:cNvSpPr>
                <a:spLocks noChangeArrowheads="1"/>
              </p:cNvSpPr>
              <p:nvPr/>
            </p:nvSpPr>
            <p:spPr bwMode="auto">
              <a:xfrm>
                <a:off x="2304" y="136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4" name="Oval 249"/>
              <p:cNvSpPr>
                <a:spLocks noChangeArrowheads="1"/>
              </p:cNvSpPr>
              <p:nvPr/>
            </p:nvSpPr>
            <p:spPr bwMode="auto">
              <a:xfrm>
                <a:off x="2445" y="128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5" name="Oval 250"/>
              <p:cNvSpPr>
                <a:spLocks noChangeArrowheads="1"/>
              </p:cNvSpPr>
              <p:nvPr/>
            </p:nvSpPr>
            <p:spPr bwMode="auto">
              <a:xfrm>
                <a:off x="2511" y="128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6" name="Oval 251"/>
              <p:cNvSpPr>
                <a:spLocks noChangeArrowheads="1"/>
              </p:cNvSpPr>
              <p:nvPr/>
            </p:nvSpPr>
            <p:spPr bwMode="auto">
              <a:xfrm>
                <a:off x="2513" y="136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7" name="Oval 252"/>
              <p:cNvSpPr>
                <a:spLocks noChangeArrowheads="1"/>
              </p:cNvSpPr>
              <p:nvPr/>
            </p:nvSpPr>
            <p:spPr bwMode="auto">
              <a:xfrm>
                <a:off x="2443" y="136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8" name="Oval 253"/>
              <p:cNvSpPr>
                <a:spLocks noChangeArrowheads="1"/>
              </p:cNvSpPr>
              <p:nvPr/>
            </p:nvSpPr>
            <p:spPr bwMode="auto">
              <a:xfrm>
                <a:off x="2582" y="128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9" name="Oval 254"/>
              <p:cNvSpPr>
                <a:spLocks noChangeArrowheads="1"/>
              </p:cNvSpPr>
              <p:nvPr/>
            </p:nvSpPr>
            <p:spPr bwMode="auto">
              <a:xfrm>
                <a:off x="2648" y="128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0" name="Oval 255"/>
              <p:cNvSpPr>
                <a:spLocks noChangeArrowheads="1"/>
              </p:cNvSpPr>
              <p:nvPr/>
            </p:nvSpPr>
            <p:spPr bwMode="auto">
              <a:xfrm>
                <a:off x="2650" y="136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1" name="Oval 256"/>
              <p:cNvSpPr>
                <a:spLocks noChangeArrowheads="1"/>
              </p:cNvSpPr>
              <p:nvPr/>
            </p:nvSpPr>
            <p:spPr bwMode="auto">
              <a:xfrm>
                <a:off x="2580" y="136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2" name="Oval 257"/>
              <p:cNvSpPr>
                <a:spLocks noChangeArrowheads="1"/>
              </p:cNvSpPr>
              <p:nvPr/>
            </p:nvSpPr>
            <p:spPr bwMode="auto">
              <a:xfrm>
                <a:off x="2722" y="144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3" name="Oval 258"/>
              <p:cNvSpPr>
                <a:spLocks noChangeArrowheads="1"/>
              </p:cNvSpPr>
              <p:nvPr/>
            </p:nvSpPr>
            <p:spPr bwMode="auto">
              <a:xfrm>
                <a:off x="2788" y="144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4" name="Oval 259"/>
              <p:cNvSpPr>
                <a:spLocks noChangeArrowheads="1"/>
              </p:cNvSpPr>
              <p:nvPr/>
            </p:nvSpPr>
            <p:spPr bwMode="auto">
              <a:xfrm>
                <a:off x="2790" y="152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5" name="Oval 260"/>
              <p:cNvSpPr>
                <a:spLocks noChangeArrowheads="1"/>
              </p:cNvSpPr>
              <p:nvPr/>
            </p:nvSpPr>
            <p:spPr bwMode="auto">
              <a:xfrm>
                <a:off x="2720" y="152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6" name="Oval 261"/>
              <p:cNvSpPr>
                <a:spLocks noChangeArrowheads="1"/>
              </p:cNvSpPr>
              <p:nvPr/>
            </p:nvSpPr>
            <p:spPr bwMode="auto">
              <a:xfrm>
                <a:off x="2861" y="144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7" name="Oval 262"/>
              <p:cNvSpPr>
                <a:spLocks noChangeArrowheads="1"/>
              </p:cNvSpPr>
              <p:nvPr/>
            </p:nvSpPr>
            <p:spPr bwMode="auto">
              <a:xfrm>
                <a:off x="2927" y="144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8" name="Oval 263"/>
              <p:cNvSpPr>
                <a:spLocks noChangeArrowheads="1"/>
              </p:cNvSpPr>
              <p:nvPr/>
            </p:nvSpPr>
            <p:spPr bwMode="auto">
              <a:xfrm>
                <a:off x="2929" y="152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9" name="Oval 264"/>
              <p:cNvSpPr>
                <a:spLocks noChangeArrowheads="1"/>
              </p:cNvSpPr>
              <p:nvPr/>
            </p:nvSpPr>
            <p:spPr bwMode="auto">
              <a:xfrm>
                <a:off x="2859" y="152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0" name="Oval 265"/>
              <p:cNvSpPr>
                <a:spLocks noChangeArrowheads="1"/>
              </p:cNvSpPr>
              <p:nvPr/>
            </p:nvSpPr>
            <p:spPr bwMode="auto">
              <a:xfrm>
                <a:off x="2998" y="144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1" name="Oval 266"/>
              <p:cNvSpPr>
                <a:spLocks noChangeArrowheads="1"/>
              </p:cNvSpPr>
              <p:nvPr/>
            </p:nvSpPr>
            <p:spPr bwMode="auto">
              <a:xfrm>
                <a:off x="2996" y="152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2" name="Oval 267"/>
              <p:cNvSpPr>
                <a:spLocks noChangeArrowheads="1"/>
              </p:cNvSpPr>
              <p:nvPr/>
            </p:nvSpPr>
            <p:spPr bwMode="auto">
              <a:xfrm>
                <a:off x="2722" y="15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3" name="Oval 268"/>
              <p:cNvSpPr>
                <a:spLocks noChangeArrowheads="1"/>
              </p:cNvSpPr>
              <p:nvPr/>
            </p:nvSpPr>
            <p:spPr bwMode="auto">
              <a:xfrm>
                <a:off x="2788" y="15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4" name="Oval 269"/>
              <p:cNvSpPr>
                <a:spLocks noChangeArrowheads="1"/>
              </p:cNvSpPr>
              <p:nvPr/>
            </p:nvSpPr>
            <p:spPr bwMode="auto">
              <a:xfrm>
                <a:off x="2790" y="16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5" name="Oval 270"/>
              <p:cNvSpPr>
                <a:spLocks noChangeArrowheads="1"/>
              </p:cNvSpPr>
              <p:nvPr/>
            </p:nvSpPr>
            <p:spPr bwMode="auto">
              <a:xfrm>
                <a:off x="2720" y="16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6" name="Oval 271"/>
              <p:cNvSpPr>
                <a:spLocks noChangeArrowheads="1"/>
              </p:cNvSpPr>
              <p:nvPr/>
            </p:nvSpPr>
            <p:spPr bwMode="auto">
              <a:xfrm>
                <a:off x="2861" y="159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7" name="Oval 272"/>
              <p:cNvSpPr>
                <a:spLocks noChangeArrowheads="1"/>
              </p:cNvSpPr>
              <p:nvPr/>
            </p:nvSpPr>
            <p:spPr bwMode="auto">
              <a:xfrm>
                <a:off x="2927" y="159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8" name="Oval 273"/>
              <p:cNvSpPr>
                <a:spLocks noChangeArrowheads="1"/>
              </p:cNvSpPr>
              <p:nvPr/>
            </p:nvSpPr>
            <p:spPr bwMode="auto">
              <a:xfrm>
                <a:off x="2929" y="166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9" name="Oval 274"/>
              <p:cNvSpPr>
                <a:spLocks noChangeArrowheads="1"/>
              </p:cNvSpPr>
              <p:nvPr/>
            </p:nvSpPr>
            <p:spPr bwMode="auto">
              <a:xfrm>
                <a:off x="2859" y="166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0" name="Oval 275"/>
              <p:cNvSpPr>
                <a:spLocks noChangeArrowheads="1"/>
              </p:cNvSpPr>
              <p:nvPr/>
            </p:nvSpPr>
            <p:spPr bwMode="auto">
              <a:xfrm>
                <a:off x="2998" y="15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1" name="Oval 276"/>
              <p:cNvSpPr>
                <a:spLocks noChangeArrowheads="1"/>
              </p:cNvSpPr>
              <p:nvPr/>
            </p:nvSpPr>
            <p:spPr bwMode="auto">
              <a:xfrm>
                <a:off x="2996" y="16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2" name="Oval 277"/>
              <p:cNvSpPr>
                <a:spLocks noChangeArrowheads="1"/>
              </p:cNvSpPr>
              <p:nvPr/>
            </p:nvSpPr>
            <p:spPr bwMode="auto">
              <a:xfrm>
                <a:off x="2724" y="128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3" name="Oval 278"/>
              <p:cNvSpPr>
                <a:spLocks noChangeArrowheads="1"/>
              </p:cNvSpPr>
              <p:nvPr/>
            </p:nvSpPr>
            <p:spPr bwMode="auto">
              <a:xfrm>
                <a:off x="2790" y="128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4" name="Oval 279"/>
              <p:cNvSpPr>
                <a:spLocks noChangeArrowheads="1"/>
              </p:cNvSpPr>
              <p:nvPr/>
            </p:nvSpPr>
            <p:spPr bwMode="auto">
              <a:xfrm>
                <a:off x="2792" y="136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5" name="Oval 280"/>
              <p:cNvSpPr>
                <a:spLocks noChangeArrowheads="1"/>
              </p:cNvSpPr>
              <p:nvPr/>
            </p:nvSpPr>
            <p:spPr bwMode="auto">
              <a:xfrm>
                <a:off x="2722" y="136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6" name="Oval 281"/>
              <p:cNvSpPr>
                <a:spLocks noChangeArrowheads="1"/>
              </p:cNvSpPr>
              <p:nvPr/>
            </p:nvSpPr>
            <p:spPr bwMode="auto">
              <a:xfrm>
                <a:off x="2863" y="128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7" name="Oval 282"/>
              <p:cNvSpPr>
                <a:spLocks noChangeArrowheads="1"/>
              </p:cNvSpPr>
              <p:nvPr/>
            </p:nvSpPr>
            <p:spPr bwMode="auto">
              <a:xfrm>
                <a:off x="2929" y="128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8" name="Oval 283"/>
              <p:cNvSpPr>
                <a:spLocks noChangeArrowheads="1"/>
              </p:cNvSpPr>
              <p:nvPr/>
            </p:nvSpPr>
            <p:spPr bwMode="auto">
              <a:xfrm>
                <a:off x="2931" y="136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9" name="Oval 284"/>
              <p:cNvSpPr>
                <a:spLocks noChangeArrowheads="1"/>
              </p:cNvSpPr>
              <p:nvPr/>
            </p:nvSpPr>
            <p:spPr bwMode="auto">
              <a:xfrm>
                <a:off x="2861" y="136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0" name="Oval 285"/>
              <p:cNvSpPr>
                <a:spLocks noChangeArrowheads="1"/>
              </p:cNvSpPr>
              <p:nvPr/>
            </p:nvSpPr>
            <p:spPr bwMode="auto">
              <a:xfrm>
                <a:off x="3000" y="128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1" name="Oval 286"/>
              <p:cNvSpPr>
                <a:spLocks noChangeArrowheads="1"/>
              </p:cNvSpPr>
              <p:nvPr/>
            </p:nvSpPr>
            <p:spPr bwMode="auto">
              <a:xfrm>
                <a:off x="2998" y="136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2" name="Oval 287"/>
              <p:cNvSpPr>
                <a:spLocks noChangeArrowheads="1"/>
              </p:cNvSpPr>
              <p:nvPr/>
            </p:nvSpPr>
            <p:spPr bwMode="auto">
              <a:xfrm>
                <a:off x="2302" y="190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3" name="Oval 288"/>
              <p:cNvSpPr>
                <a:spLocks noChangeArrowheads="1"/>
              </p:cNvSpPr>
              <p:nvPr/>
            </p:nvSpPr>
            <p:spPr bwMode="auto">
              <a:xfrm>
                <a:off x="2368" y="190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4" name="Oval 289"/>
              <p:cNvSpPr>
                <a:spLocks noChangeArrowheads="1"/>
              </p:cNvSpPr>
              <p:nvPr/>
            </p:nvSpPr>
            <p:spPr bwMode="auto">
              <a:xfrm>
                <a:off x="2370" y="197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5" name="Oval 290"/>
              <p:cNvSpPr>
                <a:spLocks noChangeArrowheads="1"/>
              </p:cNvSpPr>
              <p:nvPr/>
            </p:nvSpPr>
            <p:spPr bwMode="auto">
              <a:xfrm>
                <a:off x="2300" y="197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6" name="Oval 291"/>
              <p:cNvSpPr>
                <a:spLocks noChangeArrowheads="1"/>
              </p:cNvSpPr>
              <p:nvPr/>
            </p:nvSpPr>
            <p:spPr bwMode="auto">
              <a:xfrm>
                <a:off x="2441" y="190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7" name="Oval 292"/>
              <p:cNvSpPr>
                <a:spLocks noChangeArrowheads="1"/>
              </p:cNvSpPr>
              <p:nvPr/>
            </p:nvSpPr>
            <p:spPr bwMode="auto">
              <a:xfrm>
                <a:off x="2507" y="190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8" name="Oval 293"/>
              <p:cNvSpPr>
                <a:spLocks noChangeArrowheads="1"/>
              </p:cNvSpPr>
              <p:nvPr/>
            </p:nvSpPr>
            <p:spPr bwMode="auto">
              <a:xfrm>
                <a:off x="2509" y="197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9" name="Oval 294"/>
              <p:cNvSpPr>
                <a:spLocks noChangeArrowheads="1"/>
              </p:cNvSpPr>
              <p:nvPr/>
            </p:nvSpPr>
            <p:spPr bwMode="auto">
              <a:xfrm>
                <a:off x="2439" y="197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0" name="Oval 295"/>
              <p:cNvSpPr>
                <a:spLocks noChangeArrowheads="1"/>
              </p:cNvSpPr>
              <p:nvPr/>
            </p:nvSpPr>
            <p:spPr bwMode="auto">
              <a:xfrm>
                <a:off x="2578" y="190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1" name="Oval 296"/>
              <p:cNvSpPr>
                <a:spLocks noChangeArrowheads="1"/>
              </p:cNvSpPr>
              <p:nvPr/>
            </p:nvSpPr>
            <p:spPr bwMode="auto">
              <a:xfrm>
                <a:off x="2644" y="190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2" name="Oval 297"/>
              <p:cNvSpPr>
                <a:spLocks noChangeArrowheads="1"/>
              </p:cNvSpPr>
              <p:nvPr/>
            </p:nvSpPr>
            <p:spPr bwMode="auto">
              <a:xfrm>
                <a:off x="2646" y="197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3" name="Oval 298"/>
              <p:cNvSpPr>
                <a:spLocks noChangeArrowheads="1"/>
              </p:cNvSpPr>
              <p:nvPr/>
            </p:nvSpPr>
            <p:spPr bwMode="auto">
              <a:xfrm>
                <a:off x="2576" y="197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4" name="Oval 299"/>
              <p:cNvSpPr>
                <a:spLocks noChangeArrowheads="1"/>
              </p:cNvSpPr>
              <p:nvPr/>
            </p:nvSpPr>
            <p:spPr bwMode="auto">
              <a:xfrm>
                <a:off x="2302" y="20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5" name="Oval 300"/>
              <p:cNvSpPr>
                <a:spLocks noChangeArrowheads="1"/>
              </p:cNvSpPr>
              <p:nvPr/>
            </p:nvSpPr>
            <p:spPr bwMode="auto">
              <a:xfrm>
                <a:off x="2368" y="20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6" name="Oval 301"/>
              <p:cNvSpPr>
                <a:spLocks noChangeArrowheads="1"/>
              </p:cNvSpPr>
              <p:nvPr/>
            </p:nvSpPr>
            <p:spPr bwMode="auto">
              <a:xfrm>
                <a:off x="2370" y="212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7" name="Oval 302"/>
              <p:cNvSpPr>
                <a:spLocks noChangeArrowheads="1"/>
              </p:cNvSpPr>
              <p:nvPr/>
            </p:nvSpPr>
            <p:spPr bwMode="auto">
              <a:xfrm>
                <a:off x="2300" y="212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8" name="Oval 303"/>
              <p:cNvSpPr>
                <a:spLocks noChangeArrowheads="1"/>
              </p:cNvSpPr>
              <p:nvPr/>
            </p:nvSpPr>
            <p:spPr bwMode="auto">
              <a:xfrm>
                <a:off x="2441" y="204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9" name="Oval 304"/>
              <p:cNvSpPr>
                <a:spLocks noChangeArrowheads="1"/>
              </p:cNvSpPr>
              <p:nvPr/>
            </p:nvSpPr>
            <p:spPr bwMode="auto">
              <a:xfrm>
                <a:off x="2507" y="204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0" name="Oval 305"/>
              <p:cNvSpPr>
                <a:spLocks noChangeArrowheads="1"/>
              </p:cNvSpPr>
              <p:nvPr/>
            </p:nvSpPr>
            <p:spPr bwMode="auto">
              <a:xfrm>
                <a:off x="2509" y="212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1" name="Oval 306"/>
              <p:cNvSpPr>
                <a:spLocks noChangeArrowheads="1"/>
              </p:cNvSpPr>
              <p:nvPr/>
            </p:nvSpPr>
            <p:spPr bwMode="auto">
              <a:xfrm>
                <a:off x="2439" y="212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2" name="Oval 307"/>
              <p:cNvSpPr>
                <a:spLocks noChangeArrowheads="1"/>
              </p:cNvSpPr>
              <p:nvPr/>
            </p:nvSpPr>
            <p:spPr bwMode="auto">
              <a:xfrm>
                <a:off x="2578" y="20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3" name="Oval 308"/>
              <p:cNvSpPr>
                <a:spLocks noChangeArrowheads="1"/>
              </p:cNvSpPr>
              <p:nvPr/>
            </p:nvSpPr>
            <p:spPr bwMode="auto">
              <a:xfrm>
                <a:off x="2644" y="20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4" name="Oval 309"/>
              <p:cNvSpPr>
                <a:spLocks noChangeArrowheads="1"/>
              </p:cNvSpPr>
              <p:nvPr/>
            </p:nvSpPr>
            <p:spPr bwMode="auto">
              <a:xfrm>
                <a:off x="2646" y="212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5" name="Oval 310"/>
              <p:cNvSpPr>
                <a:spLocks noChangeArrowheads="1"/>
              </p:cNvSpPr>
              <p:nvPr/>
            </p:nvSpPr>
            <p:spPr bwMode="auto">
              <a:xfrm>
                <a:off x="2576" y="212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6" name="Oval 311"/>
              <p:cNvSpPr>
                <a:spLocks noChangeArrowheads="1"/>
              </p:cNvSpPr>
              <p:nvPr/>
            </p:nvSpPr>
            <p:spPr bwMode="auto">
              <a:xfrm>
                <a:off x="2304" y="174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7" name="Oval 312"/>
              <p:cNvSpPr>
                <a:spLocks noChangeArrowheads="1"/>
              </p:cNvSpPr>
              <p:nvPr/>
            </p:nvSpPr>
            <p:spPr bwMode="auto">
              <a:xfrm>
                <a:off x="2370" y="174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8" name="Oval 313"/>
              <p:cNvSpPr>
                <a:spLocks noChangeArrowheads="1"/>
              </p:cNvSpPr>
              <p:nvPr/>
            </p:nvSpPr>
            <p:spPr bwMode="auto">
              <a:xfrm>
                <a:off x="2372" y="181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9" name="Oval 314"/>
              <p:cNvSpPr>
                <a:spLocks noChangeArrowheads="1"/>
              </p:cNvSpPr>
              <p:nvPr/>
            </p:nvSpPr>
            <p:spPr bwMode="auto">
              <a:xfrm>
                <a:off x="2302" y="181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0" name="Oval 315"/>
              <p:cNvSpPr>
                <a:spLocks noChangeArrowheads="1"/>
              </p:cNvSpPr>
              <p:nvPr/>
            </p:nvSpPr>
            <p:spPr bwMode="auto">
              <a:xfrm>
                <a:off x="2443" y="174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1" name="Oval 316"/>
              <p:cNvSpPr>
                <a:spLocks noChangeArrowheads="1"/>
              </p:cNvSpPr>
              <p:nvPr/>
            </p:nvSpPr>
            <p:spPr bwMode="auto">
              <a:xfrm>
                <a:off x="2509" y="174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2" name="Oval 317"/>
              <p:cNvSpPr>
                <a:spLocks noChangeArrowheads="1"/>
              </p:cNvSpPr>
              <p:nvPr/>
            </p:nvSpPr>
            <p:spPr bwMode="auto">
              <a:xfrm>
                <a:off x="2511" y="181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3" name="Oval 318"/>
              <p:cNvSpPr>
                <a:spLocks noChangeArrowheads="1"/>
              </p:cNvSpPr>
              <p:nvPr/>
            </p:nvSpPr>
            <p:spPr bwMode="auto">
              <a:xfrm>
                <a:off x="2441" y="181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4" name="Oval 319"/>
              <p:cNvSpPr>
                <a:spLocks noChangeArrowheads="1"/>
              </p:cNvSpPr>
              <p:nvPr/>
            </p:nvSpPr>
            <p:spPr bwMode="auto">
              <a:xfrm>
                <a:off x="2580" y="174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5" name="Oval 320"/>
              <p:cNvSpPr>
                <a:spLocks noChangeArrowheads="1"/>
              </p:cNvSpPr>
              <p:nvPr/>
            </p:nvSpPr>
            <p:spPr bwMode="auto">
              <a:xfrm>
                <a:off x="2646" y="174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6" name="Oval 321"/>
              <p:cNvSpPr>
                <a:spLocks noChangeArrowheads="1"/>
              </p:cNvSpPr>
              <p:nvPr/>
            </p:nvSpPr>
            <p:spPr bwMode="auto">
              <a:xfrm>
                <a:off x="2648" y="181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7" name="Oval 322"/>
              <p:cNvSpPr>
                <a:spLocks noChangeArrowheads="1"/>
              </p:cNvSpPr>
              <p:nvPr/>
            </p:nvSpPr>
            <p:spPr bwMode="auto">
              <a:xfrm>
                <a:off x="2578" y="181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8" name="Oval 323"/>
              <p:cNvSpPr>
                <a:spLocks noChangeArrowheads="1"/>
              </p:cNvSpPr>
              <p:nvPr/>
            </p:nvSpPr>
            <p:spPr bwMode="auto">
              <a:xfrm>
                <a:off x="2720" y="190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9" name="Oval 324"/>
              <p:cNvSpPr>
                <a:spLocks noChangeArrowheads="1"/>
              </p:cNvSpPr>
              <p:nvPr/>
            </p:nvSpPr>
            <p:spPr bwMode="auto">
              <a:xfrm>
                <a:off x="2786" y="190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0" name="Oval 325"/>
              <p:cNvSpPr>
                <a:spLocks noChangeArrowheads="1"/>
              </p:cNvSpPr>
              <p:nvPr/>
            </p:nvSpPr>
            <p:spPr bwMode="auto">
              <a:xfrm>
                <a:off x="2788" y="197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1" name="Oval 326"/>
              <p:cNvSpPr>
                <a:spLocks noChangeArrowheads="1"/>
              </p:cNvSpPr>
              <p:nvPr/>
            </p:nvSpPr>
            <p:spPr bwMode="auto">
              <a:xfrm>
                <a:off x="2718" y="197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2" name="Oval 327"/>
              <p:cNvSpPr>
                <a:spLocks noChangeArrowheads="1"/>
              </p:cNvSpPr>
              <p:nvPr/>
            </p:nvSpPr>
            <p:spPr bwMode="auto">
              <a:xfrm>
                <a:off x="2859" y="190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3" name="Oval 328"/>
              <p:cNvSpPr>
                <a:spLocks noChangeArrowheads="1"/>
              </p:cNvSpPr>
              <p:nvPr/>
            </p:nvSpPr>
            <p:spPr bwMode="auto">
              <a:xfrm>
                <a:off x="2857" y="197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4" name="Oval 329"/>
              <p:cNvSpPr>
                <a:spLocks noChangeArrowheads="1"/>
              </p:cNvSpPr>
              <p:nvPr/>
            </p:nvSpPr>
            <p:spPr bwMode="auto">
              <a:xfrm>
                <a:off x="2720" y="20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5" name="Oval 330"/>
              <p:cNvSpPr>
                <a:spLocks noChangeArrowheads="1"/>
              </p:cNvSpPr>
              <p:nvPr/>
            </p:nvSpPr>
            <p:spPr bwMode="auto">
              <a:xfrm>
                <a:off x="2786" y="20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6" name="Oval 331"/>
              <p:cNvSpPr>
                <a:spLocks noChangeArrowheads="1"/>
              </p:cNvSpPr>
              <p:nvPr/>
            </p:nvSpPr>
            <p:spPr bwMode="auto">
              <a:xfrm>
                <a:off x="2718" y="212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7" name="Oval 332"/>
              <p:cNvSpPr>
                <a:spLocks noChangeArrowheads="1"/>
              </p:cNvSpPr>
              <p:nvPr/>
            </p:nvSpPr>
            <p:spPr bwMode="auto">
              <a:xfrm>
                <a:off x="2859" y="204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8" name="Oval 333"/>
              <p:cNvSpPr>
                <a:spLocks noChangeArrowheads="1"/>
              </p:cNvSpPr>
              <p:nvPr/>
            </p:nvSpPr>
            <p:spPr bwMode="auto">
              <a:xfrm>
                <a:off x="2722" y="174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9" name="Oval 334"/>
              <p:cNvSpPr>
                <a:spLocks noChangeArrowheads="1"/>
              </p:cNvSpPr>
              <p:nvPr/>
            </p:nvSpPr>
            <p:spPr bwMode="auto">
              <a:xfrm>
                <a:off x="2788" y="174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0" name="Oval 335"/>
              <p:cNvSpPr>
                <a:spLocks noChangeArrowheads="1"/>
              </p:cNvSpPr>
              <p:nvPr/>
            </p:nvSpPr>
            <p:spPr bwMode="auto">
              <a:xfrm>
                <a:off x="2790" y="181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1" name="Oval 336"/>
              <p:cNvSpPr>
                <a:spLocks noChangeArrowheads="1"/>
              </p:cNvSpPr>
              <p:nvPr/>
            </p:nvSpPr>
            <p:spPr bwMode="auto">
              <a:xfrm>
                <a:off x="2720" y="181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2" name="Oval 337"/>
              <p:cNvSpPr>
                <a:spLocks noChangeArrowheads="1"/>
              </p:cNvSpPr>
              <p:nvPr/>
            </p:nvSpPr>
            <p:spPr bwMode="auto">
              <a:xfrm>
                <a:off x="2861" y="174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3" name="Oval 338"/>
              <p:cNvSpPr>
                <a:spLocks noChangeArrowheads="1"/>
              </p:cNvSpPr>
              <p:nvPr/>
            </p:nvSpPr>
            <p:spPr bwMode="auto">
              <a:xfrm>
                <a:off x="2927" y="174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4" name="Oval 339"/>
              <p:cNvSpPr>
                <a:spLocks noChangeArrowheads="1"/>
              </p:cNvSpPr>
              <p:nvPr/>
            </p:nvSpPr>
            <p:spPr bwMode="auto">
              <a:xfrm>
                <a:off x="2859" y="181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5" name="Oval 340"/>
              <p:cNvSpPr>
                <a:spLocks noChangeArrowheads="1"/>
              </p:cNvSpPr>
              <p:nvPr/>
            </p:nvSpPr>
            <p:spPr bwMode="auto">
              <a:xfrm>
                <a:off x="2998" y="174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6" name="Oval 341"/>
              <p:cNvSpPr>
                <a:spLocks noChangeArrowheads="1"/>
              </p:cNvSpPr>
              <p:nvPr/>
            </p:nvSpPr>
            <p:spPr bwMode="auto">
              <a:xfrm>
                <a:off x="2236" y="9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7" name="Oval 342"/>
              <p:cNvSpPr>
                <a:spLocks noChangeArrowheads="1"/>
              </p:cNvSpPr>
              <p:nvPr/>
            </p:nvSpPr>
            <p:spPr bwMode="auto">
              <a:xfrm>
                <a:off x="2302" y="9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8" name="Oval 343"/>
              <p:cNvSpPr>
                <a:spLocks noChangeArrowheads="1"/>
              </p:cNvSpPr>
              <p:nvPr/>
            </p:nvSpPr>
            <p:spPr bwMode="auto">
              <a:xfrm>
                <a:off x="2304" y="10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9" name="Oval 344"/>
              <p:cNvSpPr>
                <a:spLocks noChangeArrowheads="1"/>
              </p:cNvSpPr>
              <p:nvPr/>
            </p:nvSpPr>
            <p:spPr bwMode="auto">
              <a:xfrm>
                <a:off x="2234" y="10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0" name="Oval 345"/>
              <p:cNvSpPr>
                <a:spLocks noChangeArrowheads="1"/>
              </p:cNvSpPr>
              <p:nvPr/>
            </p:nvSpPr>
            <p:spPr bwMode="auto">
              <a:xfrm>
                <a:off x="2375" y="99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1" name="Oval 346"/>
              <p:cNvSpPr>
                <a:spLocks noChangeArrowheads="1"/>
              </p:cNvSpPr>
              <p:nvPr/>
            </p:nvSpPr>
            <p:spPr bwMode="auto">
              <a:xfrm>
                <a:off x="2441" y="99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2" name="Oval 347"/>
              <p:cNvSpPr>
                <a:spLocks noChangeArrowheads="1"/>
              </p:cNvSpPr>
              <p:nvPr/>
            </p:nvSpPr>
            <p:spPr bwMode="auto">
              <a:xfrm>
                <a:off x="2443" y="106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3" name="Oval 348"/>
              <p:cNvSpPr>
                <a:spLocks noChangeArrowheads="1"/>
              </p:cNvSpPr>
              <p:nvPr/>
            </p:nvSpPr>
            <p:spPr bwMode="auto">
              <a:xfrm>
                <a:off x="2373" y="106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4" name="Oval 349"/>
              <p:cNvSpPr>
                <a:spLocks noChangeArrowheads="1"/>
              </p:cNvSpPr>
              <p:nvPr/>
            </p:nvSpPr>
            <p:spPr bwMode="auto">
              <a:xfrm>
                <a:off x="2512" y="9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5" name="Oval 350"/>
              <p:cNvSpPr>
                <a:spLocks noChangeArrowheads="1"/>
              </p:cNvSpPr>
              <p:nvPr/>
            </p:nvSpPr>
            <p:spPr bwMode="auto">
              <a:xfrm>
                <a:off x="2578" y="9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6" name="Oval 351"/>
              <p:cNvSpPr>
                <a:spLocks noChangeArrowheads="1"/>
              </p:cNvSpPr>
              <p:nvPr/>
            </p:nvSpPr>
            <p:spPr bwMode="auto">
              <a:xfrm>
                <a:off x="2580" y="10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7" name="Oval 352"/>
              <p:cNvSpPr>
                <a:spLocks noChangeArrowheads="1"/>
              </p:cNvSpPr>
              <p:nvPr/>
            </p:nvSpPr>
            <p:spPr bwMode="auto">
              <a:xfrm>
                <a:off x="2510" y="10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8" name="Oval 353"/>
              <p:cNvSpPr>
                <a:spLocks noChangeArrowheads="1"/>
              </p:cNvSpPr>
              <p:nvPr/>
            </p:nvSpPr>
            <p:spPr bwMode="auto">
              <a:xfrm>
                <a:off x="2236" y="114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9" name="Oval 354"/>
              <p:cNvSpPr>
                <a:spLocks noChangeArrowheads="1"/>
              </p:cNvSpPr>
              <p:nvPr/>
            </p:nvSpPr>
            <p:spPr bwMode="auto">
              <a:xfrm>
                <a:off x="2302" y="114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80" name="Oval 355"/>
              <p:cNvSpPr>
                <a:spLocks noChangeArrowheads="1"/>
              </p:cNvSpPr>
              <p:nvPr/>
            </p:nvSpPr>
            <p:spPr bwMode="auto">
              <a:xfrm>
                <a:off x="2304" y="121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81" name="Oval 356"/>
              <p:cNvSpPr>
                <a:spLocks noChangeArrowheads="1"/>
              </p:cNvSpPr>
              <p:nvPr/>
            </p:nvSpPr>
            <p:spPr bwMode="auto">
              <a:xfrm>
                <a:off x="2234" y="121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82" name="Oval 357"/>
              <p:cNvSpPr>
                <a:spLocks noChangeArrowheads="1"/>
              </p:cNvSpPr>
              <p:nvPr/>
            </p:nvSpPr>
            <p:spPr bwMode="auto">
              <a:xfrm>
                <a:off x="2375" y="114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83" name="Oval 358"/>
              <p:cNvSpPr>
                <a:spLocks noChangeArrowheads="1"/>
              </p:cNvSpPr>
              <p:nvPr/>
            </p:nvSpPr>
            <p:spPr bwMode="auto">
              <a:xfrm>
                <a:off x="2441" y="114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84" name="Oval 359"/>
              <p:cNvSpPr>
                <a:spLocks noChangeArrowheads="1"/>
              </p:cNvSpPr>
              <p:nvPr/>
            </p:nvSpPr>
            <p:spPr bwMode="auto">
              <a:xfrm>
                <a:off x="2443" y="121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85" name="Oval 360"/>
              <p:cNvSpPr>
                <a:spLocks noChangeArrowheads="1"/>
              </p:cNvSpPr>
              <p:nvPr/>
            </p:nvSpPr>
            <p:spPr bwMode="auto">
              <a:xfrm>
                <a:off x="2373" y="121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86" name="Oval 361"/>
              <p:cNvSpPr>
                <a:spLocks noChangeArrowheads="1"/>
              </p:cNvSpPr>
              <p:nvPr/>
            </p:nvSpPr>
            <p:spPr bwMode="auto">
              <a:xfrm>
                <a:off x="2512" y="114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87" name="Oval 362"/>
              <p:cNvSpPr>
                <a:spLocks noChangeArrowheads="1"/>
              </p:cNvSpPr>
              <p:nvPr/>
            </p:nvSpPr>
            <p:spPr bwMode="auto">
              <a:xfrm>
                <a:off x="2578" y="114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88" name="Oval 363"/>
              <p:cNvSpPr>
                <a:spLocks noChangeArrowheads="1"/>
              </p:cNvSpPr>
              <p:nvPr/>
            </p:nvSpPr>
            <p:spPr bwMode="auto">
              <a:xfrm>
                <a:off x="2580" y="121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89" name="Oval 364"/>
              <p:cNvSpPr>
                <a:spLocks noChangeArrowheads="1"/>
              </p:cNvSpPr>
              <p:nvPr/>
            </p:nvSpPr>
            <p:spPr bwMode="auto">
              <a:xfrm>
                <a:off x="2510" y="121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90" name="Oval 365"/>
              <p:cNvSpPr>
                <a:spLocks noChangeArrowheads="1"/>
              </p:cNvSpPr>
              <p:nvPr/>
            </p:nvSpPr>
            <p:spPr bwMode="auto">
              <a:xfrm>
                <a:off x="2306" y="90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91" name="Oval 366"/>
              <p:cNvSpPr>
                <a:spLocks noChangeArrowheads="1"/>
              </p:cNvSpPr>
              <p:nvPr/>
            </p:nvSpPr>
            <p:spPr bwMode="auto">
              <a:xfrm>
                <a:off x="2236" y="90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92" name="Oval 367"/>
              <p:cNvSpPr>
                <a:spLocks noChangeArrowheads="1"/>
              </p:cNvSpPr>
              <p:nvPr/>
            </p:nvSpPr>
            <p:spPr bwMode="auto">
              <a:xfrm>
                <a:off x="2445" y="90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93" name="Oval 368"/>
              <p:cNvSpPr>
                <a:spLocks noChangeArrowheads="1"/>
              </p:cNvSpPr>
              <p:nvPr/>
            </p:nvSpPr>
            <p:spPr bwMode="auto">
              <a:xfrm>
                <a:off x="2375" y="90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94" name="Oval 369"/>
              <p:cNvSpPr>
                <a:spLocks noChangeArrowheads="1"/>
              </p:cNvSpPr>
              <p:nvPr/>
            </p:nvSpPr>
            <p:spPr bwMode="auto">
              <a:xfrm>
                <a:off x="2654" y="9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95" name="Oval 370"/>
              <p:cNvSpPr>
                <a:spLocks noChangeArrowheads="1"/>
              </p:cNvSpPr>
              <p:nvPr/>
            </p:nvSpPr>
            <p:spPr bwMode="auto">
              <a:xfrm>
                <a:off x="2720" y="9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96" name="Oval 371"/>
              <p:cNvSpPr>
                <a:spLocks noChangeArrowheads="1"/>
              </p:cNvSpPr>
              <p:nvPr/>
            </p:nvSpPr>
            <p:spPr bwMode="auto">
              <a:xfrm>
                <a:off x="2722" y="10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97" name="Oval 372"/>
              <p:cNvSpPr>
                <a:spLocks noChangeArrowheads="1"/>
              </p:cNvSpPr>
              <p:nvPr/>
            </p:nvSpPr>
            <p:spPr bwMode="auto">
              <a:xfrm>
                <a:off x="2652" y="10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98" name="Oval 373"/>
              <p:cNvSpPr>
                <a:spLocks noChangeArrowheads="1"/>
              </p:cNvSpPr>
              <p:nvPr/>
            </p:nvSpPr>
            <p:spPr bwMode="auto">
              <a:xfrm>
                <a:off x="2793" y="99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99" name="Oval 374"/>
              <p:cNvSpPr>
                <a:spLocks noChangeArrowheads="1"/>
              </p:cNvSpPr>
              <p:nvPr/>
            </p:nvSpPr>
            <p:spPr bwMode="auto">
              <a:xfrm>
                <a:off x="2859" y="99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00" name="Oval 375"/>
              <p:cNvSpPr>
                <a:spLocks noChangeArrowheads="1"/>
              </p:cNvSpPr>
              <p:nvPr/>
            </p:nvSpPr>
            <p:spPr bwMode="auto">
              <a:xfrm>
                <a:off x="2861" y="106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01" name="Oval 376"/>
              <p:cNvSpPr>
                <a:spLocks noChangeArrowheads="1"/>
              </p:cNvSpPr>
              <p:nvPr/>
            </p:nvSpPr>
            <p:spPr bwMode="auto">
              <a:xfrm>
                <a:off x="2791" y="106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02" name="Oval 377"/>
              <p:cNvSpPr>
                <a:spLocks noChangeArrowheads="1"/>
              </p:cNvSpPr>
              <p:nvPr/>
            </p:nvSpPr>
            <p:spPr bwMode="auto">
              <a:xfrm>
                <a:off x="2998" y="10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03" name="Oval 378"/>
              <p:cNvSpPr>
                <a:spLocks noChangeArrowheads="1"/>
              </p:cNvSpPr>
              <p:nvPr/>
            </p:nvSpPr>
            <p:spPr bwMode="auto">
              <a:xfrm>
                <a:off x="2928" y="10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04" name="Oval 379"/>
              <p:cNvSpPr>
                <a:spLocks noChangeArrowheads="1"/>
              </p:cNvSpPr>
              <p:nvPr/>
            </p:nvSpPr>
            <p:spPr bwMode="auto">
              <a:xfrm>
                <a:off x="2654" y="114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05" name="Oval 380"/>
              <p:cNvSpPr>
                <a:spLocks noChangeArrowheads="1"/>
              </p:cNvSpPr>
              <p:nvPr/>
            </p:nvSpPr>
            <p:spPr bwMode="auto">
              <a:xfrm>
                <a:off x="2720" y="114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06" name="Oval 381"/>
              <p:cNvSpPr>
                <a:spLocks noChangeArrowheads="1"/>
              </p:cNvSpPr>
              <p:nvPr/>
            </p:nvSpPr>
            <p:spPr bwMode="auto">
              <a:xfrm>
                <a:off x="2722" y="121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07" name="Oval 382"/>
              <p:cNvSpPr>
                <a:spLocks noChangeArrowheads="1"/>
              </p:cNvSpPr>
              <p:nvPr/>
            </p:nvSpPr>
            <p:spPr bwMode="auto">
              <a:xfrm>
                <a:off x="2652" y="121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08" name="Oval 383"/>
              <p:cNvSpPr>
                <a:spLocks noChangeArrowheads="1"/>
              </p:cNvSpPr>
              <p:nvPr/>
            </p:nvSpPr>
            <p:spPr bwMode="auto">
              <a:xfrm>
                <a:off x="2793" y="114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09" name="Oval 384"/>
              <p:cNvSpPr>
                <a:spLocks noChangeArrowheads="1"/>
              </p:cNvSpPr>
              <p:nvPr/>
            </p:nvSpPr>
            <p:spPr bwMode="auto">
              <a:xfrm>
                <a:off x="2859" y="114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10" name="Oval 385"/>
              <p:cNvSpPr>
                <a:spLocks noChangeArrowheads="1"/>
              </p:cNvSpPr>
              <p:nvPr/>
            </p:nvSpPr>
            <p:spPr bwMode="auto">
              <a:xfrm>
                <a:off x="2861" y="121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11" name="Oval 386"/>
              <p:cNvSpPr>
                <a:spLocks noChangeArrowheads="1"/>
              </p:cNvSpPr>
              <p:nvPr/>
            </p:nvSpPr>
            <p:spPr bwMode="auto">
              <a:xfrm>
                <a:off x="2791" y="121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12" name="Oval 387"/>
              <p:cNvSpPr>
                <a:spLocks noChangeArrowheads="1"/>
              </p:cNvSpPr>
              <p:nvPr/>
            </p:nvSpPr>
            <p:spPr bwMode="auto">
              <a:xfrm>
                <a:off x="2930" y="114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13" name="Oval 388"/>
              <p:cNvSpPr>
                <a:spLocks noChangeArrowheads="1"/>
              </p:cNvSpPr>
              <p:nvPr/>
            </p:nvSpPr>
            <p:spPr bwMode="auto">
              <a:xfrm>
                <a:off x="2996" y="114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14" name="Oval 389"/>
              <p:cNvSpPr>
                <a:spLocks noChangeArrowheads="1"/>
              </p:cNvSpPr>
              <p:nvPr/>
            </p:nvSpPr>
            <p:spPr bwMode="auto">
              <a:xfrm>
                <a:off x="2998" y="121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15" name="Oval 390"/>
              <p:cNvSpPr>
                <a:spLocks noChangeArrowheads="1"/>
              </p:cNvSpPr>
              <p:nvPr/>
            </p:nvSpPr>
            <p:spPr bwMode="auto">
              <a:xfrm>
                <a:off x="2928" y="121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16" name="Oval 391"/>
              <p:cNvSpPr>
                <a:spLocks noChangeArrowheads="1"/>
              </p:cNvSpPr>
              <p:nvPr/>
            </p:nvSpPr>
            <p:spPr bwMode="auto">
              <a:xfrm>
                <a:off x="1462" y="21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17" name="Oval 392"/>
              <p:cNvSpPr>
                <a:spLocks noChangeArrowheads="1"/>
              </p:cNvSpPr>
              <p:nvPr/>
            </p:nvSpPr>
            <p:spPr bwMode="auto">
              <a:xfrm>
                <a:off x="1528" y="21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18" name="Oval 393"/>
              <p:cNvSpPr>
                <a:spLocks noChangeArrowheads="1"/>
              </p:cNvSpPr>
              <p:nvPr/>
            </p:nvSpPr>
            <p:spPr bwMode="auto">
              <a:xfrm>
                <a:off x="1530" y="22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19" name="Oval 394"/>
              <p:cNvSpPr>
                <a:spLocks noChangeArrowheads="1"/>
              </p:cNvSpPr>
              <p:nvPr/>
            </p:nvSpPr>
            <p:spPr bwMode="auto">
              <a:xfrm>
                <a:off x="1460" y="22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20" name="Oval 395"/>
              <p:cNvSpPr>
                <a:spLocks noChangeArrowheads="1"/>
              </p:cNvSpPr>
              <p:nvPr/>
            </p:nvSpPr>
            <p:spPr bwMode="auto">
              <a:xfrm>
                <a:off x="1601" y="219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21" name="Oval 396"/>
              <p:cNvSpPr>
                <a:spLocks noChangeArrowheads="1"/>
              </p:cNvSpPr>
              <p:nvPr/>
            </p:nvSpPr>
            <p:spPr bwMode="auto">
              <a:xfrm>
                <a:off x="1667" y="219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22" name="Oval 397"/>
              <p:cNvSpPr>
                <a:spLocks noChangeArrowheads="1"/>
              </p:cNvSpPr>
              <p:nvPr/>
            </p:nvSpPr>
            <p:spPr bwMode="auto">
              <a:xfrm>
                <a:off x="1669" y="226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23" name="Oval 398"/>
              <p:cNvSpPr>
                <a:spLocks noChangeArrowheads="1"/>
              </p:cNvSpPr>
              <p:nvPr/>
            </p:nvSpPr>
            <p:spPr bwMode="auto">
              <a:xfrm>
                <a:off x="1599" y="226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24" name="Oval 399"/>
              <p:cNvSpPr>
                <a:spLocks noChangeArrowheads="1"/>
              </p:cNvSpPr>
              <p:nvPr/>
            </p:nvSpPr>
            <p:spPr bwMode="auto">
              <a:xfrm>
                <a:off x="1738" y="21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25" name="Oval 400"/>
              <p:cNvSpPr>
                <a:spLocks noChangeArrowheads="1"/>
              </p:cNvSpPr>
              <p:nvPr/>
            </p:nvSpPr>
            <p:spPr bwMode="auto">
              <a:xfrm>
                <a:off x="1804" y="21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26" name="Oval 401"/>
              <p:cNvSpPr>
                <a:spLocks noChangeArrowheads="1"/>
              </p:cNvSpPr>
              <p:nvPr/>
            </p:nvSpPr>
            <p:spPr bwMode="auto">
              <a:xfrm>
                <a:off x="1806" y="22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27" name="Oval 402"/>
              <p:cNvSpPr>
                <a:spLocks noChangeArrowheads="1"/>
              </p:cNvSpPr>
              <p:nvPr/>
            </p:nvSpPr>
            <p:spPr bwMode="auto">
              <a:xfrm>
                <a:off x="1736" y="22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28" name="Oval 403"/>
              <p:cNvSpPr>
                <a:spLocks noChangeArrowheads="1"/>
              </p:cNvSpPr>
              <p:nvPr/>
            </p:nvSpPr>
            <p:spPr bwMode="auto">
              <a:xfrm>
                <a:off x="1948" y="23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29" name="Oval 404"/>
              <p:cNvSpPr>
                <a:spLocks noChangeArrowheads="1"/>
              </p:cNvSpPr>
              <p:nvPr/>
            </p:nvSpPr>
            <p:spPr bwMode="auto">
              <a:xfrm>
                <a:off x="2021" y="234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30" name="Oval 405"/>
              <p:cNvSpPr>
                <a:spLocks noChangeArrowheads="1"/>
              </p:cNvSpPr>
              <p:nvPr/>
            </p:nvSpPr>
            <p:spPr bwMode="auto">
              <a:xfrm>
                <a:off x="2087" y="234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31" name="Oval 406"/>
              <p:cNvSpPr>
                <a:spLocks noChangeArrowheads="1"/>
              </p:cNvSpPr>
              <p:nvPr/>
            </p:nvSpPr>
            <p:spPr bwMode="auto">
              <a:xfrm>
                <a:off x="2158" y="23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32" name="Oval 407"/>
              <p:cNvSpPr>
                <a:spLocks noChangeArrowheads="1"/>
              </p:cNvSpPr>
              <p:nvPr/>
            </p:nvSpPr>
            <p:spPr bwMode="auto">
              <a:xfrm>
                <a:off x="2224" y="234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33" name="Oval 408"/>
              <p:cNvSpPr>
                <a:spLocks noChangeArrowheads="1"/>
              </p:cNvSpPr>
              <p:nvPr/>
            </p:nvSpPr>
            <p:spPr bwMode="auto">
              <a:xfrm>
                <a:off x="1880" y="21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34" name="Oval 409"/>
              <p:cNvSpPr>
                <a:spLocks noChangeArrowheads="1"/>
              </p:cNvSpPr>
              <p:nvPr/>
            </p:nvSpPr>
            <p:spPr bwMode="auto">
              <a:xfrm>
                <a:off x="1946" y="21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35" name="Oval 410"/>
              <p:cNvSpPr>
                <a:spLocks noChangeArrowheads="1"/>
              </p:cNvSpPr>
              <p:nvPr/>
            </p:nvSpPr>
            <p:spPr bwMode="auto">
              <a:xfrm>
                <a:off x="1948" y="22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36" name="Oval 411"/>
              <p:cNvSpPr>
                <a:spLocks noChangeArrowheads="1"/>
              </p:cNvSpPr>
              <p:nvPr/>
            </p:nvSpPr>
            <p:spPr bwMode="auto">
              <a:xfrm>
                <a:off x="1878" y="22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37" name="Oval 412"/>
              <p:cNvSpPr>
                <a:spLocks noChangeArrowheads="1"/>
              </p:cNvSpPr>
              <p:nvPr/>
            </p:nvSpPr>
            <p:spPr bwMode="auto">
              <a:xfrm>
                <a:off x="2019" y="219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38" name="Oval 413"/>
              <p:cNvSpPr>
                <a:spLocks noChangeArrowheads="1"/>
              </p:cNvSpPr>
              <p:nvPr/>
            </p:nvSpPr>
            <p:spPr bwMode="auto">
              <a:xfrm>
                <a:off x="2085" y="219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39" name="Oval 414"/>
              <p:cNvSpPr>
                <a:spLocks noChangeArrowheads="1"/>
              </p:cNvSpPr>
              <p:nvPr/>
            </p:nvSpPr>
            <p:spPr bwMode="auto">
              <a:xfrm>
                <a:off x="2087" y="226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0" name="Oval 415"/>
              <p:cNvSpPr>
                <a:spLocks noChangeArrowheads="1"/>
              </p:cNvSpPr>
              <p:nvPr/>
            </p:nvSpPr>
            <p:spPr bwMode="auto">
              <a:xfrm>
                <a:off x="2017" y="2268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1" name="Oval 416"/>
              <p:cNvSpPr>
                <a:spLocks noChangeArrowheads="1"/>
              </p:cNvSpPr>
              <p:nvPr/>
            </p:nvSpPr>
            <p:spPr bwMode="auto">
              <a:xfrm>
                <a:off x="2156" y="21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2" name="Oval 417"/>
              <p:cNvSpPr>
                <a:spLocks noChangeArrowheads="1"/>
              </p:cNvSpPr>
              <p:nvPr/>
            </p:nvSpPr>
            <p:spPr bwMode="auto">
              <a:xfrm>
                <a:off x="2222" y="21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3" name="Oval 418"/>
              <p:cNvSpPr>
                <a:spLocks noChangeArrowheads="1"/>
              </p:cNvSpPr>
              <p:nvPr/>
            </p:nvSpPr>
            <p:spPr bwMode="auto">
              <a:xfrm>
                <a:off x="2224" y="22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4" name="Oval 419"/>
              <p:cNvSpPr>
                <a:spLocks noChangeArrowheads="1"/>
              </p:cNvSpPr>
              <p:nvPr/>
            </p:nvSpPr>
            <p:spPr bwMode="auto">
              <a:xfrm>
                <a:off x="2154" y="2269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5" name="Oval 420"/>
              <p:cNvSpPr>
                <a:spLocks noChangeArrowheads="1"/>
              </p:cNvSpPr>
              <p:nvPr/>
            </p:nvSpPr>
            <p:spPr bwMode="auto">
              <a:xfrm>
                <a:off x="421" y="183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6" name="Oval 421"/>
              <p:cNvSpPr>
                <a:spLocks noChangeArrowheads="1"/>
              </p:cNvSpPr>
              <p:nvPr/>
            </p:nvSpPr>
            <p:spPr bwMode="auto">
              <a:xfrm>
                <a:off x="423" y="190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7" name="Oval 422"/>
              <p:cNvSpPr>
                <a:spLocks noChangeArrowheads="1"/>
              </p:cNvSpPr>
              <p:nvPr/>
            </p:nvSpPr>
            <p:spPr bwMode="auto">
              <a:xfrm>
                <a:off x="492" y="183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8" name="Oval 423"/>
              <p:cNvSpPr>
                <a:spLocks noChangeArrowheads="1"/>
              </p:cNvSpPr>
              <p:nvPr/>
            </p:nvSpPr>
            <p:spPr bwMode="auto">
              <a:xfrm>
                <a:off x="558" y="183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9" name="Oval 424"/>
              <p:cNvSpPr>
                <a:spLocks noChangeArrowheads="1"/>
              </p:cNvSpPr>
              <p:nvPr/>
            </p:nvSpPr>
            <p:spPr bwMode="auto">
              <a:xfrm>
                <a:off x="560" y="190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0" name="Oval 425"/>
              <p:cNvSpPr>
                <a:spLocks noChangeArrowheads="1"/>
              </p:cNvSpPr>
              <p:nvPr/>
            </p:nvSpPr>
            <p:spPr bwMode="auto">
              <a:xfrm>
                <a:off x="490" y="190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1" name="Oval 426"/>
              <p:cNvSpPr>
                <a:spLocks noChangeArrowheads="1"/>
              </p:cNvSpPr>
              <p:nvPr/>
            </p:nvSpPr>
            <p:spPr bwMode="auto">
              <a:xfrm>
                <a:off x="421" y="198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2" name="Oval 427"/>
              <p:cNvSpPr>
                <a:spLocks noChangeArrowheads="1"/>
              </p:cNvSpPr>
              <p:nvPr/>
            </p:nvSpPr>
            <p:spPr bwMode="auto">
              <a:xfrm>
                <a:off x="423" y="205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3" name="Oval 428"/>
              <p:cNvSpPr>
                <a:spLocks noChangeArrowheads="1"/>
              </p:cNvSpPr>
              <p:nvPr/>
            </p:nvSpPr>
            <p:spPr bwMode="auto">
              <a:xfrm>
                <a:off x="492" y="198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4" name="Oval 429"/>
              <p:cNvSpPr>
                <a:spLocks noChangeArrowheads="1"/>
              </p:cNvSpPr>
              <p:nvPr/>
            </p:nvSpPr>
            <p:spPr bwMode="auto">
              <a:xfrm>
                <a:off x="558" y="198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5" name="Oval 430"/>
              <p:cNvSpPr>
                <a:spLocks noChangeArrowheads="1"/>
              </p:cNvSpPr>
              <p:nvPr/>
            </p:nvSpPr>
            <p:spPr bwMode="auto">
              <a:xfrm>
                <a:off x="560" y="205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6" name="Oval 431"/>
              <p:cNvSpPr>
                <a:spLocks noChangeArrowheads="1"/>
              </p:cNvSpPr>
              <p:nvPr/>
            </p:nvSpPr>
            <p:spPr bwMode="auto">
              <a:xfrm>
                <a:off x="490" y="205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7" name="Oval 432"/>
              <p:cNvSpPr>
                <a:spLocks noChangeArrowheads="1"/>
              </p:cNvSpPr>
              <p:nvPr/>
            </p:nvSpPr>
            <p:spPr bwMode="auto">
              <a:xfrm>
                <a:off x="423" y="167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8" name="Oval 433"/>
              <p:cNvSpPr>
                <a:spLocks noChangeArrowheads="1"/>
              </p:cNvSpPr>
              <p:nvPr/>
            </p:nvSpPr>
            <p:spPr bwMode="auto">
              <a:xfrm>
                <a:off x="425" y="174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9" name="Oval 434"/>
              <p:cNvSpPr>
                <a:spLocks noChangeArrowheads="1"/>
              </p:cNvSpPr>
              <p:nvPr/>
            </p:nvSpPr>
            <p:spPr bwMode="auto">
              <a:xfrm>
                <a:off x="494" y="167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0" name="Oval 435"/>
              <p:cNvSpPr>
                <a:spLocks noChangeArrowheads="1"/>
              </p:cNvSpPr>
              <p:nvPr/>
            </p:nvSpPr>
            <p:spPr bwMode="auto">
              <a:xfrm>
                <a:off x="560" y="167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1" name="Oval 436"/>
              <p:cNvSpPr>
                <a:spLocks noChangeArrowheads="1"/>
              </p:cNvSpPr>
              <p:nvPr/>
            </p:nvSpPr>
            <p:spPr bwMode="auto">
              <a:xfrm>
                <a:off x="562" y="174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2" name="Oval 437"/>
              <p:cNvSpPr>
                <a:spLocks noChangeArrowheads="1"/>
              </p:cNvSpPr>
              <p:nvPr/>
            </p:nvSpPr>
            <p:spPr bwMode="auto">
              <a:xfrm>
                <a:off x="492" y="174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3" name="Oval 438"/>
              <p:cNvSpPr>
                <a:spLocks noChangeArrowheads="1"/>
              </p:cNvSpPr>
              <p:nvPr/>
            </p:nvSpPr>
            <p:spPr bwMode="auto">
              <a:xfrm>
                <a:off x="1744" y="114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4" name="Oval 439"/>
              <p:cNvSpPr>
                <a:spLocks noChangeArrowheads="1"/>
              </p:cNvSpPr>
              <p:nvPr/>
            </p:nvSpPr>
            <p:spPr bwMode="auto">
              <a:xfrm>
                <a:off x="1746" y="121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5" name="Oval 440"/>
              <p:cNvSpPr>
                <a:spLocks noChangeArrowheads="1"/>
              </p:cNvSpPr>
              <p:nvPr/>
            </p:nvSpPr>
            <p:spPr bwMode="auto">
              <a:xfrm>
                <a:off x="1820" y="114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6" name="Oval 441"/>
              <p:cNvSpPr>
                <a:spLocks noChangeArrowheads="1"/>
              </p:cNvSpPr>
              <p:nvPr/>
            </p:nvSpPr>
            <p:spPr bwMode="auto">
              <a:xfrm>
                <a:off x="1886" y="114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7" name="Oval 442"/>
              <p:cNvSpPr>
                <a:spLocks noChangeArrowheads="1"/>
              </p:cNvSpPr>
              <p:nvPr/>
            </p:nvSpPr>
            <p:spPr bwMode="auto">
              <a:xfrm>
                <a:off x="1888" y="121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8" name="Oval 443"/>
              <p:cNvSpPr>
                <a:spLocks noChangeArrowheads="1"/>
              </p:cNvSpPr>
              <p:nvPr/>
            </p:nvSpPr>
            <p:spPr bwMode="auto">
              <a:xfrm>
                <a:off x="1818" y="121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9" name="Oval 444"/>
              <p:cNvSpPr>
                <a:spLocks noChangeArrowheads="1"/>
              </p:cNvSpPr>
              <p:nvPr/>
            </p:nvSpPr>
            <p:spPr bwMode="auto">
              <a:xfrm>
                <a:off x="1959" y="114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70" name="Oval 445"/>
              <p:cNvSpPr>
                <a:spLocks noChangeArrowheads="1"/>
              </p:cNvSpPr>
              <p:nvPr/>
            </p:nvSpPr>
            <p:spPr bwMode="auto">
              <a:xfrm>
                <a:off x="2025" y="114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71" name="Oval 446"/>
              <p:cNvSpPr>
                <a:spLocks noChangeArrowheads="1"/>
              </p:cNvSpPr>
              <p:nvPr/>
            </p:nvSpPr>
            <p:spPr bwMode="auto">
              <a:xfrm>
                <a:off x="2027" y="121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72" name="Oval 447"/>
              <p:cNvSpPr>
                <a:spLocks noChangeArrowheads="1"/>
              </p:cNvSpPr>
              <p:nvPr/>
            </p:nvSpPr>
            <p:spPr bwMode="auto">
              <a:xfrm>
                <a:off x="1957" y="121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73" name="Oval 448"/>
              <p:cNvSpPr>
                <a:spLocks noChangeArrowheads="1"/>
              </p:cNvSpPr>
              <p:nvPr/>
            </p:nvSpPr>
            <p:spPr bwMode="auto">
              <a:xfrm>
                <a:off x="2096" y="114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74" name="Oval 449"/>
              <p:cNvSpPr>
                <a:spLocks noChangeArrowheads="1"/>
              </p:cNvSpPr>
              <p:nvPr/>
            </p:nvSpPr>
            <p:spPr bwMode="auto">
              <a:xfrm>
                <a:off x="2162" y="1143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75" name="Oval 450"/>
              <p:cNvSpPr>
                <a:spLocks noChangeArrowheads="1"/>
              </p:cNvSpPr>
              <p:nvPr/>
            </p:nvSpPr>
            <p:spPr bwMode="auto">
              <a:xfrm>
                <a:off x="2164" y="121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76" name="Oval 451"/>
              <p:cNvSpPr>
                <a:spLocks noChangeArrowheads="1"/>
              </p:cNvSpPr>
              <p:nvPr/>
            </p:nvSpPr>
            <p:spPr bwMode="auto">
              <a:xfrm>
                <a:off x="2094" y="121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77" name="Oval 452"/>
              <p:cNvSpPr>
                <a:spLocks noChangeArrowheads="1"/>
              </p:cNvSpPr>
              <p:nvPr/>
            </p:nvSpPr>
            <p:spPr bwMode="auto">
              <a:xfrm>
                <a:off x="1890" y="105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78" name="Oval 453"/>
              <p:cNvSpPr>
                <a:spLocks noChangeArrowheads="1"/>
              </p:cNvSpPr>
              <p:nvPr/>
            </p:nvSpPr>
            <p:spPr bwMode="auto">
              <a:xfrm>
                <a:off x="1820" y="105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79" name="Oval 454"/>
              <p:cNvSpPr>
                <a:spLocks noChangeArrowheads="1"/>
              </p:cNvSpPr>
              <p:nvPr/>
            </p:nvSpPr>
            <p:spPr bwMode="auto">
              <a:xfrm>
                <a:off x="2029" y="105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80" name="Oval 455"/>
              <p:cNvSpPr>
                <a:spLocks noChangeArrowheads="1"/>
              </p:cNvSpPr>
              <p:nvPr/>
            </p:nvSpPr>
            <p:spPr bwMode="auto">
              <a:xfrm>
                <a:off x="1959" y="105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81" name="Oval 456"/>
              <p:cNvSpPr>
                <a:spLocks noChangeArrowheads="1"/>
              </p:cNvSpPr>
              <p:nvPr/>
            </p:nvSpPr>
            <p:spPr bwMode="auto">
              <a:xfrm>
                <a:off x="2166" y="105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82" name="Oval 457"/>
              <p:cNvSpPr>
                <a:spLocks noChangeArrowheads="1"/>
              </p:cNvSpPr>
              <p:nvPr/>
            </p:nvSpPr>
            <p:spPr bwMode="auto">
              <a:xfrm>
                <a:off x="2096" y="105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83" name="Oval 458"/>
              <p:cNvSpPr>
                <a:spLocks noChangeArrowheads="1"/>
              </p:cNvSpPr>
              <p:nvPr/>
            </p:nvSpPr>
            <p:spPr bwMode="auto">
              <a:xfrm>
                <a:off x="2298" y="219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84" name="Oval 459"/>
              <p:cNvSpPr>
                <a:spLocks noChangeArrowheads="1"/>
              </p:cNvSpPr>
              <p:nvPr/>
            </p:nvSpPr>
            <p:spPr bwMode="auto">
              <a:xfrm>
                <a:off x="2440" y="219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85" name="Oval 460"/>
              <p:cNvSpPr>
                <a:spLocks noChangeArrowheads="1"/>
              </p:cNvSpPr>
              <p:nvPr/>
            </p:nvSpPr>
            <p:spPr bwMode="auto">
              <a:xfrm>
                <a:off x="2370" y="219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86" name="Oval 461"/>
              <p:cNvSpPr>
                <a:spLocks noChangeArrowheads="1"/>
              </p:cNvSpPr>
              <p:nvPr/>
            </p:nvSpPr>
            <p:spPr bwMode="auto">
              <a:xfrm>
                <a:off x="2509" y="219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87" name="Oval 462"/>
              <p:cNvSpPr>
                <a:spLocks noChangeArrowheads="1"/>
              </p:cNvSpPr>
              <p:nvPr/>
            </p:nvSpPr>
            <p:spPr bwMode="auto">
              <a:xfrm>
                <a:off x="2576" y="21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88" name="Oval 463"/>
              <p:cNvSpPr>
                <a:spLocks noChangeArrowheads="1"/>
              </p:cNvSpPr>
              <p:nvPr/>
            </p:nvSpPr>
            <p:spPr bwMode="auto">
              <a:xfrm>
                <a:off x="2718" y="21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89" name="Oval 464"/>
              <p:cNvSpPr>
                <a:spLocks noChangeArrowheads="1"/>
              </p:cNvSpPr>
              <p:nvPr/>
            </p:nvSpPr>
            <p:spPr bwMode="auto">
              <a:xfrm>
                <a:off x="2648" y="21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0" name="Oval 465"/>
              <p:cNvSpPr>
                <a:spLocks noChangeArrowheads="1"/>
              </p:cNvSpPr>
              <p:nvPr/>
            </p:nvSpPr>
            <p:spPr bwMode="auto">
              <a:xfrm>
                <a:off x="1324" y="159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1" name="Oval 466"/>
              <p:cNvSpPr>
                <a:spLocks noChangeArrowheads="1"/>
              </p:cNvSpPr>
              <p:nvPr/>
            </p:nvSpPr>
            <p:spPr bwMode="auto">
              <a:xfrm>
                <a:off x="1254" y="1597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2" name="Oval 467"/>
              <p:cNvSpPr>
                <a:spLocks noChangeArrowheads="1"/>
              </p:cNvSpPr>
              <p:nvPr/>
            </p:nvSpPr>
            <p:spPr bwMode="auto">
              <a:xfrm>
                <a:off x="1393" y="1596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3" name="Oval 468"/>
              <p:cNvSpPr>
                <a:spLocks noChangeArrowheads="1"/>
              </p:cNvSpPr>
              <p:nvPr/>
            </p:nvSpPr>
            <p:spPr bwMode="auto">
              <a:xfrm>
                <a:off x="769" y="212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4" name="Oval 469"/>
              <p:cNvSpPr>
                <a:spLocks noChangeArrowheads="1"/>
              </p:cNvSpPr>
              <p:nvPr/>
            </p:nvSpPr>
            <p:spPr bwMode="auto">
              <a:xfrm>
                <a:off x="840" y="212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5" name="Oval 470"/>
              <p:cNvSpPr>
                <a:spLocks noChangeArrowheads="1"/>
              </p:cNvSpPr>
              <p:nvPr/>
            </p:nvSpPr>
            <p:spPr bwMode="auto">
              <a:xfrm>
                <a:off x="906" y="212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6" name="Oval 471"/>
              <p:cNvSpPr>
                <a:spLocks noChangeArrowheads="1"/>
              </p:cNvSpPr>
              <p:nvPr/>
            </p:nvSpPr>
            <p:spPr bwMode="auto">
              <a:xfrm>
                <a:off x="973" y="212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7" name="Oval 472"/>
              <p:cNvSpPr>
                <a:spLocks noChangeArrowheads="1"/>
              </p:cNvSpPr>
              <p:nvPr/>
            </p:nvSpPr>
            <p:spPr bwMode="auto">
              <a:xfrm>
                <a:off x="1327" y="2131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8" name="Oval 473"/>
              <p:cNvSpPr>
                <a:spLocks noChangeArrowheads="1"/>
              </p:cNvSpPr>
              <p:nvPr/>
            </p:nvSpPr>
            <p:spPr bwMode="auto">
              <a:xfrm>
                <a:off x="1394" y="2130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9" name="Oval 474"/>
              <p:cNvSpPr>
                <a:spLocks noChangeArrowheads="1"/>
              </p:cNvSpPr>
              <p:nvPr/>
            </p:nvSpPr>
            <p:spPr bwMode="auto">
              <a:xfrm>
                <a:off x="1327" y="2195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00" name="Oval 475"/>
              <p:cNvSpPr>
                <a:spLocks noChangeArrowheads="1"/>
              </p:cNvSpPr>
              <p:nvPr/>
            </p:nvSpPr>
            <p:spPr bwMode="auto">
              <a:xfrm>
                <a:off x="1394" y="2194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01" name="Oval 476"/>
              <p:cNvSpPr>
                <a:spLocks noChangeArrowheads="1"/>
              </p:cNvSpPr>
              <p:nvPr/>
            </p:nvSpPr>
            <p:spPr bwMode="auto">
              <a:xfrm>
                <a:off x="2295" y="2272"/>
                <a:ext cx="27" cy="2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46" name="Text Box 478"/>
            <p:cNvSpPr txBox="1">
              <a:spLocks noChangeArrowheads="1"/>
            </p:cNvSpPr>
            <p:nvPr/>
          </p:nvSpPr>
          <p:spPr bwMode="auto">
            <a:xfrm>
              <a:off x="1069975" y="1487488"/>
              <a:ext cx="1355725" cy="244475"/>
            </a:xfrm>
            <a:prstGeom prst="rect">
              <a:avLst/>
            </a:prstGeom>
            <a:solidFill>
              <a:schemeClr val="bg2">
                <a:alpha val="5098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AT" sz="1000" b="1">
                  <a:solidFill>
                    <a:schemeClr val="bg1"/>
                  </a:solidFill>
                </a:rPr>
                <a:t>49°03’00“   9°30’00“</a:t>
              </a:r>
            </a:p>
          </p:txBody>
        </p:sp>
        <p:sp>
          <p:nvSpPr>
            <p:cNvPr id="61447" name="Text Box 479"/>
            <p:cNvSpPr txBox="1">
              <a:spLocks noChangeArrowheads="1"/>
            </p:cNvSpPr>
            <p:nvPr/>
          </p:nvSpPr>
          <p:spPr bwMode="auto">
            <a:xfrm>
              <a:off x="6257925" y="4002088"/>
              <a:ext cx="1425575" cy="244475"/>
            </a:xfrm>
            <a:prstGeom prst="rect">
              <a:avLst/>
            </a:prstGeom>
            <a:solidFill>
              <a:schemeClr val="bg2">
                <a:alpha val="5098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AT" sz="1000" b="1" dirty="0">
                  <a:solidFill>
                    <a:schemeClr val="bg1"/>
                  </a:solidFill>
                </a:rPr>
                <a:t>46°21’00“   17°09’45“</a:t>
              </a:r>
            </a:p>
          </p:txBody>
        </p:sp>
        <p:sp>
          <p:nvSpPr>
            <p:cNvPr id="61448" name="Line 480"/>
            <p:cNvSpPr>
              <a:spLocks noChangeShapeType="1"/>
            </p:cNvSpPr>
            <p:nvPr/>
          </p:nvSpPr>
          <p:spPr bwMode="auto">
            <a:xfrm>
              <a:off x="6211888" y="2566988"/>
              <a:ext cx="250825" cy="317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449" name="Line 481"/>
            <p:cNvSpPr>
              <a:spLocks noChangeShapeType="1"/>
            </p:cNvSpPr>
            <p:nvPr/>
          </p:nvSpPr>
          <p:spPr bwMode="auto">
            <a:xfrm>
              <a:off x="6365875" y="2411413"/>
              <a:ext cx="0" cy="51435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450" name="Line 482"/>
            <p:cNvSpPr>
              <a:spLocks noChangeShapeType="1"/>
            </p:cNvSpPr>
            <p:nvPr/>
          </p:nvSpPr>
          <p:spPr bwMode="auto">
            <a:xfrm flipH="1">
              <a:off x="6327775" y="2541588"/>
              <a:ext cx="66675" cy="508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451" name="Line 483"/>
            <p:cNvSpPr>
              <a:spLocks noChangeShapeType="1"/>
            </p:cNvSpPr>
            <p:nvPr/>
          </p:nvSpPr>
          <p:spPr bwMode="auto">
            <a:xfrm flipH="1">
              <a:off x="6327775" y="2660650"/>
              <a:ext cx="66675" cy="508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452" name="Text Box 484"/>
            <p:cNvSpPr txBox="1">
              <a:spLocks noChangeArrowheads="1"/>
            </p:cNvSpPr>
            <p:nvPr/>
          </p:nvSpPr>
          <p:spPr bwMode="auto">
            <a:xfrm>
              <a:off x="6453188" y="2508250"/>
              <a:ext cx="757237" cy="244475"/>
            </a:xfrm>
            <a:prstGeom prst="rect">
              <a:avLst/>
            </a:prstGeom>
            <a:solidFill>
              <a:schemeClr val="bg2">
                <a:alpha val="5098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AT" sz="1000" b="1">
                  <a:solidFill>
                    <a:schemeClr val="bg1"/>
                  </a:solidFill>
                </a:rPr>
                <a:t>30 arcsec</a:t>
              </a:r>
            </a:p>
          </p:txBody>
        </p:sp>
        <p:sp>
          <p:nvSpPr>
            <p:cNvPr id="61453" name="Line 485"/>
            <p:cNvSpPr>
              <a:spLocks noChangeShapeType="1"/>
            </p:cNvSpPr>
            <p:nvPr/>
          </p:nvSpPr>
          <p:spPr bwMode="auto">
            <a:xfrm rot="5400000" flipV="1">
              <a:off x="4576763" y="4065588"/>
              <a:ext cx="2286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454" name="Line 486"/>
            <p:cNvSpPr>
              <a:spLocks noChangeShapeType="1"/>
            </p:cNvSpPr>
            <p:nvPr/>
          </p:nvSpPr>
          <p:spPr bwMode="auto">
            <a:xfrm rot="5400000">
              <a:off x="4694238" y="3848100"/>
              <a:ext cx="0" cy="51435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455" name="Line 487"/>
            <p:cNvSpPr>
              <a:spLocks noChangeShapeType="1"/>
            </p:cNvSpPr>
            <p:nvPr/>
          </p:nvSpPr>
          <p:spPr bwMode="auto">
            <a:xfrm rot="5400000" flipH="1">
              <a:off x="4762500" y="4075113"/>
              <a:ext cx="66675" cy="508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456" name="Line 488"/>
            <p:cNvSpPr>
              <a:spLocks noChangeShapeType="1"/>
            </p:cNvSpPr>
            <p:nvPr/>
          </p:nvSpPr>
          <p:spPr bwMode="auto">
            <a:xfrm rot="5400000" flipH="1">
              <a:off x="4657725" y="4075113"/>
              <a:ext cx="66675" cy="508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457" name="Text Box 489"/>
            <p:cNvSpPr txBox="1">
              <a:spLocks noChangeArrowheads="1"/>
            </p:cNvSpPr>
            <p:nvPr/>
          </p:nvSpPr>
          <p:spPr bwMode="auto">
            <a:xfrm>
              <a:off x="4305300" y="4227513"/>
              <a:ext cx="757238" cy="244475"/>
            </a:xfrm>
            <a:prstGeom prst="rect">
              <a:avLst/>
            </a:prstGeom>
            <a:solidFill>
              <a:schemeClr val="bg2">
                <a:alpha val="5098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AT" sz="1000" b="1">
                  <a:solidFill>
                    <a:schemeClr val="bg1"/>
                  </a:solidFill>
                </a:rPr>
                <a:t>45 arcsec</a:t>
              </a:r>
            </a:p>
          </p:txBody>
        </p:sp>
        <p:sp>
          <p:nvSpPr>
            <p:cNvPr id="61458" name="Oval 490"/>
            <p:cNvSpPr>
              <a:spLocks noChangeArrowheads="1"/>
            </p:cNvSpPr>
            <p:nvPr/>
          </p:nvSpPr>
          <p:spPr bwMode="auto">
            <a:xfrm>
              <a:off x="6140450" y="3824288"/>
              <a:ext cx="88900" cy="889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9" name="Oval 491"/>
            <p:cNvSpPr>
              <a:spLocks noChangeArrowheads="1"/>
            </p:cNvSpPr>
            <p:nvPr/>
          </p:nvSpPr>
          <p:spPr bwMode="auto">
            <a:xfrm>
              <a:off x="1851025" y="1760538"/>
              <a:ext cx="88900" cy="889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0" name="Line 492"/>
            <p:cNvSpPr>
              <a:spLocks noChangeShapeType="1"/>
            </p:cNvSpPr>
            <p:nvPr/>
          </p:nvSpPr>
          <p:spPr bwMode="auto">
            <a:xfrm rot="5400000" flipV="1">
              <a:off x="4686300" y="4062413"/>
              <a:ext cx="2286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461" name="Line 493"/>
            <p:cNvSpPr>
              <a:spLocks noChangeShapeType="1"/>
            </p:cNvSpPr>
            <p:nvPr/>
          </p:nvSpPr>
          <p:spPr bwMode="auto">
            <a:xfrm>
              <a:off x="6210300" y="2678113"/>
              <a:ext cx="250825" cy="317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468" name="Rectangle 501"/>
            <p:cNvSpPr>
              <a:spLocks noChangeArrowheads="1"/>
            </p:cNvSpPr>
            <p:nvPr/>
          </p:nvSpPr>
          <p:spPr bwMode="auto">
            <a:xfrm>
              <a:off x="4387850" y="3900488"/>
              <a:ext cx="676275" cy="4762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" name="Action Button: Forward or Next 501">
            <a:hlinkClick r:id="rId4" action="ppaction://hlinksldjump" highlightClick="1"/>
          </p:cNvPr>
          <p:cNvSpPr/>
          <p:nvPr/>
        </p:nvSpPr>
        <p:spPr>
          <a:xfrm>
            <a:off x="8459788" y="1628775"/>
            <a:ext cx="360362" cy="360363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AT"/>
          </a:p>
        </p:txBody>
      </p:sp>
      <p:sp>
        <p:nvSpPr>
          <p:cNvPr id="61472" name="Rectangle 5"/>
          <p:cNvSpPr>
            <a:spLocks noChangeArrowheads="1"/>
          </p:cNvSpPr>
          <p:nvPr/>
        </p:nvSpPr>
        <p:spPr bwMode="auto">
          <a:xfrm>
            <a:off x="3442328" y="6075363"/>
            <a:ext cx="246413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smtClean="0"/>
              <a:t>Source: </a:t>
            </a:r>
            <a:r>
              <a:rPr lang="de-DE" dirty="0"/>
              <a:t>http://www.bev.gv.at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48068"/>
            <a:ext cx="8496300" cy="5175250"/>
          </a:xfrm>
        </p:spPr>
        <p:txBody>
          <a:bodyPr/>
          <a:lstStyle/>
          <a:p>
            <a:r>
              <a:rPr lang="en-GB" b="0" dirty="0" smtClean="0"/>
              <a:t>Transformation from ellipsoidal (geometric) to </a:t>
            </a:r>
            <a:r>
              <a:rPr lang="en-GB" b="0" dirty="0" err="1" smtClean="0"/>
              <a:t>orthometric</a:t>
            </a:r>
            <a:r>
              <a:rPr lang="en-GB" b="0" dirty="0" smtClean="0"/>
              <a:t> (physical) heights requires </a:t>
            </a:r>
            <a:r>
              <a:rPr lang="en-GB" b="0" dirty="0" err="1" smtClean="0"/>
              <a:t>geoid</a:t>
            </a:r>
            <a:r>
              <a:rPr lang="en-GB" b="0" dirty="0" smtClean="0"/>
              <a:t> model (quasi </a:t>
            </a:r>
            <a:r>
              <a:rPr lang="en-GB" b="0" dirty="0" err="1" smtClean="0"/>
              <a:t>geoid</a:t>
            </a:r>
            <a:r>
              <a:rPr lang="en-GB" b="0" dirty="0" smtClean="0"/>
              <a:t> for dynamic/normal heights)</a:t>
            </a:r>
          </a:p>
          <a:p>
            <a:r>
              <a:rPr lang="en-GB" b="0" dirty="0" smtClean="0"/>
              <a:t>In-homogeneity  of historical height systems can be corrected with additional height correction models: </a:t>
            </a:r>
            <a:br>
              <a:rPr lang="en-GB" b="0" dirty="0" smtClean="0"/>
            </a:br>
            <a:r>
              <a:rPr lang="en-GB" b="0" dirty="0" smtClean="0"/>
              <a:t>h</a:t>
            </a:r>
            <a:r>
              <a:rPr lang="en-GB" b="0" baseline="-25000" dirty="0" smtClean="0"/>
              <a:t>ell</a:t>
            </a:r>
            <a:r>
              <a:rPr lang="en-GB" b="0" dirty="0" smtClean="0"/>
              <a:t> </a:t>
            </a:r>
            <a:r>
              <a:rPr lang="en-GB" b="0" dirty="0" smtClean="0">
                <a:sym typeface="Wingdings" pitchFamily="2" charset="2"/>
              </a:rPr>
              <a:t></a:t>
            </a:r>
            <a:r>
              <a:rPr lang="en-GB" b="0" dirty="0" smtClean="0"/>
              <a:t> [</a:t>
            </a:r>
            <a:r>
              <a:rPr lang="en-GB" b="0" dirty="0" err="1" smtClean="0"/>
              <a:t>geoid</a:t>
            </a:r>
            <a:r>
              <a:rPr lang="en-GB" b="0" dirty="0" smtClean="0"/>
              <a:t>] </a:t>
            </a:r>
            <a:r>
              <a:rPr lang="en-GB" b="0" dirty="0" smtClean="0">
                <a:sym typeface="Wingdings" pitchFamily="2" charset="2"/>
              </a:rPr>
              <a:t> </a:t>
            </a:r>
            <a:r>
              <a:rPr lang="en-GB" b="0" dirty="0" err="1" smtClean="0">
                <a:sym typeface="Wingdings" pitchFamily="2" charset="2"/>
              </a:rPr>
              <a:t>h</a:t>
            </a:r>
            <a:r>
              <a:rPr lang="en-GB" b="0" baseline="-25000" dirty="0" err="1" smtClean="0">
                <a:sym typeface="Wingdings" pitchFamily="2" charset="2"/>
              </a:rPr>
              <a:t>ortho</a:t>
            </a:r>
            <a:r>
              <a:rPr lang="en-GB" b="0" dirty="0" smtClean="0">
                <a:sym typeface="Wingdings" pitchFamily="2" charset="2"/>
              </a:rPr>
              <a:t> [</a:t>
            </a:r>
            <a:r>
              <a:rPr lang="en-GB" b="0" dirty="0" err="1" smtClean="0">
                <a:sym typeface="Wingdings" pitchFamily="2" charset="2"/>
              </a:rPr>
              <a:t>vertic</a:t>
            </a:r>
            <a:r>
              <a:rPr lang="en-GB" b="0" dirty="0" smtClean="0">
                <a:sym typeface="Wingdings" pitchFamily="2" charset="2"/>
              </a:rPr>
              <a:t>. corr.</a:t>
            </a:r>
            <a:r>
              <a:rPr lang="en-GB" b="0" dirty="0" smtClean="0"/>
              <a:t> model] </a:t>
            </a:r>
            <a:r>
              <a:rPr lang="en-GB" b="0" dirty="0" smtClean="0">
                <a:sym typeface="Wingdings" pitchFamily="2" charset="2"/>
              </a:rPr>
              <a:t></a:t>
            </a:r>
            <a:r>
              <a:rPr lang="en-GB" b="0" dirty="0" smtClean="0"/>
              <a:t> </a:t>
            </a:r>
            <a:r>
              <a:rPr lang="en-GB" b="0" dirty="0" err="1" smtClean="0"/>
              <a:t>h</a:t>
            </a:r>
            <a:r>
              <a:rPr lang="en-GB" b="0" baseline="-25000" dirty="0" err="1" smtClean="0"/>
              <a:t>used</a:t>
            </a:r>
            <a:endParaRPr lang="en-GB" b="0" baseline="-25000" dirty="0" smtClean="0"/>
          </a:p>
          <a:p>
            <a:r>
              <a:rPr lang="en-GB" b="0" dirty="0" smtClean="0"/>
              <a:t>Additional (optional) constant vertical offset (tidal diff., local heights, …)</a:t>
            </a:r>
          </a:p>
          <a:p>
            <a:r>
              <a:rPr lang="en-US" b="0" dirty="0" smtClean="0"/>
              <a:t>Additional (optional) z-scaling</a:t>
            </a:r>
          </a:p>
          <a:p>
            <a:r>
              <a:rPr lang="en-GB" b="0" dirty="0" err="1" smtClean="0"/>
              <a:t>Geoid</a:t>
            </a:r>
            <a:r>
              <a:rPr lang="en-GB" b="0" dirty="0" smtClean="0"/>
              <a:t> models are normally provided in geographic coordinates (GEOGCS; </a:t>
            </a:r>
            <a:r>
              <a:rPr lang="el-GR" b="0" dirty="0" smtClean="0"/>
              <a:t>φ</a:t>
            </a:r>
            <a:r>
              <a:rPr lang="de-AT" b="0" dirty="0" smtClean="0"/>
              <a:t>,</a:t>
            </a:r>
            <a:r>
              <a:rPr lang="el-GR" b="0" dirty="0" smtClean="0"/>
              <a:t>λ</a:t>
            </a:r>
            <a:r>
              <a:rPr lang="en-GB" b="0" dirty="0" smtClean="0"/>
              <a:t>). Thus, linkage between GEOGCS and VERT_CS would be necessary</a:t>
            </a:r>
          </a:p>
          <a:p>
            <a:r>
              <a:rPr lang="en-GB" b="0" dirty="0" smtClean="0"/>
              <a:t>Geoids are normally provided as </a:t>
            </a:r>
            <a:r>
              <a:rPr lang="en-GB" b="0" dirty="0" err="1" smtClean="0"/>
              <a:t>rasters</a:t>
            </a:r>
            <a:r>
              <a:rPr lang="en-GB" b="0" dirty="0" smtClean="0"/>
              <a:t>. Thus, (bi-linear) interpolation at arbitrary positions is required.</a:t>
            </a:r>
          </a:p>
          <a:p>
            <a:r>
              <a:rPr lang="en-GB" b="0" dirty="0" smtClean="0"/>
              <a:t>How to specify vertical CS (including geoids, height corr. models, height offsets) in OGC Coordinate Transformations (CT) Services spec.? This issue does not have to be tackled within the </a:t>
            </a:r>
            <a:r>
              <a:rPr lang="en-GB" b="0" dirty="0" err="1" smtClean="0"/>
              <a:t>GSoC</a:t>
            </a:r>
            <a:r>
              <a:rPr lang="en-GB" b="0" dirty="0" smtClean="0"/>
              <a:t> project</a:t>
            </a:r>
          </a:p>
          <a:p>
            <a:r>
              <a:rPr lang="en-GB" b="0" dirty="0" smtClean="0"/>
              <a:t>Height correction should be performed on the GEOGCS (</a:t>
            </a:r>
            <a:r>
              <a:rPr lang="el-GR" b="0" dirty="0" smtClean="0"/>
              <a:t>φ</a:t>
            </a:r>
            <a:r>
              <a:rPr lang="de-AT" b="0" dirty="0" smtClean="0"/>
              <a:t>,</a:t>
            </a:r>
            <a:r>
              <a:rPr lang="el-GR" b="0" dirty="0" smtClean="0"/>
              <a:t>λ</a:t>
            </a:r>
            <a:r>
              <a:rPr lang="de-AT" b="0" dirty="0" smtClean="0"/>
              <a:t>) level</a:t>
            </a:r>
            <a:endParaRPr lang="en-GB" b="0" dirty="0" smtClean="0"/>
          </a:p>
          <a:p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D420B0-C19F-4033-9EC1-DCD654905CB3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4691D-1765-408E-A34C-5077E928258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smtClean="0"/>
              <a:t>Available libraries</a:t>
            </a:r>
          </a:p>
          <a:p>
            <a:pPr lvl="1"/>
            <a:r>
              <a:rPr lang="en-GB" dirty="0" smtClean="0"/>
              <a:t>GDAL/OGR (Spatial Reference class)</a:t>
            </a:r>
          </a:p>
          <a:p>
            <a:pPr lvl="1"/>
            <a:r>
              <a:rPr lang="en-GB" b="0" dirty="0" smtClean="0"/>
              <a:t>Proj4 (currently doing most of the transformation job)</a:t>
            </a:r>
          </a:p>
          <a:p>
            <a:pPr lvl="1"/>
            <a:r>
              <a:rPr lang="en-GB" dirty="0" smtClean="0"/>
              <a:t>... ...</a:t>
            </a:r>
          </a:p>
          <a:p>
            <a:r>
              <a:rPr lang="en-GB" b="0" dirty="0" smtClean="0"/>
              <a:t>Class interface: </a:t>
            </a:r>
          </a:p>
          <a:p>
            <a:pPr lvl="1"/>
            <a:r>
              <a:rPr lang="en-GB" b="0" dirty="0" smtClean="0"/>
              <a:t>Based on OGR Spatial reference</a:t>
            </a:r>
          </a:p>
          <a:p>
            <a:pPr lvl="1"/>
            <a:r>
              <a:rPr lang="en-GB" dirty="0" smtClean="0"/>
              <a:t>Add members/functions for vertical component</a:t>
            </a:r>
          </a:p>
          <a:p>
            <a:pPr lvl="2"/>
            <a:r>
              <a:rPr lang="en-GB" b="0" dirty="0" err="1" smtClean="0"/>
              <a:t>SetGeoidModel</a:t>
            </a:r>
            <a:r>
              <a:rPr lang="en-GB" b="0" dirty="0" smtClean="0"/>
              <a:t>( char* </a:t>
            </a:r>
            <a:r>
              <a:rPr lang="en-GB" b="0" dirty="0" err="1" smtClean="0"/>
              <a:t>psz_geoidfile</a:t>
            </a:r>
            <a:r>
              <a:rPr lang="en-GB" b="0" dirty="0" smtClean="0"/>
              <a:t> )</a:t>
            </a:r>
          </a:p>
          <a:p>
            <a:pPr lvl="2"/>
            <a:r>
              <a:rPr lang="en-GB" b="0" dirty="0" err="1" smtClean="0"/>
              <a:t>SetHeightCorrModel</a:t>
            </a:r>
            <a:r>
              <a:rPr lang="en-GB" b="0" dirty="0" smtClean="0"/>
              <a:t>( </a:t>
            </a:r>
            <a:r>
              <a:rPr lang="en-GB" dirty="0" smtClean="0"/>
              <a:t>char* </a:t>
            </a:r>
            <a:r>
              <a:rPr lang="en-GB" dirty="0" err="1" smtClean="0"/>
              <a:t>psz_geoidfile</a:t>
            </a:r>
            <a:r>
              <a:rPr lang="en-GB" dirty="0" smtClean="0"/>
              <a:t> )</a:t>
            </a:r>
          </a:p>
          <a:p>
            <a:pPr lvl="2"/>
            <a:r>
              <a:rPr lang="en-GB" b="0" dirty="0" err="1" smtClean="0"/>
              <a:t>SetHeightOffset</a:t>
            </a:r>
            <a:r>
              <a:rPr lang="en-GB" b="0" dirty="0" smtClean="0"/>
              <a:t>( const double </a:t>
            </a:r>
            <a:r>
              <a:rPr lang="en-GB" b="0" dirty="0" err="1" smtClean="0"/>
              <a:t>d_offset</a:t>
            </a:r>
            <a:r>
              <a:rPr lang="en-GB" b="0" dirty="0" smtClean="0"/>
              <a:t> )</a:t>
            </a:r>
          </a:p>
          <a:p>
            <a:pPr lvl="2"/>
            <a:r>
              <a:rPr lang="en-GB" dirty="0" smtClean="0"/>
              <a:t>.... ...</a:t>
            </a:r>
          </a:p>
          <a:p>
            <a:r>
              <a:rPr lang="en-GB" b="0" dirty="0" smtClean="0"/>
              <a:t>Allow  vertical transformations for all systems based on GEOGCS</a:t>
            </a:r>
          </a:p>
          <a:p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BE274-6119-48B1-BBA2-B34C5AC727CF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4691D-1765-408E-A34C-5077E928258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7800" y="990600"/>
            <a:ext cx="8813799" cy="5198533"/>
          </a:xfrm>
        </p:spPr>
        <p:txBody>
          <a:bodyPr/>
          <a:lstStyle/>
          <a:p>
            <a:r>
              <a:rPr lang="en-US" sz="1600" dirty="0" smtClean="0"/>
              <a:t>Support of different GEOID File Format</a:t>
            </a:r>
          </a:p>
          <a:p>
            <a:pPr lvl="1"/>
            <a:r>
              <a:rPr lang="en-US" sz="1600" dirty="0" smtClean="0"/>
              <a:t>Using OGR different raster formats could easily be </a:t>
            </a:r>
            <a:r>
              <a:rPr lang="en-US" sz="1600" dirty="0" smtClean="0"/>
              <a:t>supported</a:t>
            </a:r>
          </a:p>
          <a:p>
            <a:pPr lvl="1"/>
            <a:endParaRPr lang="en-US" sz="1000" dirty="0" smtClean="0"/>
          </a:p>
          <a:p>
            <a:r>
              <a:rPr lang="en-US" sz="1600" dirty="0" smtClean="0"/>
              <a:t>Library dependency</a:t>
            </a:r>
          </a:p>
          <a:p>
            <a:pPr lvl="1"/>
            <a:r>
              <a:rPr lang="en-US" sz="1600" dirty="0" smtClean="0"/>
              <a:t>PROJ.4 is an independent library</a:t>
            </a:r>
          </a:p>
          <a:p>
            <a:pPr lvl="1"/>
            <a:r>
              <a:rPr lang="en-US" sz="1600" dirty="0" smtClean="0"/>
              <a:t>OGR depends on </a:t>
            </a:r>
            <a:r>
              <a:rPr lang="en-US" sz="1600" dirty="0" smtClean="0"/>
              <a:t>PROJ.4</a:t>
            </a:r>
          </a:p>
          <a:p>
            <a:pPr lvl="1">
              <a:buNone/>
            </a:pPr>
            <a:endParaRPr lang="en-US" sz="1000" dirty="0" smtClean="0"/>
          </a:p>
          <a:p>
            <a:r>
              <a:rPr lang="en-US" sz="1600" dirty="0" smtClean="0"/>
              <a:t>Technical solution for vertical transformation  </a:t>
            </a:r>
          </a:p>
          <a:p>
            <a:pPr lvl="1"/>
            <a:r>
              <a:rPr lang="en-US" sz="1600" dirty="0" smtClean="0"/>
              <a:t>Inside PROJ.4 with GEOID interpolation calls to OGR</a:t>
            </a:r>
          </a:p>
          <a:p>
            <a:pPr lvl="2"/>
            <a:r>
              <a:rPr lang="en-US" sz="1600" dirty="0" smtClean="0"/>
              <a:t>+ Current transformation workflow is preserved </a:t>
            </a:r>
          </a:p>
          <a:p>
            <a:pPr lvl="2"/>
            <a:r>
              <a:rPr lang="en-US" sz="1600" dirty="0" smtClean="0"/>
              <a:t>- PROJ.4 loses independence 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Full transformation workflow inside </a:t>
            </a:r>
            <a:r>
              <a:rPr lang="en-US" sz="1600" dirty="0" smtClean="0">
                <a:solidFill>
                  <a:srgbClr val="FF0000"/>
                </a:solidFill>
              </a:rPr>
              <a:t>OGR (favored by IPF)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2"/>
            <a:r>
              <a:rPr lang="en-US" sz="1600" dirty="0" smtClean="0"/>
              <a:t>+ Transformation code at one </a:t>
            </a:r>
            <a:r>
              <a:rPr lang="en-US" sz="1600" dirty="0" smtClean="0"/>
              <a:t>place </a:t>
            </a:r>
            <a:endParaRPr lang="en-US" sz="1600" dirty="0" smtClean="0"/>
          </a:p>
          <a:p>
            <a:pPr lvl="2"/>
            <a:r>
              <a:rPr lang="en-US" sz="1600" dirty="0" smtClean="0"/>
              <a:t>- </a:t>
            </a:r>
            <a:r>
              <a:rPr lang="en-US" sz="1600" dirty="0" smtClean="0"/>
              <a:t>double transformation code in PROJ.4 and OGR (rewrite </a:t>
            </a:r>
            <a:r>
              <a:rPr lang="en-US" sz="1600" i="1" dirty="0" err="1" smtClean="0"/>
              <a:t>pj_transform</a:t>
            </a:r>
            <a:r>
              <a:rPr lang="en-US" sz="1600" dirty="0" smtClean="0"/>
              <a:t>)</a:t>
            </a:r>
          </a:p>
          <a:p>
            <a:pPr lvl="2"/>
            <a:endParaRPr lang="en-US" sz="1000" dirty="0" smtClean="0"/>
          </a:p>
          <a:p>
            <a:r>
              <a:rPr lang="de-AT" sz="1600" dirty="0" smtClean="0"/>
              <a:t>Optional additional </a:t>
            </a:r>
            <a:r>
              <a:rPr lang="de-AT" sz="1600" dirty="0" smtClean="0"/>
              <a:t>Libraries</a:t>
            </a:r>
          </a:p>
          <a:p>
            <a:pPr lvl="1"/>
            <a:r>
              <a:rPr lang="de-AT" sz="1600" dirty="0" smtClean="0"/>
              <a:t>The </a:t>
            </a:r>
            <a:r>
              <a:rPr lang="de-AT" sz="1600" dirty="0" err="1" smtClean="0"/>
              <a:t>GeographicLib</a:t>
            </a:r>
            <a:r>
              <a:rPr lang="de-AT" sz="1600" dirty="0" smtClean="0"/>
              <a:t> </a:t>
            </a:r>
            <a:r>
              <a:rPr lang="de-AT" sz="1600" dirty="0" err="1" smtClean="0"/>
              <a:t>could</a:t>
            </a:r>
            <a:r>
              <a:rPr lang="de-AT" sz="1600" dirty="0" smtClean="0"/>
              <a:t> </a:t>
            </a:r>
            <a:r>
              <a:rPr lang="de-AT" sz="1600" dirty="0" err="1" smtClean="0"/>
              <a:t>be</a:t>
            </a:r>
            <a:r>
              <a:rPr lang="de-AT" sz="1600" dirty="0" smtClean="0"/>
              <a:t> </a:t>
            </a:r>
            <a:r>
              <a:rPr lang="de-AT" sz="1600" dirty="0" err="1" smtClean="0"/>
              <a:t>usefull</a:t>
            </a:r>
            <a:r>
              <a:rPr lang="de-AT" sz="1600" dirty="0" smtClean="0"/>
              <a:t> (</a:t>
            </a:r>
            <a:r>
              <a:rPr lang="de-AT" sz="1600" dirty="0" err="1" smtClean="0"/>
              <a:t>parts</a:t>
            </a:r>
            <a:r>
              <a:rPr lang="de-AT" sz="1600" dirty="0" smtClean="0"/>
              <a:t> </a:t>
            </a:r>
            <a:r>
              <a:rPr lang="de-AT" sz="1600" dirty="0" err="1" smtClean="0"/>
              <a:t>or</a:t>
            </a:r>
            <a:r>
              <a:rPr lang="de-AT" sz="1600" dirty="0" smtClean="0"/>
              <a:t> </a:t>
            </a:r>
            <a:r>
              <a:rPr lang="de-AT" sz="1600" dirty="0" err="1" smtClean="0"/>
              <a:t>full</a:t>
            </a:r>
            <a:r>
              <a:rPr lang="de-AT" sz="1600" dirty="0" smtClean="0"/>
              <a:t> </a:t>
            </a:r>
            <a:r>
              <a:rPr lang="de-AT" sz="1600" dirty="0" err="1" smtClean="0"/>
              <a:t>library</a:t>
            </a:r>
            <a:r>
              <a:rPr lang="de-AT" sz="1600" dirty="0" smtClean="0"/>
              <a:t>). </a:t>
            </a:r>
            <a:br>
              <a:rPr lang="de-AT" sz="1600" dirty="0" smtClean="0"/>
            </a:br>
            <a:r>
              <a:rPr lang="de-AT" sz="1600" dirty="0" smtClean="0"/>
              <a:t>http://geographiclib.sourceforge.net/html/index.html</a:t>
            </a:r>
          </a:p>
          <a:p>
            <a:endParaRPr lang="en-US" sz="16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CA87D7-A811-447D-B88B-4749E4FDA08B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GSoC</a:t>
            </a:r>
            <a:r>
              <a:rPr lang="en-US" dirty="0" smtClean="0"/>
              <a:t>: Rigorous support of Vertical </a:t>
            </a:r>
            <a:r>
              <a:rPr lang="en-US" dirty="0" err="1" smtClean="0"/>
              <a:t>Datums</a:t>
            </a:r>
            <a:r>
              <a:rPr lang="en-US" dirty="0" smtClean="0"/>
              <a:t> within </a:t>
            </a:r>
            <a:r>
              <a:rPr lang="en-US" dirty="0" err="1" smtClean="0"/>
              <a:t>OGRSpatialReference</a:t>
            </a: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4691D-1765-408E-A34C-5077E928258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Current</a:t>
            </a:r>
            <a:r>
              <a:rPr lang="de-AT" dirty="0" smtClean="0"/>
              <a:t> Transformation </a:t>
            </a:r>
            <a:r>
              <a:rPr lang="de-AT" dirty="0" err="1" smtClean="0"/>
              <a:t>class</a:t>
            </a:r>
            <a:r>
              <a:rPr lang="de-AT" dirty="0" smtClean="0"/>
              <a:t> (OGR)</a:t>
            </a:r>
          </a:p>
          <a:p>
            <a:pPr lvl="1"/>
            <a:r>
              <a:rPr lang="de-AT" dirty="0" smtClean="0"/>
              <a:t>OGRProj4CT (</a:t>
            </a:r>
            <a:r>
              <a:rPr lang="de-AT" dirty="0" err="1" smtClean="0"/>
              <a:t>derived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OGRCoordinateTransformation</a:t>
            </a:r>
            <a:r>
              <a:rPr lang="de-AT" dirty="0" smtClean="0"/>
              <a:t>) </a:t>
            </a:r>
            <a:r>
              <a:rPr lang="de-AT" dirty="0" err="1" smtClean="0"/>
              <a:t>wraps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transformation</a:t>
            </a:r>
            <a:r>
              <a:rPr lang="de-AT" dirty="0" smtClean="0"/>
              <a:t> </a:t>
            </a:r>
            <a:r>
              <a:rPr lang="de-AT" dirty="0" err="1" smtClean="0"/>
              <a:t>call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en-GB" i="1" dirty="0" err="1" smtClean="0"/>
              <a:t>pj_transform</a:t>
            </a:r>
            <a:endParaRPr lang="de-AT" i="1" dirty="0" smtClean="0"/>
          </a:p>
          <a:p>
            <a:pPr lvl="1"/>
            <a:endParaRPr lang="de-AT" dirty="0" smtClean="0"/>
          </a:p>
          <a:p>
            <a:r>
              <a:rPr lang="de-AT" dirty="0" smtClean="0">
                <a:solidFill>
                  <a:srgbClr val="FF0000"/>
                </a:solidFill>
              </a:rPr>
              <a:t>New </a:t>
            </a:r>
            <a:r>
              <a:rPr lang="de-AT" dirty="0" smtClean="0">
                <a:solidFill>
                  <a:srgbClr val="FF0000"/>
                </a:solidFill>
              </a:rPr>
              <a:t>T</a:t>
            </a:r>
            <a:r>
              <a:rPr lang="de-AT" dirty="0" smtClean="0">
                <a:solidFill>
                  <a:srgbClr val="FF0000"/>
                </a:solidFill>
              </a:rPr>
              <a:t>ransformation </a:t>
            </a:r>
            <a:r>
              <a:rPr lang="de-AT" dirty="0" err="1" smtClean="0">
                <a:solidFill>
                  <a:srgbClr val="FF0000"/>
                </a:solidFill>
              </a:rPr>
              <a:t>Implemation</a:t>
            </a:r>
            <a:endParaRPr lang="de-AT" dirty="0" smtClean="0">
              <a:solidFill>
                <a:srgbClr val="FF0000"/>
              </a:solidFill>
            </a:endParaRPr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e.g. OGRProj4CT3D (also </a:t>
            </a:r>
            <a:r>
              <a:rPr lang="de-AT" dirty="0" err="1" smtClean="0"/>
              <a:t>derived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OGRCoordinateTransformation</a:t>
            </a:r>
            <a:r>
              <a:rPr lang="de-AT" dirty="0" smtClean="0"/>
              <a:t>) </a:t>
            </a:r>
            <a:r>
              <a:rPr lang="de-AT" dirty="0" err="1" smtClean="0"/>
              <a:t>should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written</a:t>
            </a:r>
            <a:r>
              <a:rPr lang="de-AT" dirty="0" smtClean="0"/>
              <a:t>. </a:t>
            </a:r>
            <a:r>
              <a:rPr lang="de-AT" dirty="0" err="1" smtClean="0"/>
              <a:t>Containing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changed</a:t>
            </a:r>
            <a:r>
              <a:rPr lang="de-AT" dirty="0" smtClean="0"/>
              <a:t>/</a:t>
            </a:r>
            <a:r>
              <a:rPr lang="de-AT" dirty="0" err="1" smtClean="0"/>
              <a:t>improved</a:t>
            </a:r>
            <a:r>
              <a:rPr lang="de-AT" dirty="0" smtClean="0"/>
              <a:t> </a:t>
            </a:r>
            <a:r>
              <a:rPr lang="en-GB" i="1" dirty="0" err="1" smtClean="0"/>
              <a:t>pj_transform</a:t>
            </a:r>
            <a:r>
              <a:rPr lang="en-GB" dirty="0" smtClean="0"/>
              <a:t> code</a:t>
            </a:r>
            <a:endParaRPr lang="de-AT" dirty="0" smtClean="0"/>
          </a:p>
          <a:p>
            <a:pPr lvl="1"/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5D9208-F3B1-4A40-B786-3A336AC117AA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4691D-1765-408E-A34C-5077E928258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Transformation Path (status quo)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smtClean="0"/>
              <a:t>PROJ4 (</a:t>
            </a:r>
            <a:r>
              <a:rPr lang="en-GB" b="0" dirty="0" err="1" smtClean="0"/>
              <a:t>pj_transform</a:t>
            </a:r>
            <a:r>
              <a:rPr lang="en-GB" b="0" dirty="0" smtClean="0"/>
              <a:t> pseudo code):</a:t>
            </a:r>
          </a:p>
          <a:p>
            <a:pPr lvl="1"/>
            <a:r>
              <a:rPr lang="en-GB" sz="1800" b="0" dirty="0" smtClean="0"/>
              <a:t>projected coordinate    (</a:t>
            </a:r>
            <a:r>
              <a:rPr lang="en-GB" sz="1800" b="0" dirty="0" err="1" smtClean="0"/>
              <a:t>proj</a:t>
            </a:r>
            <a:r>
              <a:rPr lang="en-GB" sz="1800" b="0" dirty="0" smtClean="0"/>
              <a:t>)</a:t>
            </a:r>
          </a:p>
          <a:p>
            <a:pPr lvl="1"/>
            <a:r>
              <a:rPr lang="en-GB" sz="1800" b="0" dirty="0" smtClean="0"/>
              <a:t>geographic coordinate </a:t>
            </a:r>
          </a:p>
          <a:p>
            <a:pPr lvl="1"/>
            <a:r>
              <a:rPr lang="en-GB" sz="1800" b="0" dirty="0" smtClean="0"/>
              <a:t>scale /meridian offset transformation  </a:t>
            </a:r>
          </a:p>
          <a:p>
            <a:pPr lvl="1"/>
            <a:r>
              <a:rPr lang="en-GB" sz="1800" b="0" dirty="0" err="1" smtClean="0"/>
              <a:t>geoid</a:t>
            </a:r>
            <a:r>
              <a:rPr lang="en-GB" sz="1800" b="0" dirty="0" smtClean="0"/>
              <a:t> transform</a:t>
            </a:r>
          </a:p>
          <a:p>
            <a:pPr lvl="1"/>
            <a:r>
              <a:rPr lang="en-GB" sz="1800" b="0" dirty="0" smtClean="0"/>
              <a:t>geographic to wgs84 :</a:t>
            </a:r>
          </a:p>
          <a:p>
            <a:pPr lvl="1"/>
            <a:r>
              <a:rPr lang="en-GB" sz="1800" b="0" dirty="0" smtClean="0"/>
              <a:t>     -&gt; grid shift</a:t>
            </a:r>
          </a:p>
          <a:p>
            <a:pPr lvl="1"/>
            <a:r>
              <a:rPr lang="en-GB" sz="1800" b="0" dirty="0" smtClean="0"/>
              <a:t>     -&gt; geographic to geocentric -&gt; 3/7 parameter transform</a:t>
            </a:r>
          </a:p>
          <a:p>
            <a:pPr lvl="1"/>
            <a:r>
              <a:rPr lang="en-GB" sz="1800" b="0" dirty="0" smtClean="0"/>
              <a:t>wgs84 to geographic  :</a:t>
            </a:r>
          </a:p>
          <a:p>
            <a:pPr lvl="1"/>
            <a:r>
              <a:rPr lang="en-GB" sz="1800" b="0" dirty="0" smtClean="0"/>
              <a:t>     -&gt; grid shift</a:t>
            </a:r>
          </a:p>
          <a:p>
            <a:pPr lvl="1"/>
            <a:r>
              <a:rPr lang="en-GB" sz="1800" b="0" dirty="0" smtClean="0"/>
              <a:t>     -&gt; geographic to geocentric -&gt; three/seven parameter transform</a:t>
            </a:r>
          </a:p>
          <a:p>
            <a:pPr lvl="1"/>
            <a:r>
              <a:rPr lang="en-GB" sz="1800" b="0" dirty="0" err="1" smtClean="0"/>
              <a:t>geoid</a:t>
            </a:r>
            <a:r>
              <a:rPr lang="en-GB" sz="1800" b="0" dirty="0" smtClean="0"/>
              <a:t> transform</a:t>
            </a:r>
          </a:p>
          <a:p>
            <a:pPr lvl="1"/>
            <a:r>
              <a:rPr lang="en-GB" sz="1800" b="0" dirty="0" smtClean="0"/>
              <a:t>scale /meridian offset transformation  </a:t>
            </a:r>
          </a:p>
          <a:p>
            <a:pPr lvl="1"/>
            <a:r>
              <a:rPr lang="en-GB" sz="1800" b="0" dirty="0" smtClean="0"/>
              <a:t>geographic coordinate  (inverse </a:t>
            </a:r>
            <a:r>
              <a:rPr lang="en-GB" sz="1800" b="0" dirty="0" err="1" smtClean="0"/>
              <a:t>proj</a:t>
            </a:r>
            <a:r>
              <a:rPr lang="en-GB" sz="1800" b="0" dirty="0" smtClean="0"/>
              <a:t>)</a:t>
            </a:r>
          </a:p>
          <a:p>
            <a:pPr lvl="1"/>
            <a:r>
              <a:rPr lang="en-GB" sz="1800" b="0" dirty="0" smtClean="0"/>
              <a:t>projected coordinate </a:t>
            </a:r>
            <a:endParaRPr lang="en-GB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B4812D-2315-4A69-8710-C2D9BBA7A756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4691D-1765-408E-A34C-5077E928258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Transformation Path (3D add-ons)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smtClean="0"/>
              <a:t>PROJ4 (</a:t>
            </a:r>
            <a:r>
              <a:rPr lang="en-GB" b="0" dirty="0" err="1" smtClean="0"/>
              <a:t>pj_transform</a:t>
            </a:r>
            <a:r>
              <a:rPr lang="en-GB" b="0" dirty="0" smtClean="0"/>
              <a:t> pseudo code):</a:t>
            </a:r>
          </a:p>
          <a:p>
            <a:pPr lvl="1"/>
            <a:r>
              <a:rPr lang="en-GB" sz="1800" b="0" dirty="0" smtClean="0"/>
              <a:t>projected coordinate    (</a:t>
            </a:r>
            <a:r>
              <a:rPr lang="en-GB" sz="1800" b="0" dirty="0" err="1" smtClean="0"/>
              <a:t>proj</a:t>
            </a:r>
            <a:r>
              <a:rPr lang="en-GB" sz="1800" b="0" dirty="0" smtClean="0"/>
              <a:t>)</a:t>
            </a:r>
          </a:p>
          <a:p>
            <a:pPr lvl="1"/>
            <a:r>
              <a:rPr lang="en-GB" sz="1800" b="0" dirty="0" smtClean="0"/>
              <a:t>geographic coordinate </a:t>
            </a:r>
          </a:p>
          <a:p>
            <a:pPr lvl="1"/>
            <a:r>
              <a:rPr lang="en-GB" sz="1800" b="0" dirty="0" smtClean="0"/>
              <a:t>scale /meridian offset transformation </a:t>
            </a:r>
          </a:p>
          <a:p>
            <a:pPr lvl="1"/>
            <a:r>
              <a:rPr lang="en-GB" sz="1800" b="0" dirty="0" smtClean="0">
                <a:solidFill>
                  <a:srgbClr val="FF9933"/>
                </a:solidFill>
              </a:rPr>
              <a:t>generic height transformation (</a:t>
            </a:r>
            <a:r>
              <a:rPr lang="en-GB" sz="1800" b="0" dirty="0" err="1" smtClean="0">
                <a:solidFill>
                  <a:srgbClr val="FF9933"/>
                </a:solidFill>
              </a:rPr>
              <a:t>geoid</a:t>
            </a:r>
            <a:r>
              <a:rPr lang="en-GB" sz="1800" b="0" dirty="0" smtClean="0">
                <a:solidFill>
                  <a:srgbClr val="FF9933"/>
                </a:solidFill>
              </a:rPr>
              <a:t> + </a:t>
            </a:r>
            <a:r>
              <a:rPr lang="en-GB" sz="1800" b="0" dirty="0" err="1" smtClean="0">
                <a:solidFill>
                  <a:srgbClr val="FF9933"/>
                </a:solidFill>
              </a:rPr>
              <a:t>height.corr</a:t>
            </a:r>
            <a:r>
              <a:rPr lang="en-GB" sz="1800" b="0" dirty="0" smtClean="0">
                <a:solidFill>
                  <a:srgbClr val="FF9933"/>
                </a:solidFill>
              </a:rPr>
              <a:t>. + z offset/scale)</a:t>
            </a:r>
          </a:p>
          <a:p>
            <a:pPr lvl="1"/>
            <a:r>
              <a:rPr lang="en-GB" sz="1800" b="0" dirty="0" smtClean="0"/>
              <a:t>geographic to wgs84 :</a:t>
            </a:r>
          </a:p>
          <a:p>
            <a:pPr lvl="1"/>
            <a:r>
              <a:rPr lang="en-GB" sz="1800" b="0" dirty="0" smtClean="0"/>
              <a:t>     -&gt; grid shift</a:t>
            </a:r>
          </a:p>
          <a:p>
            <a:pPr lvl="1"/>
            <a:r>
              <a:rPr lang="en-GB" sz="1800" b="0" dirty="0" smtClean="0"/>
              <a:t>     -&gt; geographic to geocentric -&gt; three/seven parameter transform</a:t>
            </a:r>
          </a:p>
          <a:p>
            <a:pPr lvl="1"/>
            <a:r>
              <a:rPr lang="en-GB" sz="1800" b="0" dirty="0" smtClean="0"/>
              <a:t>wgs84 to geographic  :</a:t>
            </a:r>
          </a:p>
          <a:p>
            <a:pPr lvl="1"/>
            <a:r>
              <a:rPr lang="en-GB" sz="1800" b="0" dirty="0" smtClean="0"/>
              <a:t>     -&gt; grid shift</a:t>
            </a:r>
          </a:p>
          <a:p>
            <a:pPr lvl="1"/>
            <a:r>
              <a:rPr lang="en-GB" sz="1800" b="0" dirty="0" smtClean="0"/>
              <a:t>     -&gt; geographic to geocentric -&gt; three/seven parameter transform</a:t>
            </a:r>
          </a:p>
          <a:p>
            <a:pPr lvl="1"/>
            <a:r>
              <a:rPr lang="en-GB" sz="1800" dirty="0" smtClean="0">
                <a:solidFill>
                  <a:srgbClr val="FF9933"/>
                </a:solidFill>
              </a:rPr>
              <a:t>generic height transformation (</a:t>
            </a:r>
            <a:r>
              <a:rPr lang="en-GB" sz="1800" dirty="0" err="1" smtClean="0">
                <a:solidFill>
                  <a:srgbClr val="FF9933"/>
                </a:solidFill>
              </a:rPr>
              <a:t>geoid</a:t>
            </a:r>
            <a:r>
              <a:rPr lang="en-GB" sz="1800" dirty="0" smtClean="0">
                <a:solidFill>
                  <a:srgbClr val="FF9933"/>
                </a:solidFill>
              </a:rPr>
              <a:t> + </a:t>
            </a:r>
            <a:r>
              <a:rPr lang="en-GB" sz="1800" dirty="0" err="1" smtClean="0">
                <a:solidFill>
                  <a:srgbClr val="FF9933"/>
                </a:solidFill>
              </a:rPr>
              <a:t>height.corr</a:t>
            </a:r>
            <a:r>
              <a:rPr lang="en-GB" sz="1800" dirty="0" smtClean="0">
                <a:solidFill>
                  <a:srgbClr val="FF9933"/>
                </a:solidFill>
              </a:rPr>
              <a:t>. + z offset/scale)</a:t>
            </a:r>
          </a:p>
          <a:p>
            <a:pPr lvl="1"/>
            <a:r>
              <a:rPr lang="en-GB" sz="1800" b="0" dirty="0" smtClean="0"/>
              <a:t>scale /meridian offset transformation  </a:t>
            </a:r>
          </a:p>
          <a:p>
            <a:pPr lvl="1"/>
            <a:r>
              <a:rPr lang="en-GB" sz="1800" b="0" dirty="0" smtClean="0"/>
              <a:t>geographic coordinate  (inverse </a:t>
            </a:r>
            <a:r>
              <a:rPr lang="en-GB" sz="1800" b="0" dirty="0" err="1" smtClean="0"/>
              <a:t>proj</a:t>
            </a:r>
            <a:r>
              <a:rPr lang="en-GB" sz="1800" b="0" dirty="0" smtClean="0"/>
              <a:t>)</a:t>
            </a:r>
          </a:p>
          <a:p>
            <a:pPr lvl="1"/>
            <a:r>
              <a:rPr lang="en-GB" sz="1800" b="0" dirty="0" smtClean="0"/>
              <a:t>projected coordinate </a:t>
            </a:r>
            <a:endParaRPr lang="en-GB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00990-F967-4DB1-A101-4D6454F571B6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4691D-1765-408E-A34C-5077E928258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Additional </a:t>
            </a:r>
            <a:r>
              <a:rPr lang="de-AT" dirty="0" err="1" smtClean="0"/>
              <a:t>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3D grid shift</a:t>
            </a:r>
          </a:p>
          <a:p>
            <a:pPr lvl="1"/>
            <a:r>
              <a:rPr lang="en-US" dirty="0" smtClean="0"/>
              <a:t>Current status: Ntv2 only 2D</a:t>
            </a:r>
          </a:p>
          <a:p>
            <a:pPr lvl="1"/>
            <a:r>
              <a:rPr lang="en-US" b="0" dirty="0" smtClean="0"/>
              <a:t>3D-extension desirable (not within </a:t>
            </a:r>
            <a:r>
              <a:rPr lang="en-US" b="0" dirty="0" err="1" smtClean="0"/>
              <a:t>GSoC</a:t>
            </a:r>
            <a:r>
              <a:rPr lang="en-US" b="0" dirty="0" smtClean="0"/>
              <a:t> project)</a:t>
            </a:r>
          </a:p>
          <a:p>
            <a:r>
              <a:rPr lang="en-US" b="0" dirty="0" smtClean="0"/>
              <a:t>De-coupling in-homogeneities of national systems from datum transformation</a:t>
            </a:r>
          </a:p>
          <a:p>
            <a:pPr lvl="1"/>
            <a:r>
              <a:rPr lang="en-US" dirty="0" smtClean="0"/>
              <a:t>Status quo: </a:t>
            </a:r>
          </a:p>
          <a:p>
            <a:pPr lvl="2"/>
            <a:r>
              <a:rPr lang="en-US" sz="1400" dirty="0" smtClean="0"/>
              <a:t>geographic coo. (datum 1) </a:t>
            </a:r>
            <a:r>
              <a:rPr lang="en-US" sz="1400" dirty="0" smtClean="0">
                <a:sym typeface="Wingdings" pitchFamily="2" charset="2"/>
              </a:rPr>
              <a:t></a:t>
            </a:r>
            <a:endParaRPr lang="en-US" sz="1400" dirty="0" smtClean="0"/>
          </a:p>
          <a:p>
            <a:pPr lvl="2"/>
            <a:r>
              <a:rPr lang="en-US" sz="1400" dirty="0" smtClean="0">
                <a:sym typeface="Wingdings" pitchFamily="2" charset="2"/>
              </a:rPr>
              <a:t>grid shift  </a:t>
            </a:r>
          </a:p>
          <a:p>
            <a:pPr lvl="2"/>
            <a:r>
              <a:rPr lang="en-US" sz="1400" dirty="0" smtClean="0">
                <a:sym typeface="Wingdings" pitchFamily="2" charset="2"/>
              </a:rPr>
              <a:t>geographic coo. (datum2)</a:t>
            </a:r>
          </a:p>
          <a:p>
            <a:pPr lvl="1"/>
            <a:r>
              <a:rPr lang="en-US" b="0" dirty="0" smtClean="0">
                <a:sym typeface="Wingdings" pitchFamily="2" charset="2"/>
              </a:rPr>
              <a:t>Desired (optional)</a:t>
            </a:r>
          </a:p>
          <a:p>
            <a:pPr lvl="2"/>
            <a:r>
              <a:rPr lang="en-US" sz="1400" dirty="0" smtClean="0"/>
              <a:t>geographic coo. (datum 1) </a:t>
            </a:r>
            <a:r>
              <a:rPr lang="en-US" sz="1400" dirty="0" smtClean="0">
                <a:sym typeface="Wingdings" pitchFamily="2" charset="2"/>
              </a:rPr>
              <a:t> </a:t>
            </a:r>
          </a:p>
          <a:p>
            <a:pPr lvl="2"/>
            <a:r>
              <a:rPr lang="en-US" sz="1400" dirty="0" smtClean="0">
                <a:sym typeface="Wingdings" pitchFamily="2" charset="2"/>
              </a:rPr>
              <a:t>grid shift (national in-homogeneities only)  </a:t>
            </a:r>
          </a:p>
          <a:p>
            <a:pPr lvl="2"/>
            <a:r>
              <a:rPr lang="en-US" sz="1400" dirty="0" smtClean="0">
                <a:sym typeface="Wingdings" pitchFamily="2" charset="2"/>
              </a:rPr>
              <a:t>Homogenized geographic coo. (datum 1) </a:t>
            </a:r>
          </a:p>
          <a:p>
            <a:pPr lvl="2"/>
            <a:r>
              <a:rPr lang="en-US" sz="1400" dirty="0" smtClean="0">
                <a:sym typeface="Wingdings" pitchFamily="2" charset="2"/>
              </a:rPr>
              <a:t>to wgs84</a:t>
            </a:r>
          </a:p>
          <a:p>
            <a:pPr lvl="2"/>
            <a:r>
              <a:rPr lang="en-US" sz="1400" dirty="0" smtClean="0">
                <a:sym typeface="Wingdings" pitchFamily="2" charset="2"/>
              </a:rPr>
              <a:t>Three/seven parameter transformation</a:t>
            </a:r>
          </a:p>
          <a:p>
            <a:pPr lvl="2"/>
            <a:r>
              <a:rPr lang="en-US" sz="1400" dirty="0" smtClean="0">
                <a:sym typeface="Wingdings" pitchFamily="2" charset="2"/>
              </a:rPr>
              <a:t>… … (back again)</a:t>
            </a:r>
          </a:p>
          <a:p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447AC3-F3CE-43DF-ABDB-BB2735EEAAC7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4691D-1765-408E-A34C-5077E928258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Spatial 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AT" sz="1800" dirty="0" smtClean="0"/>
              <a:t>OpenGIS® Implementation Specification: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6"/>
                </a:solidFill>
                <a:latin typeface="GHKMDE+TimesNewRoman"/>
              </a:rPr>
              <a:t>Coordinate Transformation Services</a:t>
            </a:r>
          </a:p>
          <a:p>
            <a:pPr>
              <a:defRPr/>
            </a:pPr>
            <a:r>
              <a:rPr lang="de-AT" sz="1800" dirty="0" smtClean="0"/>
              <a:t>Available at: </a:t>
            </a:r>
            <a:r>
              <a:rPr lang="en-US" sz="1800" dirty="0" smtClean="0">
                <a:hlinkClick r:id="rId2"/>
              </a:rPr>
              <a:t>http://www.opengeospatial.org/standards/ct</a:t>
            </a: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Generic description of spatial reference systems</a:t>
            </a:r>
          </a:p>
          <a:p>
            <a:pPr lvl="1">
              <a:defRPr/>
            </a:pPr>
            <a:r>
              <a:rPr lang="en-US" sz="1600" dirty="0" smtClean="0"/>
              <a:t>Known Text  (</a:t>
            </a:r>
            <a:r>
              <a:rPr lang="en-US" sz="1600" dirty="0" smtClean="0">
                <a:solidFill>
                  <a:schemeClr val="accent6"/>
                </a:solidFill>
              </a:rPr>
              <a:t>WKT</a:t>
            </a:r>
            <a:r>
              <a:rPr lang="en-US" sz="1600" dirty="0" smtClean="0"/>
              <a:t>) representation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accent6"/>
                </a:solidFill>
              </a:rPr>
              <a:t>Horizontal</a:t>
            </a:r>
            <a:r>
              <a:rPr lang="en-US" sz="1600" dirty="0" smtClean="0"/>
              <a:t> systems (geographic and projected systems)</a:t>
            </a:r>
          </a:p>
          <a:p>
            <a:pPr lvl="2">
              <a:defRPr/>
            </a:pPr>
            <a:r>
              <a:rPr lang="en-US" sz="1400" dirty="0" smtClean="0"/>
              <a:t>Reference spheroids (</a:t>
            </a:r>
            <a:r>
              <a:rPr lang="en-US" sz="1400" dirty="0" smtClean="0">
                <a:solidFill>
                  <a:srgbClr val="00B050"/>
                </a:solidFill>
              </a:rPr>
              <a:t>SPHERIOD</a:t>
            </a:r>
            <a:r>
              <a:rPr lang="en-US" sz="1400" dirty="0" smtClean="0"/>
              <a:t>)</a:t>
            </a:r>
          </a:p>
          <a:p>
            <a:pPr lvl="2">
              <a:defRPr/>
            </a:pPr>
            <a:r>
              <a:rPr lang="en-US" sz="1400" dirty="0" smtClean="0"/>
              <a:t>Geodetic datum transformation (</a:t>
            </a:r>
            <a:r>
              <a:rPr lang="en-US" sz="1400" dirty="0" smtClean="0">
                <a:solidFill>
                  <a:srgbClr val="00B050"/>
                </a:solidFill>
              </a:rPr>
              <a:t>TOWGS84</a:t>
            </a:r>
            <a:r>
              <a:rPr lang="en-US" sz="1400" dirty="0" smtClean="0"/>
              <a:t>)	</a:t>
            </a:r>
          </a:p>
          <a:p>
            <a:pPr lvl="2">
              <a:defRPr/>
            </a:pPr>
            <a:r>
              <a:rPr lang="en-US" sz="1400" dirty="0" smtClean="0"/>
              <a:t>Map projections (</a:t>
            </a:r>
            <a:r>
              <a:rPr lang="en-US" sz="1400" dirty="0" smtClean="0">
                <a:solidFill>
                  <a:srgbClr val="00B050"/>
                </a:solidFill>
              </a:rPr>
              <a:t>PROJECTION</a:t>
            </a:r>
            <a:r>
              <a:rPr lang="en-US" sz="1400" dirty="0" smtClean="0"/>
              <a:t>)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accent6"/>
                </a:solidFill>
              </a:rPr>
              <a:t>Vertical</a:t>
            </a:r>
            <a:r>
              <a:rPr lang="en-US" sz="1600" dirty="0" smtClean="0"/>
              <a:t> systems</a:t>
            </a:r>
          </a:p>
          <a:p>
            <a:pPr lvl="2">
              <a:defRPr/>
            </a:pPr>
            <a:r>
              <a:rPr lang="en-US" sz="1400" dirty="0" smtClean="0"/>
              <a:t>Vertical datum (</a:t>
            </a:r>
            <a:r>
              <a:rPr lang="en-US" sz="1400" dirty="0" smtClean="0">
                <a:solidFill>
                  <a:srgbClr val="00B050"/>
                </a:solidFill>
              </a:rPr>
              <a:t>VERT_DATUM</a:t>
            </a:r>
            <a:r>
              <a:rPr lang="en-US" sz="1400" dirty="0" smtClean="0"/>
              <a:t>)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accent6"/>
                </a:solidFill>
              </a:rPr>
              <a:t>Compound</a:t>
            </a:r>
            <a:r>
              <a:rPr lang="en-US" sz="1600" dirty="0" smtClean="0"/>
              <a:t> Systems (horizontal + vertical </a:t>
            </a:r>
            <a:r>
              <a:rPr lang="en-US" sz="1600" dirty="0" smtClean="0">
                <a:sym typeface="Wingdings" pitchFamily="2" charset="2"/>
              </a:rPr>
              <a:t> 3D</a:t>
            </a:r>
            <a:r>
              <a:rPr lang="en-US" sz="1600" dirty="0" smtClean="0"/>
              <a:t>)</a:t>
            </a:r>
          </a:p>
          <a:p>
            <a:pPr>
              <a:defRPr/>
            </a:pPr>
            <a:r>
              <a:rPr lang="en-US" sz="1800" dirty="0" smtClean="0"/>
              <a:t>Implementations available: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accent6"/>
                </a:solidFill>
              </a:rPr>
              <a:t>GDAL/OGR</a:t>
            </a:r>
            <a:r>
              <a:rPr lang="en-US" sz="1600" dirty="0" smtClean="0"/>
              <a:t> library: Spatial reference classes (built upon PROJ4 library)</a:t>
            </a:r>
          </a:p>
          <a:p>
            <a:pPr>
              <a:defRPr/>
            </a:pPr>
            <a:r>
              <a:rPr lang="en-US" sz="1800" dirty="0" smtClean="0">
                <a:solidFill>
                  <a:srgbClr val="C00000"/>
                </a:solidFill>
              </a:rPr>
              <a:t>Existing problems</a:t>
            </a:r>
          </a:p>
          <a:p>
            <a:pPr lvl="1">
              <a:defRPr/>
            </a:pPr>
            <a:r>
              <a:rPr lang="en-US" sz="1600" b="1" dirty="0" smtClean="0"/>
              <a:t>No standards for vertical transformations available</a:t>
            </a:r>
          </a:p>
          <a:p>
            <a:pPr lvl="1">
              <a:defRPr/>
            </a:pPr>
            <a:r>
              <a:rPr lang="en-US" sz="1600" b="1" dirty="0" smtClean="0"/>
              <a:t>Different approaches for transition: national </a:t>
            </a:r>
            <a:r>
              <a:rPr lang="en-US" sz="1600" b="1" dirty="0" smtClean="0">
                <a:sym typeface="Wingdings" pitchFamily="2" charset="2"/>
              </a:rPr>
              <a:t> global reference systems</a:t>
            </a:r>
            <a:endParaRPr lang="en-US" sz="1600" b="1" dirty="0" smtClean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4F532B3-977B-43BE-B86E-AC66C138C520}" type="datetime1">
              <a:rPr lang="de-DE" smtClean="0">
                <a:latin typeface="Arial" pitchFamily="34" charset="0"/>
              </a:rPr>
              <a:pPr/>
              <a:t>08.06.2012</a:t>
            </a:fld>
            <a:endParaRPr lang="en-AU">
              <a:latin typeface="Arial" pitchFamily="34" charset="0"/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Arial" pitchFamily="34" charset="0"/>
              </a:rPr>
              <a:t>GSoC</a:t>
            </a:r>
            <a:r>
              <a:rPr lang="en-US" dirty="0" smtClean="0">
                <a:latin typeface="Arial" pitchFamily="34" charset="0"/>
              </a:rPr>
              <a:t>: Rigorous support of Vertical </a:t>
            </a:r>
            <a:r>
              <a:rPr lang="en-US" dirty="0" err="1" smtClean="0">
                <a:latin typeface="Arial" pitchFamily="34" charset="0"/>
              </a:rPr>
              <a:t>Datums</a:t>
            </a:r>
            <a:r>
              <a:rPr lang="en-US" dirty="0" smtClean="0">
                <a:latin typeface="Arial" pitchFamily="34" charset="0"/>
              </a:rPr>
              <a:t> within </a:t>
            </a:r>
            <a:r>
              <a:rPr lang="en-US" dirty="0" err="1" smtClean="0">
                <a:latin typeface="Arial" pitchFamily="34" charset="0"/>
              </a:rPr>
              <a:t>OGRSpatialReference</a:t>
            </a:r>
            <a:r>
              <a:rPr lang="en-US" dirty="0" smtClean="0">
                <a:latin typeface="Arial" pitchFamily="34" charset="0"/>
              </a:rPr>
              <a:t> </a:t>
            </a:r>
            <a:endParaRPr lang="en-AU" dirty="0" smtClean="0">
              <a:latin typeface="Arial" pitchFamily="34" charset="0"/>
            </a:endParaRP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10C051-D951-491A-B1E8-8663F3C7F335}" type="slidenum">
              <a:rPr lang="en-AU" smtClean="0">
                <a:latin typeface="Arial" pitchFamily="34" charset="0"/>
              </a:rPr>
              <a:pPr/>
              <a:t>2</a:t>
            </a:fld>
            <a:endParaRPr lang="en-AU" smtClean="0">
              <a:latin typeface="Arial" pitchFamily="34" charset="0"/>
            </a:endParaRPr>
          </a:p>
        </p:txBody>
      </p:sp>
      <p:sp>
        <p:nvSpPr>
          <p:cNvPr id="8" name="Action Button: Forward or Next 7">
            <a:hlinkClick r:id="rId3" action="ppaction://hlinksldjump" highlightClick="1"/>
          </p:cNvPr>
          <p:cNvSpPr/>
          <p:nvPr/>
        </p:nvSpPr>
        <p:spPr bwMode="auto">
          <a:xfrm>
            <a:off x="4427538" y="2224088"/>
            <a:ext cx="288925" cy="28892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l">
              <a:defRPr/>
            </a:pPr>
            <a:endParaRPr lang="de-AT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Proposed</a:t>
            </a:r>
            <a:r>
              <a:rPr lang="de-AT" dirty="0" smtClean="0"/>
              <a:t> </a:t>
            </a:r>
            <a:r>
              <a:rPr lang="de-AT" dirty="0" err="1" smtClean="0"/>
              <a:t>way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preceeding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dirty="0" err="1" smtClean="0"/>
              <a:t>Spatial</a:t>
            </a:r>
            <a:r>
              <a:rPr lang="de-AT" dirty="0" smtClean="0"/>
              <a:t> Reference Systems:</a:t>
            </a:r>
          </a:p>
          <a:p>
            <a:r>
              <a:rPr lang="de-AT" b="0" dirty="0" err="1" smtClean="0"/>
              <a:t>Based</a:t>
            </a:r>
            <a:r>
              <a:rPr lang="de-AT" b="0" dirty="0" smtClean="0"/>
              <a:t> on </a:t>
            </a:r>
            <a:r>
              <a:rPr lang="en-GB" dirty="0" err="1" smtClean="0"/>
              <a:t>OGRSpatialReference</a:t>
            </a:r>
            <a:r>
              <a:rPr lang="de-AT" b="0" dirty="0" smtClean="0"/>
              <a:t> </a:t>
            </a:r>
            <a:r>
              <a:rPr lang="de-AT" b="0" dirty="0" err="1" smtClean="0"/>
              <a:t>class</a:t>
            </a:r>
            <a:endParaRPr lang="de-AT" b="0" dirty="0" smtClean="0"/>
          </a:p>
          <a:p>
            <a:r>
              <a:rPr lang="de-AT" b="0" dirty="0" err="1" smtClean="0"/>
              <a:t>Derived</a:t>
            </a:r>
            <a:r>
              <a:rPr lang="de-AT" b="0" dirty="0" smtClean="0"/>
              <a:t> </a:t>
            </a:r>
            <a:r>
              <a:rPr lang="de-AT" b="0" dirty="0" err="1" smtClean="0"/>
              <a:t>class</a:t>
            </a:r>
            <a:r>
              <a:rPr lang="de-AT" b="0" dirty="0" smtClean="0"/>
              <a:t> </a:t>
            </a:r>
            <a:r>
              <a:rPr lang="en-GB" dirty="0" smtClean="0"/>
              <a:t>OGRSpatialReference3D </a:t>
            </a:r>
            <a:r>
              <a:rPr lang="en-GB" b="0" dirty="0" smtClean="0"/>
              <a:t>(working title)</a:t>
            </a:r>
            <a:endParaRPr lang="de-AT" b="0" dirty="0" smtClean="0"/>
          </a:p>
          <a:p>
            <a:r>
              <a:rPr lang="de-AT" b="0" dirty="0" smtClean="0"/>
              <a:t>Add </a:t>
            </a:r>
            <a:r>
              <a:rPr lang="de-AT" b="0" dirty="0" err="1" smtClean="0"/>
              <a:t>members</a:t>
            </a:r>
            <a:r>
              <a:rPr lang="de-AT" b="0" dirty="0" smtClean="0"/>
              <a:t>/</a:t>
            </a:r>
            <a:r>
              <a:rPr lang="de-AT" b="0" dirty="0" err="1" smtClean="0"/>
              <a:t>functions</a:t>
            </a:r>
            <a:r>
              <a:rPr lang="de-AT" b="0" dirty="0" smtClean="0"/>
              <a:t> </a:t>
            </a:r>
            <a:r>
              <a:rPr lang="de-AT" b="0" dirty="0" err="1" smtClean="0"/>
              <a:t>for</a:t>
            </a:r>
            <a:r>
              <a:rPr lang="de-AT" b="0" dirty="0" smtClean="0"/>
              <a:t> </a:t>
            </a:r>
            <a:r>
              <a:rPr lang="de-AT" b="0" dirty="0" err="1" smtClean="0"/>
              <a:t>vertical</a:t>
            </a:r>
            <a:r>
              <a:rPr lang="de-AT" b="0" dirty="0" smtClean="0"/>
              <a:t> </a:t>
            </a:r>
            <a:r>
              <a:rPr lang="de-AT" b="0" dirty="0" err="1" smtClean="0"/>
              <a:t>transformation</a:t>
            </a:r>
            <a:endParaRPr lang="de-AT" b="0" dirty="0" smtClean="0"/>
          </a:p>
          <a:p>
            <a:pPr lvl="1"/>
            <a:r>
              <a:rPr lang="de-AT" dirty="0" smtClean="0"/>
              <a:t>Geoid model</a:t>
            </a:r>
          </a:p>
          <a:p>
            <a:pPr lvl="1"/>
            <a:r>
              <a:rPr lang="de-AT" b="0" dirty="0" smtClean="0"/>
              <a:t>Additional </a:t>
            </a:r>
            <a:r>
              <a:rPr lang="de-AT" b="0" dirty="0" err="1" smtClean="0"/>
              <a:t>height</a:t>
            </a:r>
            <a:r>
              <a:rPr lang="de-AT" b="0" dirty="0" smtClean="0"/>
              <a:t> </a:t>
            </a:r>
            <a:r>
              <a:rPr lang="de-AT" b="0" dirty="0" err="1" smtClean="0"/>
              <a:t>correction</a:t>
            </a:r>
            <a:r>
              <a:rPr lang="de-AT" b="0" dirty="0" smtClean="0"/>
              <a:t> model</a:t>
            </a:r>
          </a:p>
          <a:p>
            <a:pPr lvl="1"/>
            <a:r>
              <a:rPr lang="de-AT" dirty="0" smtClean="0"/>
              <a:t>z </a:t>
            </a:r>
            <a:r>
              <a:rPr lang="de-AT" dirty="0" err="1" smtClean="0"/>
              <a:t>offset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scale</a:t>
            </a:r>
            <a:endParaRPr lang="de-AT" dirty="0" smtClean="0"/>
          </a:p>
          <a:p>
            <a:pPr lvl="1"/>
            <a:endParaRPr lang="de-AT" dirty="0" smtClean="0"/>
          </a:p>
          <a:p>
            <a:pPr>
              <a:buNone/>
            </a:pPr>
            <a:r>
              <a:rPr lang="de-AT" dirty="0" err="1" smtClean="0"/>
              <a:t>Transformations</a:t>
            </a:r>
            <a:r>
              <a:rPr lang="de-AT" dirty="0" smtClean="0"/>
              <a:t>:</a:t>
            </a:r>
          </a:p>
          <a:p>
            <a:r>
              <a:rPr lang="de-AT" b="0" dirty="0" err="1" smtClean="0"/>
              <a:t>Based</a:t>
            </a:r>
            <a:r>
              <a:rPr lang="de-AT" b="0" dirty="0" smtClean="0"/>
              <a:t> on </a:t>
            </a:r>
            <a:r>
              <a:rPr lang="de-AT" dirty="0" err="1" smtClean="0"/>
              <a:t>OGRCreateCoordinateTransformation</a:t>
            </a:r>
            <a:endParaRPr lang="de-AT" dirty="0" smtClean="0"/>
          </a:p>
          <a:p>
            <a:r>
              <a:rPr lang="de-AT" b="0" dirty="0" err="1" smtClean="0"/>
              <a:t>Derived</a:t>
            </a:r>
            <a:r>
              <a:rPr lang="de-AT" b="0" dirty="0" smtClean="0"/>
              <a:t> </a:t>
            </a:r>
            <a:r>
              <a:rPr lang="de-AT" b="0" dirty="0" err="1" smtClean="0"/>
              <a:t>class</a:t>
            </a:r>
            <a:r>
              <a:rPr lang="de-AT" b="0" dirty="0" smtClean="0"/>
              <a:t> </a:t>
            </a:r>
            <a:r>
              <a:rPr lang="de-AT" dirty="0" smtClean="0"/>
              <a:t>OGRCreateCoordinateTransformation3D</a:t>
            </a:r>
          </a:p>
          <a:p>
            <a:r>
              <a:rPr lang="de-AT" b="0" dirty="0" err="1" smtClean="0"/>
              <a:t>Make</a:t>
            </a:r>
            <a:r>
              <a:rPr lang="de-AT" b="0" dirty="0" smtClean="0"/>
              <a:t> </a:t>
            </a:r>
            <a:r>
              <a:rPr lang="de-AT" b="0" dirty="0" err="1" smtClean="0"/>
              <a:t>OGRCreateCoordinateTransformation</a:t>
            </a:r>
            <a:r>
              <a:rPr lang="de-AT" b="0" dirty="0" smtClean="0"/>
              <a:t> ::</a:t>
            </a:r>
            <a:r>
              <a:rPr lang="de-AT" b="0" dirty="0" err="1" smtClean="0"/>
              <a:t>transform</a:t>
            </a:r>
            <a:r>
              <a:rPr lang="de-AT" b="0" dirty="0" smtClean="0"/>
              <a:t> </a:t>
            </a:r>
            <a:r>
              <a:rPr lang="de-AT" b="0" dirty="0" err="1" smtClean="0"/>
              <a:t>function</a:t>
            </a:r>
            <a:r>
              <a:rPr lang="de-AT" b="0" dirty="0" smtClean="0"/>
              <a:t> </a:t>
            </a:r>
            <a:r>
              <a:rPr lang="de-AT" b="0" dirty="0" err="1" smtClean="0"/>
              <a:t>virtual</a:t>
            </a:r>
            <a:endParaRPr lang="de-AT" b="0" dirty="0" smtClean="0"/>
          </a:p>
          <a:p>
            <a:r>
              <a:rPr lang="de-AT" b="0" dirty="0" smtClean="0"/>
              <a:t>Re-</a:t>
            </a:r>
            <a:r>
              <a:rPr lang="de-AT" b="0" dirty="0" err="1" smtClean="0"/>
              <a:t>write</a:t>
            </a:r>
            <a:r>
              <a:rPr lang="de-AT" b="0" dirty="0" smtClean="0"/>
              <a:t> OGRCreateCoordinateTransformation3D::</a:t>
            </a:r>
            <a:r>
              <a:rPr lang="de-AT" b="0" dirty="0" err="1" smtClean="0"/>
              <a:t>transform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b="0" dirty="0" smtClean="0"/>
              <a:t>(cf. Slide: </a:t>
            </a:r>
            <a:r>
              <a:rPr lang="en-GB" b="0" dirty="0" smtClean="0"/>
              <a:t>Generic Transformation Path (3D add-ons))</a:t>
            </a:r>
            <a:endParaRPr lang="de-AT" b="0" dirty="0" smtClean="0"/>
          </a:p>
          <a:p>
            <a:pPr lvl="1"/>
            <a:endParaRPr lang="de-AT" b="0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AA8C87-D85B-47C3-B8EC-A93F370EB39C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4691D-1765-408E-A34C-5077E928258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Coordinate Transformation: </a:t>
            </a:r>
            <a:br>
              <a:rPr lang="de-AT" dirty="0" smtClean="0"/>
            </a:br>
            <a:r>
              <a:rPr lang="de-AT" dirty="0" smtClean="0">
                <a:sym typeface="Wingdings" pitchFamily="2" charset="2"/>
              </a:rPr>
              <a:t>Trans-national  </a:t>
            </a:r>
            <a:r>
              <a:rPr lang="de-AT" dirty="0" smtClean="0"/>
              <a:t>National via 7-P-Trafo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402DA0-CDC7-49BF-958A-63FC840CFA07}" type="datetime1">
              <a:rPr lang="de-DE" smtClean="0">
                <a:latin typeface="Arial" pitchFamily="34" charset="0"/>
              </a:rPr>
              <a:pPr/>
              <a:t>08.06.2012</a:t>
            </a:fld>
            <a:endParaRPr lang="en-AU">
              <a:latin typeface="Arial" pitchFamily="34" charset="0"/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GSoC: Rigorous support of Vertical Datums within OGRSpatialReference </a:t>
            </a:r>
            <a:endParaRPr lang="en-AU" smtClean="0">
              <a:latin typeface="Arial" pitchFamily="34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D371FA-E8AB-4F72-8552-444A9C4F2C6C}" type="slidenum">
              <a:rPr lang="en-AU" smtClean="0">
                <a:latin typeface="Arial" pitchFamily="34" charset="0"/>
              </a:rPr>
              <a:pPr/>
              <a:t>3</a:t>
            </a:fld>
            <a:endParaRPr lang="en-AU" smtClean="0">
              <a:latin typeface="Arial" pitchFamily="34" charset="0"/>
            </a:endParaRPr>
          </a:p>
        </p:txBody>
      </p:sp>
      <p:sp>
        <p:nvSpPr>
          <p:cNvPr id="22534" name="TextBox 6"/>
          <p:cNvSpPr txBox="1">
            <a:spLocks noChangeArrowheads="1"/>
          </p:cNvSpPr>
          <p:nvPr/>
        </p:nvSpPr>
        <p:spPr bwMode="auto">
          <a:xfrm>
            <a:off x="5438274" y="1270000"/>
            <a:ext cx="266298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800" dirty="0"/>
              <a:t>National </a:t>
            </a:r>
            <a:r>
              <a:rPr lang="de-AT" sz="1800" dirty="0" smtClean="0"/>
              <a:t>sytem</a:t>
            </a:r>
          </a:p>
          <a:p>
            <a:r>
              <a:rPr lang="de-AT" sz="1800" dirty="0" smtClean="0"/>
              <a:t>Orthometric heights,</a:t>
            </a:r>
          </a:p>
          <a:p>
            <a:r>
              <a:rPr lang="de-AT" sz="1800" dirty="0" smtClean="0"/>
              <a:t> </a:t>
            </a:r>
            <a:r>
              <a:rPr lang="de-AT" sz="1800" dirty="0"/>
              <a:t>(AT: MGI)</a:t>
            </a:r>
          </a:p>
        </p:txBody>
      </p:sp>
      <p:sp>
        <p:nvSpPr>
          <p:cNvPr id="22535" name="TextBox 7"/>
          <p:cNvSpPr txBox="1">
            <a:spLocks noChangeArrowheads="1"/>
          </p:cNvSpPr>
          <p:nvPr/>
        </p:nvSpPr>
        <p:spPr bwMode="auto">
          <a:xfrm>
            <a:off x="900113" y="1268413"/>
            <a:ext cx="24479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 dirty="0"/>
              <a:t>Trans-national </a:t>
            </a:r>
            <a:r>
              <a:rPr lang="de-AT" sz="1800" dirty="0" smtClean="0"/>
              <a:t>sytem, ellipsoidal heights, </a:t>
            </a:r>
            <a:r>
              <a:rPr lang="de-AT" sz="1800" dirty="0"/>
              <a:t>(EU: ETRS89)</a:t>
            </a:r>
          </a:p>
        </p:txBody>
      </p:sp>
      <p:sp>
        <p:nvSpPr>
          <p:cNvPr id="22536" name="TextBox 9"/>
          <p:cNvSpPr txBox="1">
            <a:spLocks noChangeArrowheads="1"/>
          </p:cNvSpPr>
          <p:nvPr/>
        </p:nvSpPr>
        <p:spPr bwMode="auto">
          <a:xfrm>
            <a:off x="1258888" y="2261852"/>
            <a:ext cx="1657350" cy="368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x, y, H</a:t>
            </a:r>
          </a:p>
        </p:txBody>
      </p:sp>
      <p:cxnSp>
        <p:nvCxnSpPr>
          <p:cNvPr id="22537" name="Straight Arrow Connector 11"/>
          <p:cNvCxnSpPr>
            <a:cxnSpLocks noChangeShapeType="1"/>
            <a:stCxn id="22536" idx="2"/>
            <a:endCxn id="13" idx="0"/>
          </p:cNvCxnSpPr>
          <p:nvPr/>
        </p:nvCxnSpPr>
        <p:spPr bwMode="auto">
          <a:xfrm rot="5400000">
            <a:off x="1985169" y="2734133"/>
            <a:ext cx="2063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1258888" y="2838114"/>
            <a:ext cx="1657350" cy="368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l-GR" sz="1800" dirty="0"/>
              <a:t>Φ</a:t>
            </a:r>
            <a:r>
              <a:rPr lang="de-AT" sz="1800" dirty="0"/>
              <a:t>, </a:t>
            </a:r>
            <a:r>
              <a:rPr lang="el-GR" sz="1800" dirty="0"/>
              <a:t>λ</a:t>
            </a:r>
            <a:r>
              <a:rPr lang="de-AT" sz="1800" dirty="0"/>
              <a:t>, H</a:t>
            </a:r>
          </a:p>
        </p:txBody>
      </p:sp>
      <p:sp>
        <p:nvSpPr>
          <p:cNvPr id="22539" name="TextBox 19"/>
          <p:cNvSpPr txBox="1">
            <a:spLocks noChangeArrowheads="1"/>
          </p:cNvSpPr>
          <p:nvPr/>
        </p:nvSpPr>
        <p:spPr bwMode="auto">
          <a:xfrm>
            <a:off x="179388" y="2252327"/>
            <a:ext cx="1079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UTM33</a:t>
            </a:r>
          </a:p>
        </p:txBody>
      </p:sp>
      <p:sp>
        <p:nvSpPr>
          <p:cNvPr id="22540" name="TextBox 20"/>
          <p:cNvSpPr txBox="1">
            <a:spLocks noChangeArrowheads="1"/>
          </p:cNvSpPr>
          <p:nvPr/>
        </p:nvSpPr>
        <p:spPr bwMode="auto">
          <a:xfrm>
            <a:off x="179388" y="2838114"/>
            <a:ext cx="1079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GRS80</a:t>
            </a:r>
          </a:p>
        </p:txBody>
      </p:sp>
      <p:sp>
        <p:nvSpPr>
          <p:cNvPr id="22541" name="TextBox 24"/>
          <p:cNvSpPr txBox="1">
            <a:spLocks noChangeArrowheads="1"/>
          </p:cNvSpPr>
          <p:nvPr/>
        </p:nvSpPr>
        <p:spPr bwMode="auto">
          <a:xfrm>
            <a:off x="1258888" y="3414377"/>
            <a:ext cx="1657350" cy="368300"/>
          </a:xfrm>
          <a:prstGeom prst="rect">
            <a:avLst/>
          </a:prstGeom>
          <a:solidFill>
            <a:srgbClr val="0070C0">
              <a:alpha val="4509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X, Y, Z</a:t>
            </a:r>
          </a:p>
        </p:txBody>
      </p:sp>
      <p:sp>
        <p:nvSpPr>
          <p:cNvPr id="22542" name="TextBox 25"/>
          <p:cNvSpPr txBox="1">
            <a:spLocks noChangeArrowheads="1"/>
          </p:cNvSpPr>
          <p:nvPr/>
        </p:nvSpPr>
        <p:spPr bwMode="auto">
          <a:xfrm>
            <a:off x="179388" y="3414377"/>
            <a:ext cx="1079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ETRS89</a:t>
            </a:r>
          </a:p>
        </p:txBody>
      </p:sp>
      <p:cxnSp>
        <p:nvCxnSpPr>
          <p:cNvPr id="22543" name="Straight Arrow Connector 29"/>
          <p:cNvCxnSpPr>
            <a:cxnSpLocks noChangeShapeType="1"/>
            <a:stCxn id="22541" idx="3"/>
            <a:endCxn id="22544" idx="1"/>
          </p:cNvCxnSpPr>
          <p:nvPr/>
        </p:nvCxnSpPr>
        <p:spPr bwMode="auto">
          <a:xfrm>
            <a:off x="2916238" y="3598527"/>
            <a:ext cx="431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4" name="TextBox 30"/>
          <p:cNvSpPr txBox="1">
            <a:spLocks noChangeArrowheads="1"/>
          </p:cNvSpPr>
          <p:nvPr/>
        </p:nvSpPr>
        <p:spPr bwMode="auto">
          <a:xfrm>
            <a:off x="3348038" y="3414377"/>
            <a:ext cx="2087562" cy="368300"/>
          </a:xfrm>
          <a:prstGeom prst="rect">
            <a:avLst/>
          </a:prstGeom>
          <a:solidFill>
            <a:srgbClr val="00B050">
              <a:alpha val="4509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7-Parameter-Trafo</a:t>
            </a:r>
          </a:p>
        </p:txBody>
      </p:sp>
      <p:sp>
        <p:nvSpPr>
          <p:cNvPr id="22545" name="TextBox 34"/>
          <p:cNvSpPr txBox="1">
            <a:spLocks noChangeArrowheads="1"/>
          </p:cNvSpPr>
          <p:nvPr/>
        </p:nvSpPr>
        <p:spPr bwMode="auto">
          <a:xfrm>
            <a:off x="2916238" y="3773152"/>
            <a:ext cx="35274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Geodetic Datum Transition via Spatial Similarity Transformation</a:t>
            </a:r>
          </a:p>
        </p:txBody>
      </p:sp>
      <p:cxnSp>
        <p:nvCxnSpPr>
          <p:cNvPr id="22546" name="Straight Arrow Connector 35"/>
          <p:cNvCxnSpPr>
            <a:cxnSpLocks noChangeShapeType="1"/>
            <a:stCxn id="22544" idx="3"/>
            <a:endCxn id="22547" idx="1"/>
          </p:cNvCxnSpPr>
          <p:nvPr/>
        </p:nvCxnSpPr>
        <p:spPr bwMode="auto">
          <a:xfrm>
            <a:off x="5435600" y="3598527"/>
            <a:ext cx="431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7" name="TextBox 36"/>
          <p:cNvSpPr txBox="1">
            <a:spLocks noChangeArrowheads="1"/>
          </p:cNvSpPr>
          <p:nvPr/>
        </p:nvSpPr>
        <p:spPr bwMode="auto">
          <a:xfrm>
            <a:off x="5867400" y="3414377"/>
            <a:ext cx="1657350" cy="368300"/>
          </a:xfrm>
          <a:prstGeom prst="rect">
            <a:avLst/>
          </a:prstGeom>
          <a:solidFill>
            <a:srgbClr val="0070C0">
              <a:alpha val="4509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X‘, Y‘, Z‘</a:t>
            </a:r>
          </a:p>
        </p:txBody>
      </p:sp>
      <p:sp>
        <p:nvSpPr>
          <p:cNvPr id="22548" name="TextBox 38"/>
          <p:cNvSpPr txBox="1">
            <a:spLocks noChangeArrowheads="1"/>
          </p:cNvSpPr>
          <p:nvPr/>
        </p:nvSpPr>
        <p:spPr bwMode="auto">
          <a:xfrm>
            <a:off x="5867400" y="2271377"/>
            <a:ext cx="1657350" cy="368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x‘, y‘, 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67400" y="2847639"/>
            <a:ext cx="1657350" cy="368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l-GR" sz="1800" dirty="0"/>
              <a:t>Φ</a:t>
            </a:r>
            <a:r>
              <a:rPr lang="de-AT" sz="1800" dirty="0"/>
              <a:t>‘, </a:t>
            </a:r>
            <a:r>
              <a:rPr lang="el-GR" sz="1800" dirty="0"/>
              <a:t>λ</a:t>
            </a:r>
            <a:r>
              <a:rPr lang="de-AT" sz="1800" dirty="0"/>
              <a:t>‘, H‘</a:t>
            </a:r>
          </a:p>
        </p:txBody>
      </p:sp>
      <p:sp>
        <p:nvSpPr>
          <p:cNvPr id="22550" name="TextBox 41"/>
          <p:cNvSpPr txBox="1">
            <a:spLocks noChangeArrowheads="1"/>
          </p:cNvSpPr>
          <p:nvPr/>
        </p:nvSpPr>
        <p:spPr bwMode="auto">
          <a:xfrm>
            <a:off x="7596188" y="2261852"/>
            <a:ext cx="1079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GK-M31</a:t>
            </a:r>
          </a:p>
        </p:txBody>
      </p:sp>
      <p:sp>
        <p:nvSpPr>
          <p:cNvPr id="22551" name="TextBox 42"/>
          <p:cNvSpPr txBox="1">
            <a:spLocks noChangeArrowheads="1"/>
          </p:cNvSpPr>
          <p:nvPr/>
        </p:nvSpPr>
        <p:spPr bwMode="auto">
          <a:xfrm>
            <a:off x="7596188" y="2847639"/>
            <a:ext cx="1079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Bessel</a:t>
            </a:r>
          </a:p>
        </p:txBody>
      </p:sp>
      <p:cxnSp>
        <p:nvCxnSpPr>
          <p:cNvPr id="22552" name="Straight Arrow Connector 43"/>
          <p:cNvCxnSpPr>
            <a:cxnSpLocks noChangeShapeType="1"/>
          </p:cNvCxnSpPr>
          <p:nvPr/>
        </p:nvCxnSpPr>
        <p:spPr bwMode="auto">
          <a:xfrm rot="-5400000">
            <a:off x="6593681" y="3319921"/>
            <a:ext cx="2063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53" name="TextBox 46"/>
          <p:cNvSpPr txBox="1">
            <a:spLocks noChangeArrowheads="1"/>
          </p:cNvSpPr>
          <p:nvPr/>
        </p:nvSpPr>
        <p:spPr bwMode="auto">
          <a:xfrm>
            <a:off x="7596188" y="3414377"/>
            <a:ext cx="1079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MGI</a:t>
            </a:r>
          </a:p>
        </p:txBody>
      </p:sp>
      <p:sp>
        <p:nvSpPr>
          <p:cNvPr id="22554" name="TextBox 47"/>
          <p:cNvSpPr txBox="1">
            <a:spLocks noChangeArrowheads="1"/>
          </p:cNvSpPr>
          <p:nvPr/>
        </p:nvSpPr>
        <p:spPr bwMode="auto">
          <a:xfrm>
            <a:off x="4284663" y="2539664"/>
            <a:ext cx="1295400" cy="369888"/>
          </a:xfrm>
          <a:prstGeom prst="rect">
            <a:avLst/>
          </a:prstGeom>
          <a:solidFill>
            <a:srgbClr val="C00000">
              <a:alpha val="4509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Geoid</a:t>
            </a:r>
          </a:p>
        </p:txBody>
      </p:sp>
      <p:cxnSp>
        <p:nvCxnSpPr>
          <p:cNvPr id="22555" name="Elbow Connector 49"/>
          <p:cNvCxnSpPr>
            <a:cxnSpLocks noChangeShapeType="1"/>
            <a:stCxn id="41" idx="1"/>
            <a:endCxn id="22554" idx="3"/>
          </p:cNvCxnSpPr>
          <p:nvPr/>
        </p:nvCxnSpPr>
        <p:spPr bwMode="auto">
          <a:xfrm rot="10800000">
            <a:off x="5580063" y="2725402"/>
            <a:ext cx="287337" cy="3063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6" name="Elbow Connector 51"/>
          <p:cNvCxnSpPr>
            <a:cxnSpLocks noChangeShapeType="1"/>
            <a:stCxn id="22554" idx="3"/>
            <a:endCxn id="22548" idx="1"/>
          </p:cNvCxnSpPr>
          <p:nvPr/>
        </p:nvCxnSpPr>
        <p:spPr bwMode="auto">
          <a:xfrm flipV="1">
            <a:off x="5580063" y="2455527"/>
            <a:ext cx="287337" cy="2698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" name="Action Button: Forward or Next 55">
            <a:hlinkClick r:id="rId2" action="ppaction://hlinksldjump" highlightClick="1"/>
          </p:cNvPr>
          <p:cNvSpPr/>
          <p:nvPr/>
        </p:nvSpPr>
        <p:spPr bwMode="auto">
          <a:xfrm>
            <a:off x="4787900" y="2188827"/>
            <a:ext cx="288925" cy="28892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l">
              <a:defRPr/>
            </a:pPr>
            <a:endParaRPr lang="de-AT" sz="2400"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27313" y="5119937"/>
            <a:ext cx="3816350" cy="10779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de-AT" sz="1600" dirty="0"/>
              <a:t>x, y	Map coordinates	</a:t>
            </a:r>
          </a:p>
          <a:p>
            <a:pPr algn="l">
              <a:defRPr/>
            </a:pPr>
            <a:r>
              <a:rPr lang="de-AT" sz="1600" dirty="0"/>
              <a:t>h, H	Orthometric/ellipsoidal height</a:t>
            </a:r>
          </a:p>
          <a:p>
            <a:pPr algn="l">
              <a:defRPr/>
            </a:pPr>
            <a:r>
              <a:rPr lang="el-GR" sz="1600" dirty="0"/>
              <a:t>Φ</a:t>
            </a:r>
            <a:r>
              <a:rPr lang="de-AT" sz="1600" dirty="0"/>
              <a:t>, </a:t>
            </a:r>
            <a:r>
              <a:rPr lang="el-GR" sz="1600" dirty="0"/>
              <a:t>λ</a:t>
            </a:r>
            <a:r>
              <a:rPr lang="de-AT" sz="1600" dirty="0"/>
              <a:t>	geographic coordinates</a:t>
            </a:r>
          </a:p>
          <a:p>
            <a:pPr algn="l">
              <a:defRPr/>
            </a:pPr>
            <a:r>
              <a:rPr lang="de-AT" sz="1600" dirty="0"/>
              <a:t>X, Y, Z	geocentric coordinates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79388" y="3341352"/>
            <a:ext cx="8713787" cy="2160587"/>
            <a:chOff x="179512" y="3068960"/>
            <a:chExt cx="8712968" cy="2160240"/>
          </a:xfrm>
        </p:grpSpPr>
        <p:grpSp>
          <p:nvGrpSpPr>
            <p:cNvPr id="3" name="Group 82"/>
            <p:cNvGrpSpPr>
              <a:grpSpLocks/>
            </p:cNvGrpSpPr>
            <p:nvPr/>
          </p:nvGrpSpPr>
          <p:grpSpPr bwMode="auto">
            <a:xfrm>
              <a:off x="179512" y="3068960"/>
              <a:ext cx="8712968" cy="1726451"/>
              <a:chOff x="179512" y="3068960"/>
              <a:chExt cx="8712968" cy="1726451"/>
            </a:xfrm>
          </p:grpSpPr>
          <p:grpSp>
            <p:nvGrpSpPr>
              <p:cNvPr id="4" name="Group 70"/>
              <p:cNvGrpSpPr>
                <a:grpSpLocks/>
              </p:cNvGrpSpPr>
              <p:nvPr/>
            </p:nvGrpSpPr>
            <p:grpSpPr bwMode="auto">
              <a:xfrm>
                <a:off x="179512" y="3068960"/>
                <a:ext cx="1800200" cy="1726451"/>
                <a:chOff x="179512" y="3068960"/>
                <a:chExt cx="1800200" cy="1726451"/>
              </a:xfrm>
            </p:grpSpPr>
            <p:sp>
              <p:nvSpPr>
                <p:cNvPr id="22569" name="Rectangle 60"/>
                <p:cNvSpPr>
                  <a:spLocks noChangeArrowheads="1"/>
                </p:cNvSpPr>
                <p:nvPr/>
              </p:nvSpPr>
              <p:spPr bwMode="auto">
                <a:xfrm>
                  <a:off x="179512" y="3068960"/>
                  <a:ext cx="1008112" cy="504056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l"/>
                  <a:endParaRPr lang="de-AT" sz="2400">
                    <a:latin typeface="Arial" pitchFamily="34" charset="0"/>
                  </a:endParaRPr>
                </a:p>
              </p:txBody>
            </p:sp>
            <p:sp>
              <p:nvSpPr>
                <p:cNvPr id="22570" name="TextBox 64"/>
                <p:cNvSpPr txBox="1">
                  <a:spLocks noChangeArrowheads="1"/>
                </p:cNvSpPr>
                <p:nvPr/>
              </p:nvSpPr>
              <p:spPr bwMode="auto">
                <a:xfrm>
                  <a:off x="179512" y="4149080"/>
                  <a:ext cx="1800200" cy="646331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de-AT" sz="1800"/>
                    <a:t>Homogeneous system</a:t>
                  </a:r>
                </a:p>
              </p:txBody>
            </p:sp>
            <p:cxnSp>
              <p:nvCxnSpPr>
                <p:cNvPr id="22571" name="Elbow Connector 68"/>
                <p:cNvCxnSpPr>
                  <a:cxnSpLocks noChangeShapeType="1"/>
                  <a:stCxn id="22569" idx="2"/>
                  <a:endCxn id="22570" idx="0"/>
                </p:cNvCxnSpPr>
                <p:nvPr/>
              </p:nvCxnSpPr>
              <p:spPr bwMode="auto">
                <a:xfrm rot="16200000" flipH="1">
                  <a:off x="593558" y="3663026"/>
                  <a:ext cx="576064" cy="396044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5" name="Group 71"/>
              <p:cNvGrpSpPr>
                <a:grpSpLocks/>
              </p:cNvGrpSpPr>
              <p:nvPr/>
            </p:nvGrpSpPr>
            <p:grpSpPr bwMode="auto">
              <a:xfrm>
                <a:off x="6948264" y="3068960"/>
                <a:ext cx="1944216" cy="1726451"/>
                <a:chOff x="-396552" y="3068960"/>
                <a:chExt cx="1944216" cy="1726451"/>
              </a:xfrm>
            </p:grpSpPr>
            <p:sp>
              <p:nvSpPr>
                <p:cNvPr id="22566" name="Rectangle 72"/>
                <p:cNvSpPr>
                  <a:spLocks noChangeArrowheads="1"/>
                </p:cNvSpPr>
                <p:nvPr/>
              </p:nvSpPr>
              <p:spPr bwMode="auto">
                <a:xfrm>
                  <a:off x="451032" y="3068960"/>
                  <a:ext cx="648072" cy="504056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l"/>
                  <a:endParaRPr lang="de-AT" sz="2400">
                    <a:latin typeface="Arial" pitchFamily="34" charset="0"/>
                  </a:endParaRPr>
                </a:p>
              </p:txBody>
            </p:sp>
            <p:sp>
              <p:nvSpPr>
                <p:cNvPr id="22567" name="TextBox 73"/>
                <p:cNvSpPr txBox="1">
                  <a:spLocks noChangeArrowheads="1"/>
                </p:cNvSpPr>
                <p:nvPr/>
              </p:nvSpPr>
              <p:spPr bwMode="auto">
                <a:xfrm>
                  <a:off x="-396552" y="4149080"/>
                  <a:ext cx="1944216" cy="646331"/>
                </a:xfrm>
                <a:prstGeom prst="rect">
                  <a:avLst/>
                </a:prstGeom>
                <a:solidFill>
                  <a:srgbClr val="FFC000">
                    <a:alpha val="59999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de-AT" sz="1800"/>
                    <a:t>In-homogeneous historic system</a:t>
                  </a:r>
                </a:p>
              </p:txBody>
            </p:sp>
            <p:cxnSp>
              <p:nvCxnSpPr>
                <p:cNvPr id="22568" name="Elbow Connector 74"/>
                <p:cNvCxnSpPr>
                  <a:cxnSpLocks noChangeShapeType="1"/>
                  <a:stCxn id="22566" idx="2"/>
                  <a:endCxn id="22567" idx="0"/>
                </p:cNvCxnSpPr>
                <p:nvPr/>
              </p:nvCxnSpPr>
              <p:spPr bwMode="auto">
                <a:xfrm rot="5400000">
                  <a:off x="387280" y="3761292"/>
                  <a:ext cx="576064" cy="199512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</p:grpSp>
        </p:grpSp>
        <p:sp>
          <p:nvSpPr>
            <p:cNvPr id="84" name="Action Button: Forward or Next 83">
              <a:hlinkClick r:id="rId3" action="ppaction://hlinksldjump" highlightClick="1"/>
            </p:cNvPr>
            <p:cNvSpPr/>
            <p:nvPr/>
          </p:nvSpPr>
          <p:spPr bwMode="auto">
            <a:xfrm>
              <a:off x="7813081" y="4941909"/>
              <a:ext cx="287311" cy="287291"/>
            </a:xfrm>
            <a:prstGeom prst="actionButtonForwardNex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l">
                <a:defRPr/>
              </a:pPr>
              <a:endParaRPr lang="de-AT" sz="2400">
                <a:latin typeface="Arial" charset="0"/>
              </a:endParaRPr>
            </a:p>
          </p:txBody>
        </p:sp>
      </p:grpSp>
      <p:cxnSp>
        <p:nvCxnSpPr>
          <p:cNvPr id="22560" name="Straight Arrow Connector 88"/>
          <p:cNvCxnSpPr>
            <a:cxnSpLocks noChangeShapeType="1"/>
            <a:stCxn id="41" idx="0"/>
            <a:endCxn id="22548" idx="2"/>
          </p:cNvCxnSpPr>
          <p:nvPr/>
        </p:nvCxnSpPr>
        <p:spPr bwMode="auto">
          <a:xfrm rot="5400000" flipH="1" flipV="1">
            <a:off x="6593681" y="2743658"/>
            <a:ext cx="2063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61" name="Straight Arrow Connector 92"/>
          <p:cNvCxnSpPr>
            <a:cxnSpLocks noChangeShapeType="1"/>
            <a:stCxn id="13" idx="2"/>
            <a:endCxn id="22541" idx="0"/>
          </p:cNvCxnSpPr>
          <p:nvPr/>
        </p:nvCxnSpPr>
        <p:spPr bwMode="auto">
          <a:xfrm rot="5400000">
            <a:off x="1985169" y="3310396"/>
            <a:ext cx="2063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8"/>
          <p:cNvSpPr>
            <a:spLocks noChangeArrowheads="1"/>
          </p:cNvSpPr>
          <p:nvPr/>
        </p:nvSpPr>
        <p:spPr bwMode="auto">
          <a:xfrm>
            <a:off x="4427538" y="4076700"/>
            <a:ext cx="4537075" cy="2160588"/>
          </a:xfrm>
          <a:prstGeom prst="rect">
            <a:avLst/>
          </a:prstGeom>
          <a:solidFill>
            <a:srgbClr val="C00000">
              <a:alpha val="23137"/>
            </a:srgbClr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pPr algn="l"/>
            <a:endParaRPr lang="de-AT" sz="2400">
              <a:latin typeface="Arial" pitchFamily="34" charset="0"/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Coordinate Transformation: </a:t>
            </a:r>
            <a:br>
              <a:rPr lang="de-AT" smtClean="0"/>
            </a:br>
            <a:r>
              <a:rPr lang="de-AT" smtClean="0">
                <a:sym typeface="Wingdings" pitchFamily="2" charset="2"/>
              </a:rPr>
              <a:t>Trans-national  </a:t>
            </a:r>
            <a:r>
              <a:rPr lang="de-AT" smtClean="0"/>
              <a:t>National via Grid Shifts</a:t>
            </a:r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107950" y="4076700"/>
            <a:ext cx="4032250" cy="2160588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chemeClr val="accent6"/>
                </a:solidFill>
              </a:rPr>
              <a:t>NTv2 (National Transformation v2) </a:t>
            </a:r>
            <a:r>
              <a:rPr lang="en-US" sz="1800" dirty="0" smtClean="0"/>
              <a:t>grid shifts</a:t>
            </a:r>
            <a:endParaRPr lang="en-US" sz="1800" dirty="0" smtClean="0">
              <a:solidFill>
                <a:schemeClr val="accent6"/>
              </a:solidFill>
            </a:endParaRPr>
          </a:p>
          <a:p>
            <a:pPr lvl="1">
              <a:defRPr/>
            </a:pPr>
            <a:r>
              <a:rPr lang="en-US" sz="1600" dirty="0" smtClean="0"/>
              <a:t>Developed in </a:t>
            </a:r>
            <a:r>
              <a:rPr lang="en-US" sz="1600" dirty="0" smtClean="0">
                <a:solidFill>
                  <a:schemeClr val="accent6"/>
                </a:solidFill>
              </a:rPr>
              <a:t>Canada</a:t>
            </a:r>
          </a:p>
          <a:p>
            <a:pPr lvl="1">
              <a:defRPr/>
            </a:pPr>
            <a:r>
              <a:rPr lang="en-US" sz="1600" dirty="0" smtClean="0"/>
              <a:t>Adopted for USA, Australia, Germany (</a:t>
            </a:r>
            <a:r>
              <a:rPr lang="en-US" sz="1600" dirty="0" smtClean="0">
                <a:solidFill>
                  <a:schemeClr val="accent6"/>
                </a:solidFill>
              </a:rPr>
              <a:t>BeTA2007</a:t>
            </a:r>
            <a:r>
              <a:rPr lang="en-US" sz="1600" dirty="0" smtClean="0"/>
              <a:t>), </a:t>
            </a:r>
            <a:br>
              <a:rPr lang="en-US" sz="1600" dirty="0" smtClean="0"/>
            </a:br>
            <a:r>
              <a:rPr lang="en-US" sz="1600" dirty="0" smtClean="0"/>
              <a:t>Austria (</a:t>
            </a:r>
            <a:r>
              <a:rPr lang="en-US" sz="1600" dirty="0" smtClean="0">
                <a:solidFill>
                  <a:schemeClr val="accent6"/>
                </a:solidFill>
              </a:rPr>
              <a:t>GIS-Grid</a:t>
            </a:r>
            <a:r>
              <a:rPr lang="en-US" sz="1600" dirty="0" smtClean="0"/>
              <a:t>), ...</a:t>
            </a:r>
          </a:p>
          <a:p>
            <a:pPr lvl="1">
              <a:defRPr/>
            </a:pPr>
            <a:r>
              <a:rPr lang="en-US" sz="1600" dirty="0" smtClean="0"/>
              <a:t>Became </a:t>
            </a:r>
            <a:r>
              <a:rPr lang="en-US" sz="1600" dirty="0" smtClean="0">
                <a:solidFill>
                  <a:schemeClr val="accent6"/>
                </a:solidFill>
              </a:rPr>
              <a:t>quasi-standard</a:t>
            </a:r>
          </a:p>
          <a:p>
            <a:pPr lvl="1">
              <a:defRPr/>
            </a:pPr>
            <a:endParaRPr lang="de-AT" dirty="0"/>
          </a:p>
        </p:txBody>
      </p:sp>
      <p:sp>
        <p:nvSpPr>
          <p:cNvPr id="2355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F11A653-2B2D-4A56-AF13-6BB71553042C}" type="datetime1">
              <a:rPr lang="de-DE" smtClean="0">
                <a:latin typeface="Arial" pitchFamily="34" charset="0"/>
              </a:rPr>
              <a:pPr/>
              <a:t>08.06.2012</a:t>
            </a:fld>
            <a:endParaRPr lang="en-AU">
              <a:latin typeface="Arial" pitchFamily="34" charset="0"/>
            </a:endParaRPr>
          </a:p>
        </p:txBody>
      </p:sp>
      <p:sp>
        <p:nvSpPr>
          <p:cNvPr id="235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GSoC: Rigorous support of Vertical Datums within OGRSpatialReference </a:t>
            </a:r>
            <a:endParaRPr lang="en-AU" smtClean="0">
              <a:latin typeface="Arial" pitchFamily="34" charset="0"/>
            </a:endParaRPr>
          </a:p>
        </p:txBody>
      </p:sp>
      <p:sp>
        <p:nvSpPr>
          <p:cNvPr id="235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064131-1C2B-477C-B767-893201DC4807}" type="slidenum">
              <a:rPr lang="en-AU" smtClean="0">
                <a:latin typeface="Arial" pitchFamily="34" charset="0"/>
              </a:rPr>
              <a:pPr/>
              <a:t>4</a:t>
            </a:fld>
            <a:endParaRPr lang="en-AU" smtClean="0">
              <a:latin typeface="Arial" pitchFamily="34" charset="0"/>
            </a:endParaRPr>
          </a:p>
        </p:txBody>
      </p:sp>
      <p:sp>
        <p:nvSpPr>
          <p:cNvPr id="23560" name="TextBox 6"/>
          <p:cNvSpPr txBox="1">
            <a:spLocks noChangeArrowheads="1"/>
          </p:cNvSpPr>
          <p:nvPr/>
        </p:nvSpPr>
        <p:spPr bwMode="auto">
          <a:xfrm>
            <a:off x="5724525" y="1270000"/>
            <a:ext cx="19431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National sytem (AT: MGI)</a:t>
            </a:r>
          </a:p>
        </p:txBody>
      </p:sp>
      <p:sp>
        <p:nvSpPr>
          <p:cNvPr id="23561" name="TextBox 7"/>
          <p:cNvSpPr txBox="1">
            <a:spLocks noChangeArrowheads="1"/>
          </p:cNvSpPr>
          <p:nvPr/>
        </p:nvSpPr>
        <p:spPr bwMode="auto">
          <a:xfrm>
            <a:off x="900113" y="1268413"/>
            <a:ext cx="2447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Trans-national sytem (EU: ETRS89)</a:t>
            </a:r>
          </a:p>
        </p:txBody>
      </p:sp>
      <p:sp>
        <p:nvSpPr>
          <p:cNvPr id="23562" name="TextBox 9"/>
          <p:cNvSpPr txBox="1">
            <a:spLocks noChangeArrowheads="1"/>
          </p:cNvSpPr>
          <p:nvPr/>
        </p:nvSpPr>
        <p:spPr bwMode="auto">
          <a:xfrm>
            <a:off x="1258888" y="1989138"/>
            <a:ext cx="1657350" cy="368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x, y, H</a:t>
            </a:r>
          </a:p>
        </p:txBody>
      </p:sp>
      <p:cxnSp>
        <p:nvCxnSpPr>
          <p:cNvPr id="23563" name="Straight Arrow Connector 11"/>
          <p:cNvCxnSpPr>
            <a:cxnSpLocks noChangeShapeType="1"/>
            <a:stCxn id="23562" idx="2"/>
            <a:endCxn id="13" idx="0"/>
          </p:cNvCxnSpPr>
          <p:nvPr/>
        </p:nvCxnSpPr>
        <p:spPr bwMode="auto">
          <a:xfrm rot="5400000">
            <a:off x="1985169" y="2461419"/>
            <a:ext cx="2063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1258888" y="2565400"/>
            <a:ext cx="1657350" cy="368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l-GR" sz="1800" dirty="0"/>
              <a:t>Φ</a:t>
            </a:r>
            <a:r>
              <a:rPr lang="de-AT" sz="1800" dirty="0"/>
              <a:t>, </a:t>
            </a:r>
            <a:r>
              <a:rPr lang="el-GR" sz="1800" dirty="0"/>
              <a:t>λ</a:t>
            </a:r>
            <a:r>
              <a:rPr lang="de-AT" sz="1800" dirty="0"/>
              <a:t>, H</a:t>
            </a:r>
          </a:p>
        </p:txBody>
      </p:sp>
      <p:sp>
        <p:nvSpPr>
          <p:cNvPr id="23565" name="TextBox 19"/>
          <p:cNvSpPr txBox="1">
            <a:spLocks noChangeArrowheads="1"/>
          </p:cNvSpPr>
          <p:nvPr/>
        </p:nvSpPr>
        <p:spPr bwMode="auto">
          <a:xfrm>
            <a:off x="179388" y="1979613"/>
            <a:ext cx="1079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UTM33</a:t>
            </a:r>
          </a:p>
        </p:txBody>
      </p:sp>
      <p:sp>
        <p:nvSpPr>
          <p:cNvPr id="23566" name="TextBox 20"/>
          <p:cNvSpPr txBox="1">
            <a:spLocks noChangeArrowheads="1"/>
          </p:cNvSpPr>
          <p:nvPr/>
        </p:nvSpPr>
        <p:spPr bwMode="auto">
          <a:xfrm>
            <a:off x="179388" y="2565400"/>
            <a:ext cx="1079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GRS80</a:t>
            </a:r>
          </a:p>
        </p:txBody>
      </p:sp>
      <p:sp>
        <p:nvSpPr>
          <p:cNvPr id="23567" name="TextBox 38"/>
          <p:cNvSpPr txBox="1">
            <a:spLocks noChangeArrowheads="1"/>
          </p:cNvSpPr>
          <p:nvPr/>
        </p:nvSpPr>
        <p:spPr bwMode="auto">
          <a:xfrm>
            <a:off x="5867400" y="1998663"/>
            <a:ext cx="1657350" cy="368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x‘, y‘, 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67400" y="2574925"/>
            <a:ext cx="1657350" cy="368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l-GR" sz="1800" dirty="0"/>
              <a:t>Φ</a:t>
            </a:r>
            <a:r>
              <a:rPr lang="de-AT" sz="1800" dirty="0"/>
              <a:t>‘, </a:t>
            </a:r>
            <a:r>
              <a:rPr lang="el-GR" sz="1800" dirty="0"/>
              <a:t>λ</a:t>
            </a:r>
            <a:r>
              <a:rPr lang="de-AT" sz="1800" dirty="0"/>
              <a:t>‘, H‘</a:t>
            </a:r>
          </a:p>
        </p:txBody>
      </p:sp>
      <p:sp>
        <p:nvSpPr>
          <p:cNvPr id="23569" name="TextBox 41"/>
          <p:cNvSpPr txBox="1">
            <a:spLocks noChangeArrowheads="1"/>
          </p:cNvSpPr>
          <p:nvPr/>
        </p:nvSpPr>
        <p:spPr bwMode="auto">
          <a:xfrm>
            <a:off x="7596188" y="1989138"/>
            <a:ext cx="1079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GK-M31</a:t>
            </a:r>
          </a:p>
        </p:txBody>
      </p:sp>
      <p:sp>
        <p:nvSpPr>
          <p:cNvPr id="23570" name="TextBox 42"/>
          <p:cNvSpPr txBox="1">
            <a:spLocks noChangeArrowheads="1"/>
          </p:cNvSpPr>
          <p:nvPr/>
        </p:nvSpPr>
        <p:spPr bwMode="auto">
          <a:xfrm>
            <a:off x="7596188" y="2574925"/>
            <a:ext cx="1079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Bessel</a:t>
            </a:r>
          </a:p>
        </p:txBody>
      </p:sp>
      <p:sp>
        <p:nvSpPr>
          <p:cNvPr id="23571" name="TextBox 47"/>
          <p:cNvSpPr txBox="1">
            <a:spLocks noChangeArrowheads="1"/>
          </p:cNvSpPr>
          <p:nvPr/>
        </p:nvSpPr>
        <p:spPr bwMode="auto">
          <a:xfrm>
            <a:off x="4284663" y="2266950"/>
            <a:ext cx="1295400" cy="369888"/>
          </a:xfrm>
          <a:prstGeom prst="rect">
            <a:avLst/>
          </a:prstGeom>
          <a:solidFill>
            <a:srgbClr val="C00000">
              <a:alpha val="4509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/>
              <a:t>Geoid</a:t>
            </a:r>
          </a:p>
        </p:txBody>
      </p:sp>
      <p:cxnSp>
        <p:nvCxnSpPr>
          <p:cNvPr id="23572" name="Elbow Connector 49"/>
          <p:cNvCxnSpPr>
            <a:cxnSpLocks noChangeShapeType="1"/>
            <a:stCxn id="41" idx="1"/>
            <a:endCxn id="23571" idx="3"/>
          </p:cNvCxnSpPr>
          <p:nvPr/>
        </p:nvCxnSpPr>
        <p:spPr bwMode="auto">
          <a:xfrm rot="10800000">
            <a:off x="5580063" y="2452688"/>
            <a:ext cx="287337" cy="3063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3" name="Elbow Connector 51"/>
          <p:cNvCxnSpPr>
            <a:cxnSpLocks noChangeShapeType="1"/>
            <a:stCxn id="23571" idx="3"/>
            <a:endCxn id="23567" idx="1"/>
          </p:cNvCxnSpPr>
          <p:nvPr/>
        </p:nvCxnSpPr>
        <p:spPr bwMode="auto">
          <a:xfrm flipV="1">
            <a:off x="5580063" y="2182813"/>
            <a:ext cx="287337" cy="2698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4" name="TextBox 44"/>
          <p:cNvSpPr txBox="1">
            <a:spLocks noChangeArrowheads="1"/>
          </p:cNvSpPr>
          <p:nvPr/>
        </p:nvSpPr>
        <p:spPr bwMode="auto">
          <a:xfrm>
            <a:off x="3492500" y="3009900"/>
            <a:ext cx="1800225" cy="923925"/>
          </a:xfrm>
          <a:prstGeom prst="rect">
            <a:avLst/>
          </a:prstGeom>
          <a:solidFill>
            <a:srgbClr val="00B050">
              <a:alpha val="4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 sz="1800" b="1"/>
              <a:t>Grid shift</a:t>
            </a:r>
            <a:br>
              <a:rPr lang="de-AT" sz="1800" b="1"/>
            </a:br>
            <a:r>
              <a:rPr lang="el-GR" sz="1800" b="1"/>
              <a:t> Φ</a:t>
            </a:r>
            <a:r>
              <a:rPr lang="de-AT" sz="1800" b="1"/>
              <a:t>‘ = </a:t>
            </a:r>
            <a:r>
              <a:rPr lang="el-GR" sz="1800" b="1"/>
              <a:t>Φ</a:t>
            </a:r>
            <a:r>
              <a:rPr lang="de-AT" sz="1800" b="1"/>
              <a:t> + d</a:t>
            </a:r>
            <a:r>
              <a:rPr lang="el-GR" sz="1800" b="1"/>
              <a:t>Φ</a:t>
            </a:r>
            <a:r>
              <a:rPr lang="de-AT" sz="1800" b="1"/>
              <a:t>, </a:t>
            </a:r>
            <a:br>
              <a:rPr lang="de-AT" sz="1800" b="1"/>
            </a:br>
            <a:r>
              <a:rPr lang="el-GR" sz="1800" b="1"/>
              <a:t>λ</a:t>
            </a:r>
            <a:r>
              <a:rPr lang="de-AT" sz="1800" b="1"/>
              <a:t>‘ = </a:t>
            </a:r>
            <a:r>
              <a:rPr lang="el-GR" sz="1800" b="1"/>
              <a:t>λ</a:t>
            </a:r>
            <a:r>
              <a:rPr lang="de-AT" sz="1800" b="1"/>
              <a:t> + d</a:t>
            </a:r>
            <a:r>
              <a:rPr lang="el-GR" sz="1800" b="1"/>
              <a:t> λ  </a:t>
            </a:r>
            <a:endParaRPr lang="de-AT" sz="1800" b="1"/>
          </a:p>
        </p:txBody>
      </p:sp>
      <p:cxnSp>
        <p:nvCxnSpPr>
          <p:cNvPr id="23575" name="Shape 48"/>
          <p:cNvCxnSpPr>
            <a:cxnSpLocks noChangeShapeType="1"/>
            <a:stCxn id="13" idx="2"/>
            <a:endCxn id="23574" idx="1"/>
          </p:cNvCxnSpPr>
          <p:nvPr/>
        </p:nvCxnSpPr>
        <p:spPr bwMode="auto">
          <a:xfrm rot="16200000" flipH="1">
            <a:off x="2520950" y="2500313"/>
            <a:ext cx="538163" cy="14049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6" name="Shape 52"/>
          <p:cNvCxnSpPr>
            <a:cxnSpLocks noChangeShapeType="1"/>
            <a:stCxn id="23574" idx="3"/>
            <a:endCxn id="41" idx="2"/>
          </p:cNvCxnSpPr>
          <p:nvPr/>
        </p:nvCxnSpPr>
        <p:spPr bwMode="auto">
          <a:xfrm flipV="1">
            <a:off x="5292725" y="2943225"/>
            <a:ext cx="1403350" cy="52863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" name="Content Placeholder 53"/>
          <p:cNvSpPr txBox="1">
            <a:spLocks/>
          </p:cNvSpPr>
          <p:nvPr/>
        </p:nvSpPr>
        <p:spPr bwMode="auto">
          <a:xfrm>
            <a:off x="4400550" y="4076700"/>
            <a:ext cx="4564063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70AF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800" kern="0" dirty="0">
                <a:solidFill>
                  <a:srgbClr val="C00000"/>
                </a:solidFill>
                <a:latin typeface="+mn-lt"/>
              </a:rPr>
              <a:t>Drawbacks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Tx/>
              <a:buChar char="•"/>
              <a:defRPr/>
            </a:pPr>
            <a:r>
              <a:rPr lang="en-US" sz="1600" kern="0" dirty="0">
                <a:solidFill>
                  <a:srgbClr val="0070C0"/>
                </a:solidFill>
              </a:rPr>
              <a:t>Not</a:t>
            </a:r>
            <a:r>
              <a:rPr lang="en-US" sz="1600" kern="0" dirty="0"/>
              <a:t> implemented as </a:t>
            </a:r>
            <a:r>
              <a:rPr lang="en-US" sz="1600" kern="0" dirty="0">
                <a:solidFill>
                  <a:srgbClr val="0070C0"/>
                </a:solidFill>
              </a:rPr>
              <a:t>OGC Standard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Tx/>
              <a:buChar char="•"/>
              <a:defRPr/>
            </a:pPr>
            <a:r>
              <a:rPr lang="en-US" sz="1600" kern="0" dirty="0">
                <a:latin typeface="+mn-lt"/>
              </a:rPr>
              <a:t>Merges </a:t>
            </a:r>
            <a:r>
              <a:rPr lang="en-US" sz="1600" kern="0" dirty="0">
                <a:solidFill>
                  <a:srgbClr val="0070C0"/>
                </a:solidFill>
                <a:latin typeface="+mn-lt"/>
              </a:rPr>
              <a:t>datum transition</a:t>
            </a:r>
            <a:r>
              <a:rPr lang="en-US" sz="16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kern="0" dirty="0">
                <a:latin typeface="+mn-lt"/>
              </a:rPr>
              <a:t>and </a:t>
            </a:r>
            <a:r>
              <a:rPr lang="en-US" sz="1600" kern="0" dirty="0" err="1">
                <a:solidFill>
                  <a:srgbClr val="0070C0"/>
                </a:solidFill>
              </a:rPr>
              <a:t>inhomogeneities</a:t>
            </a:r>
            <a:r>
              <a:rPr lang="en-US" sz="1600" kern="0" dirty="0">
                <a:solidFill>
                  <a:srgbClr val="0070C0"/>
                </a:solidFill>
              </a:rPr>
              <a:t> </a:t>
            </a:r>
            <a:r>
              <a:rPr lang="en-US" sz="1600" kern="0" dirty="0"/>
              <a:t>of </a:t>
            </a:r>
            <a:r>
              <a:rPr lang="en-US" sz="1600" kern="0" dirty="0">
                <a:latin typeface="+mn-lt"/>
              </a:rPr>
              <a:t>national grids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Tx/>
              <a:buChar char="•"/>
              <a:defRPr/>
            </a:pPr>
            <a:r>
              <a:rPr lang="en-US" sz="1600" kern="0" dirty="0">
                <a:solidFill>
                  <a:srgbClr val="0070C0"/>
                </a:solidFill>
              </a:rPr>
              <a:t>Height</a:t>
            </a:r>
            <a:r>
              <a:rPr lang="en-US" sz="1600" kern="0" dirty="0"/>
              <a:t> information is </a:t>
            </a:r>
            <a:r>
              <a:rPr lang="en-US" sz="1600" kern="0" dirty="0">
                <a:solidFill>
                  <a:srgbClr val="0070C0"/>
                </a:solidFill>
              </a:rPr>
              <a:t>lost</a:t>
            </a:r>
            <a:endParaRPr lang="en-US" sz="1600" kern="0" dirty="0"/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Tx/>
              <a:buChar char="•"/>
              <a:defRPr/>
            </a:pPr>
            <a:r>
              <a:rPr lang="en-US" sz="1600" kern="0" dirty="0"/>
              <a:t>National </a:t>
            </a:r>
            <a:r>
              <a:rPr lang="en-US" sz="1600" kern="0" dirty="0">
                <a:solidFill>
                  <a:srgbClr val="0070C0"/>
                </a:solidFill>
              </a:rPr>
              <a:t>height anomalies are not compensated </a:t>
            </a:r>
            <a:r>
              <a:rPr lang="en-US" sz="1600" kern="0" dirty="0"/>
              <a:t>(2D only)</a:t>
            </a:r>
            <a:endParaRPr lang="en-US" sz="1600" kern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7" name="Action Button: Forward or Next 56">
            <a:hlinkClick r:id="rId2" action="ppaction://hlinksldjump" highlightClick="1"/>
          </p:cNvPr>
          <p:cNvSpPr/>
          <p:nvPr/>
        </p:nvSpPr>
        <p:spPr bwMode="auto">
          <a:xfrm>
            <a:off x="8604250" y="5876925"/>
            <a:ext cx="288925" cy="28892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l">
              <a:defRPr/>
            </a:pPr>
            <a:endParaRPr lang="de-AT" sz="2400">
              <a:latin typeface="Arial" charset="0"/>
            </a:endParaRPr>
          </a:p>
        </p:txBody>
      </p:sp>
      <p:sp>
        <p:nvSpPr>
          <p:cNvPr id="62" name="Action Button: Forward or Next 61">
            <a:hlinkClick r:id="rId3" action="ppaction://hlinksldjump" highlightClick="1"/>
          </p:cNvPr>
          <p:cNvSpPr/>
          <p:nvPr/>
        </p:nvSpPr>
        <p:spPr bwMode="auto">
          <a:xfrm>
            <a:off x="3132138" y="5445125"/>
            <a:ext cx="287337" cy="28733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l">
              <a:defRPr/>
            </a:pPr>
            <a:endParaRPr lang="de-AT" sz="240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025" y="2565400"/>
            <a:ext cx="3603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025" y="2060575"/>
            <a:ext cx="360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72F6D33-10FA-4D8E-8350-9D1DB0043CBE}" type="datetime1">
              <a:rPr lang="de-DE" smtClean="0">
                <a:latin typeface="Arial" pitchFamily="34" charset="0"/>
              </a:rPr>
              <a:pPr/>
              <a:t>08.06.2012</a:t>
            </a:fld>
            <a:endParaRPr lang="de-DE">
              <a:latin typeface="Arial" pitchFamily="34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GSoC: Rigorous support of Vertical Datums within OGRSpatialReference </a:t>
            </a:r>
            <a:endParaRPr lang="de-DE" smtClean="0">
              <a:latin typeface="Arial" pitchFamily="34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40A848-6D38-4E97-9D7B-D650452A2095}" type="slidenum">
              <a:rPr lang="de-DE" smtClean="0">
                <a:latin typeface="Arial" pitchFamily="34" charset="0"/>
              </a:rPr>
              <a:pPr/>
              <a:t>5</a:t>
            </a:fld>
            <a:endParaRPr lang="de-DE" smtClean="0">
              <a:latin typeface="Arial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/>
                </a:solidFill>
                <a:latin typeface="GHKMDE+TimesNewRoman"/>
              </a:rPr>
              <a:t>OGC: Coordinate Transformation Services – Well Known Text Representation (example)</a:t>
            </a:r>
            <a:endParaRPr lang="de-DE" dirty="0" smtClean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1654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AT" sz="1800" smtClean="0"/>
              <a:t>OpenGIS® Implementation Specification:  Coordinate Transformation Services </a:t>
            </a:r>
          </a:p>
          <a:p>
            <a:pPr lvl="1" eaLnBrk="1" hangingPunct="1">
              <a:lnSpc>
                <a:spcPct val="90000"/>
              </a:lnSpc>
            </a:pPr>
            <a:r>
              <a:rPr lang="de-AT" sz="1800" smtClean="0"/>
              <a:t>http://www.opengeospatial.org/standards/ct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Well-Known Text Representation of Spatial Reference Systems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de-AT" sz="2400" b="0" smtClean="0">
                <a:latin typeface="Courier New" pitchFamily="49" charset="0"/>
              </a:rPr>
              <a:t> </a:t>
            </a:r>
            <a:endParaRPr lang="de-DE" sz="1800" smtClean="0"/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415925" y="1063625"/>
            <a:ext cx="8407400" cy="48323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de-AT">
                <a:latin typeface="Courier New" pitchFamily="49" charset="0"/>
              </a:rPr>
              <a:t> PROJCS["OSGB 1936 / British National Grid",</a:t>
            </a:r>
          </a:p>
          <a:p>
            <a:pPr algn="l"/>
            <a:r>
              <a:rPr lang="de-AT">
                <a:latin typeface="Courier New" pitchFamily="49" charset="0"/>
              </a:rPr>
              <a:t>        GEOGCS["OSGB 1936",</a:t>
            </a:r>
          </a:p>
          <a:p>
            <a:pPr algn="l"/>
            <a:r>
              <a:rPr lang="de-AT">
                <a:latin typeface="Courier New" pitchFamily="49" charset="0"/>
              </a:rPr>
              <a:t>            DATUM["OSGB_1936",</a:t>
            </a:r>
          </a:p>
          <a:p>
            <a:pPr algn="l"/>
            <a:r>
              <a:rPr lang="de-AT">
                <a:latin typeface="Courier New" pitchFamily="49" charset="0"/>
              </a:rPr>
              <a:t>                SPHEROID["Airy 1830",6377563.396,299.3249646,</a:t>
            </a:r>
            <a:br>
              <a:rPr lang="de-AT">
                <a:latin typeface="Courier New" pitchFamily="49" charset="0"/>
              </a:rPr>
            </a:br>
            <a:r>
              <a:rPr lang="de-AT">
                <a:latin typeface="Courier New" pitchFamily="49" charset="0"/>
              </a:rPr>
              <a:t>                  AUTHORITY["EPSG","7001"]],</a:t>
            </a:r>
          </a:p>
          <a:p>
            <a:pPr algn="l"/>
            <a:r>
              <a:rPr lang="de-AT">
                <a:latin typeface="Courier New" pitchFamily="49" charset="0"/>
              </a:rPr>
              <a:t>                TOWGS84[375,-111,431,0,0,0,0],</a:t>
            </a:r>
          </a:p>
          <a:p>
            <a:pPr algn="l"/>
            <a:r>
              <a:rPr lang="de-AT">
                <a:latin typeface="Courier New" pitchFamily="49" charset="0"/>
              </a:rPr>
              <a:t>                AUTHORITY[["EPSG","6277"]],</a:t>
            </a:r>
          </a:p>
          <a:p>
            <a:pPr algn="l"/>
            <a:r>
              <a:rPr lang="de-AT">
                <a:latin typeface="Courier New" pitchFamily="49" charset="0"/>
              </a:rPr>
              <a:t>            PRIMEM["Greenwich",0,AUTHORITY["EPSG","8901"]],</a:t>
            </a:r>
          </a:p>
          <a:p>
            <a:pPr algn="l"/>
            <a:r>
              <a:rPr lang="de-AT">
                <a:latin typeface="Courier New" pitchFamily="49" charset="0"/>
              </a:rPr>
              <a:t>            UNIT["DMSH",0.0174532925199433,AUTHORITY["EPSG","9108"]],</a:t>
            </a:r>
          </a:p>
          <a:p>
            <a:pPr algn="l"/>
            <a:r>
              <a:rPr lang="de-AT">
                <a:latin typeface="Courier New" pitchFamily="49" charset="0"/>
              </a:rPr>
              <a:t>            AXIS["Lat",NORTH],</a:t>
            </a:r>
          </a:p>
          <a:p>
            <a:pPr algn="l"/>
            <a:r>
              <a:rPr lang="de-AT">
                <a:latin typeface="Courier New" pitchFamily="49" charset="0"/>
              </a:rPr>
              <a:t>            AXIS["Long",EAST],</a:t>
            </a:r>
          </a:p>
          <a:p>
            <a:pPr algn="l"/>
            <a:r>
              <a:rPr lang="de-AT">
                <a:latin typeface="Courier New" pitchFamily="49" charset="0"/>
              </a:rPr>
              <a:t>            AUTHORITY[["EPSG","4277"]],</a:t>
            </a:r>
          </a:p>
          <a:p>
            <a:pPr algn="l"/>
            <a:r>
              <a:rPr lang="de-AT">
                <a:latin typeface="Courier New" pitchFamily="49" charset="0"/>
              </a:rPr>
              <a:t>        PROJECTION["Transverse_Mercator"],</a:t>
            </a:r>
          </a:p>
          <a:p>
            <a:pPr algn="l"/>
            <a:r>
              <a:rPr lang="de-AT">
                <a:latin typeface="Courier New" pitchFamily="49" charset="0"/>
              </a:rPr>
              <a:t>        PARAMETER["latitude_of_origin",49],</a:t>
            </a:r>
          </a:p>
          <a:p>
            <a:pPr algn="l"/>
            <a:r>
              <a:rPr lang="de-AT">
                <a:latin typeface="Courier New" pitchFamily="49" charset="0"/>
              </a:rPr>
              <a:t>        PARAMETER["central_meridian",-2],</a:t>
            </a:r>
          </a:p>
          <a:p>
            <a:pPr algn="l"/>
            <a:r>
              <a:rPr lang="de-AT">
                <a:latin typeface="Courier New" pitchFamily="49" charset="0"/>
              </a:rPr>
              <a:t>        PARAMETER["scale_factor",0.999601272],</a:t>
            </a:r>
          </a:p>
          <a:p>
            <a:pPr algn="l"/>
            <a:r>
              <a:rPr lang="de-AT">
                <a:latin typeface="Courier New" pitchFamily="49" charset="0"/>
              </a:rPr>
              <a:t>        PARAMETER["false_easting",400000],</a:t>
            </a:r>
          </a:p>
          <a:p>
            <a:pPr algn="l"/>
            <a:r>
              <a:rPr lang="de-AT">
                <a:latin typeface="Courier New" pitchFamily="49" charset="0"/>
              </a:rPr>
              <a:t>        PARAMETER["false_northing",-100000],</a:t>
            </a:r>
          </a:p>
          <a:p>
            <a:pPr algn="l"/>
            <a:r>
              <a:rPr lang="de-AT">
                <a:latin typeface="Courier New" pitchFamily="49" charset="0"/>
              </a:rPr>
              <a:t>        UNIT["metre",1,AUTHORITY["EPSG","9001"]],</a:t>
            </a:r>
          </a:p>
          <a:p>
            <a:pPr algn="l"/>
            <a:r>
              <a:rPr lang="de-AT">
                <a:latin typeface="Courier New" pitchFamily="49" charset="0"/>
              </a:rPr>
              <a:t>        AXIS["E",EAST],</a:t>
            </a:r>
          </a:p>
          <a:p>
            <a:pPr algn="l"/>
            <a:r>
              <a:rPr lang="de-AT">
                <a:latin typeface="Courier New" pitchFamily="49" charset="0"/>
              </a:rPr>
              <a:t>        AXIS["N",NORTH],</a:t>
            </a:r>
          </a:p>
          <a:p>
            <a:pPr algn="l"/>
            <a:r>
              <a:rPr lang="de-AT">
                <a:latin typeface="Courier New" pitchFamily="49" charset="0"/>
              </a:rPr>
              <a:t>        AUTHORITY[["EPSG","27700"]],</a:t>
            </a:r>
            <a:endParaRPr lang="de-DE">
              <a:latin typeface="Courier New" pitchFamily="49" charset="0"/>
            </a:endParaRPr>
          </a:p>
        </p:txBody>
      </p:sp>
      <p:sp>
        <p:nvSpPr>
          <p:cNvPr id="24584" name="Rectangle 5"/>
          <p:cNvSpPr>
            <a:spLocks noChangeArrowheads="1"/>
          </p:cNvSpPr>
          <p:nvPr/>
        </p:nvSpPr>
        <p:spPr bwMode="auto">
          <a:xfrm>
            <a:off x="2528888" y="5930900"/>
            <a:ext cx="4292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/>
              <a:t>Quelle: </a:t>
            </a:r>
            <a:r>
              <a:rPr lang="de-DE"/>
              <a:t>http://www.opengeospatial.org/standards/ct</a:t>
            </a:r>
          </a:p>
        </p:txBody>
      </p:sp>
      <p:sp>
        <p:nvSpPr>
          <p:cNvPr id="10" name="Action Button: Forward or Next 9">
            <a:hlinkClick r:id="rId2" action="ppaction://hlinksldjump" highlightClick="1"/>
          </p:cNvPr>
          <p:cNvSpPr/>
          <p:nvPr/>
        </p:nvSpPr>
        <p:spPr bwMode="auto">
          <a:xfrm>
            <a:off x="8502650" y="5962650"/>
            <a:ext cx="288925" cy="28892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l">
              <a:defRPr/>
            </a:pPr>
            <a:endParaRPr lang="de-AT" sz="2400" dirty="0"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Height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5614736"/>
            <a:ext cx="8496300" cy="551113"/>
          </a:xfrm>
        </p:spPr>
        <p:txBody>
          <a:bodyPr/>
          <a:lstStyle/>
          <a:p>
            <a:pPr algn="ctr">
              <a:buNone/>
            </a:pPr>
            <a:r>
              <a:rPr lang="en-GB" sz="1400" b="0" dirty="0" smtClean="0"/>
              <a:t>Source: </a:t>
            </a:r>
            <a:r>
              <a:rPr lang="en-GB" sz="1400" b="0" dirty="0" err="1" smtClean="0"/>
              <a:t>Briese</a:t>
            </a:r>
            <a:r>
              <a:rPr lang="en-GB" sz="1400" b="0" dirty="0" smtClean="0"/>
              <a:t> et al., 2012: </a:t>
            </a:r>
            <a:r>
              <a:rPr lang="de-AT" sz="1400" b="0" dirty="0" smtClean="0"/>
              <a:t>Transformation von GNSS-Höhen in österreichische</a:t>
            </a:r>
          </a:p>
          <a:p>
            <a:pPr algn="ctr">
              <a:buNone/>
            </a:pPr>
            <a:r>
              <a:rPr lang="en-GB" sz="1400" b="0" dirty="0" err="1" smtClean="0"/>
              <a:t>Gebrauchshöhen</a:t>
            </a:r>
            <a:r>
              <a:rPr lang="en-GB" sz="1400" b="0" dirty="0" smtClean="0"/>
              <a:t> </a:t>
            </a:r>
            <a:r>
              <a:rPr lang="en-GB" sz="1400" b="0" dirty="0" err="1" smtClean="0"/>
              <a:t>mittels</a:t>
            </a:r>
            <a:r>
              <a:rPr lang="en-GB" sz="1400" b="0" dirty="0" smtClean="0"/>
              <a:t> </a:t>
            </a:r>
            <a:r>
              <a:rPr lang="en-GB" sz="1400" b="0" dirty="0" err="1" smtClean="0"/>
              <a:t>einer</a:t>
            </a:r>
            <a:r>
              <a:rPr lang="en-GB" sz="1400" b="0" dirty="0" smtClean="0"/>
              <a:t> </a:t>
            </a:r>
            <a:r>
              <a:rPr lang="en-GB" sz="1400" b="0" dirty="0" err="1" smtClean="0"/>
              <a:t>Transformationsfläche</a:t>
            </a:r>
            <a:r>
              <a:rPr lang="en-GB" sz="1400" b="0" dirty="0" smtClean="0"/>
              <a:t> (</a:t>
            </a:r>
            <a:r>
              <a:rPr lang="en-GB" sz="1400" b="0" dirty="0" err="1" smtClean="0"/>
              <a:t>Höhen</a:t>
            </a:r>
            <a:r>
              <a:rPr lang="en-GB" sz="1400" b="0" dirty="0" smtClean="0"/>
              <a:t>-Grid)</a:t>
            </a:r>
            <a:endParaRPr lang="en-GB" sz="1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9BD54C-4C23-49B2-B768-345F22EF4626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4691D-1765-408E-A34C-5077E928258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94" y="1147891"/>
            <a:ext cx="8935453" cy="441872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Height systems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3850" y="990600"/>
            <a:ext cx="8496300" cy="4800600"/>
          </a:xfrm>
        </p:spPr>
        <p:txBody>
          <a:bodyPr/>
          <a:lstStyle/>
          <a:p>
            <a:r>
              <a:rPr lang="en-GB" b="0" dirty="0" smtClean="0">
                <a:latin typeface="+mj-lt"/>
              </a:rPr>
              <a:t>Physical nature of heights (gravity field of the Earth)</a:t>
            </a:r>
          </a:p>
          <a:p>
            <a:r>
              <a:rPr lang="en-GB" b="0" dirty="0" err="1" smtClean="0">
                <a:latin typeface="+mj-lt"/>
              </a:rPr>
              <a:t>geoid</a:t>
            </a:r>
            <a:r>
              <a:rPr lang="en-GB" b="0" dirty="0" smtClean="0">
                <a:latin typeface="+mj-lt"/>
              </a:rPr>
              <a:t> = </a:t>
            </a:r>
            <a:r>
              <a:rPr lang="en-GB" b="0" dirty="0" err="1" smtClean="0">
                <a:latin typeface="+mj-lt"/>
              </a:rPr>
              <a:t>aequi</a:t>
            </a:r>
            <a:r>
              <a:rPr lang="en-GB" b="0" dirty="0" smtClean="0">
                <a:latin typeface="+mj-lt"/>
              </a:rPr>
              <a:t>-potential surface in mean sea level</a:t>
            </a:r>
          </a:p>
          <a:p>
            <a:r>
              <a:rPr lang="en-GB" b="0" dirty="0" smtClean="0">
                <a:latin typeface="+mj-lt"/>
              </a:rPr>
              <a:t>Height differences = potential difference</a:t>
            </a:r>
          </a:p>
          <a:p>
            <a:r>
              <a:rPr lang="en-GB" b="0" dirty="0" smtClean="0">
                <a:latin typeface="+mj-lt"/>
              </a:rPr>
              <a:t>Geo-potential cote:</a:t>
            </a:r>
            <a:br>
              <a:rPr lang="en-GB" b="0" dirty="0" smtClean="0">
                <a:latin typeface="+mj-lt"/>
              </a:rPr>
            </a:br>
            <a:r>
              <a:rPr lang="en-GB" b="0" dirty="0" smtClean="0">
                <a:latin typeface="+mj-lt"/>
              </a:rPr>
              <a:t/>
            </a:r>
            <a:br>
              <a:rPr lang="en-GB" b="0" dirty="0" smtClean="0">
                <a:latin typeface="+mj-lt"/>
              </a:rPr>
            </a:br>
            <a:r>
              <a:rPr lang="en-GB" b="0" dirty="0" smtClean="0">
                <a:latin typeface="+mj-lt"/>
              </a:rPr>
              <a:t/>
            </a:r>
            <a:br>
              <a:rPr lang="en-GB" b="0" dirty="0" smtClean="0">
                <a:latin typeface="+mj-lt"/>
              </a:rPr>
            </a:br>
            <a:r>
              <a:rPr lang="en-GB" b="0" dirty="0" smtClean="0">
                <a:latin typeface="+mj-lt"/>
              </a:rPr>
              <a:t/>
            </a:r>
            <a:br>
              <a:rPr lang="en-GB" b="0" dirty="0" smtClean="0">
                <a:latin typeface="+mj-lt"/>
              </a:rPr>
            </a:br>
            <a:endParaRPr lang="en-GB" b="0" dirty="0" smtClean="0">
              <a:latin typeface="+mj-lt"/>
            </a:endParaRPr>
          </a:p>
          <a:p>
            <a:pPr lvl="1"/>
            <a:endParaRPr lang="en-GB" b="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40D22-8F07-46A4-A529-013B7CAA4261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4691D-1765-408E-A34C-5077E928258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692275" y="2552700"/>
          <a:ext cx="6478588" cy="3270250"/>
        </p:xfrm>
        <a:graphic>
          <a:graphicData uri="http://schemas.openxmlformats.org/presentationml/2006/ole">
            <p:oleObj spid="_x0000_s81922" name="Equation" r:id="rId3" imgW="2666880" imgH="1346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Height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err="1" smtClean="0"/>
              <a:t>Orthometric</a:t>
            </a:r>
            <a:r>
              <a:rPr lang="en-GB" b="0" dirty="0" smtClean="0"/>
              <a:t> heights </a:t>
            </a:r>
          </a:p>
          <a:p>
            <a:r>
              <a:rPr lang="en-GB" b="0" dirty="0" smtClean="0"/>
              <a:t>Normal heights</a:t>
            </a:r>
          </a:p>
          <a:p>
            <a:r>
              <a:rPr lang="en-GB" b="0" dirty="0" smtClean="0"/>
              <a:t>Dynamic heights</a:t>
            </a:r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r>
              <a:rPr lang="en-GB" b="0" dirty="0" smtClean="0"/>
              <a:t>Spherical heights</a:t>
            </a:r>
          </a:p>
          <a:p>
            <a:r>
              <a:rPr lang="en-GB" b="0" dirty="0" smtClean="0"/>
              <a:t>“Heights in use” (historically grown height systems, often in homogeneous)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DD6DD-0AAA-4DFB-8995-3B30F23885BC}" type="datetime1">
              <a:rPr lang="de-DE" smtClean="0"/>
              <a:pPr>
                <a:defRPr/>
              </a:pPr>
              <a:t>08.06.2012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GSoC: Rigorous support of Vertical Datums within OGRSpatialReference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4691D-1765-408E-A34C-5077E928258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349960" y="955675"/>
          <a:ext cx="4729163" cy="3082925"/>
        </p:xfrm>
        <a:graphic>
          <a:graphicData uri="http://schemas.openxmlformats.org/presentationml/2006/ole">
            <p:oleObj spid="_x0000_s82946" name="Equation" r:id="rId3" imgW="2844720" imgH="18540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Inhomogenities of Austrian </a:t>
            </a:r>
            <a:br>
              <a:rPr lang="de-AT" dirty="0" smtClean="0"/>
            </a:br>
            <a:r>
              <a:rPr lang="de-AT" dirty="0" smtClean="0"/>
              <a:t>National Reference System (MGI)</a:t>
            </a:r>
          </a:p>
        </p:txBody>
      </p:sp>
      <p:sp>
        <p:nvSpPr>
          <p:cNvPr id="583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02AC2E2-1A3F-40A0-9253-218378CA96D1}" type="datetime1">
              <a:rPr lang="de-DE" smtClean="0">
                <a:latin typeface="Arial" pitchFamily="34" charset="0"/>
              </a:rPr>
              <a:pPr/>
              <a:t>08.06.2012</a:t>
            </a:fld>
            <a:endParaRPr lang="en-AU">
              <a:latin typeface="Arial" pitchFamily="34" charset="0"/>
            </a:endParaRP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GSoC: Rigorous support of Vertical Datums within OGRSpatialReference </a:t>
            </a:r>
            <a:endParaRPr lang="en-AU" smtClean="0">
              <a:latin typeface="Arial" pitchFamily="34" charset="0"/>
            </a:endParaRPr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EC52B7-763B-4262-9AAD-BD06757B17CC}" type="slidenum">
              <a:rPr lang="en-AU" smtClean="0">
                <a:latin typeface="Arial" pitchFamily="34" charset="0"/>
              </a:rPr>
              <a:pPr/>
              <a:t>9</a:t>
            </a:fld>
            <a:endParaRPr lang="en-AU" smtClean="0">
              <a:latin typeface="Arial" pitchFamily="34" charset="0"/>
            </a:endParaRP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639888"/>
            <a:ext cx="6959600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2700338" y="2349500"/>
            <a:ext cx="1223962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pPr algn="l"/>
            <a:endParaRPr lang="de-AT" sz="2400">
              <a:latin typeface="Arial" pitchFamily="34" charset="0"/>
            </a:endParaRPr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2411413" y="2349500"/>
            <a:ext cx="504825" cy="14287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l"/>
            <a:endParaRPr lang="de-AT" sz="2400">
              <a:latin typeface="Arial" pitchFamily="34" charset="0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2916238" y="2349500"/>
            <a:ext cx="503237" cy="14287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l"/>
            <a:endParaRPr lang="de-AT" sz="2400">
              <a:latin typeface="Arial" pitchFamily="34" charset="0"/>
            </a:endParaRPr>
          </a:p>
        </p:txBody>
      </p:sp>
      <p:sp>
        <p:nvSpPr>
          <p:cNvPr id="58378" name="TextBox 10"/>
          <p:cNvSpPr txBox="1">
            <a:spLocks noChangeArrowheads="1"/>
          </p:cNvSpPr>
          <p:nvPr/>
        </p:nvSpPr>
        <p:spPr bwMode="auto">
          <a:xfrm>
            <a:off x="2268538" y="2060575"/>
            <a:ext cx="151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/>
              <a:t>0        1m     2m        </a:t>
            </a:r>
          </a:p>
        </p:txBody>
      </p:sp>
      <p:sp>
        <p:nvSpPr>
          <p:cNvPr id="12" name="Action Button: Forward or Next 11">
            <a:hlinkClick r:id="" action="ppaction://noaction" highlightClick="1"/>
          </p:cNvPr>
          <p:cNvSpPr/>
          <p:nvPr/>
        </p:nvSpPr>
        <p:spPr>
          <a:xfrm>
            <a:off x="8604250" y="1125538"/>
            <a:ext cx="360363" cy="358775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 Labor Deutsch">
  <a:themeElements>
    <a:clrScheme name="CD Labor Deutsch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D Labor Deutsch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CD Labor Deutsch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 Labor Deuts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 Labor Deutsch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 Labor Deutsch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 Labor 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 Labor 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 Labor 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\\Fs1\ww\Templates\CD Labor Deutsch.pot</Template>
  <TotalTime>0</TotalTime>
  <Words>1348</Words>
  <Application>Microsoft Office PowerPoint</Application>
  <PresentationFormat>Bildschirmpräsentation (4:3)</PresentationFormat>
  <Paragraphs>311</Paragraphs>
  <Slides>20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2" baseType="lpstr">
      <vt:lpstr>CD Labor Deutsch</vt:lpstr>
      <vt:lpstr>Equation</vt:lpstr>
      <vt:lpstr>Google Summer of Code  Rigorous support of Vertical Datums within OGRSpatialReference </vt:lpstr>
      <vt:lpstr>Spatial Referencing</vt:lpstr>
      <vt:lpstr>Coordinate Transformation:  Trans-national  National via 7-P-Trafo</vt:lpstr>
      <vt:lpstr>Coordinate Transformation:  Trans-national  National via Grid Shifts</vt:lpstr>
      <vt:lpstr>OGC: Coordinate Transformation Services – Well Known Text Representation (example)</vt:lpstr>
      <vt:lpstr>Height systems</vt:lpstr>
      <vt:lpstr>Height systems</vt:lpstr>
      <vt:lpstr>Height systems</vt:lpstr>
      <vt:lpstr>Inhomogenities of Austrian  National Reference System (MGI)</vt:lpstr>
      <vt:lpstr>Austrian Federal Office of Metrology and Surveying (BEV) – Geoid model</vt:lpstr>
      <vt:lpstr>BEV - Height correction model</vt:lpstr>
      <vt:lpstr>BEV GIS-GRID (=Ntv2 grid for Austria)</vt:lpstr>
      <vt:lpstr>Issues</vt:lpstr>
      <vt:lpstr>Implementation issues</vt:lpstr>
      <vt:lpstr>Implementation issues</vt:lpstr>
      <vt:lpstr>Implementation issues</vt:lpstr>
      <vt:lpstr>Generic Transformation Path (status quo)</vt:lpstr>
      <vt:lpstr>Generic Transformation Path (3D add-ons)</vt:lpstr>
      <vt:lpstr>Additional ideas</vt:lpstr>
      <vt:lpstr>Proposed way of preceeding</vt:lpstr>
    </vt:vector>
  </TitlesOfParts>
  <Company>TU Wien, Institut für Photogrammetrie und Fernerkundung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AlpS Meeting</dc:title>
  <dc:subject>CD-L</dc:subject>
  <dc:creator>Christian Briese</dc:creator>
  <cp:lastModifiedBy>Johannes</cp:lastModifiedBy>
  <cp:revision>435</cp:revision>
  <dcterms:created xsi:type="dcterms:W3CDTF">2005-04-14T11:54:16Z</dcterms:created>
  <dcterms:modified xsi:type="dcterms:W3CDTF">2012-06-08T07:48:11Z</dcterms:modified>
</cp:coreProperties>
</file>