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1BE8F8-BA37-40A5-B802-846A5701769C}" v="4" dt="2025-02-14T10:42:42.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05" d="100"/>
          <a:sy n="105" d="100"/>
        </p:scale>
        <p:origin x="7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jdin Vural 1932171858" userId="3d8a8782-f3c0-42b5-8af0-b42384ef3a0e" providerId="ADAL" clId="{331BE8F8-BA37-40A5-B802-846A5701769C}"/>
    <pc:docChg chg="undo redo custSel modSld">
      <pc:chgData name="Tajdin Vural 1932171858" userId="3d8a8782-f3c0-42b5-8af0-b42384ef3a0e" providerId="ADAL" clId="{331BE8F8-BA37-40A5-B802-846A5701769C}" dt="2025-02-14T10:43:21.914" v="425" actId="20577"/>
      <pc:docMkLst>
        <pc:docMk/>
      </pc:docMkLst>
      <pc:sldChg chg="modSp mod">
        <pc:chgData name="Tajdin Vural 1932171858" userId="3d8a8782-f3c0-42b5-8af0-b42384ef3a0e" providerId="ADAL" clId="{331BE8F8-BA37-40A5-B802-846A5701769C}" dt="2025-02-14T10:35:55.688" v="274" actId="255"/>
        <pc:sldMkLst>
          <pc:docMk/>
          <pc:sldMk cId="182247211" sldId="257"/>
        </pc:sldMkLst>
        <pc:spChg chg="mod">
          <ac:chgData name="Tajdin Vural 1932171858" userId="3d8a8782-f3c0-42b5-8af0-b42384ef3a0e" providerId="ADAL" clId="{331BE8F8-BA37-40A5-B802-846A5701769C}" dt="2025-02-14T10:33:30.161" v="257" actId="2711"/>
          <ac:spMkLst>
            <pc:docMk/>
            <pc:sldMk cId="182247211" sldId="257"/>
            <ac:spMk id="2" creationId="{FF998B70-1ACE-AC52-CB8D-D38985AC0D23}"/>
          </ac:spMkLst>
        </pc:spChg>
        <pc:spChg chg="mod">
          <ac:chgData name="Tajdin Vural 1932171858" userId="3d8a8782-f3c0-42b5-8af0-b42384ef3a0e" providerId="ADAL" clId="{331BE8F8-BA37-40A5-B802-846A5701769C}" dt="2025-02-14T10:35:55.688" v="274" actId="255"/>
          <ac:spMkLst>
            <pc:docMk/>
            <pc:sldMk cId="182247211" sldId="257"/>
            <ac:spMk id="3" creationId="{BBA0EA98-E004-4567-C872-FAAC60282398}"/>
          </ac:spMkLst>
        </pc:spChg>
      </pc:sldChg>
      <pc:sldChg chg="modSp mod">
        <pc:chgData name="Tajdin Vural 1932171858" userId="3d8a8782-f3c0-42b5-8af0-b42384ef3a0e" providerId="ADAL" clId="{331BE8F8-BA37-40A5-B802-846A5701769C}" dt="2025-02-14T10:35:11.707" v="266" actId="255"/>
        <pc:sldMkLst>
          <pc:docMk/>
          <pc:sldMk cId="1040352564" sldId="258"/>
        </pc:sldMkLst>
        <pc:spChg chg="mod">
          <ac:chgData name="Tajdin Vural 1932171858" userId="3d8a8782-f3c0-42b5-8af0-b42384ef3a0e" providerId="ADAL" clId="{331BE8F8-BA37-40A5-B802-846A5701769C}" dt="2025-02-14T10:34:15.378" v="258" actId="2711"/>
          <ac:spMkLst>
            <pc:docMk/>
            <pc:sldMk cId="1040352564" sldId="258"/>
            <ac:spMk id="2" creationId="{BCC077BF-67B4-2ADF-DC28-CBC7A48D42D5}"/>
          </ac:spMkLst>
        </pc:spChg>
        <pc:spChg chg="mod">
          <ac:chgData name="Tajdin Vural 1932171858" userId="3d8a8782-f3c0-42b5-8af0-b42384ef3a0e" providerId="ADAL" clId="{331BE8F8-BA37-40A5-B802-846A5701769C}" dt="2025-02-14T10:35:11.707" v="266" actId="255"/>
          <ac:spMkLst>
            <pc:docMk/>
            <pc:sldMk cId="1040352564" sldId="258"/>
            <ac:spMk id="3" creationId="{9BCCCF84-D737-DD31-903F-14CF919C3451}"/>
          </ac:spMkLst>
        </pc:spChg>
      </pc:sldChg>
      <pc:sldChg chg="modSp mod">
        <pc:chgData name="Tajdin Vural 1932171858" userId="3d8a8782-f3c0-42b5-8af0-b42384ef3a0e" providerId="ADAL" clId="{331BE8F8-BA37-40A5-B802-846A5701769C}" dt="2025-02-14T10:40:17.958" v="390" actId="255"/>
        <pc:sldMkLst>
          <pc:docMk/>
          <pc:sldMk cId="2057085056" sldId="259"/>
        </pc:sldMkLst>
        <pc:spChg chg="mod">
          <ac:chgData name="Tajdin Vural 1932171858" userId="3d8a8782-f3c0-42b5-8af0-b42384ef3a0e" providerId="ADAL" clId="{331BE8F8-BA37-40A5-B802-846A5701769C}" dt="2025-02-14T10:36:13.032" v="275" actId="2711"/>
          <ac:spMkLst>
            <pc:docMk/>
            <pc:sldMk cId="2057085056" sldId="259"/>
            <ac:spMk id="2" creationId="{C751CAE0-AA36-076A-CF4E-6CF3CC10B7FB}"/>
          </ac:spMkLst>
        </pc:spChg>
        <pc:spChg chg="mod">
          <ac:chgData name="Tajdin Vural 1932171858" userId="3d8a8782-f3c0-42b5-8af0-b42384ef3a0e" providerId="ADAL" clId="{331BE8F8-BA37-40A5-B802-846A5701769C}" dt="2025-02-14T10:40:17.958" v="390" actId="255"/>
          <ac:spMkLst>
            <pc:docMk/>
            <pc:sldMk cId="2057085056" sldId="259"/>
            <ac:spMk id="3" creationId="{DA37FCF7-C150-4379-96C5-E9C5CD385356}"/>
          </ac:spMkLst>
        </pc:spChg>
      </pc:sldChg>
      <pc:sldChg chg="modSp mod">
        <pc:chgData name="Tajdin Vural 1932171858" userId="3d8a8782-f3c0-42b5-8af0-b42384ef3a0e" providerId="ADAL" clId="{331BE8F8-BA37-40A5-B802-846A5701769C}" dt="2025-02-14T10:41:12.556" v="410" actId="27636"/>
        <pc:sldMkLst>
          <pc:docMk/>
          <pc:sldMk cId="1689785628" sldId="260"/>
        </pc:sldMkLst>
        <pc:spChg chg="mod">
          <ac:chgData name="Tajdin Vural 1932171858" userId="3d8a8782-f3c0-42b5-8af0-b42384ef3a0e" providerId="ADAL" clId="{331BE8F8-BA37-40A5-B802-846A5701769C}" dt="2025-02-14T10:40:18.148" v="391" actId="2711"/>
          <ac:spMkLst>
            <pc:docMk/>
            <pc:sldMk cId="1689785628" sldId="260"/>
            <ac:spMk id="2" creationId="{FCCF8930-5983-1D65-045F-CD761977E821}"/>
          </ac:spMkLst>
        </pc:spChg>
        <pc:spChg chg="mod">
          <ac:chgData name="Tajdin Vural 1932171858" userId="3d8a8782-f3c0-42b5-8af0-b42384ef3a0e" providerId="ADAL" clId="{331BE8F8-BA37-40A5-B802-846A5701769C}" dt="2025-02-14T10:41:12.556" v="410" actId="27636"/>
          <ac:spMkLst>
            <pc:docMk/>
            <pc:sldMk cId="1689785628" sldId="260"/>
            <ac:spMk id="3" creationId="{B5C61D5D-DFAA-7C7D-ADD5-289C39C80778}"/>
          </ac:spMkLst>
        </pc:spChg>
      </pc:sldChg>
      <pc:sldChg chg="addSp modSp mod">
        <pc:chgData name="Tajdin Vural 1932171858" userId="3d8a8782-f3c0-42b5-8af0-b42384ef3a0e" providerId="ADAL" clId="{331BE8F8-BA37-40A5-B802-846A5701769C}" dt="2025-02-14T10:43:21.914" v="425" actId="20577"/>
        <pc:sldMkLst>
          <pc:docMk/>
          <pc:sldMk cId="3783148558" sldId="261"/>
        </pc:sldMkLst>
        <pc:spChg chg="mod">
          <ac:chgData name="Tajdin Vural 1932171858" userId="3d8a8782-f3c0-42b5-8af0-b42384ef3a0e" providerId="ADAL" clId="{331BE8F8-BA37-40A5-B802-846A5701769C}" dt="2025-02-14T10:41:43.614" v="411" actId="2711"/>
          <ac:spMkLst>
            <pc:docMk/>
            <pc:sldMk cId="3783148558" sldId="261"/>
            <ac:spMk id="2" creationId="{1C7C7187-1B1C-8412-28D8-BFCB68DCAF97}"/>
          </ac:spMkLst>
        </pc:spChg>
        <pc:spChg chg="mod">
          <ac:chgData name="Tajdin Vural 1932171858" userId="3d8a8782-f3c0-42b5-8af0-b42384ef3a0e" providerId="ADAL" clId="{331BE8F8-BA37-40A5-B802-846A5701769C}" dt="2025-02-14T10:43:21.914" v="425" actId="20577"/>
          <ac:spMkLst>
            <pc:docMk/>
            <pc:sldMk cId="3783148558" sldId="261"/>
            <ac:spMk id="3" creationId="{0570DB78-7B84-FD7F-7E10-2C4BADC8B370}"/>
          </ac:spMkLst>
        </pc:spChg>
        <pc:spChg chg="add">
          <ac:chgData name="Tajdin Vural 1932171858" userId="3d8a8782-f3c0-42b5-8af0-b42384ef3a0e" providerId="ADAL" clId="{331BE8F8-BA37-40A5-B802-846A5701769C}" dt="2025-02-14T10:42:34.755" v="415"/>
          <ac:spMkLst>
            <pc:docMk/>
            <pc:sldMk cId="3783148558" sldId="261"/>
            <ac:spMk id="4" creationId="{99F17C9C-C8C0-0C06-41B6-CA6F2D73B959}"/>
          </ac:spMkLst>
        </pc:spChg>
        <pc:spChg chg="add">
          <ac:chgData name="Tajdin Vural 1932171858" userId="3d8a8782-f3c0-42b5-8af0-b42384ef3a0e" providerId="ADAL" clId="{331BE8F8-BA37-40A5-B802-846A5701769C}" dt="2025-02-14T10:42:38.531" v="416"/>
          <ac:spMkLst>
            <pc:docMk/>
            <pc:sldMk cId="3783148558" sldId="261"/>
            <ac:spMk id="5" creationId="{6AD60CB7-E3D9-C55B-17B1-DE616457842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2/14/2025</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332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2/14/2025</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08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2/14/2025</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95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2/14/2025</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2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2/14/2025</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59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2/14/2025</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16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2/14/2025</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59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2/14/2025</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88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2/14/2025</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659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2/14/2025</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3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2/14/2025</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41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2/14/2025</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‹Nr.›</a:t>
            </a:fld>
            <a:endParaRPr lang="en-US"/>
          </a:p>
        </p:txBody>
      </p:sp>
    </p:spTree>
    <p:extLst>
      <p:ext uri="{BB962C8B-B14F-4D97-AF65-F5344CB8AC3E}">
        <p14:creationId xmlns:p14="http://schemas.microsoft.com/office/powerpoint/2010/main" val="186494080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2E8CF288-1A2B-D324-F33D-37461B416FCA}"/>
              </a:ext>
            </a:extLst>
          </p:cNvPr>
          <p:cNvPicPr>
            <a:picLocks noChangeAspect="1"/>
          </p:cNvPicPr>
          <p:nvPr/>
        </p:nvPicPr>
        <p:blipFill>
          <a:blip r:embed="rId2">
            <a:duotone>
              <a:schemeClr val="accent1">
                <a:shade val="45000"/>
                <a:satMod val="135000"/>
              </a:schemeClr>
              <a:prstClr val="white"/>
            </a:duotone>
            <a:alphaModFix amt="35000"/>
          </a:blip>
          <a:srcRect t="15413"/>
          <a:stretch/>
        </p:blipFill>
        <p:spPr>
          <a:xfrm>
            <a:off x="20" y="-8877"/>
            <a:ext cx="12191980" cy="6858000"/>
          </a:xfrm>
          <a:prstGeom prst="rect">
            <a:avLst/>
          </a:prstGeom>
        </p:spPr>
      </p:pic>
      <p:sp>
        <p:nvSpPr>
          <p:cNvPr id="2" name="Titel 1">
            <a:extLst>
              <a:ext uri="{FF2B5EF4-FFF2-40B4-BE49-F238E27FC236}">
                <a16:creationId xmlns:a16="http://schemas.microsoft.com/office/drawing/2014/main" id="{366983BA-ED8D-2083-E058-859C2376D64D}"/>
              </a:ext>
            </a:extLst>
          </p:cNvPr>
          <p:cNvSpPr>
            <a:spLocks noGrp="1"/>
          </p:cNvSpPr>
          <p:nvPr>
            <p:ph type="ctrTitle"/>
          </p:nvPr>
        </p:nvSpPr>
        <p:spPr>
          <a:xfrm>
            <a:off x="1256275" y="2271449"/>
            <a:ext cx="9679449" cy="2847058"/>
          </a:xfrm>
        </p:spPr>
        <p:txBody>
          <a:bodyPr anchor="b">
            <a:normAutofit/>
          </a:bodyPr>
          <a:lstStyle/>
          <a:p>
            <a:r>
              <a:rPr lang="de-DE" sz="6100">
                <a:solidFill>
                  <a:srgbClr val="FFFFFF"/>
                </a:solidFill>
              </a:rPr>
              <a:t>SOLID – Single Responsibility Principle</a:t>
            </a:r>
          </a:p>
        </p:txBody>
      </p:sp>
      <p:sp>
        <p:nvSpPr>
          <p:cNvPr id="3" name="Untertitel 2">
            <a:extLst>
              <a:ext uri="{FF2B5EF4-FFF2-40B4-BE49-F238E27FC236}">
                <a16:creationId xmlns:a16="http://schemas.microsoft.com/office/drawing/2014/main" id="{E9D08E82-BE1D-6857-21AF-946D68396432}"/>
              </a:ext>
            </a:extLst>
          </p:cNvPr>
          <p:cNvSpPr>
            <a:spLocks noGrp="1"/>
          </p:cNvSpPr>
          <p:nvPr>
            <p:ph type="subTitle" idx="1"/>
          </p:nvPr>
        </p:nvSpPr>
        <p:spPr>
          <a:xfrm>
            <a:off x="1256275" y="5098254"/>
            <a:ext cx="9679449" cy="750259"/>
          </a:xfrm>
        </p:spPr>
        <p:txBody>
          <a:bodyPr anchor="ctr">
            <a:normAutofit/>
          </a:bodyPr>
          <a:lstStyle/>
          <a:p>
            <a:r>
              <a:rPr lang="de-DE">
                <a:solidFill>
                  <a:srgbClr val="FFFFFF"/>
                </a:solidFill>
              </a:rPr>
              <a:t>Tajdin Vural</a:t>
            </a:r>
          </a:p>
        </p:txBody>
      </p:sp>
      <p:cxnSp>
        <p:nvCxnSpPr>
          <p:cNvPr id="25" name="Straight Connector 2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1"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18079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el 1">
            <a:extLst>
              <a:ext uri="{FF2B5EF4-FFF2-40B4-BE49-F238E27FC236}">
                <a16:creationId xmlns:a16="http://schemas.microsoft.com/office/drawing/2014/main" id="{FF998B70-1ACE-AC52-CB8D-D38985AC0D23}"/>
              </a:ext>
            </a:extLst>
          </p:cNvPr>
          <p:cNvSpPr>
            <a:spLocks noGrp="1"/>
          </p:cNvSpPr>
          <p:nvPr>
            <p:ph type="title"/>
          </p:nvPr>
        </p:nvSpPr>
        <p:spPr>
          <a:xfrm>
            <a:off x="1245072" y="1289765"/>
            <a:ext cx="3651101" cy="4270963"/>
          </a:xfrm>
        </p:spPr>
        <p:txBody>
          <a:bodyPr anchor="ctr">
            <a:normAutofit/>
          </a:bodyPr>
          <a:lstStyle/>
          <a:p>
            <a:pPr algn="ctr"/>
            <a:r>
              <a:rPr lang="de-DE" sz="4500" b="1" i="0" dirty="0">
                <a:solidFill>
                  <a:schemeClr val="bg1"/>
                </a:solidFill>
                <a:effectLst/>
                <a:latin typeface="Abadi Extra Light" panose="020B0204020104020204" pitchFamily="34" charset="0"/>
              </a:rPr>
              <a:t> Single </a:t>
            </a:r>
            <a:r>
              <a:rPr lang="de-DE" sz="4500" b="1" i="0" dirty="0" err="1">
                <a:solidFill>
                  <a:schemeClr val="bg1"/>
                </a:solidFill>
                <a:effectLst/>
                <a:latin typeface="Abadi Extra Light" panose="020B0204020104020204" pitchFamily="34" charset="0"/>
              </a:rPr>
              <a:t>Responsibility</a:t>
            </a:r>
            <a:r>
              <a:rPr lang="de-DE" sz="4500" b="1" i="0" dirty="0">
                <a:solidFill>
                  <a:schemeClr val="bg1"/>
                </a:solidFill>
                <a:effectLst/>
                <a:latin typeface="Abadi Extra Light" panose="020B0204020104020204" pitchFamily="34" charset="0"/>
              </a:rPr>
              <a:t> </a:t>
            </a:r>
            <a:r>
              <a:rPr lang="de-DE" sz="4500" b="1" i="0" dirty="0" err="1">
                <a:solidFill>
                  <a:schemeClr val="bg1"/>
                </a:solidFill>
                <a:effectLst/>
                <a:latin typeface="Abadi Extra Light" panose="020B0204020104020204" pitchFamily="34" charset="0"/>
              </a:rPr>
              <a:t>Principle</a:t>
            </a:r>
            <a:r>
              <a:rPr lang="de-DE" sz="4500" b="1" i="0" dirty="0">
                <a:solidFill>
                  <a:schemeClr val="bg1"/>
                </a:solidFill>
                <a:effectLst/>
                <a:latin typeface="Abadi Extra Light" panose="020B0204020104020204" pitchFamily="34" charset="0"/>
              </a:rPr>
              <a:t> (SRP)</a:t>
            </a:r>
            <a:br>
              <a:rPr lang="de-DE" sz="4500" b="1" i="0" dirty="0">
                <a:solidFill>
                  <a:schemeClr val="bg1"/>
                </a:solidFill>
                <a:effectLst/>
                <a:latin typeface="Abadi Extra Light" panose="020B0204020104020204" pitchFamily="34" charset="0"/>
              </a:rPr>
            </a:br>
            <a:endParaRPr lang="de-DE" sz="4500" dirty="0">
              <a:solidFill>
                <a:schemeClr val="bg1"/>
              </a:solidFill>
              <a:latin typeface="Abadi Extra Light" panose="020B0204020104020204" pitchFamily="34" charset="0"/>
            </a:endParaRPr>
          </a:p>
        </p:txBody>
      </p:sp>
      <p:sp>
        <p:nvSpPr>
          <p:cNvPr id="3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Inhaltsplatzhalter 2">
            <a:extLst>
              <a:ext uri="{FF2B5EF4-FFF2-40B4-BE49-F238E27FC236}">
                <a16:creationId xmlns:a16="http://schemas.microsoft.com/office/drawing/2014/main" id="{BBA0EA98-E004-4567-C872-FAAC60282398}"/>
              </a:ext>
            </a:extLst>
          </p:cNvPr>
          <p:cNvSpPr>
            <a:spLocks noGrp="1"/>
          </p:cNvSpPr>
          <p:nvPr>
            <p:ph idx="1"/>
          </p:nvPr>
        </p:nvSpPr>
        <p:spPr>
          <a:xfrm>
            <a:off x="6397039" y="381935"/>
            <a:ext cx="4685916" cy="5974415"/>
          </a:xfrm>
        </p:spPr>
        <p:txBody>
          <a:bodyPr anchor="ctr">
            <a:normAutofit/>
          </a:bodyPr>
          <a:lstStyle/>
          <a:p>
            <a:r>
              <a:rPr lang="de-DE" sz="2000" b="0" i="0" dirty="0">
                <a:solidFill>
                  <a:srgbClr val="222222"/>
                </a:solidFill>
                <a:effectLst/>
                <a:latin typeface="Abadi Extra Light" panose="020B0204020104020204" pitchFamily="34" charset="0"/>
              </a:rPr>
              <a:t>Jede Klasse oder jedes Modul sollte nur einen Grund zur Änderung haben. Wenn sich die Anforderungen ändern, sollte nur die betroffene Klasse oder das betroffene Modul geändert werden müssen.</a:t>
            </a:r>
          </a:p>
          <a:p>
            <a:r>
              <a:rPr lang="de-DE" sz="2000" b="0" i="0" dirty="0">
                <a:solidFill>
                  <a:srgbClr val="222222"/>
                </a:solidFill>
                <a:effectLst/>
                <a:latin typeface="Abadi Extra Light" panose="020B0204020104020204" pitchFamily="34" charset="0"/>
              </a:rPr>
              <a:t>Durch die Trennung von Verantwortlichkeiten wird der Code leichter verständlich und wartbar. Änderungen in einer Klasse haben weniger Auswirkungen auf andere Klassen.</a:t>
            </a:r>
          </a:p>
          <a:p>
            <a:r>
              <a:rPr lang="de-DE" sz="2000" b="0" i="0" dirty="0">
                <a:solidFill>
                  <a:srgbClr val="222222"/>
                </a:solidFill>
                <a:effectLst/>
                <a:latin typeface="Abadi Extra Light" panose="020B0204020104020204" pitchFamily="34" charset="0"/>
              </a:rPr>
              <a:t>Klassen mit einer einzigen Verantwortung sind einfacher zu testen, da sie weniger Abhängigkeiten und weniger komplexe Logik enthalten.</a:t>
            </a:r>
            <a:endParaRPr lang="de-DE" sz="2000" dirty="0">
              <a:latin typeface="Abadi Extra Light" panose="020B0204020104020204" pitchFamily="34" charset="0"/>
            </a:endParaRPr>
          </a:p>
        </p:txBody>
      </p:sp>
      <p:sp>
        <p:nvSpPr>
          <p:cNvPr id="3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3" name="Straight Connector 3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4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B7169B8-2507-43F4-A148-FA791CD9C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CC077BF-67B4-2ADF-DC28-CBC7A48D42D5}"/>
              </a:ext>
            </a:extLst>
          </p:cNvPr>
          <p:cNvSpPr>
            <a:spLocks noGrp="1"/>
          </p:cNvSpPr>
          <p:nvPr>
            <p:ph type="title"/>
          </p:nvPr>
        </p:nvSpPr>
        <p:spPr>
          <a:xfrm>
            <a:off x="838199" y="381934"/>
            <a:ext cx="5257801" cy="5181523"/>
          </a:xfrm>
        </p:spPr>
        <p:txBody>
          <a:bodyPr anchor="b">
            <a:normAutofit/>
          </a:bodyPr>
          <a:lstStyle/>
          <a:p>
            <a:r>
              <a:rPr lang="de-DE" sz="6700" b="1" i="0" dirty="0">
                <a:effectLst/>
                <a:latin typeface="Abadi Extra Light" panose="020B0204020104020204" pitchFamily="34" charset="0"/>
              </a:rPr>
              <a:t> Open/</a:t>
            </a:r>
            <a:r>
              <a:rPr lang="de-DE" sz="6700" b="1" i="0" dirty="0" err="1">
                <a:effectLst/>
                <a:latin typeface="Abadi Extra Light" panose="020B0204020104020204" pitchFamily="34" charset="0"/>
              </a:rPr>
              <a:t>Closed</a:t>
            </a:r>
            <a:r>
              <a:rPr lang="de-DE" sz="6700" b="1" i="0" dirty="0">
                <a:effectLst/>
                <a:latin typeface="Abadi Extra Light" panose="020B0204020104020204" pitchFamily="34" charset="0"/>
              </a:rPr>
              <a:t> </a:t>
            </a:r>
            <a:r>
              <a:rPr lang="de-DE" sz="6700" b="1" i="0" dirty="0" err="1">
                <a:effectLst/>
                <a:latin typeface="Abadi Extra Light" panose="020B0204020104020204" pitchFamily="34" charset="0"/>
              </a:rPr>
              <a:t>Principle</a:t>
            </a:r>
            <a:r>
              <a:rPr lang="de-DE" sz="6700" b="1" i="0" dirty="0">
                <a:effectLst/>
                <a:latin typeface="Abadi Extra Light" panose="020B0204020104020204" pitchFamily="34" charset="0"/>
              </a:rPr>
              <a:t> (OCP)</a:t>
            </a:r>
            <a:br>
              <a:rPr lang="de-DE" sz="6700" b="1" i="0" dirty="0">
                <a:effectLst/>
                <a:latin typeface="Abadi Extra Light" panose="020B0204020104020204" pitchFamily="34" charset="0"/>
              </a:rPr>
            </a:br>
            <a:endParaRPr lang="de-DE" sz="6700" dirty="0">
              <a:latin typeface="Abadi Extra Light" panose="020B0204020104020204" pitchFamily="34" charset="0"/>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Inhaltsplatzhalter 2">
            <a:extLst>
              <a:ext uri="{FF2B5EF4-FFF2-40B4-BE49-F238E27FC236}">
                <a16:creationId xmlns:a16="http://schemas.microsoft.com/office/drawing/2014/main" id="{9BCCCF84-D737-DD31-903F-14CF919C3451}"/>
              </a:ext>
            </a:extLst>
          </p:cNvPr>
          <p:cNvSpPr>
            <a:spLocks noGrp="1"/>
          </p:cNvSpPr>
          <p:nvPr>
            <p:ph idx="1"/>
          </p:nvPr>
        </p:nvSpPr>
        <p:spPr>
          <a:xfrm>
            <a:off x="7229042" y="698643"/>
            <a:ext cx="4124758" cy="5301467"/>
          </a:xfrm>
        </p:spPr>
        <p:txBody>
          <a:bodyPr anchor="b">
            <a:normAutofit/>
          </a:bodyPr>
          <a:lstStyle/>
          <a:p>
            <a:r>
              <a:rPr lang="de-DE" sz="1800" b="0" i="0" dirty="0">
                <a:solidFill>
                  <a:srgbClr val="222222"/>
                </a:solidFill>
                <a:effectLst/>
                <a:latin typeface="Abadi Extra Light" panose="020B0204020104020204" pitchFamily="34" charset="0"/>
              </a:rPr>
              <a:t>Neue Funktionalitäten sollten durch das Hinzufügen neuer Code-Elemente (z. B. Klassen oder Methoden) erreicht werden, anstatt den bestehenden Code zu ändern. Dies fördert die Flexibilität und Anpassungsfähigkeit des Systems.</a:t>
            </a:r>
          </a:p>
          <a:p>
            <a:r>
              <a:rPr lang="de-DE" sz="1800" b="0" i="0" dirty="0">
                <a:solidFill>
                  <a:srgbClr val="222222"/>
                </a:solidFill>
                <a:effectLst/>
                <a:latin typeface="Abadi Extra Light" panose="020B0204020104020204" pitchFamily="34" charset="0"/>
              </a:rPr>
              <a:t>Durch die Einhaltung des OCP wird das Risiko von Fehlern verringert, die durch Änderungen am bestehenden Code entstehen können. Wenn bestehender Code nicht verändert werden muss, bleibt er stabil und weniger fehleranfällig.</a:t>
            </a:r>
            <a:endParaRPr lang="de-DE" sz="1800" dirty="0">
              <a:solidFill>
                <a:srgbClr val="222222"/>
              </a:solidFill>
              <a:latin typeface="Abadi Extra Light" panose="020B0204020104020204" pitchFamily="34" charset="0"/>
            </a:endParaRPr>
          </a:p>
          <a:p>
            <a:r>
              <a:rPr lang="de-DE" sz="1800" b="0" i="0" dirty="0">
                <a:solidFill>
                  <a:srgbClr val="222222"/>
                </a:solidFill>
                <a:effectLst/>
                <a:latin typeface="Abadi Extra Light" panose="020B0204020104020204" pitchFamily="34" charset="0"/>
              </a:rPr>
              <a:t>Um das OCP zu erreichen, werden häufig Abstraktionen wie Interfaces oder abstrakte Klassen verwendet. Diese ermöglichen es, neue Implementierungen zu erstellen, ohne den bestehenden Code zu beeinflussen.</a:t>
            </a:r>
            <a:endParaRPr lang="de-DE" sz="1800" dirty="0">
              <a:latin typeface="Abadi Extra Light" panose="020B0204020104020204" pitchFamily="34" charset="0"/>
            </a:endParaRPr>
          </a:p>
        </p:txBody>
      </p:sp>
    </p:spTree>
    <p:extLst>
      <p:ext uri="{BB962C8B-B14F-4D97-AF65-F5344CB8AC3E}">
        <p14:creationId xmlns:p14="http://schemas.microsoft.com/office/powerpoint/2010/main" val="104035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el 1">
            <a:extLst>
              <a:ext uri="{FF2B5EF4-FFF2-40B4-BE49-F238E27FC236}">
                <a16:creationId xmlns:a16="http://schemas.microsoft.com/office/drawing/2014/main" id="{C751CAE0-AA36-076A-CF4E-6CF3CC10B7FB}"/>
              </a:ext>
            </a:extLst>
          </p:cNvPr>
          <p:cNvSpPr>
            <a:spLocks noGrp="1"/>
          </p:cNvSpPr>
          <p:nvPr>
            <p:ph type="title"/>
          </p:nvPr>
        </p:nvSpPr>
        <p:spPr>
          <a:xfrm>
            <a:off x="1245072" y="1289765"/>
            <a:ext cx="3651101" cy="4270963"/>
          </a:xfrm>
        </p:spPr>
        <p:txBody>
          <a:bodyPr anchor="ctr">
            <a:normAutofit/>
          </a:bodyPr>
          <a:lstStyle/>
          <a:p>
            <a:pPr algn="ctr"/>
            <a:r>
              <a:rPr lang="de-DE" sz="5000" b="1" i="0" dirty="0" err="1">
                <a:solidFill>
                  <a:schemeClr val="bg1"/>
                </a:solidFill>
                <a:effectLst/>
                <a:latin typeface="Abadi Extra Light" panose="020B0204020104020204" pitchFamily="34" charset="0"/>
              </a:rPr>
              <a:t>Liskov</a:t>
            </a:r>
            <a:r>
              <a:rPr lang="de-DE" sz="5000" b="1" i="0" dirty="0">
                <a:solidFill>
                  <a:schemeClr val="bg1"/>
                </a:solidFill>
                <a:effectLst/>
                <a:latin typeface="Abadi Extra Light" panose="020B0204020104020204" pitchFamily="34" charset="0"/>
              </a:rPr>
              <a:t> Substitution </a:t>
            </a:r>
            <a:r>
              <a:rPr lang="de-DE" sz="5000" b="1" i="0" dirty="0" err="1">
                <a:solidFill>
                  <a:schemeClr val="bg1"/>
                </a:solidFill>
                <a:effectLst/>
                <a:latin typeface="Abadi Extra Light" panose="020B0204020104020204" pitchFamily="34" charset="0"/>
              </a:rPr>
              <a:t>Principle</a:t>
            </a:r>
            <a:r>
              <a:rPr lang="de-DE" sz="5000" b="1" i="0" dirty="0">
                <a:solidFill>
                  <a:schemeClr val="bg1"/>
                </a:solidFill>
                <a:effectLst/>
                <a:latin typeface="Abadi Extra Light" panose="020B0204020104020204" pitchFamily="34" charset="0"/>
              </a:rPr>
              <a:t> (LSP)</a:t>
            </a:r>
            <a:br>
              <a:rPr lang="de-DE" sz="5000" b="1" i="0" dirty="0">
                <a:solidFill>
                  <a:schemeClr val="bg1"/>
                </a:solidFill>
                <a:effectLst/>
                <a:latin typeface="Abadi Extra Light" panose="020B0204020104020204" pitchFamily="34" charset="0"/>
              </a:rPr>
            </a:br>
            <a:endParaRPr lang="de-DE" sz="5000" dirty="0">
              <a:solidFill>
                <a:schemeClr val="bg1"/>
              </a:solidFill>
              <a:latin typeface="Abadi Extra Light" panose="020B0204020104020204" pitchFamily="34" charset="0"/>
            </a:endParaRPr>
          </a:p>
        </p:txBody>
      </p: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Inhaltsplatzhalter 2">
            <a:extLst>
              <a:ext uri="{FF2B5EF4-FFF2-40B4-BE49-F238E27FC236}">
                <a16:creationId xmlns:a16="http://schemas.microsoft.com/office/drawing/2014/main" id="{DA37FCF7-C150-4379-96C5-E9C5CD385356}"/>
              </a:ext>
            </a:extLst>
          </p:cNvPr>
          <p:cNvSpPr>
            <a:spLocks noGrp="1"/>
          </p:cNvSpPr>
          <p:nvPr>
            <p:ph idx="1"/>
          </p:nvPr>
        </p:nvSpPr>
        <p:spPr>
          <a:xfrm>
            <a:off x="6397039" y="381935"/>
            <a:ext cx="4685916" cy="5974415"/>
          </a:xfrm>
        </p:spPr>
        <p:txBody>
          <a:bodyPr anchor="ctr">
            <a:normAutofit/>
          </a:bodyPr>
          <a:lstStyle/>
          <a:p>
            <a:r>
              <a:rPr lang="de-DE" sz="2000" b="0" i="0" dirty="0">
                <a:solidFill>
                  <a:srgbClr val="222222"/>
                </a:solidFill>
                <a:effectLst/>
                <a:latin typeface="Abadi Extra Light" panose="020B0204020104020204" pitchFamily="34" charset="0"/>
              </a:rPr>
              <a:t>Abgeleitete Klassen müssen das Verhalten der Basisklasse respektieren. Das bedeutet, dass alle Methoden der Basisklasse in der abgeleiteten Klasse so implementiert werden sollten, dass sie die Erwartungen der Benutzer der Basisklasse erfüllen.</a:t>
            </a:r>
            <a:endParaRPr lang="de-DE" sz="2000" dirty="0">
              <a:latin typeface="Abadi Extra Light" panose="020B0204020104020204" pitchFamily="34" charset="0"/>
            </a:endParaRPr>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3" name="Straight Connector 3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08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CCF8930-5983-1D65-045F-CD761977E821}"/>
              </a:ext>
            </a:extLst>
          </p:cNvPr>
          <p:cNvSpPr>
            <a:spLocks noGrp="1"/>
          </p:cNvSpPr>
          <p:nvPr>
            <p:ph type="title"/>
          </p:nvPr>
        </p:nvSpPr>
        <p:spPr>
          <a:xfrm>
            <a:off x="838200" y="698643"/>
            <a:ext cx="5243394" cy="5189746"/>
          </a:xfrm>
        </p:spPr>
        <p:txBody>
          <a:bodyPr anchor="t">
            <a:normAutofit/>
          </a:bodyPr>
          <a:lstStyle/>
          <a:p>
            <a:r>
              <a:rPr lang="de-DE" sz="7200" b="1" i="0" dirty="0">
                <a:effectLst/>
                <a:latin typeface="Abadi Extra Light" panose="020B0204020104020204" pitchFamily="34" charset="0"/>
              </a:rPr>
              <a:t>Interface Segregation </a:t>
            </a:r>
            <a:r>
              <a:rPr lang="de-DE" sz="7200" b="1" i="0" dirty="0" err="1">
                <a:effectLst/>
                <a:latin typeface="Abadi Extra Light" panose="020B0204020104020204" pitchFamily="34" charset="0"/>
              </a:rPr>
              <a:t>Principle</a:t>
            </a:r>
            <a:r>
              <a:rPr lang="de-DE" sz="7200" b="1" i="0" dirty="0">
                <a:effectLst/>
                <a:latin typeface="Abadi Extra Light" panose="020B0204020104020204" pitchFamily="34" charset="0"/>
              </a:rPr>
              <a:t> (ISP)</a:t>
            </a:r>
            <a:br>
              <a:rPr lang="de-DE" sz="7200" b="1" i="0" dirty="0">
                <a:effectLst/>
                <a:latin typeface="Abadi Extra Light" panose="020B0204020104020204" pitchFamily="34" charset="0"/>
              </a:rPr>
            </a:br>
            <a:endParaRPr lang="de-DE" sz="7200" dirty="0">
              <a:latin typeface="Abadi Extra Light" panose="020B0204020104020204" pitchFamily="34" charset="0"/>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Inhaltsplatzhalter 2">
            <a:extLst>
              <a:ext uri="{FF2B5EF4-FFF2-40B4-BE49-F238E27FC236}">
                <a16:creationId xmlns:a16="http://schemas.microsoft.com/office/drawing/2014/main" id="{B5C61D5D-DFAA-7C7D-ADD5-289C39C80778}"/>
              </a:ext>
            </a:extLst>
          </p:cNvPr>
          <p:cNvSpPr>
            <a:spLocks noGrp="1"/>
          </p:cNvSpPr>
          <p:nvPr>
            <p:ph idx="1"/>
          </p:nvPr>
        </p:nvSpPr>
        <p:spPr>
          <a:xfrm>
            <a:off x="7229042" y="698643"/>
            <a:ext cx="4124758" cy="5301467"/>
          </a:xfrm>
        </p:spPr>
        <p:txBody>
          <a:bodyPr anchor="b">
            <a:normAutofit/>
          </a:bodyPr>
          <a:lstStyle/>
          <a:p>
            <a:r>
              <a:rPr lang="de-DE" sz="2800" i="0" dirty="0">
                <a:solidFill>
                  <a:srgbClr val="222222"/>
                </a:solidFill>
                <a:effectLst/>
                <a:latin typeface="Abadi Extra Light" panose="020B0204020104020204" pitchFamily="34" charset="0"/>
              </a:rPr>
              <a:t>Anstatt eine große, allgemeine Schnittstelle zu haben, die viele Methoden umfasst, ist es besser, kleinere, spezifischere Schnittstellen zu erstellen, die den Bedürfnissen verschiedener Clients gerecht werden. Dies reduziert die Belastung der Clients und macht das System leichter verständlich und wartbar.</a:t>
            </a:r>
            <a:endParaRPr lang="de-DE" sz="2800" dirty="0">
              <a:latin typeface="Abadi Extra Light" panose="020B0204020104020204" pitchFamily="34" charset="0"/>
            </a:endParaRPr>
          </a:p>
        </p:txBody>
      </p:sp>
    </p:spTree>
    <p:extLst>
      <p:ext uri="{BB962C8B-B14F-4D97-AF65-F5344CB8AC3E}">
        <p14:creationId xmlns:p14="http://schemas.microsoft.com/office/powerpoint/2010/main" val="168978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el 1">
            <a:extLst>
              <a:ext uri="{FF2B5EF4-FFF2-40B4-BE49-F238E27FC236}">
                <a16:creationId xmlns:a16="http://schemas.microsoft.com/office/drawing/2014/main" id="{1C7C7187-1B1C-8412-28D8-BFCB68DCAF97}"/>
              </a:ext>
            </a:extLst>
          </p:cNvPr>
          <p:cNvSpPr>
            <a:spLocks noGrp="1"/>
          </p:cNvSpPr>
          <p:nvPr>
            <p:ph type="title"/>
          </p:nvPr>
        </p:nvSpPr>
        <p:spPr>
          <a:xfrm>
            <a:off x="1245072" y="1289765"/>
            <a:ext cx="3651101" cy="4270963"/>
          </a:xfrm>
        </p:spPr>
        <p:txBody>
          <a:bodyPr anchor="ctr">
            <a:normAutofit/>
          </a:bodyPr>
          <a:lstStyle/>
          <a:p>
            <a:pPr algn="ctr"/>
            <a:r>
              <a:rPr lang="de-DE" sz="5000" b="1" i="0" dirty="0" err="1">
                <a:solidFill>
                  <a:schemeClr val="bg1"/>
                </a:solidFill>
                <a:effectLst/>
                <a:latin typeface="Abadi Extra Light" panose="020B0204020104020204" pitchFamily="34" charset="0"/>
              </a:rPr>
              <a:t>Dependency</a:t>
            </a:r>
            <a:r>
              <a:rPr lang="de-DE" sz="5000" b="1" i="0" dirty="0">
                <a:solidFill>
                  <a:schemeClr val="bg1"/>
                </a:solidFill>
                <a:effectLst/>
                <a:latin typeface="Abadi Extra Light" panose="020B0204020104020204" pitchFamily="34" charset="0"/>
              </a:rPr>
              <a:t> Inversion </a:t>
            </a:r>
            <a:r>
              <a:rPr lang="de-DE" sz="5000" b="1" i="0" dirty="0" err="1">
                <a:solidFill>
                  <a:schemeClr val="bg1"/>
                </a:solidFill>
                <a:effectLst/>
                <a:latin typeface="Abadi Extra Light" panose="020B0204020104020204" pitchFamily="34" charset="0"/>
              </a:rPr>
              <a:t>Principle</a:t>
            </a:r>
            <a:r>
              <a:rPr lang="de-DE" sz="5000" b="1" i="0" dirty="0">
                <a:solidFill>
                  <a:schemeClr val="bg1"/>
                </a:solidFill>
                <a:effectLst/>
                <a:latin typeface="Abadi Extra Light" panose="020B0204020104020204" pitchFamily="34" charset="0"/>
              </a:rPr>
              <a:t> (DIP)</a:t>
            </a:r>
            <a:br>
              <a:rPr lang="de-DE" sz="5000" b="1" i="0" dirty="0">
                <a:solidFill>
                  <a:schemeClr val="bg1"/>
                </a:solidFill>
                <a:effectLst/>
                <a:latin typeface="Abadi Extra Light" panose="020B0204020104020204" pitchFamily="34" charset="0"/>
              </a:rPr>
            </a:br>
            <a:endParaRPr lang="de-DE" sz="5000" dirty="0">
              <a:solidFill>
                <a:schemeClr val="bg1"/>
              </a:solidFill>
              <a:latin typeface="Abadi Extra Light" panose="020B0204020104020204" pitchFamily="34" charset="0"/>
            </a:endParaRPr>
          </a:p>
        </p:txBody>
      </p: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Inhaltsplatzhalter 2">
            <a:extLst>
              <a:ext uri="{FF2B5EF4-FFF2-40B4-BE49-F238E27FC236}">
                <a16:creationId xmlns:a16="http://schemas.microsoft.com/office/drawing/2014/main" id="{0570DB78-7B84-FD7F-7E10-2C4BADC8B370}"/>
              </a:ext>
            </a:extLst>
          </p:cNvPr>
          <p:cNvSpPr>
            <a:spLocks noGrp="1"/>
          </p:cNvSpPr>
          <p:nvPr>
            <p:ph idx="1"/>
          </p:nvPr>
        </p:nvSpPr>
        <p:spPr>
          <a:xfrm>
            <a:off x="6397039" y="381935"/>
            <a:ext cx="4685916" cy="5974415"/>
          </a:xfrm>
        </p:spPr>
        <p:txBody>
          <a:bodyPr anchor="ctr">
            <a:normAutofit/>
          </a:bodyPr>
          <a:lstStyle/>
          <a:p>
            <a:r>
              <a:rPr lang="de-DE" sz="2000" i="0" dirty="0">
                <a:solidFill>
                  <a:srgbClr val="222222"/>
                </a:solidFill>
                <a:effectLst/>
                <a:latin typeface="Abadi Extra Light" panose="020B0204020104020204" pitchFamily="34" charset="0"/>
              </a:rPr>
              <a:t>Hohe Module nicht von niedrigen Modulen abhängen sollten. </a:t>
            </a:r>
            <a:r>
              <a:rPr lang="de-DE" sz="2000" b="0" i="0" dirty="0">
                <a:solidFill>
                  <a:srgbClr val="222222"/>
                </a:solidFill>
                <a:effectLst/>
                <a:latin typeface="Abadi Extra Light" panose="020B0204020104020204" pitchFamily="34" charset="0"/>
              </a:rPr>
              <a:t>Beide sollten von Abstraktionen abhängen.</a:t>
            </a:r>
          </a:p>
          <a:p>
            <a:r>
              <a:rPr lang="de-DE" sz="2000" i="0" dirty="0">
                <a:solidFill>
                  <a:srgbClr val="222222"/>
                </a:solidFill>
                <a:effectLst/>
                <a:latin typeface="Abadi Extra Light" panose="020B0204020104020204" pitchFamily="34" charset="0"/>
              </a:rPr>
              <a:t>Abstraktionen sollten nicht von Details </a:t>
            </a:r>
            <a:r>
              <a:rPr lang="de-DE" sz="2000" i="0">
                <a:solidFill>
                  <a:srgbClr val="222222"/>
                </a:solidFill>
                <a:effectLst/>
                <a:latin typeface="Abadi Extra Light" panose="020B0204020104020204" pitchFamily="34" charset="0"/>
              </a:rPr>
              <a:t>abhängen. </a:t>
            </a:r>
            <a:r>
              <a:rPr lang="de-DE" sz="2000" b="0" i="0">
                <a:solidFill>
                  <a:srgbClr val="222222"/>
                </a:solidFill>
                <a:effectLst/>
                <a:latin typeface="Abadi Extra Light" panose="020B0204020104020204" pitchFamily="34" charset="0"/>
              </a:rPr>
              <a:t>Details </a:t>
            </a:r>
            <a:r>
              <a:rPr lang="de-DE" sz="2000" b="0" i="0" dirty="0">
                <a:solidFill>
                  <a:srgbClr val="222222"/>
                </a:solidFill>
                <a:effectLst/>
                <a:latin typeface="Abadi Extra Light" panose="020B0204020104020204" pitchFamily="34" charset="0"/>
              </a:rPr>
              <a:t>sollten von Abstraktionen abhängen.</a:t>
            </a:r>
          </a:p>
          <a:p>
            <a:r>
              <a:rPr lang="de-DE" sz="2000" b="0" i="0" dirty="0">
                <a:solidFill>
                  <a:srgbClr val="222222"/>
                </a:solidFill>
                <a:effectLst/>
                <a:latin typeface="Abadi Extra Light" panose="020B0204020104020204" pitchFamily="34" charset="0"/>
              </a:rPr>
              <a:t>Das </a:t>
            </a:r>
            <a:r>
              <a:rPr lang="de-DE" sz="2000" b="0" i="0" dirty="0" err="1">
                <a:solidFill>
                  <a:srgbClr val="222222"/>
                </a:solidFill>
                <a:effectLst/>
                <a:latin typeface="Abadi Extra Light" panose="020B0204020104020204" pitchFamily="34" charset="0"/>
              </a:rPr>
              <a:t>Dependency</a:t>
            </a:r>
            <a:r>
              <a:rPr lang="de-DE" sz="2000" b="0" i="0" dirty="0">
                <a:solidFill>
                  <a:srgbClr val="222222"/>
                </a:solidFill>
                <a:effectLst/>
                <a:latin typeface="Abadi Extra Light" panose="020B0204020104020204" pitchFamily="34" charset="0"/>
              </a:rPr>
              <a:t> Inversion </a:t>
            </a:r>
            <a:r>
              <a:rPr lang="de-DE" sz="2000" b="0" i="0" dirty="0" err="1">
                <a:solidFill>
                  <a:srgbClr val="222222"/>
                </a:solidFill>
                <a:effectLst/>
                <a:latin typeface="Abadi Extra Light" panose="020B0204020104020204" pitchFamily="34" charset="0"/>
              </a:rPr>
              <a:t>Principle</a:t>
            </a:r>
            <a:r>
              <a:rPr lang="de-DE" sz="2000" b="0" i="0" dirty="0">
                <a:solidFill>
                  <a:srgbClr val="222222"/>
                </a:solidFill>
                <a:effectLst/>
                <a:latin typeface="Abadi Extra Light" panose="020B0204020104020204" pitchFamily="34" charset="0"/>
              </a:rPr>
              <a:t> fördert die Entkopplung von Modulen durch die Verwendung von Abstraktionen, was zu einem flexibleren, wartbareren und testbareren Code führt. Durch die Anwendung des DIP können Entwickler Systeme erstellen, die besser auf Änderungen reagieren und einfacher zu erweitern sind.</a:t>
            </a:r>
            <a:endParaRPr lang="de-DE" sz="2000" dirty="0">
              <a:latin typeface="Abadi Extra Light" panose="020B0204020104020204" pitchFamily="34" charset="0"/>
            </a:endParaRPr>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3" name="Straight Connector 3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148558"/>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Override1.xml><?xml version="1.0" encoding="utf-8"?>
<a:themeOverride xmlns:a="http://schemas.openxmlformats.org/drawingml/2006/main">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themeOverride>
</file>

<file path=docProps/app.xml><?xml version="1.0" encoding="utf-8"?>
<Properties xmlns="http://schemas.openxmlformats.org/officeDocument/2006/extended-properties" xmlns:vt="http://schemas.openxmlformats.org/officeDocument/2006/docPropsVTypes">
  <Template/>
  <TotalTime>0</TotalTime>
  <Words>384</Words>
  <Application>Microsoft Office PowerPoint</Application>
  <PresentationFormat>Breitbild</PresentationFormat>
  <Paragraphs>18</Paragraphs>
  <Slides>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Abadi Extra Light</vt:lpstr>
      <vt:lpstr>Arial</vt:lpstr>
      <vt:lpstr>Gill Sans Nova</vt:lpstr>
      <vt:lpstr>Univers</vt:lpstr>
      <vt:lpstr>GradientVTI</vt:lpstr>
      <vt:lpstr>SOLID – Single Responsibility Principle</vt:lpstr>
      <vt:lpstr> Single Responsibility Principle (SRP) </vt:lpstr>
      <vt:lpstr> Open/Closed Principle (OCP) </vt:lpstr>
      <vt:lpstr>Liskov Substitution Principle (LSP) </vt:lpstr>
      <vt:lpstr>Interface Segregation Principle (ISP) </vt:lpstr>
      <vt:lpstr>Dependency Inversion Principle (DIP) </vt:lpstr>
    </vt:vector>
  </TitlesOfParts>
  <Company>DAA Deutsche Angestellten-Akademie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 Schneider 1932173767</dc:creator>
  <cp:lastModifiedBy>Tajdin Vural 1932171858</cp:lastModifiedBy>
  <cp:revision>3</cp:revision>
  <dcterms:created xsi:type="dcterms:W3CDTF">2025-01-30T10:26:40Z</dcterms:created>
  <dcterms:modified xsi:type="dcterms:W3CDTF">2025-02-14T10:43:24Z</dcterms:modified>
</cp:coreProperties>
</file>