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91" r:id="rId3"/>
    <p:sldId id="259" r:id="rId4"/>
    <p:sldId id="260" r:id="rId5"/>
    <p:sldId id="261" r:id="rId6"/>
    <p:sldId id="292" r:id="rId7"/>
    <p:sldId id="283" r:id="rId8"/>
    <p:sldId id="293" r:id="rId9"/>
    <p:sldId id="284" r:id="rId10"/>
    <p:sldId id="294" r:id="rId11"/>
    <p:sldId id="295" r:id="rId12"/>
    <p:sldId id="296" r:id="rId13"/>
    <p:sldId id="285" r:id="rId14"/>
    <p:sldId id="262" r:id="rId15"/>
    <p:sldId id="278" r:id="rId16"/>
    <p:sldId id="279" r:id="rId17"/>
    <p:sldId id="297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5DB86-0A67-492D-AD20-318536B7BA81}" v="1" dt="2024-12-08T17:54:3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ánh Nguyễn" userId="e4054b47087b7099" providerId="LiveId" clId="{0555DB86-0A67-492D-AD20-318536B7BA81}"/>
    <pc:docChg chg="custSel modSld">
      <pc:chgData name="Khánh Nguyễn" userId="e4054b47087b7099" providerId="LiveId" clId="{0555DB86-0A67-492D-AD20-318536B7BA81}" dt="2024-12-08T17:54:36.623" v="2" actId="1076"/>
      <pc:docMkLst>
        <pc:docMk/>
      </pc:docMkLst>
      <pc:sldChg chg="delSp mod">
        <pc:chgData name="Khánh Nguyễn" userId="e4054b47087b7099" providerId="LiveId" clId="{0555DB86-0A67-492D-AD20-318536B7BA81}" dt="2024-12-08T17:54:32.628" v="0" actId="478"/>
        <pc:sldMkLst>
          <pc:docMk/>
          <pc:sldMk cId="0" sldId="257"/>
        </pc:sldMkLst>
        <pc:picChg chg="del">
          <ac:chgData name="Khánh Nguyễn" userId="e4054b47087b7099" providerId="LiveId" clId="{0555DB86-0A67-492D-AD20-318536B7BA81}" dt="2024-12-08T17:54:32.628" v="0" actId="478"/>
          <ac:picMkLst>
            <pc:docMk/>
            <pc:sldMk cId="0" sldId="257"/>
            <ac:picMk id="4" creationId="{288C2E61-6BDB-C51D-551E-92FA2069A2F2}"/>
          </ac:picMkLst>
        </pc:picChg>
      </pc:sldChg>
      <pc:sldChg chg="delSp modSp mod">
        <pc:chgData name="Khánh Nguyễn" userId="e4054b47087b7099" providerId="LiveId" clId="{0555DB86-0A67-492D-AD20-318536B7BA81}" dt="2024-12-08T17:54:36.623" v="2" actId="1076"/>
        <pc:sldMkLst>
          <pc:docMk/>
          <pc:sldMk cId="647388489" sldId="291"/>
        </pc:sldMkLst>
        <pc:picChg chg="del">
          <ac:chgData name="Khánh Nguyễn" userId="e4054b47087b7099" providerId="LiveId" clId="{0555DB86-0A67-492D-AD20-318536B7BA81}" dt="2024-12-08T17:54:34.480" v="1" actId="478"/>
          <ac:picMkLst>
            <pc:docMk/>
            <pc:sldMk cId="647388489" sldId="291"/>
            <ac:picMk id="4" creationId="{6C2EA2DF-A166-AEE2-6730-482DC3CBE331}"/>
          </ac:picMkLst>
        </pc:picChg>
        <pc:picChg chg="mod">
          <ac:chgData name="Khánh Nguyễn" userId="e4054b47087b7099" providerId="LiveId" clId="{0555DB86-0A67-492D-AD20-318536B7BA81}" dt="2024-12-08T17:54:36.623" v="2" actId="1076"/>
          <ac:picMkLst>
            <pc:docMk/>
            <pc:sldMk cId="647388489" sldId="291"/>
            <ac:picMk id="1026" creationId="{3D8D3650-114B-7ABF-68E1-FA11928107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A0DCC-B35A-4C8E-87A4-41E598507EB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9502D-34FE-4568-9C45-BFFC2DB3C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d0747a3ba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d0747a3ba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>
          <a:extLst>
            <a:ext uri="{FF2B5EF4-FFF2-40B4-BE49-F238E27FC236}">
              <a16:creationId xmlns:a16="http://schemas.microsoft.com/office/drawing/2014/main" id="{298A881F-5F79-494A-AFA4-EFE24AF3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c4b28fa805_0_302:notes">
            <a:extLst>
              <a:ext uri="{FF2B5EF4-FFF2-40B4-BE49-F238E27FC236}">
                <a16:creationId xmlns:a16="http://schemas.microsoft.com/office/drawing/2014/main" id="{0274F85B-99A0-B27C-B4AC-04A942A92C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c4b28fa805_0_302:notes">
            <a:extLst>
              <a:ext uri="{FF2B5EF4-FFF2-40B4-BE49-F238E27FC236}">
                <a16:creationId xmlns:a16="http://schemas.microsoft.com/office/drawing/2014/main" id="{2C5DF346-793A-9DAB-9EBD-3D5A0708A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dirty="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Ứng dụng: </a:t>
            </a:r>
          </a:p>
          <a:p>
            <a:pPr marL="457200" lvl="0" indent="-3175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Medium"/>
              <a:buChar char="●"/>
            </a:pPr>
            <a:r>
              <a:rPr lang="vi-VN" sz="1100" dirty="0">
                <a:solidFill>
                  <a:schemeClr val="accent5"/>
                </a:solidFill>
                <a:latin typeface="Nunito Medium"/>
                <a:ea typeface="Nunito Medium"/>
                <a:cs typeface="Nunito Medium"/>
                <a:sym typeface="Nunito Medium"/>
              </a:rPr>
              <a:t>Giáo dục</a:t>
            </a:r>
          </a:p>
          <a:p>
            <a:pPr marL="45720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Medium"/>
              <a:buChar char="●"/>
            </a:pPr>
            <a:r>
              <a:rPr lang="vi-VN" sz="1100" dirty="0">
                <a:solidFill>
                  <a:schemeClr val="accent5"/>
                </a:solidFill>
                <a:latin typeface="Nunito Medium"/>
                <a:ea typeface="Nunito Medium"/>
                <a:cs typeface="Nunito Medium"/>
                <a:sym typeface="Nunito Medium"/>
              </a:rPr>
              <a:t>Hỗ trợ người khiếm thị</a:t>
            </a:r>
            <a:endParaRPr lang="vi-VN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7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>
          <a:extLst>
            <a:ext uri="{FF2B5EF4-FFF2-40B4-BE49-F238E27FC236}">
              <a16:creationId xmlns:a16="http://schemas.microsoft.com/office/drawing/2014/main" id="{84187062-86CC-8040-F275-30F17091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c4b28fa805_0_302:notes">
            <a:extLst>
              <a:ext uri="{FF2B5EF4-FFF2-40B4-BE49-F238E27FC236}">
                <a16:creationId xmlns:a16="http://schemas.microsoft.com/office/drawing/2014/main" id="{D7D01F40-D11C-B93C-9384-B682557A0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c4b28fa805_0_302:notes">
            <a:extLst>
              <a:ext uri="{FF2B5EF4-FFF2-40B4-BE49-F238E27FC236}">
                <a16:creationId xmlns:a16="http://schemas.microsoft.com/office/drawing/2014/main" id="{E4F4A428-B3B1-B313-F9D8-03BAE1D30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dirty="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Ứng dụng: </a:t>
            </a:r>
          </a:p>
          <a:p>
            <a:pPr marL="457200" lvl="0" indent="-3175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Medium"/>
              <a:buChar char="●"/>
            </a:pPr>
            <a:r>
              <a:rPr lang="vi-VN" sz="1100" dirty="0">
                <a:solidFill>
                  <a:schemeClr val="accent5"/>
                </a:solidFill>
                <a:latin typeface="Nunito Medium"/>
                <a:ea typeface="Nunito Medium"/>
                <a:cs typeface="Nunito Medium"/>
                <a:sym typeface="Nunito Medium"/>
              </a:rPr>
              <a:t>Giáo dục</a:t>
            </a:r>
          </a:p>
          <a:p>
            <a:pPr marL="45720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Medium"/>
              <a:buChar char="●"/>
            </a:pPr>
            <a:r>
              <a:rPr lang="vi-VN" sz="1100" dirty="0">
                <a:solidFill>
                  <a:schemeClr val="accent5"/>
                </a:solidFill>
                <a:latin typeface="Nunito Medium"/>
                <a:ea typeface="Nunito Medium"/>
                <a:cs typeface="Nunito Medium"/>
                <a:sym typeface="Nunito Medium"/>
              </a:rPr>
              <a:t>Hỗ trợ người khiếm thị</a:t>
            </a:r>
            <a:endParaRPr lang="vi-VN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37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>
          <a:extLst>
            <a:ext uri="{FF2B5EF4-FFF2-40B4-BE49-F238E27FC236}">
              <a16:creationId xmlns:a16="http://schemas.microsoft.com/office/drawing/2014/main" id="{BBE740AB-43BD-10AE-4CE2-981DB441A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c4b28fa805_0_320:notes">
            <a:extLst>
              <a:ext uri="{FF2B5EF4-FFF2-40B4-BE49-F238E27FC236}">
                <a16:creationId xmlns:a16="http://schemas.microsoft.com/office/drawing/2014/main" id="{6B049D87-76F0-74D8-2FCE-250763CC5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c4b28fa805_0_320:notes">
            <a:extLst>
              <a:ext uri="{FF2B5EF4-FFF2-40B4-BE49-F238E27FC236}">
                <a16:creationId xmlns:a16="http://schemas.microsoft.com/office/drawing/2014/main" id="{EC369C70-1C75-DB8B-7892-7268D1B3A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7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c4b28fa80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c4b28fa80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ce481714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3" name="Google Shape;2633;g1ce481714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1ce481714e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1ce481714e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>
          <a:extLst>
            <a:ext uri="{FF2B5EF4-FFF2-40B4-BE49-F238E27FC236}">
              <a16:creationId xmlns:a16="http://schemas.microsoft.com/office/drawing/2014/main" id="{5D0181DF-BC9B-1A5C-BE04-99C196B60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1ce481714e7_0_240:notes">
            <a:extLst>
              <a:ext uri="{FF2B5EF4-FFF2-40B4-BE49-F238E27FC236}">
                <a16:creationId xmlns:a16="http://schemas.microsoft.com/office/drawing/2014/main" id="{8FCC0987-3C1F-CDCC-14CF-74B3776D3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1ce481714e7_0_240:notes">
            <a:extLst>
              <a:ext uri="{FF2B5EF4-FFF2-40B4-BE49-F238E27FC236}">
                <a16:creationId xmlns:a16="http://schemas.microsoft.com/office/drawing/2014/main" id="{84B76B8D-D198-2CAC-1C22-2D97F88D84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13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ce481714e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1ce481714e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ce481714e7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ce481714e7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>
          <a:extLst>
            <a:ext uri="{FF2B5EF4-FFF2-40B4-BE49-F238E27FC236}">
              <a16:creationId xmlns:a16="http://schemas.microsoft.com/office/drawing/2014/main" id="{C2D43068-B223-7E08-E56A-23B02A15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d0747a3ba8_1_208:notes">
            <a:extLst>
              <a:ext uri="{FF2B5EF4-FFF2-40B4-BE49-F238E27FC236}">
                <a16:creationId xmlns:a16="http://schemas.microsoft.com/office/drawing/2014/main" id="{CD7D4502-9B65-2C0A-DE77-91E8B8266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d0747a3ba8_1_208:notes">
            <a:extLst>
              <a:ext uri="{FF2B5EF4-FFF2-40B4-BE49-F238E27FC236}">
                <a16:creationId xmlns:a16="http://schemas.microsoft.com/office/drawing/2014/main" id="{1854D6E4-1A16-B84C-988C-4D6AC18ED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4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1c4b28fa8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1c4b28fa8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1c4b28fa80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1c4b28fa80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Seeing AI: tự động sinh mô tả ảnh cho người mù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>
          <a:extLst>
            <a:ext uri="{FF2B5EF4-FFF2-40B4-BE49-F238E27FC236}">
              <a16:creationId xmlns:a16="http://schemas.microsoft.com/office/drawing/2014/main" id="{28F82424-B2D7-959A-2FF2-A5A60F62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8714a43093_3_952:notes">
            <a:extLst>
              <a:ext uri="{FF2B5EF4-FFF2-40B4-BE49-F238E27FC236}">
                <a16:creationId xmlns:a16="http://schemas.microsoft.com/office/drawing/2014/main" id="{B4CABCBC-4DB9-AEC5-1EEF-9FB6820F9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8714a43093_3_952:notes">
            <a:extLst>
              <a:ext uri="{FF2B5EF4-FFF2-40B4-BE49-F238E27FC236}">
                <a16:creationId xmlns:a16="http://schemas.microsoft.com/office/drawing/2014/main" id="{CC397935-93CD-FEF4-9806-E8B5435E9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35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>
          <a:extLst>
            <a:ext uri="{FF2B5EF4-FFF2-40B4-BE49-F238E27FC236}">
              <a16:creationId xmlns:a16="http://schemas.microsoft.com/office/drawing/2014/main" id="{446EE152-F443-4E8C-5834-9729CC1D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c4b28fa805_0_320:notes">
            <a:extLst>
              <a:ext uri="{FF2B5EF4-FFF2-40B4-BE49-F238E27FC236}">
                <a16:creationId xmlns:a16="http://schemas.microsoft.com/office/drawing/2014/main" id="{D402C887-F339-AE43-8BC6-EF6C7D52A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c4b28fa805_0_320:notes">
            <a:extLst>
              <a:ext uri="{FF2B5EF4-FFF2-40B4-BE49-F238E27FC236}">
                <a16:creationId xmlns:a16="http://schemas.microsoft.com/office/drawing/2014/main" id="{9C67E93F-7EEA-9FBA-5182-C2F516D20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64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c4b28fa80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c4b28fa80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dirty="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Ứng dụng: </a:t>
            </a:r>
          </a:p>
          <a:p>
            <a:pPr marL="457200" lvl="0" indent="-3175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Medium"/>
              <a:buChar char="●"/>
            </a:pPr>
            <a:r>
              <a:rPr lang="vi-VN" sz="1100" dirty="0">
                <a:solidFill>
                  <a:schemeClr val="accent5"/>
                </a:solidFill>
                <a:latin typeface="Nunito Medium"/>
                <a:ea typeface="Nunito Medium"/>
                <a:cs typeface="Nunito Medium"/>
                <a:sym typeface="Nunito Medium"/>
              </a:rPr>
              <a:t>Giáo dục</a:t>
            </a:r>
          </a:p>
          <a:p>
            <a:pPr marL="45720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Medium"/>
              <a:buChar char="●"/>
            </a:pPr>
            <a:r>
              <a:rPr lang="vi-VN" sz="1100" dirty="0">
                <a:solidFill>
                  <a:schemeClr val="accent5"/>
                </a:solidFill>
                <a:latin typeface="Nunito Medium"/>
                <a:ea typeface="Nunito Medium"/>
                <a:cs typeface="Nunito Medium"/>
                <a:sym typeface="Nunito Medium"/>
              </a:rPr>
              <a:t>Hỗ trợ người khiếm thị</a:t>
            </a:r>
            <a:endParaRPr lang="vi-VN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29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47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421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99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33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5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66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3493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0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3262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3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72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8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06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5"/>
          <p:cNvSpPr txBox="1"/>
          <p:nvPr/>
        </p:nvSpPr>
        <p:spPr>
          <a:xfrm>
            <a:off x="749788" y="1939807"/>
            <a:ext cx="10692424" cy="169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</a:pPr>
            <a:r>
              <a:rPr lang="vi-VN" sz="5867" kern="0">
                <a:solidFill>
                  <a:srgbClr val="1D6899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XỬ LÝ ẢNH VÀ THỊ GIÁC MÁY TÍNH</a:t>
            </a:r>
            <a:endParaRPr sz="5867" kern="0" dirty="0">
              <a:solidFill>
                <a:srgbClr val="1D6899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1888" name="Google Shape;1888;p35"/>
          <p:cNvSpPr txBox="1"/>
          <p:nvPr/>
        </p:nvSpPr>
        <p:spPr>
          <a:xfrm>
            <a:off x="6888480" y="4260519"/>
            <a:ext cx="4940239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GIẢNG VIÊN HƯỚNG DẪN  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Tiến sĩ Lương Thị Hồng Lan</a:t>
            </a:r>
            <a:endParaRPr sz="16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89" name="Google Shape;1889;p35"/>
          <p:cNvSpPr txBox="1"/>
          <p:nvPr/>
        </p:nvSpPr>
        <p:spPr>
          <a:xfrm>
            <a:off x="1235500" y="4156024"/>
            <a:ext cx="5752185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e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Nguyễn </a:t>
            </a: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Văn Quyết – 20211716 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Nguyễn Quốc Khánh – 20211728 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Nguyễn Tiến Việt – 2021138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Trương Văn Phương Quyền – 20211643</a:t>
            </a:r>
            <a:endParaRPr sz="16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03" name="Google Shape;2090;p36">
            <a:extLst>
              <a:ext uri="{FF2B5EF4-FFF2-40B4-BE49-F238E27FC236}">
                <a16:creationId xmlns:a16="http://schemas.microsoft.com/office/drawing/2014/main" id="{85579814-231C-4F6E-92AD-99D0F18A6946}"/>
              </a:ext>
            </a:extLst>
          </p:cNvPr>
          <p:cNvSpPr txBox="1"/>
          <p:nvPr/>
        </p:nvSpPr>
        <p:spPr>
          <a:xfrm>
            <a:off x="2119839" y="32371"/>
            <a:ext cx="7952322" cy="131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3733" b="1" kern="0" dirty="0">
                <a:solidFill>
                  <a:srgbClr val="1D689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TRƯỜNG </a:t>
            </a:r>
            <a:r>
              <a:rPr lang="en" sz="3733" b="1" kern="0">
                <a:solidFill>
                  <a:srgbClr val="1D689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ĐẠI </a:t>
            </a:r>
            <a:r>
              <a:rPr lang="vi-VN" sz="3733" b="1" kern="0">
                <a:solidFill>
                  <a:srgbClr val="1D689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HỌC CÔNG NGHỆ ĐÔNG Á</a:t>
            </a:r>
            <a:endParaRPr sz="3733" b="1" kern="0" dirty="0">
              <a:solidFill>
                <a:srgbClr val="1D689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4" name="Google Shape;2091;p36">
            <a:extLst>
              <a:ext uri="{FF2B5EF4-FFF2-40B4-BE49-F238E27FC236}">
                <a16:creationId xmlns:a16="http://schemas.microsoft.com/office/drawing/2014/main" id="{CE44DAA2-5AEA-43D4-84AD-3A3678A77927}"/>
              </a:ext>
            </a:extLst>
          </p:cNvPr>
          <p:cNvSpPr txBox="1"/>
          <p:nvPr/>
        </p:nvSpPr>
        <p:spPr>
          <a:xfrm>
            <a:off x="3740800" y="879666"/>
            <a:ext cx="4710400" cy="112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2667" kern="0" dirty="0">
                <a:solidFill>
                  <a:srgbClr val="1D6899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KHOA CÔNG NGHỆ THÔNG TIN</a:t>
            </a:r>
            <a:endParaRPr sz="2667" kern="0" dirty="0">
              <a:solidFill>
                <a:srgbClr val="1D6899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pic>
        <p:nvPicPr>
          <p:cNvPr id="1026" name="Picture 2" descr="[Vector Logo] Trường Đại Học Công Nghệ Đông Á - EAUT - Download Định ...">
            <a:extLst>
              <a:ext uri="{FF2B5EF4-FFF2-40B4-BE49-F238E27FC236}">
                <a16:creationId xmlns:a16="http://schemas.microsoft.com/office/drawing/2014/main" id="{DD878FAF-298C-C663-9AF4-C24AB2B0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4" y="453784"/>
            <a:ext cx="1274603" cy="12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9AFF9-F492-DCF2-2433-D88D440DFE35}"/>
              </a:ext>
            </a:extLst>
          </p:cNvPr>
          <p:cNvSpPr txBox="1"/>
          <p:nvPr/>
        </p:nvSpPr>
        <p:spPr>
          <a:xfrm>
            <a:off x="1150548" y="3787313"/>
            <a:ext cx="276033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8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SINH VIÊN THỰC HIỆN</a:t>
            </a:r>
            <a:endParaRPr lang="en-US" sz="18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9956-1ECD-1932-BCEB-343C9B3A8A22}"/>
              </a:ext>
            </a:extLst>
          </p:cNvPr>
          <p:cNvSpPr txBox="1"/>
          <p:nvPr/>
        </p:nvSpPr>
        <p:spPr>
          <a:xfrm>
            <a:off x="1235500" y="5798773"/>
            <a:ext cx="25904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8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LỚP: DCCNTT 12.10.6</a:t>
            </a:r>
            <a:endParaRPr lang="en-US" sz="18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>
          <a:extLst>
            <a:ext uri="{FF2B5EF4-FFF2-40B4-BE49-F238E27FC236}">
              <a16:creationId xmlns:a16="http://schemas.microsoft.com/office/drawing/2014/main" id="{2100F325-DC0A-4234-F45D-155F541CD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8F018F-B7FA-3EC0-D4FD-566A9DE96017}"/>
              </a:ext>
            </a:extLst>
          </p:cNvPr>
          <p:cNvSpPr/>
          <p:nvPr/>
        </p:nvSpPr>
        <p:spPr>
          <a:xfrm>
            <a:off x="2145238" y="286907"/>
            <a:ext cx="79015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Bước 2: Quá trình thuật toán Kmeans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E94BE-E51C-D3C1-FD47-E12D0BE0219D}"/>
              </a:ext>
            </a:extLst>
          </p:cNvPr>
          <p:cNvSpPr txBox="1"/>
          <p:nvPr/>
        </p:nvSpPr>
        <p:spPr>
          <a:xfrm>
            <a:off x="600919" y="1264305"/>
            <a:ext cx="7901522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KMeans phân cụm các điểm màu thành </a:t>
            </a: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n_colors (mặc định là 5)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cụm màu chính.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 1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Khởi tạo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tâm cụm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đầu một cách ngẫu nhiên.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 2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 cách Euclidean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giữa từng điểm màu và các tâm cụm hiện tại:</a:t>
            </a:r>
          </a:p>
        </p:txBody>
      </p:sp>
      <p:pic>
        <p:nvPicPr>
          <p:cNvPr id="4" name="Picture 3" descr="A math equation with a plus and i&#10;&#10;Description automatically generated">
            <a:extLst>
              <a:ext uri="{FF2B5EF4-FFF2-40B4-BE49-F238E27FC236}">
                <a16:creationId xmlns:a16="http://schemas.microsoft.com/office/drawing/2014/main" id="{5204653C-FAC8-8929-7DC5-36D43FA0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3429000"/>
            <a:ext cx="3838575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0D20A-A09A-16F9-C32F-9B81ED814CBD}"/>
              </a:ext>
            </a:extLst>
          </p:cNvPr>
          <p:cNvSpPr txBox="1"/>
          <p:nvPr/>
        </p:nvSpPr>
        <p:spPr>
          <a:xfrm>
            <a:off x="792481" y="4088243"/>
            <a:ext cx="6736080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đó: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Ri​,Gi​,Bi​: Giá trị màu của điểm dữ liệu i.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Rc​,Gc​,Bc​: Giá trị màu của tâm cụm c.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 từng điểm dữ liệu vào cụm gần nhất (có khoảng cách nhỏ nhất).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E81CF81-1A4A-2944-2104-CF28542F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210" y="3775928"/>
            <a:ext cx="4324893" cy="14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>
          <a:extLst>
            <a:ext uri="{FF2B5EF4-FFF2-40B4-BE49-F238E27FC236}">
              <a16:creationId xmlns:a16="http://schemas.microsoft.com/office/drawing/2014/main" id="{14AFEB1F-9205-ADB7-145B-1CD2D8D05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40CEE0-B154-0922-4D4D-B8427B6456E4}"/>
              </a:ext>
            </a:extLst>
          </p:cNvPr>
          <p:cNvSpPr/>
          <p:nvPr/>
        </p:nvSpPr>
        <p:spPr>
          <a:xfrm>
            <a:off x="2145238" y="286907"/>
            <a:ext cx="79015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Bước 2: Quá trình thuật toán Kmeans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D65EA-EF52-5AE6-98DA-8E4E4463A8DF}"/>
              </a:ext>
            </a:extLst>
          </p:cNvPr>
          <p:cNvSpPr txBox="1"/>
          <p:nvPr/>
        </p:nvSpPr>
        <p:spPr>
          <a:xfrm>
            <a:off x="530859" y="1273054"/>
            <a:ext cx="6101080" cy="77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 3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Tính lại tâm cụm mới bằng cách lấy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 bình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tất cả các điểm thuộc cụm đó:</a:t>
            </a:r>
          </a:p>
        </p:txBody>
      </p:sp>
      <p:pic>
        <p:nvPicPr>
          <p:cNvPr id="10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8985FE5B-BEC0-C7F0-74CC-4E6BE41D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2169267"/>
            <a:ext cx="4200525" cy="66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E69704-47B0-5044-267B-BEC08B8A4896}"/>
              </a:ext>
            </a:extLst>
          </p:cNvPr>
          <p:cNvSpPr txBox="1"/>
          <p:nvPr/>
        </p:nvSpPr>
        <p:spPr>
          <a:xfrm>
            <a:off x="530859" y="3116905"/>
            <a:ext cx="6101080" cy="113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 4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Lặp lại quá trình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 cụm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 tâm cụm mới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đến khi: Tâm cụm không thay đổi nhiều giữa các lần lặp hoặc đạt đến số lần lặp tối đa.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C5BED4-E24D-012E-6020-2B7188DF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680" y="3285337"/>
            <a:ext cx="4002663" cy="571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18B0DC-FD2D-7B0F-2BC3-CFFAD450F98A}"/>
              </a:ext>
            </a:extLst>
          </p:cNvPr>
          <p:cNvSpPr txBox="1"/>
          <p:nvPr/>
        </p:nvSpPr>
        <p:spPr>
          <a:xfrm>
            <a:off x="734060" y="4594816"/>
            <a:ext cx="6357620" cy="180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quả của KMeans: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kmeans.cluster_centers_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Tọa độ của các tâm cụm (màu sắc chính).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kmeans.labels_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Mảng chỉ định mỗi pixel thuộc về cụm nào.</a:t>
            </a:r>
          </a:p>
        </p:txBody>
      </p:sp>
    </p:spTree>
    <p:extLst>
      <p:ext uri="{BB962C8B-B14F-4D97-AF65-F5344CB8AC3E}">
        <p14:creationId xmlns:p14="http://schemas.microsoft.com/office/powerpoint/2010/main" val="57858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>
          <a:extLst>
            <a:ext uri="{FF2B5EF4-FFF2-40B4-BE49-F238E27FC236}">
              <a16:creationId xmlns:a16="http://schemas.microsoft.com/office/drawing/2014/main" id="{483E902E-1DF8-521F-EB0D-5538CEC5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2">
            <a:extLst>
              <a:ext uri="{FF2B5EF4-FFF2-40B4-BE49-F238E27FC236}">
                <a16:creationId xmlns:a16="http://schemas.microsoft.com/office/drawing/2014/main" id="{7D2FEF31-7288-2366-950B-04DE6A4D12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2333" y="3430167"/>
            <a:ext cx="65476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vi-VN" sz="5333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KẾT QUẢ</a:t>
            </a:r>
            <a:endParaRPr sz="5333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402" name="Google Shape;2402;p42">
            <a:extLst>
              <a:ext uri="{FF2B5EF4-FFF2-40B4-BE49-F238E27FC236}">
                <a16:creationId xmlns:a16="http://schemas.microsoft.com/office/drawing/2014/main" id="{4AA9AA2A-5000-F276-9A02-E4997544E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3000" y="1750600"/>
            <a:ext cx="5206000" cy="186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>
                <a:solidFill>
                  <a:schemeClr val="accent5"/>
                </a:solidFill>
              </a:rPr>
              <a:t>04</a:t>
            </a: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3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A8B6C4E-674F-76BC-30F0-8A756D3605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000000"/>
              </a:buClr>
            </a:pP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396;p41">
            <a:extLst>
              <a:ext uri="{FF2B5EF4-FFF2-40B4-BE49-F238E27FC236}">
                <a16:creationId xmlns:a16="http://schemas.microsoft.com/office/drawing/2014/main" id="{DE72A2F5-5326-461A-AC2E-C7956F4DAAAC}"/>
              </a:ext>
            </a:extLst>
          </p:cNvPr>
          <p:cNvSpPr txBox="1">
            <a:spLocks/>
          </p:cNvSpPr>
          <p:nvPr/>
        </p:nvSpPr>
        <p:spPr>
          <a:xfrm>
            <a:off x="930654" y="1986588"/>
            <a:ext cx="2641600" cy="7870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vi-VN" sz="4800" kern="0">
                <a:solidFill>
                  <a:srgbClr val="477797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INPUT: </a:t>
            </a:r>
            <a:endParaRPr lang="en-US" sz="4800" kern="0" dirty="0">
              <a:solidFill>
                <a:srgbClr val="477797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pic>
        <p:nvPicPr>
          <p:cNvPr id="2" name="Picture 1" descr="A shirt and pants and shoes&#10;&#10;Description automatically generated">
            <a:extLst>
              <a:ext uri="{FF2B5EF4-FFF2-40B4-BE49-F238E27FC236}">
                <a16:creationId xmlns:a16="http://schemas.microsoft.com/office/drawing/2014/main" id="{06B5E356-00C9-67F8-14B7-797C836E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3" y="3426922"/>
            <a:ext cx="3286443" cy="27752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396;p41">
            <a:extLst>
              <a:ext uri="{FF2B5EF4-FFF2-40B4-BE49-F238E27FC236}">
                <a16:creationId xmlns:a16="http://schemas.microsoft.com/office/drawing/2014/main" id="{A9C98CC2-C857-33A8-E89F-189C6002D2D6}"/>
              </a:ext>
            </a:extLst>
          </p:cNvPr>
          <p:cNvSpPr txBox="1">
            <a:spLocks/>
          </p:cNvSpPr>
          <p:nvPr/>
        </p:nvSpPr>
        <p:spPr>
          <a:xfrm>
            <a:off x="7195981" y="1884988"/>
            <a:ext cx="2641600" cy="7870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vi-VN" sz="4800" kern="0">
                <a:solidFill>
                  <a:srgbClr val="477797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OUTPUT:</a:t>
            </a:r>
            <a:endParaRPr lang="en-US" sz="4800" kern="0" dirty="0">
              <a:solidFill>
                <a:srgbClr val="477797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6A4AB-35FD-FF29-84EC-B530903A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95" y="2918460"/>
            <a:ext cx="6667572" cy="3167380"/>
          </a:xfrm>
          <a:prstGeom prst="rect">
            <a:avLst/>
          </a:prstGeom>
        </p:spPr>
      </p:pic>
      <p:sp>
        <p:nvSpPr>
          <p:cNvPr id="8" name="Google Shape;2396;p41">
            <a:extLst>
              <a:ext uri="{FF2B5EF4-FFF2-40B4-BE49-F238E27FC236}">
                <a16:creationId xmlns:a16="http://schemas.microsoft.com/office/drawing/2014/main" id="{1CCC9042-C814-CDF8-ACD0-BFDDB935ED6B}"/>
              </a:ext>
            </a:extLst>
          </p:cNvPr>
          <p:cNvSpPr txBox="1">
            <a:spLocks/>
          </p:cNvSpPr>
          <p:nvPr/>
        </p:nvSpPr>
        <p:spPr>
          <a:xfrm>
            <a:off x="2804160" y="343054"/>
            <a:ext cx="6990080" cy="7870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vi-VN" sz="4800" kern="0">
                <a:solidFill>
                  <a:srgbClr val="477797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KIỂM TRA BẰNG HÌNH ẢNH</a:t>
            </a:r>
            <a:endParaRPr lang="en-US" sz="4800" kern="0" dirty="0">
              <a:solidFill>
                <a:srgbClr val="477797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7567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41"/>
          <p:cNvSpPr txBox="1">
            <a:spLocks noGrp="1"/>
          </p:cNvSpPr>
          <p:nvPr>
            <p:ph type="title"/>
          </p:nvPr>
        </p:nvSpPr>
        <p:spPr>
          <a:xfrm>
            <a:off x="1292352" y="457817"/>
            <a:ext cx="9607296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660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KIỂM TRA BẰNG CAMERA</a:t>
            </a:r>
            <a:endParaRPr sz="6600" dirty="0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E711D-53B6-ADE1-1B50-25555D37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2123440"/>
            <a:ext cx="6746240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57"/>
          <p:cNvSpPr txBox="1">
            <a:spLocks noGrp="1"/>
          </p:cNvSpPr>
          <p:nvPr>
            <p:ph type="title"/>
          </p:nvPr>
        </p:nvSpPr>
        <p:spPr>
          <a:xfrm>
            <a:off x="2882333" y="3440033"/>
            <a:ext cx="6547600" cy="9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KẾT LUẬN</a:t>
            </a:r>
            <a:endParaRPr sz="4267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636" name="Google Shape;2636;p57"/>
          <p:cNvSpPr txBox="1">
            <a:spLocks noGrp="1"/>
          </p:cNvSpPr>
          <p:nvPr>
            <p:ph type="title" idx="2"/>
          </p:nvPr>
        </p:nvSpPr>
        <p:spPr>
          <a:xfrm>
            <a:off x="3962400" y="1844751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37" name="Google Shape;2637;p57"/>
          <p:cNvSpPr txBox="1">
            <a:spLocks noGrp="1"/>
          </p:cNvSpPr>
          <p:nvPr>
            <p:ph type="subTitle" idx="1"/>
          </p:nvPr>
        </p:nvSpPr>
        <p:spPr>
          <a:xfrm>
            <a:off x="3788880" y="4354433"/>
            <a:ext cx="4614240" cy="62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chemeClr val="accent5"/>
                </a:solidFill>
              </a:rPr>
              <a:t>Kết luận, hướng phát triển của nghiên cứu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58"/>
          <p:cNvSpPr txBox="1">
            <a:spLocks noGrp="1"/>
          </p:cNvSpPr>
          <p:nvPr>
            <p:ph type="title"/>
          </p:nvPr>
        </p:nvSpPr>
        <p:spPr>
          <a:xfrm>
            <a:off x="2799600" y="114971"/>
            <a:ext cx="659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400" dirty="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KẾT LUẬN</a:t>
            </a:r>
            <a:endParaRPr sz="5400" dirty="0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A3E6E2D-0477-F72F-E0EF-90A200DAD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353" y="2530693"/>
            <a:ext cx="87792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 triển hệ thống nhận diện màu sắc hiệu quả: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Trích xuất, phân loại màu chính xác từ hình ảnh bằng OpenCV và Pandas; sử dụng RGB, HSV, và thuật toán KMeans.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Đánh giá độ chính xác cao: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Hệ thống đạt kết quả tốt qua các chỉ số như Accuracy, Precision, Recall, F1-Score; hỗ trợ hiển thị màu sắc trên ảnh dễ dàng.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 dụng thực tiễn và mở rộng: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Tích hợp giao diện đơn giản với Tkinter, có tiềm năng ứng dụng trong sơn, thời trang, thiết kế đồ họa, và phân tích hình ảnh. </a:t>
            </a:r>
          </a:p>
        </p:txBody>
      </p:sp>
      <p:sp>
        <p:nvSpPr>
          <p:cNvPr id="13" name="Google Shape;2644;p58">
            <a:extLst>
              <a:ext uri="{FF2B5EF4-FFF2-40B4-BE49-F238E27FC236}">
                <a16:creationId xmlns:a16="http://schemas.microsoft.com/office/drawing/2014/main" id="{36ECDC8A-9E15-66BF-EAC4-B46B7377EAE4}"/>
              </a:ext>
            </a:extLst>
          </p:cNvPr>
          <p:cNvSpPr txBox="1">
            <a:spLocks/>
          </p:cNvSpPr>
          <p:nvPr/>
        </p:nvSpPr>
        <p:spPr>
          <a:xfrm>
            <a:off x="2799600" y="1618651"/>
            <a:ext cx="6592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3600" kern="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Kết quả đạt được</a:t>
            </a:r>
            <a:endParaRPr lang="en-US" sz="3600" kern="0" dirty="0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>
          <a:extLst>
            <a:ext uri="{FF2B5EF4-FFF2-40B4-BE49-F238E27FC236}">
              <a16:creationId xmlns:a16="http://schemas.microsoft.com/office/drawing/2014/main" id="{5BDB188F-602E-18B2-A173-EB952BC0C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58">
            <a:extLst>
              <a:ext uri="{FF2B5EF4-FFF2-40B4-BE49-F238E27FC236}">
                <a16:creationId xmlns:a16="http://schemas.microsoft.com/office/drawing/2014/main" id="{759780E6-7AD2-1899-C573-84A8C2331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9600" y="755051"/>
            <a:ext cx="659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600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Hạn chế</a:t>
            </a:r>
            <a:endParaRPr sz="6000" dirty="0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6B506A-24D0-4254-3A48-155820B0A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073" y="2339539"/>
            <a:ext cx="91958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Giới hạn cơ sở dữ liệu màu: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Hệ thống phụ thuộc vào cơ sở dữ liệu màu có sẵn, nên có thể không nhận diện chính xác các màu sắc hiếm hoặc phức tạp.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 suất xử lý: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Với hình ảnh có độ phân giải lớn, thời gian xử lý có thể chậm do giới hạn hiệu năng của thuật toán và tài nguyên phần cứng.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 chính xác trong ánh sáng khác nhau: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Hệ thống có thể gặp khó khăn khi nhận diện màu trong các điều kiện ánh sáng không đồng đều hoặc bị ảnh hưởng bởi nhiễu hình ảnh. </a:t>
            </a:r>
          </a:p>
        </p:txBody>
      </p:sp>
    </p:spTree>
    <p:extLst>
      <p:ext uri="{BB962C8B-B14F-4D97-AF65-F5344CB8AC3E}">
        <p14:creationId xmlns:p14="http://schemas.microsoft.com/office/powerpoint/2010/main" val="18521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44;p58">
            <a:extLst>
              <a:ext uri="{FF2B5EF4-FFF2-40B4-BE49-F238E27FC236}">
                <a16:creationId xmlns:a16="http://schemas.microsoft.com/office/drawing/2014/main" id="{6332B55D-131C-4112-A95C-521F446C0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9600" y="480767"/>
            <a:ext cx="659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H</a:t>
            </a:r>
            <a:r>
              <a:rPr lang="vi-VN" sz="4800" dirty="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Ư</a:t>
            </a:r>
            <a:r>
              <a:rPr lang="en-US" sz="4800" dirty="0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ỚNG PHÁT TRIỂN</a:t>
            </a:r>
            <a:endParaRPr sz="4800" dirty="0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E96BDBF-914F-AF4F-C537-7783A7A6EE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5211" y="2274838"/>
            <a:ext cx="100815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 rộng cơ sở dữ liệu màu sắc: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Tích hợp thêm các bảng màu đa dạng và cập nhật dữ liệu màu sắc từ các ngành công nghiệp khác nhau.</a:t>
            </a:r>
            <a:endParaRPr lang="vi-V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 ưu thuật toán: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Cải thiện hiệu suất của KMeans và thử nghiệm các thuật toán phân cụm khác để tăng tốc độ và độ chính xác.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 trợ đa nền tảng: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Phát triển ứng dụng trên các nền tảng web và di động để tiếp cận nhiều người dùng hơn.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60"/>
          <p:cNvSpPr txBox="1">
            <a:spLocks noGrp="1"/>
          </p:cNvSpPr>
          <p:nvPr>
            <p:ph type="title" idx="4294967295"/>
          </p:nvPr>
        </p:nvSpPr>
        <p:spPr>
          <a:xfrm>
            <a:off x="2649200" y="2709600"/>
            <a:ext cx="6893600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666" b="1" dirty="0">
                <a:solidFill>
                  <a:schemeClr val="accent5"/>
                </a:solidFill>
                <a:latin typeface="Barlow Semi Condensed Medium" panose="020B0604020202020204" charset="0"/>
                <a:ea typeface="Roboto"/>
                <a:cs typeface="Roboto"/>
                <a:sym typeface="Roboto"/>
              </a:rPr>
              <a:t>LỜI CẢM ƠN!</a:t>
            </a:r>
            <a:endParaRPr sz="8666" b="1" dirty="0">
              <a:solidFill>
                <a:schemeClr val="accent5"/>
              </a:solidFill>
              <a:latin typeface="Barlow Semi Condensed Medium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>
          <a:extLst>
            <a:ext uri="{FF2B5EF4-FFF2-40B4-BE49-F238E27FC236}">
              <a16:creationId xmlns:a16="http://schemas.microsoft.com/office/drawing/2014/main" id="{96D3FEBF-C1A0-F0F5-FB3F-8A587A413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5">
            <a:extLst>
              <a:ext uri="{FF2B5EF4-FFF2-40B4-BE49-F238E27FC236}">
                <a16:creationId xmlns:a16="http://schemas.microsoft.com/office/drawing/2014/main" id="{09075780-BF19-44BA-4FC2-5C74827BDF1A}"/>
              </a:ext>
            </a:extLst>
          </p:cNvPr>
          <p:cNvSpPr txBox="1"/>
          <p:nvPr/>
        </p:nvSpPr>
        <p:spPr>
          <a:xfrm>
            <a:off x="789152" y="1888929"/>
            <a:ext cx="10692424" cy="235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algn="ctr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vi-VN" sz="4600">
                <a:solidFill>
                  <a:srgbClr val="1D6899"/>
                </a:solidFill>
                <a:effectLst/>
                <a:latin typeface="Barlow Semi Condensed ExtraBold" panose="00000906000000000000" pitchFamily="2" charset="0"/>
                <a:ea typeface="Barlow Semi Condensed ExtraBold" panose="00000906000000000000" pitchFamily="2" charset="0"/>
                <a:cs typeface="Barlow Semi Condensed ExtraBold" panose="00000906000000000000" pitchFamily="2" charset="0"/>
              </a:rPr>
              <a:t>XÂY DỰNG HỆ THỐNG NHẬN DIỆN MÀU SẮC BẰNG PANDAS VÀ OPENCV</a:t>
            </a:r>
            <a:endParaRPr lang="en-US" sz="4600">
              <a:effectLst/>
            </a:endParaRPr>
          </a:p>
        </p:txBody>
      </p:sp>
      <p:sp>
        <p:nvSpPr>
          <p:cNvPr id="1888" name="Google Shape;1888;p35">
            <a:extLst>
              <a:ext uri="{FF2B5EF4-FFF2-40B4-BE49-F238E27FC236}">
                <a16:creationId xmlns:a16="http://schemas.microsoft.com/office/drawing/2014/main" id="{B8C8C99C-7BB8-C48F-8F38-6F7B24617862}"/>
              </a:ext>
            </a:extLst>
          </p:cNvPr>
          <p:cNvSpPr txBox="1"/>
          <p:nvPr/>
        </p:nvSpPr>
        <p:spPr>
          <a:xfrm>
            <a:off x="7424409" y="4674923"/>
            <a:ext cx="292863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GIẢNG VIÊN HƯỚNG DẪN 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 Tiến sĩ Lương Thị Hồng Lan</a:t>
            </a:r>
            <a:endParaRPr sz="16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89" name="Google Shape;1889;p35">
            <a:extLst>
              <a:ext uri="{FF2B5EF4-FFF2-40B4-BE49-F238E27FC236}">
                <a16:creationId xmlns:a16="http://schemas.microsoft.com/office/drawing/2014/main" id="{9087CCBD-45CD-CD8A-B124-36A7F36D366F}"/>
              </a:ext>
            </a:extLst>
          </p:cNvPr>
          <p:cNvSpPr txBox="1"/>
          <p:nvPr/>
        </p:nvSpPr>
        <p:spPr>
          <a:xfrm>
            <a:off x="1459020" y="4305592"/>
            <a:ext cx="5752185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e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Nguyễn </a:t>
            </a: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Văn Quyết – 20211716 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Nguyễn Quốc Khánh – 20211728 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Nguyễn Tiến Việt – 2021138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6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Trương Văn Phương Quyền – 20211643</a:t>
            </a:r>
            <a:endParaRPr sz="16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03" name="Google Shape;2090;p36">
            <a:extLst>
              <a:ext uri="{FF2B5EF4-FFF2-40B4-BE49-F238E27FC236}">
                <a16:creationId xmlns:a16="http://schemas.microsoft.com/office/drawing/2014/main" id="{34B86CB1-739F-9EE3-A705-E3D1FBD85306}"/>
              </a:ext>
            </a:extLst>
          </p:cNvPr>
          <p:cNvSpPr txBox="1"/>
          <p:nvPr/>
        </p:nvSpPr>
        <p:spPr>
          <a:xfrm>
            <a:off x="2119839" y="32371"/>
            <a:ext cx="7952322" cy="131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3733" b="1" kern="0" dirty="0">
                <a:solidFill>
                  <a:srgbClr val="1D689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TRƯỜNG </a:t>
            </a:r>
            <a:r>
              <a:rPr lang="en" sz="3733" b="1" kern="0">
                <a:solidFill>
                  <a:srgbClr val="1D689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ĐẠI </a:t>
            </a:r>
            <a:r>
              <a:rPr lang="vi-VN" sz="3733" b="1" kern="0">
                <a:solidFill>
                  <a:srgbClr val="1D689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HỌC CÔNG NGHỆ ĐÔNG Á</a:t>
            </a:r>
            <a:endParaRPr sz="3733" b="1" kern="0" dirty="0">
              <a:solidFill>
                <a:srgbClr val="1D689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4" name="Google Shape;2091;p36">
            <a:extLst>
              <a:ext uri="{FF2B5EF4-FFF2-40B4-BE49-F238E27FC236}">
                <a16:creationId xmlns:a16="http://schemas.microsoft.com/office/drawing/2014/main" id="{A9D28B46-894E-8E90-303B-F0C76A175638}"/>
              </a:ext>
            </a:extLst>
          </p:cNvPr>
          <p:cNvSpPr txBox="1"/>
          <p:nvPr/>
        </p:nvSpPr>
        <p:spPr>
          <a:xfrm>
            <a:off x="3740800" y="879666"/>
            <a:ext cx="4710400" cy="112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sz="2667" kern="0" dirty="0">
                <a:solidFill>
                  <a:srgbClr val="1D6899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KHOA CÔNG NGHỆ THÔNG TIN</a:t>
            </a:r>
            <a:endParaRPr sz="2667" kern="0" dirty="0">
              <a:solidFill>
                <a:srgbClr val="1D6899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pic>
        <p:nvPicPr>
          <p:cNvPr id="1026" name="Picture 2" descr="[Vector Logo] Trường Đại Học Công Nghệ Đông Á - EAUT - Download Định ...">
            <a:extLst>
              <a:ext uri="{FF2B5EF4-FFF2-40B4-BE49-F238E27FC236}">
                <a16:creationId xmlns:a16="http://schemas.microsoft.com/office/drawing/2014/main" id="{3D8D3650-114B-7ABF-68E1-FA119281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7" y="395713"/>
            <a:ext cx="1274603" cy="12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F645E-E380-1083-E393-3FEC9189073E}"/>
              </a:ext>
            </a:extLst>
          </p:cNvPr>
          <p:cNvSpPr txBox="1"/>
          <p:nvPr/>
        </p:nvSpPr>
        <p:spPr>
          <a:xfrm>
            <a:off x="1374068" y="3964588"/>
            <a:ext cx="276033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8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SINH VIÊN THỰC HIỆN</a:t>
            </a:r>
            <a:endParaRPr lang="en-US" sz="18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A924C-B41C-0606-5F0F-CB4AF68D69AF}"/>
              </a:ext>
            </a:extLst>
          </p:cNvPr>
          <p:cNvSpPr txBox="1"/>
          <p:nvPr/>
        </p:nvSpPr>
        <p:spPr>
          <a:xfrm>
            <a:off x="1459020" y="5931010"/>
            <a:ext cx="25904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vi-VN" sz="1800" kern="0">
                <a:solidFill>
                  <a:srgbClr val="1D6899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LỚP: DCCNTT 12.10.6</a:t>
            </a:r>
            <a:endParaRPr lang="en-US" sz="1800" kern="0" dirty="0">
              <a:solidFill>
                <a:srgbClr val="1D6899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73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0" name="Google Shape;2100;p37"/>
          <p:cNvGrpSpPr/>
          <p:nvPr/>
        </p:nvGrpSpPr>
        <p:grpSpPr>
          <a:xfrm>
            <a:off x="5848236" y="2380023"/>
            <a:ext cx="5385040" cy="3775703"/>
            <a:chOff x="862950" y="825025"/>
            <a:chExt cx="5862650" cy="4111175"/>
          </a:xfrm>
        </p:grpSpPr>
        <p:sp>
          <p:nvSpPr>
            <p:cNvPr id="2101" name="Google Shape;2101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0" name="Google Shape;2310;p37"/>
          <p:cNvGrpSpPr/>
          <p:nvPr/>
        </p:nvGrpSpPr>
        <p:grpSpPr>
          <a:xfrm>
            <a:off x="975554" y="724212"/>
            <a:ext cx="667617" cy="772253"/>
            <a:chOff x="731665" y="543159"/>
            <a:chExt cx="500713" cy="579190"/>
          </a:xfrm>
        </p:grpSpPr>
        <p:grpSp>
          <p:nvGrpSpPr>
            <p:cNvPr id="2311" name="Google Shape;2311;p37"/>
            <p:cNvGrpSpPr/>
            <p:nvPr/>
          </p:nvGrpSpPr>
          <p:grpSpPr>
            <a:xfrm>
              <a:off x="731665" y="543159"/>
              <a:ext cx="500713" cy="500713"/>
              <a:chOff x="917231" y="750460"/>
              <a:chExt cx="635100" cy="635100"/>
            </a:xfrm>
          </p:grpSpPr>
          <p:sp>
            <p:nvSpPr>
              <p:cNvPr id="2312" name="Google Shape;2312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4" name="Google Shape;2314;p37"/>
            <p:cNvGrpSpPr/>
            <p:nvPr/>
          </p:nvGrpSpPr>
          <p:grpSpPr>
            <a:xfrm>
              <a:off x="913022" y="1101063"/>
              <a:ext cx="137980" cy="21287"/>
              <a:chOff x="5662375" y="212375"/>
              <a:chExt cx="175013" cy="27000"/>
            </a:xfrm>
          </p:grpSpPr>
          <p:sp>
            <p:nvSpPr>
              <p:cNvPr id="2315" name="Google Shape;231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18" name="Google Shape;2318;p37"/>
          <p:cNvGrpSpPr/>
          <p:nvPr/>
        </p:nvGrpSpPr>
        <p:grpSpPr>
          <a:xfrm>
            <a:off x="975554" y="1856236"/>
            <a:ext cx="667617" cy="771045"/>
            <a:chOff x="731647" y="1650460"/>
            <a:chExt cx="635100" cy="733490"/>
          </a:xfrm>
        </p:grpSpPr>
        <p:grpSp>
          <p:nvGrpSpPr>
            <p:cNvPr id="2319" name="Google Shape;2319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20" name="Google Shape;2320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2" name="Google Shape;2322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23" name="Google Shape;2323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26" name="Google Shape;2326;p37"/>
          <p:cNvGrpSpPr/>
          <p:nvPr/>
        </p:nvGrpSpPr>
        <p:grpSpPr>
          <a:xfrm>
            <a:off x="975554" y="2989238"/>
            <a:ext cx="667617" cy="772615"/>
            <a:chOff x="731647" y="2728277"/>
            <a:chExt cx="635100" cy="734984"/>
          </a:xfrm>
        </p:grpSpPr>
        <p:grpSp>
          <p:nvGrpSpPr>
            <p:cNvPr id="2327" name="Google Shape;2327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28" name="Google Shape;2328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0" name="Google Shape;2330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31" name="Google Shape;233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34" name="Google Shape;2334;p37"/>
          <p:cNvGrpSpPr/>
          <p:nvPr/>
        </p:nvGrpSpPr>
        <p:grpSpPr>
          <a:xfrm>
            <a:off x="975554" y="4122850"/>
            <a:ext cx="667617" cy="772321"/>
            <a:chOff x="731647" y="3806675"/>
            <a:chExt cx="635100" cy="734704"/>
          </a:xfrm>
        </p:grpSpPr>
        <p:grpSp>
          <p:nvGrpSpPr>
            <p:cNvPr id="2335" name="Google Shape;2335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36" name="Google Shape;2336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8" name="Google Shape;2338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39" name="Google Shape;233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3" name="Google Shape;2343;p37"/>
          <p:cNvSpPr txBox="1">
            <a:spLocks noGrp="1"/>
          </p:cNvSpPr>
          <p:nvPr>
            <p:ph type="subTitle" idx="2"/>
          </p:nvPr>
        </p:nvSpPr>
        <p:spPr>
          <a:xfrm>
            <a:off x="1955797" y="990948"/>
            <a:ext cx="3892400" cy="60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1867"/>
              <a:t>MỤC ĐÍCH CỦA ĐỀ TÀI </a:t>
            </a:r>
            <a:endParaRPr sz="1867"/>
          </a:p>
        </p:txBody>
      </p:sp>
      <p:sp>
        <p:nvSpPr>
          <p:cNvPr id="2344" name="Google Shape;2344;p37"/>
          <p:cNvSpPr txBox="1">
            <a:spLocks noGrp="1"/>
          </p:cNvSpPr>
          <p:nvPr>
            <p:ph type="subTitle" idx="1"/>
          </p:nvPr>
        </p:nvSpPr>
        <p:spPr>
          <a:xfrm>
            <a:off x="1955797" y="695173"/>
            <a:ext cx="2748800" cy="4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vi-VN" sz="2133" b="1"/>
              <a:t>MỞ ĐẦU</a:t>
            </a:r>
            <a:endParaRPr lang="en-US" sz="2133" b="1" dirty="0"/>
          </a:p>
        </p:txBody>
      </p:sp>
      <p:sp>
        <p:nvSpPr>
          <p:cNvPr id="2345" name="Google Shape;2345;p37"/>
          <p:cNvSpPr txBox="1">
            <a:spLocks noGrp="1"/>
          </p:cNvSpPr>
          <p:nvPr>
            <p:ph type="subTitle" idx="3"/>
          </p:nvPr>
        </p:nvSpPr>
        <p:spPr>
          <a:xfrm>
            <a:off x="1955797" y="1971739"/>
            <a:ext cx="2748800" cy="4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vi-VN" sz="2133" b="1"/>
              <a:t>CÁC THƯ VIỆN SỬ DỤNG</a:t>
            </a:r>
            <a:endParaRPr lang="vi-VN" sz="2133" b="1" dirty="0"/>
          </a:p>
        </p:txBody>
      </p:sp>
      <p:sp>
        <p:nvSpPr>
          <p:cNvPr id="2347" name="Google Shape;2347;p37"/>
          <p:cNvSpPr txBox="1">
            <a:spLocks noGrp="1"/>
          </p:cNvSpPr>
          <p:nvPr>
            <p:ph type="subTitle" idx="5"/>
          </p:nvPr>
        </p:nvSpPr>
        <p:spPr>
          <a:xfrm>
            <a:off x="1955797" y="3091416"/>
            <a:ext cx="2748800" cy="4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vi-VN" sz="2133" b="1"/>
              <a:t>ÁP DỤNG KMEANS</a:t>
            </a:r>
            <a:endParaRPr lang="en-US" sz="2133" b="1" dirty="0"/>
          </a:p>
        </p:txBody>
      </p:sp>
      <p:sp>
        <p:nvSpPr>
          <p:cNvPr id="2349" name="Google Shape;2349;p37"/>
          <p:cNvSpPr txBox="1">
            <a:spLocks noGrp="1"/>
          </p:cNvSpPr>
          <p:nvPr>
            <p:ph type="subTitle" idx="7"/>
          </p:nvPr>
        </p:nvSpPr>
        <p:spPr>
          <a:xfrm>
            <a:off x="1955797" y="4244823"/>
            <a:ext cx="2748800" cy="4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vi-VN" sz="2133" b="1"/>
              <a:t>KẾT QUẢ</a:t>
            </a:r>
            <a:endParaRPr lang="en-US" sz="2133" b="1" dirty="0"/>
          </a:p>
        </p:txBody>
      </p:sp>
      <p:sp>
        <p:nvSpPr>
          <p:cNvPr id="2351" name="Google Shape;2351;p37"/>
          <p:cNvSpPr txBox="1">
            <a:spLocks noGrp="1"/>
          </p:cNvSpPr>
          <p:nvPr>
            <p:ph type="title" idx="9"/>
          </p:nvPr>
        </p:nvSpPr>
        <p:spPr>
          <a:xfrm>
            <a:off x="1061907" y="880612"/>
            <a:ext cx="4804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733"/>
              <a:t>01</a:t>
            </a:r>
            <a:endParaRPr sz="1733"/>
          </a:p>
        </p:txBody>
      </p:sp>
      <p:sp>
        <p:nvSpPr>
          <p:cNvPr id="2352" name="Google Shape;2352;p37"/>
          <p:cNvSpPr txBox="1">
            <a:spLocks noGrp="1"/>
          </p:cNvSpPr>
          <p:nvPr>
            <p:ph type="title" idx="13"/>
          </p:nvPr>
        </p:nvSpPr>
        <p:spPr>
          <a:xfrm>
            <a:off x="1061907" y="2014816"/>
            <a:ext cx="4804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733"/>
              <a:t>02</a:t>
            </a:r>
            <a:endParaRPr sz="1733"/>
          </a:p>
        </p:txBody>
      </p:sp>
      <p:sp>
        <p:nvSpPr>
          <p:cNvPr id="2353" name="Google Shape;2353;p37"/>
          <p:cNvSpPr txBox="1">
            <a:spLocks noGrp="1"/>
          </p:cNvSpPr>
          <p:nvPr>
            <p:ph type="title" idx="14"/>
          </p:nvPr>
        </p:nvSpPr>
        <p:spPr>
          <a:xfrm>
            <a:off x="1061907" y="3149019"/>
            <a:ext cx="4804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733"/>
              <a:t>03</a:t>
            </a:r>
            <a:endParaRPr sz="1733"/>
          </a:p>
        </p:txBody>
      </p:sp>
      <p:sp>
        <p:nvSpPr>
          <p:cNvPr id="2354" name="Google Shape;2354;p37"/>
          <p:cNvSpPr txBox="1">
            <a:spLocks noGrp="1"/>
          </p:cNvSpPr>
          <p:nvPr>
            <p:ph type="title" idx="15"/>
          </p:nvPr>
        </p:nvSpPr>
        <p:spPr>
          <a:xfrm>
            <a:off x="1061907" y="4283223"/>
            <a:ext cx="4804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733"/>
              <a:t>04</a:t>
            </a:r>
            <a:endParaRPr sz="1733"/>
          </a:p>
        </p:txBody>
      </p:sp>
      <p:grpSp>
        <p:nvGrpSpPr>
          <p:cNvPr id="2355" name="Google Shape;2355;p37"/>
          <p:cNvGrpSpPr/>
          <p:nvPr/>
        </p:nvGrpSpPr>
        <p:grpSpPr>
          <a:xfrm>
            <a:off x="975554" y="5257050"/>
            <a:ext cx="667617" cy="772321"/>
            <a:chOff x="731647" y="3806675"/>
            <a:chExt cx="635100" cy="734704"/>
          </a:xfrm>
        </p:grpSpPr>
        <p:grpSp>
          <p:nvGrpSpPr>
            <p:cNvPr id="2356" name="Google Shape;2356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57" name="Google Shape;2357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9" name="Google Shape;2359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60" name="Google Shape;236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595959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63" name="Google Shape;2363;p37"/>
          <p:cNvSpPr txBox="1">
            <a:spLocks noGrp="1"/>
          </p:cNvSpPr>
          <p:nvPr>
            <p:ph type="subTitle" idx="7"/>
          </p:nvPr>
        </p:nvSpPr>
        <p:spPr>
          <a:xfrm>
            <a:off x="1955815" y="5109841"/>
            <a:ext cx="2748800" cy="4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133" b="1" dirty="0" err="1"/>
              <a:t>Kết</a:t>
            </a:r>
            <a:r>
              <a:rPr lang="en-US" sz="2133" b="1" dirty="0"/>
              <a:t> </a:t>
            </a:r>
            <a:r>
              <a:rPr lang="en-US" sz="2133" b="1" dirty="0" err="1"/>
              <a:t>luận</a:t>
            </a:r>
            <a:endParaRPr lang="en-US" sz="2133" b="1" dirty="0"/>
          </a:p>
        </p:txBody>
      </p:sp>
      <p:sp>
        <p:nvSpPr>
          <p:cNvPr id="2364" name="Google Shape;2364;p37"/>
          <p:cNvSpPr txBox="1">
            <a:spLocks noGrp="1"/>
          </p:cNvSpPr>
          <p:nvPr>
            <p:ph type="subTitle" idx="8"/>
          </p:nvPr>
        </p:nvSpPr>
        <p:spPr>
          <a:xfrm>
            <a:off x="1955797" y="5513433"/>
            <a:ext cx="3312000" cy="60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867"/>
              <a:t>Kết luận, hướng phát triển của nghiên cứu</a:t>
            </a:r>
            <a:endParaRPr sz="1867"/>
          </a:p>
        </p:txBody>
      </p:sp>
      <p:sp>
        <p:nvSpPr>
          <p:cNvPr id="2365" name="Google Shape;2365;p37"/>
          <p:cNvSpPr txBox="1">
            <a:spLocks noGrp="1"/>
          </p:cNvSpPr>
          <p:nvPr>
            <p:ph type="title" idx="15"/>
          </p:nvPr>
        </p:nvSpPr>
        <p:spPr>
          <a:xfrm>
            <a:off x="1061907" y="5417423"/>
            <a:ext cx="480400" cy="36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733"/>
              <a:t>05</a:t>
            </a:r>
            <a:endParaRPr sz="1733"/>
          </a:p>
        </p:txBody>
      </p:sp>
      <p:sp>
        <p:nvSpPr>
          <p:cNvPr id="270" name="Google Shape;2091;p36">
            <a:extLst>
              <a:ext uri="{FF2B5EF4-FFF2-40B4-BE49-F238E27FC236}">
                <a16:creationId xmlns:a16="http://schemas.microsoft.com/office/drawing/2014/main" id="{DB1C0A1B-C0B7-4535-88C0-9879E1117353}"/>
              </a:ext>
            </a:extLst>
          </p:cNvPr>
          <p:cNvSpPr txBox="1"/>
          <p:nvPr/>
        </p:nvSpPr>
        <p:spPr>
          <a:xfrm>
            <a:off x="6354061" y="695173"/>
            <a:ext cx="4710400" cy="112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-US" sz="2667" kern="0" dirty="0">
                <a:solidFill>
                  <a:srgbClr val="1D6899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NỘI DUNG TRÌNH BÀY</a:t>
            </a:r>
            <a:endParaRPr sz="2667" kern="0" dirty="0">
              <a:solidFill>
                <a:srgbClr val="1D6899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38"/>
          <p:cNvSpPr txBox="1">
            <a:spLocks noGrp="1"/>
          </p:cNvSpPr>
          <p:nvPr>
            <p:ph type="title"/>
          </p:nvPr>
        </p:nvSpPr>
        <p:spPr>
          <a:xfrm>
            <a:off x="3962400" y="3162548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333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MỞ ĐẦU</a:t>
            </a:r>
            <a:endParaRPr sz="5333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371" name="Google Shape;2371;p38"/>
          <p:cNvSpPr txBox="1">
            <a:spLocks noGrp="1"/>
          </p:cNvSpPr>
          <p:nvPr>
            <p:ph type="title" idx="2"/>
          </p:nvPr>
        </p:nvSpPr>
        <p:spPr>
          <a:xfrm>
            <a:off x="3962400" y="17360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72" name="Google Shape;2372;p38"/>
          <p:cNvSpPr txBox="1">
            <a:spLocks noGrp="1"/>
          </p:cNvSpPr>
          <p:nvPr>
            <p:ph type="subTitle" idx="1"/>
          </p:nvPr>
        </p:nvSpPr>
        <p:spPr>
          <a:xfrm>
            <a:off x="3033710" y="4235348"/>
            <a:ext cx="6124580" cy="8001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vi-VN" sz="3600">
                <a:solidFill>
                  <a:schemeClr val="accent5"/>
                </a:solidFill>
              </a:rPr>
              <a:t>MỤC ĐÍCH CỦA ĐỀ TÀI</a:t>
            </a:r>
            <a:endParaRPr sz="36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9"/>
          <p:cNvSpPr txBox="1">
            <a:spLocks noGrp="1"/>
          </p:cNvSpPr>
          <p:nvPr>
            <p:ph type="title"/>
          </p:nvPr>
        </p:nvSpPr>
        <p:spPr>
          <a:xfrm>
            <a:off x="3370999" y="337791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4400">
                <a:solidFill>
                  <a:srgbClr val="325D79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MỤC ĐÍCH CỦA ĐỀ TÀI </a:t>
            </a:r>
            <a:endParaRPr sz="4400">
              <a:solidFill>
                <a:srgbClr val="325D79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3CE9E4-CECC-A16F-655F-8B9897D10BCE}"/>
              </a:ext>
            </a:extLst>
          </p:cNvPr>
          <p:cNvSpPr/>
          <p:nvPr/>
        </p:nvSpPr>
        <p:spPr>
          <a:xfrm>
            <a:off x="2393702" y="1841300"/>
            <a:ext cx="740459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Tự động nhận diện và hiển thị màu sắc chính</a:t>
            </a:r>
          </a:p>
          <a:p>
            <a:pPr algn="ctr"/>
            <a:r>
              <a:rPr lang="vi-VN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&lt;Nhận diện bằng ảnh hoặc camera&gt;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E58B8-DCA3-D7EF-B969-5406AD464BC7}"/>
              </a:ext>
            </a:extLst>
          </p:cNvPr>
          <p:cNvSpPr/>
          <p:nvPr/>
        </p:nvSpPr>
        <p:spPr>
          <a:xfrm>
            <a:off x="2146649" y="4725873"/>
            <a:ext cx="789869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Giúp xác định màu nhanh chóng, phục vụ các bài toán thực tế như thiết kế, phân tích hình ảnh.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BB38D-4F6D-3EA9-C26D-A9FBCBEFF040}"/>
              </a:ext>
            </a:extLst>
          </p:cNvPr>
          <p:cNvSpPr/>
          <p:nvPr/>
        </p:nvSpPr>
        <p:spPr>
          <a:xfrm>
            <a:off x="2622129" y="3548128"/>
            <a:ext cx="69477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 dụng Kmeans để tìm màu sắc nổi bật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>
          <a:extLst>
            <a:ext uri="{FF2B5EF4-FFF2-40B4-BE49-F238E27FC236}">
              <a16:creationId xmlns:a16="http://schemas.microsoft.com/office/drawing/2014/main" id="{C00802F8-4B71-328C-B687-353C2A785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38">
            <a:extLst>
              <a:ext uri="{FF2B5EF4-FFF2-40B4-BE49-F238E27FC236}">
                <a16:creationId xmlns:a16="http://schemas.microsoft.com/office/drawing/2014/main" id="{6579E267-4596-330B-AD99-F0B925496B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0" y="3429000"/>
            <a:ext cx="68580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sz="5333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CÁC THƯ VIỆN SỬ DỤNG</a:t>
            </a:r>
            <a:endParaRPr sz="5333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371" name="Google Shape;2371;p38">
            <a:extLst>
              <a:ext uri="{FF2B5EF4-FFF2-40B4-BE49-F238E27FC236}">
                <a16:creationId xmlns:a16="http://schemas.microsoft.com/office/drawing/2014/main" id="{507FA3AB-E69A-7D4C-B40A-2A469043C5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62400" y="17360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>
                <a:solidFill>
                  <a:schemeClr val="accent5"/>
                </a:solidFill>
              </a:rPr>
              <a:t>02</a:t>
            </a: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7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8861D7-8999-FEBA-C3C9-B36E0853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3" y="750022"/>
            <a:ext cx="1291187" cy="12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89D60-381C-CD8D-A39E-6301D04662BF}"/>
              </a:ext>
            </a:extLst>
          </p:cNvPr>
          <p:cNvSpPr txBox="1"/>
          <p:nvPr/>
        </p:nvSpPr>
        <p:spPr>
          <a:xfrm>
            <a:off x="2278380" y="1066916"/>
            <a:ext cx="3594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81B3A"/>
                </a:solidFill>
                <a:effectLst/>
                <a:latin typeface="SegoeuiPc"/>
              </a:rPr>
              <a:t>Xử lý hình ảnh, đọc/ghi dữ liệu từ camera. Chuyển đổi không gian màu (BGR → RGB, HSV).</a:t>
            </a:r>
            <a:endParaRPr lang="en-US" b="1"/>
          </a:p>
        </p:txBody>
      </p:sp>
      <p:pic>
        <p:nvPicPr>
          <p:cNvPr id="2050" name="Picture 2" descr="Pandas: Python for Data Analysis - AI-Powered Learning for Developers">
            <a:extLst>
              <a:ext uri="{FF2B5EF4-FFF2-40B4-BE49-F238E27FC236}">
                <a16:creationId xmlns:a16="http://schemas.microsoft.com/office/drawing/2014/main" id="{AE1FF38F-B7D2-8A33-8379-947380EC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72" y="2877830"/>
            <a:ext cx="1789027" cy="11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A45773-01E0-0F3A-4D06-03D7A1C322DE}"/>
              </a:ext>
            </a:extLst>
          </p:cNvPr>
          <p:cNvSpPr txBox="1"/>
          <p:nvPr/>
        </p:nvSpPr>
        <p:spPr>
          <a:xfrm>
            <a:off x="2379980" y="3244334"/>
            <a:ext cx="3350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Đọc dữ liệu từ file CSV chứa thông tin màu sắc.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1D4A7B-3365-E588-425B-8398EC48A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72" y="4494032"/>
            <a:ext cx="2281788" cy="13014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B9395D-D0FE-3E3A-7A1F-F77FAE48E5F6}"/>
              </a:ext>
            </a:extLst>
          </p:cNvPr>
          <p:cNvSpPr txBox="1"/>
          <p:nvPr/>
        </p:nvSpPr>
        <p:spPr>
          <a:xfrm>
            <a:off x="2821940" y="4611968"/>
            <a:ext cx="3954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Thuật toán KMeans để phân cụm màu sắc.Đánh giá hiệu suất phân cụm bằng Accuracy, Precision, Recall, F1-Score.</a:t>
            </a:r>
          </a:p>
        </p:txBody>
      </p:sp>
      <p:pic>
        <p:nvPicPr>
          <p:cNvPr id="2052" name="Picture 4" descr="How to Create Graphical User Interfaces in Python | Tkinter Course">
            <a:extLst>
              <a:ext uri="{FF2B5EF4-FFF2-40B4-BE49-F238E27FC236}">
                <a16:creationId xmlns:a16="http://schemas.microsoft.com/office/drawing/2014/main" id="{0D886515-7A22-5C45-CD40-DFBF12E7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2897094"/>
            <a:ext cx="2878987" cy="15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70E1E5-B270-4C65-AB27-85DE3D482607}"/>
              </a:ext>
            </a:extLst>
          </p:cNvPr>
          <p:cNvSpPr txBox="1"/>
          <p:nvPr/>
        </p:nvSpPr>
        <p:spPr>
          <a:xfrm>
            <a:off x="7184137" y="4611968"/>
            <a:ext cx="4705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Tạo giao diện người dùng đơn giản (mở camera, chọn ảnh, thoát chương trình).</a:t>
            </a:r>
          </a:p>
        </p:txBody>
      </p:sp>
    </p:spTree>
    <p:extLst>
      <p:ext uri="{BB962C8B-B14F-4D97-AF65-F5344CB8AC3E}">
        <p14:creationId xmlns:p14="http://schemas.microsoft.com/office/powerpoint/2010/main" val="335926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>
          <a:extLst>
            <a:ext uri="{FF2B5EF4-FFF2-40B4-BE49-F238E27FC236}">
              <a16:creationId xmlns:a16="http://schemas.microsoft.com/office/drawing/2014/main" id="{7204F3C7-5F7A-592D-11D1-A3B27628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2">
            <a:extLst>
              <a:ext uri="{FF2B5EF4-FFF2-40B4-BE49-F238E27FC236}">
                <a16:creationId xmlns:a16="http://schemas.microsoft.com/office/drawing/2014/main" id="{9155F115-66AA-DC8F-66AD-28D9834C29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2333" y="3430167"/>
            <a:ext cx="65476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vi-VN" sz="5333">
                <a:solidFill>
                  <a:schemeClr val="accent5"/>
                </a:solidFill>
                <a:latin typeface="Barlow Semi Condensed ExtraBold"/>
                <a:ea typeface="Barlow Semi Condensed ExtraBold"/>
                <a:cs typeface="Barlow Semi Condensed ExtraBold"/>
                <a:sym typeface="Barlow Semi Condensed ExtraBold"/>
              </a:rPr>
              <a:t>Áp dụng Kmeans</a:t>
            </a:r>
            <a:endParaRPr sz="5333">
              <a:solidFill>
                <a:schemeClr val="accent5"/>
              </a:solidFill>
              <a:latin typeface="Barlow Semi Condensed ExtraBold"/>
              <a:ea typeface="Barlow Semi Condensed ExtraBold"/>
              <a:cs typeface="Barlow Semi Condensed ExtraBold"/>
              <a:sym typeface="Barlow Semi Condensed ExtraBold"/>
            </a:endParaRPr>
          </a:p>
        </p:txBody>
      </p:sp>
      <p:sp>
        <p:nvSpPr>
          <p:cNvPr id="2402" name="Google Shape;2402;p42">
            <a:extLst>
              <a:ext uri="{FF2B5EF4-FFF2-40B4-BE49-F238E27FC236}">
                <a16:creationId xmlns:a16="http://schemas.microsoft.com/office/drawing/2014/main" id="{DAD9515C-D44D-61DF-6FA9-53AC771B3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3000" y="1750600"/>
            <a:ext cx="5206000" cy="186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1AD5E1-53EA-4853-120E-C326F445EFCE}"/>
              </a:ext>
            </a:extLst>
          </p:cNvPr>
          <p:cNvSpPr txBox="1"/>
          <p:nvPr/>
        </p:nvSpPr>
        <p:spPr>
          <a:xfrm>
            <a:off x="1657350" y="2375302"/>
            <a:ext cx="8877300" cy="2524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 ảnh và chuyển đổi không gian màu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Ảnh đầu vào (BGR) được chuyển sang không gian màu RGB để phân tích màu sắc.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Resize ảnh để giảm độ phức tạp: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 được resize thành kích thước nhỏ hơn (50x50) pixel để giảm số lượng điểm dữ liệu cần tính toán.</a:t>
            </a:r>
          </a:p>
          <a:p>
            <a:pPr marL="342900" marR="0" lvl="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 ảnh thành mảng điểm màu: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Ảnh được chuyển thành mảng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điểm dữ liệu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mỗi điểm là một pixel với 3 thành phần màu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(R, G, B)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C12612-FD6E-CE7E-1163-6C46C14E459E}"/>
              </a:ext>
            </a:extLst>
          </p:cNvPr>
          <p:cNvSpPr/>
          <p:nvPr/>
        </p:nvSpPr>
        <p:spPr>
          <a:xfrm>
            <a:off x="2374372" y="1130187"/>
            <a:ext cx="74432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Bước 1: Tiền xử lý dữ liệu hình ảnh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1030</Words>
  <Application>Microsoft Office PowerPoint</Application>
  <PresentationFormat>Widescreen</PresentationFormat>
  <Paragraphs>108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Aptos</vt:lpstr>
      <vt:lpstr>Arial</vt:lpstr>
      <vt:lpstr>Barlow Semi Condensed</vt:lpstr>
      <vt:lpstr>Barlow Semi Condensed ExtraBold</vt:lpstr>
      <vt:lpstr>Barlow Semi Condensed Medium</vt:lpstr>
      <vt:lpstr>Fjalla One</vt:lpstr>
      <vt:lpstr>Nunito ExtraBold</vt:lpstr>
      <vt:lpstr>Nunito Medium</vt:lpstr>
      <vt:lpstr>Nunito Sans SemiBold</vt:lpstr>
      <vt:lpstr>Roboto Condensed Light</vt:lpstr>
      <vt:lpstr>SegoeuiPc</vt:lpstr>
      <vt:lpstr>Symbol</vt:lpstr>
      <vt:lpstr>Times New Roman</vt:lpstr>
      <vt:lpstr>Wingdings</vt:lpstr>
      <vt:lpstr>Technology Consulting by Slidesgo</vt:lpstr>
      <vt:lpstr>PowerPoint Presentation</vt:lpstr>
      <vt:lpstr>PowerPoint Presentation</vt:lpstr>
      <vt:lpstr>01</vt:lpstr>
      <vt:lpstr>MỞ ĐẦU</vt:lpstr>
      <vt:lpstr>MỤC ĐÍCH CỦA ĐỀ TÀI </vt:lpstr>
      <vt:lpstr>CÁC THƯ VIỆN SỬ DỤNG</vt:lpstr>
      <vt:lpstr>PowerPoint Presentation</vt:lpstr>
      <vt:lpstr>Áp dụng Kmeans</vt:lpstr>
      <vt:lpstr>PowerPoint Presentation</vt:lpstr>
      <vt:lpstr>PowerPoint Presentation</vt:lpstr>
      <vt:lpstr>PowerPoint Presentation</vt:lpstr>
      <vt:lpstr>KẾT QUẢ</vt:lpstr>
      <vt:lpstr>PowerPoint Presentation</vt:lpstr>
      <vt:lpstr>KIỂM TRA BẰNG CAMERA</vt:lpstr>
      <vt:lpstr>KẾT LUẬN</vt:lpstr>
      <vt:lpstr>KẾT LUẬN</vt:lpstr>
      <vt:lpstr>Hạn chế</vt:lpstr>
      <vt:lpstr>HƯỚNG PHÁT TRIỂN</vt:lpstr>
      <vt:lpstr>LỜI CẢM 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Khánh Nguyễn</dc:creator>
  <cp:lastModifiedBy>Khánh Nguyễn</cp:lastModifiedBy>
  <cp:revision>1</cp:revision>
  <dcterms:created xsi:type="dcterms:W3CDTF">2024-12-08T03:26:16Z</dcterms:created>
  <dcterms:modified xsi:type="dcterms:W3CDTF">2024-12-08T17:54:39Z</dcterms:modified>
</cp:coreProperties>
</file>