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1" r:id="rId16"/>
    <p:sldId id="272" r:id="rId17"/>
    <p:sldId id="273" r:id="rId18"/>
    <p:sldId id="274" r:id="rId19"/>
    <p:sldId id="276" r:id="rId20"/>
    <p:sldId id="275" r:id="rId21"/>
    <p:sldId id="278" r:id="rId22"/>
    <p:sldId id="268"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93" r:id="rId37"/>
    <p:sldId id="294" r:id="rId38"/>
    <p:sldId id="283" r:id="rId39"/>
  </p:sldIdLst>
  <p:sldSz cx="9144000" cy="5147945" type="screen16x9"/>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userDrawn="1">
          <p15:clr>
            <a:srgbClr val="A4A3A4"/>
          </p15:clr>
        </p15:guide>
        <p15:guide id="2" pos="2880" userDrawn="1">
          <p15:clr>
            <a:srgbClr val="A4A3A4"/>
          </p15:clr>
        </p15:guide>
        <p15:guide id="1" orient="horz" pos="1621" userDrawn="1">
          <p15:clr>
            <a:srgbClr val="A4A3A4"/>
          </p15:clr>
        </p15:guide>
        <p15:guide id="2" pos="2920" userDrawn="1">
          <p15:clr>
            <a:srgbClr val="A4A3A4"/>
          </p15:clr>
        </p15:guide>
        <p15:guide id="1" orient="horz" pos="1612" userDrawn="1">
          <p15:clr>
            <a:srgbClr val="A4A3A4"/>
          </p15:clr>
        </p15:guide>
        <p15:guide id="1" orient="horz" pos="15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1517" y="-67"/>
      </p:cViewPr>
      <p:guideLst>
        <p:guide orient="horz" pos="1621"/>
        <p:guide pos="2880"/>
        <p:guide orient="horz" pos="1621"/>
        <p:guide pos="2920"/>
        <p:guide orient="horz" pos="1612"/>
        <p:guide orient="horz" pos="15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8169" y="1143000"/>
            <a:ext cx="548166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9217"/>
            <a:ext cx="7772400" cy="1103483"/>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2917200"/>
            <a:ext cx="6400800" cy="1315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6435" indent="0" algn="ctr">
              <a:buNone/>
              <a:defRPr>
                <a:solidFill>
                  <a:schemeClr val="tx1">
                    <a:tint val="75000"/>
                  </a:schemeClr>
                </a:solidFill>
              </a:defRPr>
            </a:lvl3pPr>
            <a:lvl4pPr marL="1029335" indent="0" algn="ctr">
              <a:buNone/>
              <a:defRPr>
                <a:solidFill>
                  <a:schemeClr val="tx1">
                    <a:tint val="75000"/>
                  </a:schemeClr>
                </a:solidFill>
              </a:defRPr>
            </a:lvl4pPr>
            <a:lvl5pPr marL="1372870" indent="0" algn="ctr">
              <a:buNone/>
              <a:defRPr>
                <a:solidFill>
                  <a:schemeClr val="tx1">
                    <a:tint val="75000"/>
                  </a:schemeClr>
                </a:solidFill>
              </a:defRPr>
            </a:lvl5pPr>
            <a:lvl6pPr marL="1715770" indent="0" algn="ctr">
              <a:buNone/>
              <a:defRPr>
                <a:solidFill>
                  <a:schemeClr val="tx1">
                    <a:tint val="75000"/>
                  </a:schemeClr>
                </a:solidFill>
              </a:defRPr>
            </a:lvl6pPr>
            <a:lvl7pPr marL="2059305" indent="0" algn="ctr">
              <a:buNone/>
              <a:defRPr>
                <a:solidFill>
                  <a:schemeClr val="tx1">
                    <a:tint val="75000"/>
                  </a:schemeClr>
                </a:solidFill>
              </a:defRPr>
            </a:lvl7pPr>
            <a:lvl8pPr marL="2402205" indent="0" algn="ctr">
              <a:buNone/>
              <a:defRPr>
                <a:solidFill>
                  <a:schemeClr val="tx1">
                    <a:tint val="75000"/>
                  </a:schemeClr>
                </a:solidFill>
              </a:defRPr>
            </a:lvl8pPr>
            <a:lvl9pPr marL="274574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104CD874-5A32-4F2B-AFD2-D8F0CE42A28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600"/>
            <a:ext cx="5486400" cy="425425"/>
          </a:xfrm>
        </p:spPr>
        <p:txBody>
          <a:bodyPr anchor="b"/>
          <a:lstStyle>
            <a:lvl1pPr algn="l">
              <a:defRPr sz="1500" b="1"/>
            </a:lvl1pPr>
          </a:lstStyle>
          <a:p>
            <a:r>
              <a:rPr lang="en-US" smtClean="0"/>
              <a:t>Click to edit Master title style</a:t>
            </a:r>
            <a:endParaRPr lang="vi-VN"/>
          </a:p>
        </p:txBody>
      </p:sp>
      <p:sp>
        <p:nvSpPr>
          <p:cNvPr id="3" name="Picture Placeholder 2"/>
          <p:cNvSpPr>
            <a:spLocks noGrp="1"/>
          </p:cNvSpPr>
          <p:nvPr>
            <p:ph type="pic" idx="1"/>
          </p:nvPr>
        </p:nvSpPr>
        <p:spPr>
          <a:xfrm>
            <a:off x="1792288" y="459983"/>
            <a:ext cx="5486400" cy="3088800"/>
          </a:xfrm>
        </p:spPr>
        <p:txBody>
          <a:bodyPr/>
          <a:lstStyle>
            <a:lvl1pPr marL="0" indent="0">
              <a:buNone/>
              <a:defRPr sz="2400"/>
            </a:lvl1pPr>
            <a:lvl2pPr marL="342900" indent="0">
              <a:buNone/>
              <a:defRPr sz="2100"/>
            </a:lvl2pPr>
            <a:lvl3pPr marL="686435" indent="0">
              <a:buNone/>
              <a:defRPr sz="1800"/>
            </a:lvl3pPr>
            <a:lvl4pPr marL="1029335" indent="0">
              <a:buNone/>
              <a:defRPr sz="1500"/>
            </a:lvl4pPr>
            <a:lvl5pPr marL="1372870" indent="0">
              <a:buNone/>
              <a:defRPr sz="1500"/>
            </a:lvl5pPr>
            <a:lvl6pPr marL="1715770" indent="0">
              <a:buNone/>
              <a:defRPr sz="1500"/>
            </a:lvl6pPr>
            <a:lvl7pPr marL="2059305" indent="0">
              <a:buNone/>
              <a:defRPr sz="1500"/>
            </a:lvl7pPr>
            <a:lvl8pPr marL="2402205" indent="0">
              <a:buNone/>
              <a:defRPr sz="1500"/>
            </a:lvl8pPr>
            <a:lvl9pPr marL="2745740" indent="0">
              <a:buNone/>
              <a:defRPr sz="1500"/>
            </a:lvl9pPr>
          </a:lstStyle>
          <a:p>
            <a:endParaRPr lang="vi-VN"/>
          </a:p>
        </p:txBody>
      </p:sp>
      <p:sp>
        <p:nvSpPr>
          <p:cNvPr id="4" name="Text Placeholder 3"/>
          <p:cNvSpPr>
            <a:spLocks noGrp="1"/>
          </p:cNvSpPr>
          <p:nvPr>
            <p:ph type="body" sz="half" idx="2"/>
          </p:nvPr>
        </p:nvSpPr>
        <p:spPr>
          <a:xfrm>
            <a:off x="1792288" y="4029026"/>
            <a:ext cx="5486400" cy="604175"/>
          </a:xfrm>
        </p:spPr>
        <p:txBody>
          <a:bodyPr/>
          <a:lstStyle>
            <a:lvl1pPr marL="0" indent="0">
              <a:buNone/>
              <a:defRPr sz="1050"/>
            </a:lvl1pPr>
            <a:lvl2pPr marL="342900" indent="0">
              <a:buNone/>
              <a:defRPr sz="900"/>
            </a:lvl2pPr>
            <a:lvl3pPr marL="686435" indent="0">
              <a:buNone/>
              <a:defRPr sz="750"/>
            </a:lvl3pPr>
            <a:lvl4pPr marL="1029335" indent="0">
              <a:buNone/>
              <a:defRPr sz="675"/>
            </a:lvl4pPr>
            <a:lvl5pPr marL="1372870" indent="0">
              <a:buNone/>
              <a:defRPr sz="675"/>
            </a:lvl5pPr>
            <a:lvl6pPr marL="1715770" indent="0">
              <a:buNone/>
              <a:defRPr sz="675"/>
            </a:lvl6pPr>
            <a:lvl7pPr marL="2059305" indent="0">
              <a:buNone/>
              <a:defRPr sz="675"/>
            </a:lvl7pPr>
            <a:lvl8pPr marL="2402205" indent="0">
              <a:buNone/>
              <a:defRPr sz="675"/>
            </a:lvl8pPr>
            <a:lvl9pPr marL="2745740" indent="0">
              <a:buNone/>
              <a:defRPr sz="67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04CD874-5A32-4F2B-AFD2-D8F0CE42A289}"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104CD874-5A32-4F2B-AFD2-D8F0CE42A28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159"/>
            <a:ext cx="2057400" cy="4392483"/>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06159"/>
            <a:ext cx="6019800" cy="439248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104CD874-5A32-4F2B-AFD2-D8F0CE42A28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4CD874-5A32-4F2B-AFD2-D8F0CE42A289}"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10"/>
          </p:nvPr>
        </p:nvSpPr>
        <p:spPr/>
        <p:txBody>
          <a:bodyPr/>
          <a:lstStyle/>
          <a:p>
            <a:fld id="{104CD874-5A32-4F2B-AFD2-D8F0CE42A28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067"/>
            <a:ext cx="7772400" cy="1022450"/>
          </a:xfrm>
        </p:spPr>
        <p:txBody>
          <a:bodyPr anchor="t"/>
          <a:lstStyle>
            <a:lvl1pPr algn="l">
              <a:defRPr sz="3005"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181942"/>
            <a:ext cx="7772400" cy="1126125"/>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6435" indent="0">
              <a:buNone/>
              <a:defRPr sz="1200">
                <a:solidFill>
                  <a:schemeClr val="tx1">
                    <a:tint val="75000"/>
                  </a:schemeClr>
                </a:solidFill>
              </a:defRPr>
            </a:lvl3pPr>
            <a:lvl4pPr marL="1029335" indent="0">
              <a:buNone/>
              <a:defRPr sz="1050">
                <a:solidFill>
                  <a:schemeClr val="tx1">
                    <a:tint val="75000"/>
                  </a:schemeClr>
                </a:solidFill>
              </a:defRPr>
            </a:lvl4pPr>
            <a:lvl5pPr marL="1372870" indent="0">
              <a:buNone/>
              <a:defRPr sz="1050">
                <a:solidFill>
                  <a:schemeClr val="tx1">
                    <a:tint val="75000"/>
                  </a:schemeClr>
                </a:solidFill>
              </a:defRPr>
            </a:lvl5pPr>
            <a:lvl6pPr marL="1715770" indent="0">
              <a:buNone/>
              <a:defRPr sz="1050">
                <a:solidFill>
                  <a:schemeClr val="tx1">
                    <a:tint val="75000"/>
                  </a:schemeClr>
                </a:solidFill>
              </a:defRPr>
            </a:lvl6pPr>
            <a:lvl7pPr marL="2059305" indent="0">
              <a:buNone/>
              <a:defRPr sz="1050">
                <a:solidFill>
                  <a:schemeClr val="tx1">
                    <a:tint val="75000"/>
                  </a:schemeClr>
                </a:solidFill>
              </a:defRPr>
            </a:lvl7pPr>
            <a:lvl8pPr marL="2402205" indent="0">
              <a:buNone/>
              <a:defRPr sz="1050">
                <a:solidFill>
                  <a:schemeClr val="tx1">
                    <a:tint val="75000"/>
                  </a:schemeClr>
                </a:solidFill>
              </a:defRPr>
            </a:lvl8pPr>
            <a:lvl9pPr marL="2745740" indent="0">
              <a:buNone/>
              <a:defRPr sz="105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04CD874-5A32-4F2B-AFD2-D8F0CE42A28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201200"/>
            <a:ext cx="4038600" cy="339744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Content Placeholder 3"/>
          <p:cNvSpPr>
            <a:spLocks noGrp="1"/>
          </p:cNvSpPr>
          <p:nvPr>
            <p:ph sz="half" idx="2"/>
          </p:nvPr>
        </p:nvSpPr>
        <p:spPr>
          <a:xfrm>
            <a:off x="4648200" y="1201200"/>
            <a:ext cx="4038600" cy="339744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5" name="Date Placeholder 4"/>
          <p:cNvSpPr>
            <a:spLocks noGrp="1"/>
          </p:cNvSpPr>
          <p:nvPr>
            <p:ph type="dt" sz="half" idx="10"/>
          </p:nvPr>
        </p:nvSpPr>
        <p:spPr/>
        <p:txBody>
          <a:bodyPr/>
          <a:lstStyle/>
          <a:p>
            <a:fld id="{104CD874-5A32-4F2B-AFD2-D8F0CE42A289}"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152342"/>
            <a:ext cx="4040188" cy="480241"/>
          </a:xfrm>
        </p:spPr>
        <p:txBody>
          <a:bodyPr anchor="b"/>
          <a:lstStyle>
            <a:lvl1pPr marL="0" indent="0">
              <a:buNone/>
              <a:defRPr sz="1800" b="1"/>
            </a:lvl1pPr>
            <a:lvl2pPr marL="342900" indent="0">
              <a:buNone/>
              <a:defRPr sz="1500" b="1"/>
            </a:lvl2pPr>
            <a:lvl3pPr marL="686435" indent="0">
              <a:buNone/>
              <a:defRPr sz="1350" b="1"/>
            </a:lvl3pPr>
            <a:lvl4pPr marL="1029335" indent="0">
              <a:buNone/>
              <a:defRPr sz="1200" b="1"/>
            </a:lvl4pPr>
            <a:lvl5pPr marL="1372870" indent="0">
              <a:buNone/>
              <a:defRPr sz="1200" b="1"/>
            </a:lvl5pPr>
            <a:lvl6pPr marL="1715770" indent="0">
              <a:buNone/>
              <a:defRPr sz="1200" b="1"/>
            </a:lvl6pPr>
            <a:lvl7pPr marL="2059305" indent="0">
              <a:buNone/>
              <a:defRPr sz="1200" b="1"/>
            </a:lvl7pPr>
            <a:lvl8pPr marL="2402205" indent="0">
              <a:buNone/>
              <a:defRPr sz="1200" b="1"/>
            </a:lvl8pPr>
            <a:lvl9pPr marL="274574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2583"/>
            <a:ext cx="4040188" cy="296605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5" name="Text Placeholder 4"/>
          <p:cNvSpPr>
            <a:spLocks noGrp="1"/>
          </p:cNvSpPr>
          <p:nvPr>
            <p:ph type="body" sz="quarter" idx="3"/>
          </p:nvPr>
        </p:nvSpPr>
        <p:spPr>
          <a:xfrm>
            <a:off x="4645025" y="1152342"/>
            <a:ext cx="4041775" cy="480241"/>
          </a:xfrm>
        </p:spPr>
        <p:txBody>
          <a:bodyPr anchor="b"/>
          <a:lstStyle>
            <a:lvl1pPr marL="0" indent="0">
              <a:buNone/>
              <a:defRPr sz="1800" b="1"/>
            </a:lvl1pPr>
            <a:lvl2pPr marL="342900" indent="0">
              <a:buNone/>
              <a:defRPr sz="1500" b="1"/>
            </a:lvl2pPr>
            <a:lvl3pPr marL="686435" indent="0">
              <a:buNone/>
              <a:defRPr sz="1350" b="1"/>
            </a:lvl3pPr>
            <a:lvl4pPr marL="1029335" indent="0">
              <a:buNone/>
              <a:defRPr sz="1200" b="1"/>
            </a:lvl4pPr>
            <a:lvl5pPr marL="1372870" indent="0">
              <a:buNone/>
              <a:defRPr sz="1200" b="1"/>
            </a:lvl5pPr>
            <a:lvl6pPr marL="1715770" indent="0">
              <a:buNone/>
              <a:defRPr sz="1200" b="1"/>
            </a:lvl6pPr>
            <a:lvl7pPr marL="2059305" indent="0">
              <a:buNone/>
              <a:defRPr sz="1200" b="1"/>
            </a:lvl7pPr>
            <a:lvl8pPr marL="2402205" indent="0">
              <a:buNone/>
              <a:defRPr sz="1200" b="1"/>
            </a:lvl8pPr>
            <a:lvl9pPr marL="274574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2583"/>
            <a:ext cx="4041775" cy="296605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7" name="Date Placeholder 6"/>
          <p:cNvSpPr>
            <a:spLocks noGrp="1"/>
          </p:cNvSpPr>
          <p:nvPr>
            <p:ph type="dt" sz="half" idx="10"/>
          </p:nvPr>
        </p:nvSpPr>
        <p:spPr/>
        <p:txBody>
          <a:bodyPr/>
          <a:lstStyle/>
          <a:p>
            <a:fld id="{104CD874-5A32-4F2B-AFD2-D8F0CE42A289}"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104CD874-5A32-4F2B-AFD2-D8F0CE42A289}"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CD874-5A32-4F2B-AFD2-D8F0CE42A289}"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967"/>
            <a:ext cx="3008313" cy="872300"/>
          </a:xfrm>
        </p:spPr>
        <p:txBody>
          <a:bodyPr anchor="b"/>
          <a:lstStyle>
            <a:lvl1pPr algn="l">
              <a:defRPr sz="1500" b="1"/>
            </a:lvl1pPr>
          </a:lstStyle>
          <a:p>
            <a:r>
              <a:rPr lang="en-US" smtClean="0"/>
              <a:t>Click to edit Master title style</a:t>
            </a:r>
            <a:endParaRPr lang="vi-VN"/>
          </a:p>
        </p:txBody>
      </p:sp>
      <p:sp>
        <p:nvSpPr>
          <p:cNvPr id="3" name="Content Placeholder 2"/>
          <p:cNvSpPr>
            <a:spLocks noGrp="1"/>
          </p:cNvSpPr>
          <p:nvPr>
            <p:ph idx="1"/>
          </p:nvPr>
        </p:nvSpPr>
        <p:spPr>
          <a:xfrm>
            <a:off x="3575050" y="204967"/>
            <a:ext cx="5111750" cy="439367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Text Placeholder 3"/>
          <p:cNvSpPr>
            <a:spLocks noGrp="1"/>
          </p:cNvSpPr>
          <p:nvPr>
            <p:ph type="body" sz="half" idx="2"/>
          </p:nvPr>
        </p:nvSpPr>
        <p:spPr>
          <a:xfrm>
            <a:off x="457200" y="1077267"/>
            <a:ext cx="3008313" cy="3521376"/>
          </a:xfrm>
        </p:spPr>
        <p:txBody>
          <a:bodyPr/>
          <a:lstStyle>
            <a:lvl1pPr marL="0" indent="0">
              <a:buNone/>
              <a:defRPr sz="1050"/>
            </a:lvl1pPr>
            <a:lvl2pPr marL="342900" indent="0">
              <a:buNone/>
              <a:defRPr sz="900"/>
            </a:lvl2pPr>
            <a:lvl3pPr marL="686435" indent="0">
              <a:buNone/>
              <a:defRPr sz="750"/>
            </a:lvl3pPr>
            <a:lvl4pPr marL="1029335" indent="0">
              <a:buNone/>
              <a:defRPr sz="675"/>
            </a:lvl4pPr>
            <a:lvl5pPr marL="1372870" indent="0">
              <a:buNone/>
              <a:defRPr sz="675"/>
            </a:lvl5pPr>
            <a:lvl6pPr marL="1715770" indent="0">
              <a:buNone/>
              <a:defRPr sz="675"/>
            </a:lvl6pPr>
            <a:lvl7pPr marL="2059305" indent="0">
              <a:buNone/>
              <a:defRPr sz="675"/>
            </a:lvl7pPr>
            <a:lvl8pPr marL="2402205" indent="0">
              <a:buNone/>
              <a:defRPr sz="675"/>
            </a:lvl8pPr>
            <a:lvl9pPr marL="2745740" indent="0">
              <a:buNone/>
              <a:defRPr sz="67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04CD874-5A32-4F2B-AFD2-D8F0CE42A289}"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536BD29-6FBF-406B-8DE8-65113165B17B}" type="slidenum">
              <a:rPr lang="vi-VN" smtClean="0"/>
            </a:fld>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159"/>
            <a:ext cx="8229600" cy="858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201200"/>
            <a:ext cx="8229600" cy="339744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vi-VN"/>
          </a:p>
        </p:txBody>
      </p:sp>
      <p:sp>
        <p:nvSpPr>
          <p:cNvPr id="4" name="Date Placeholder 3"/>
          <p:cNvSpPr>
            <a:spLocks noGrp="1"/>
          </p:cNvSpPr>
          <p:nvPr>
            <p:ph type="dt" sz="half" idx="2"/>
          </p:nvPr>
        </p:nvSpPr>
        <p:spPr>
          <a:xfrm>
            <a:off x="457200" y="4771434"/>
            <a:ext cx="2133600" cy="274083"/>
          </a:xfrm>
          <a:prstGeom prst="rect">
            <a:avLst/>
          </a:prstGeom>
        </p:spPr>
        <p:txBody>
          <a:bodyPr vert="horz" lIns="91440" tIns="45720" rIns="91440" bIns="45720" rtlCol="0" anchor="ctr"/>
          <a:lstStyle>
            <a:lvl1pPr algn="l">
              <a:defRPr sz="900">
                <a:solidFill>
                  <a:schemeClr val="tx1">
                    <a:tint val="75000"/>
                  </a:schemeClr>
                </a:solidFill>
              </a:defRPr>
            </a:lvl1pPr>
          </a:lstStyle>
          <a:p>
            <a:fld id="{104CD874-5A32-4F2B-AFD2-D8F0CE42A289}" type="datetimeFigureOut">
              <a:rPr lang="vi-VN" smtClean="0"/>
            </a:fld>
            <a:endParaRPr lang="vi-VN"/>
          </a:p>
        </p:txBody>
      </p:sp>
      <p:sp>
        <p:nvSpPr>
          <p:cNvPr id="5" name="Footer Placeholder 4"/>
          <p:cNvSpPr>
            <a:spLocks noGrp="1"/>
          </p:cNvSpPr>
          <p:nvPr>
            <p:ph type="ftr" sz="quarter" idx="3"/>
          </p:nvPr>
        </p:nvSpPr>
        <p:spPr>
          <a:xfrm>
            <a:off x="3124200" y="4771434"/>
            <a:ext cx="2895600" cy="27408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4771434"/>
            <a:ext cx="2133600" cy="274083"/>
          </a:xfrm>
          <a:prstGeom prst="rect">
            <a:avLst/>
          </a:prstGeom>
        </p:spPr>
        <p:txBody>
          <a:bodyPr vert="horz" lIns="91440" tIns="45720" rIns="91440" bIns="45720" rtlCol="0" anchor="ctr"/>
          <a:lstStyle>
            <a:lvl1pPr algn="r">
              <a:defRPr sz="900">
                <a:solidFill>
                  <a:schemeClr val="tx1">
                    <a:tint val="75000"/>
                  </a:schemeClr>
                </a:solidFill>
              </a:defRPr>
            </a:lvl1pPr>
          </a:lstStyle>
          <a:p>
            <a:fld id="{E536BD29-6FBF-406B-8DE8-65113165B17B}"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xStyles>
    <p:titleStyle>
      <a:lvl1pPr algn="ctr" defTabSz="686435" rtl="0" eaLnBrk="1" latinLnBrk="0" hangingPunct="1">
        <a:spcBef>
          <a:spcPct val="0"/>
        </a:spcBef>
        <a:buNone/>
        <a:defRPr sz="3305" kern="1200">
          <a:solidFill>
            <a:schemeClr val="tx1"/>
          </a:solidFill>
          <a:latin typeface="+mj-lt"/>
          <a:ea typeface="+mj-ea"/>
          <a:cs typeface="+mj-cs"/>
        </a:defRPr>
      </a:lvl1pPr>
    </p:titleStyle>
    <p:bodyStyle>
      <a:lvl1pPr marL="257175" indent="-257175" algn="l" defTabSz="686435"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6435"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885" indent="-171450" algn="l" defTabSz="686435"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1420" indent="-171450" algn="l" defTabSz="686435"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4320" indent="-171450" algn="l" defTabSz="686435"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7855" indent="-171450" algn="l" defTabSz="686435"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30755" indent="-171450" algn="l" defTabSz="686435"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4290" indent="-171450" algn="l" defTabSz="686435"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7190" indent="-171450" algn="l" defTabSz="686435"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vi-VN"/>
      </a:defPPr>
      <a:lvl1pPr marL="0" algn="l" defTabSz="686435" rtl="0" eaLnBrk="1" latinLnBrk="0" hangingPunct="1">
        <a:defRPr sz="1350" kern="1200">
          <a:solidFill>
            <a:schemeClr val="tx1"/>
          </a:solidFill>
          <a:latin typeface="+mn-lt"/>
          <a:ea typeface="+mn-ea"/>
          <a:cs typeface="+mn-cs"/>
        </a:defRPr>
      </a:lvl1pPr>
      <a:lvl2pPr marL="342900" algn="l" defTabSz="686435" rtl="0" eaLnBrk="1" latinLnBrk="0" hangingPunct="1">
        <a:defRPr sz="1350" kern="1200">
          <a:solidFill>
            <a:schemeClr val="tx1"/>
          </a:solidFill>
          <a:latin typeface="+mn-lt"/>
          <a:ea typeface="+mn-ea"/>
          <a:cs typeface="+mn-cs"/>
        </a:defRPr>
      </a:lvl2pPr>
      <a:lvl3pPr marL="686435" algn="l" defTabSz="686435" rtl="0" eaLnBrk="1" latinLnBrk="0" hangingPunct="1">
        <a:defRPr sz="1350" kern="1200">
          <a:solidFill>
            <a:schemeClr val="tx1"/>
          </a:solidFill>
          <a:latin typeface="+mn-lt"/>
          <a:ea typeface="+mn-ea"/>
          <a:cs typeface="+mn-cs"/>
        </a:defRPr>
      </a:lvl3pPr>
      <a:lvl4pPr marL="1029335" algn="l" defTabSz="686435" rtl="0" eaLnBrk="1" latinLnBrk="0" hangingPunct="1">
        <a:defRPr sz="1350" kern="1200">
          <a:solidFill>
            <a:schemeClr val="tx1"/>
          </a:solidFill>
          <a:latin typeface="+mn-lt"/>
          <a:ea typeface="+mn-ea"/>
          <a:cs typeface="+mn-cs"/>
        </a:defRPr>
      </a:lvl4pPr>
      <a:lvl5pPr marL="1372870" algn="l" defTabSz="686435" rtl="0" eaLnBrk="1" latinLnBrk="0" hangingPunct="1">
        <a:defRPr sz="1350" kern="1200">
          <a:solidFill>
            <a:schemeClr val="tx1"/>
          </a:solidFill>
          <a:latin typeface="+mn-lt"/>
          <a:ea typeface="+mn-ea"/>
          <a:cs typeface="+mn-cs"/>
        </a:defRPr>
      </a:lvl5pPr>
      <a:lvl6pPr marL="1715770" algn="l" defTabSz="686435" rtl="0" eaLnBrk="1" latinLnBrk="0" hangingPunct="1">
        <a:defRPr sz="1350" kern="1200">
          <a:solidFill>
            <a:schemeClr val="tx1"/>
          </a:solidFill>
          <a:latin typeface="+mn-lt"/>
          <a:ea typeface="+mn-ea"/>
          <a:cs typeface="+mn-cs"/>
        </a:defRPr>
      </a:lvl6pPr>
      <a:lvl7pPr marL="2059305" algn="l" defTabSz="686435" rtl="0" eaLnBrk="1" latinLnBrk="0" hangingPunct="1">
        <a:defRPr sz="1350" kern="1200">
          <a:solidFill>
            <a:schemeClr val="tx1"/>
          </a:solidFill>
          <a:latin typeface="+mn-lt"/>
          <a:ea typeface="+mn-ea"/>
          <a:cs typeface="+mn-cs"/>
        </a:defRPr>
      </a:lvl7pPr>
      <a:lvl8pPr marL="2402205" algn="l" defTabSz="686435" rtl="0" eaLnBrk="1" latinLnBrk="0" hangingPunct="1">
        <a:defRPr sz="1350" kern="1200">
          <a:solidFill>
            <a:schemeClr val="tx1"/>
          </a:solidFill>
          <a:latin typeface="+mn-lt"/>
          <a:ea typeface="+mn-ea"/>
          <a:cs typeface="+mn-cs"/>
        </a:defRPr>
      </a:lvl8pPr>
      <a:lvl9pPr marL="2745740" algn="l" defTabSz="68643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1.xml"/><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1.xml"/><Relationship Id="rId11" Type="http://schemas.openxmlformats.org/officeDocument/2006/relationships/image" Target="../media/image12.png"/><Relationship Id="rId10" Type="http://schemas.openxmlformats.org/officeDocument/2006/relationships/image" Target="../media/image10.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1.xml"/><Relationship Id="rId11" Type="http://schemas.openxmlformats.org/officeDocument/2006/relationships/image" Target="../media/image13.jpeg"/><Relationship Id="rId10" Type="http://schemas.openxmlformats.org/officeDocument/2006/relationships/image" Target="../media/image10.sv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1.xml"/><Relationship Id="rId11" Type="http://schemas.openxmlformats.org/officeDocument/2006/relationships/image" Target="../media/image14.jpeg"/><Relationship Id="rId10" Type="http://schemas.openxmlformats.org/officeDocument/2006/relationships/image" Target="../media/image10.sv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10.sv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1907835" y="845510"/>
            <a:ext cx="4907653" cy="3336467"/>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p>
            <a:endParaRPr lang="vi-VN" dirty="0"/>
          </a:p>
        </p:txBody>
      </p:sp>
      <p:sp>
        <p:nvSpPr>
          <p:cNvPr id="4" name="Freeform 3"/>
          <p:cNvSpPr/>
          <p:nvPr/>
        </p:nvSpPr>
        <p:spPr>
          <a:xfrm rot="15446380">
            <a:off x="-1311109" y="-197581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5" name="Text Box 4"/>
          <p:cNvSpPr txBox="1"/>
          <p:nvPr/>
        </p:nvSpPr>
        <p:spPr>
          <a:xfrm>
            <a:off x="1969770" y="1617690"/>
            <a:ext cx="4836795" cy="368300"/>
          </a:xfrm>
          <a:prstGeom prst="rect">
            <a:avLst/>
          </a:prstGeom>
          <a:noFill/>
        </p:spPr>
        <p:txBody>
          <a:bodyPr wrap="square" rtlCol="0">
            <a:spAutoFit/>
          </a:bodyPr>
          <a:p>
            <a:pPr algn="ctr"/>
            <a:r>
              <a:rPr lang="vi-VN" altLang="en-US">
                <a:latin typeface="Alfa Slab One" panose="00000500000000000000" charset="0"/>
                <a:cs typeface="Alfa Slab One" panose="00000500000000000000" charset="0"/>
              </a:rPr>
              <a:t>CÂU HỎI THẢO LUẬN CHƯƠNG 3</a:t>
            </a:r>
            <a:endParaRPr lang="vi-VN" altLang="en-US">
              <a:latin typeface="Alfa Slab One" panose="00000500000000000000" charset="0"/>
              <a:cs typeface="Alfa Slab One" panose="00000500000000000000" charset="0"/>
            </a:endParaRPr>
          </a:p>
        </p:txBody>
      </p:sp>
      <p:sp>
        <p:nvSpPr>
          <p:cNvPr id="7" name="Text Box 6"/>
          <p:cNvSpPr txBox="1"/>
          <p:nvPr/>
        </p:nvSpPr>
        <p:spPr>
          <a:xfrm>
            <a:off x="1979295" y="3078190"/>
            <a:ext cx="4824730" cy="368300"/>
          </a:xfrm>
          <a:prstGeom prst="rect">
            <a:avLst/>
          </a:prstGeom>
          <a:noFill/>
        </p:spPr>
        <p:txBody>
          <a:bodyPr wrap="square" rtlCol="0">
            <a:spAutoFit/>
          </a:bodyPr>
          <a:p>
            <a:pPr algn="ctr"/>
            <a:r>
              <a:rPr lang="vi-VN" altLang="en-US">
                <a:latin typeface="Alfa Slab One" panose="00000500000000000000" charset="0"/>
                <a:cs typeface="Alfa Slab One" panose="00000500000000000000" charset="0"/>
              </a:rPr>
              <a:t>NHÓM 8</a:t>
            </a:r>
            <a:endParaRPr lang="vi-VN" altLang="en-US">
              <a:latin typeface="Alfa Slab One" panose="00000500000000000000" charset="0"/>
              <a:cs typeface="Alfa Slab One" panose="00000500000000000000" charset="0"/>
            </a:endParaRPr>
          </a:p>
        </p:txBody>
      </p:sp>
      <p:sp>
        <p:nvSpPr>
          <p:cNvPr id="9" name="Freeform 8"/>
          <p:cNvSpPr/>
          <p:nvPr/>
        </p:nvSpPr>
        <p:spPr>
          <a:xfrm rot="15446380">
            <a:off x="7519836" y="-125509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childTnLst>
                                </p:cTn>
                              </p:par>
                            </p:childTnLst>
                          </p:cTn>
                        </p:par>
                        <p:par>
                          <p:cTn id="22" fill="hold">
                            <p:stCondLst>
                              <p:cond delay="1000"/>
                            </p:stCondLst>
                            <p:childTnLst>
                              <p:par>
                                <p:cTn id="23" presetID="2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258216" y="175544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539750" y="1703070"/>
            <a:ext cx="7830185" cy="2648544"/>
            <a:chOff x="1077" y="3486"/>
            <a:chExt cx="12331" cy="7471"/>
          </a:xfrm>
        </p:grpSpPr>
        <p:sp>
          <p:nvSpPr>
            <p:cNvPr id="14" name="Rounded Rectangle 13"/>
            <p:cNvSpPr/>
            <p:nvPr/>
          </p:nvSpPr>
          <p:spPr>
            <a:xfrm>
              <a:off x="1077" y="3486"/>
              <a:ext cx="12331" cy="7471"/>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416" y="3880"/>
              <a:ext cx="11661" cy="4906"/>
            </a:xfrm>
            <a:prstGeom prst="rect">
              <a:avLst/>
            </a:prstGeom>
            <a:noFill/>
          </p:spPr>
          <p:txBody>
            <a:bodyPr wrap="square" rtlCol="0">
              <a:noAutofit/>
            </a:bodyPr>
            <a:p>
              <a:pPr algn="just"/>
              <a:r>
                <a:rPr lang="vi-VN" altLang="en-US">
                  <a:latin typeface="Paytone One" charset="0"/>
                  <a:cs typeface="Paytone One" charset="0"/>
                </a:rPr>
                <a:t>10. Tiếp tục hoàn thiện Nhà nước pháp quyền xã hội chủ nghĩa, xây dựng bộ máy nhà nước tinh gọn, trong sạch,vững mạnh,hoàn thiện hệ thống pháp luật,đẩy mạnh cải cách hành chính, cải cách tư pháp, xây dựng đội ngũ cán bộ,công chức, viên chức có phẩm chất năng lực đáp ứng yêu cầu nhiệm vụ, phát huy dân chủ ,tăng cường trách nhiệm kỷ luật, kỷ cương, đẩy mạnh đấu tranh phòng chống tham nhũng ,lãng phí, quan liêu, tệ nạn xã hội và tội phạm.</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539750" y="1471930"/>
            <a:ext cx="7830185" cy="3163647"/>
            <a:chOff x="1077" y="3486"/>
            <a:chExt cx="12331" cy="8924"/>
          </a:xfrm>
        </p:grpSpPr>
        <p:sp>
          <p:nvSpPr>
            <p:cNvPr id="14" name="Rounded Rectangle 13"/>
            <p:cNvSpPr/>
            <p:nvPr/>
          </p:nvSpPr>
          <p:spPr>
            <a:xfrm>
              <a:off x="1077" y="3486"/>
              <a:ext cx="12331" cy="892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416" y="3880"/>
              <a:ext cx="11661" cy="4906"/>
            </a:xfrm>
            <a:prstGeom prst="rect">
              <a:avLst/>
            </a:prstGeom>
            <a:noFill/>
          </p:spPr>
          <p:txBody>
            <a:bodyPr wrap="square" rtlCol="0">
              <a:noAutofit/>
            </a:bodyPr>
            <a:p>
              <a:pPr algn="just"/>
              <a:r>
                <a:rPr lang="vi-VN" altLang="en-US">
                  <a:latin typeface="Paytone One" charset="0"/>
                  <a:cs typeface="Paytone One" charset="0"/>
                </a:rPr>
                <a:t>1</a:t>
              </a:r>
              <a:r>
                <a:rPr lang="vi-VN" altLang="en-US">
                  <a:latin typeface="Paytone One" charset="0"/>
                  <a:cs typeface="Paytone One" charset="0"/>
                </a:rPr>
                <a:t>1.  Xây dựng Đảng trong sạch, vững mạnh, nâng cao năng lực lãnh đạo tăng cường bản chất giai cấp công nhân và tính tiên phong gương chiến đấu và phát huy truyền thống đoàn kết thống nhất của Đảng, ngăn chặn,đẩy lùi tình trạng suy thoái về tư tưởng chính trị đạo đức, lối sống, những biểu hiện” tự diễn biến”, tự chuyển hóa “trong nội bộ. Đổi mới mạnh mẽ công tác cán bộ,coi trọng công tác bảo vệ Đảng, bảo vệ chính trị nội bộ; tăng cường và nâng cao chất lượng công tác tư tưởng, lý luận,công tác kiểm tra ,giám sát và công tác dân vận của Đảng Tiếp ;tục đổi mới phương thức lãnh đạo của Đảng.</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539750" y="1471930"/>
            <a:ext cx="7830185" cy="3163647"/>
            <a:chOff x="1077" y="3486"/>
            <a:chExt cx="12331" cy="8924"/>
          </a:xfrm>
        </p:grpSpPr>
        <p:sp>
          <p:nvSpPr>
            <p:cNvPr id="14" name="Rounded Rectangle 13"/>
            <p:cNvSpPr/>
            <p:nvPr/>
          </p:nvSpPr>
          <p:spPr>
            <a:xfrm>
              <a:off x="1077" y="3486"/>
              <a:ext cx="12331" cy="892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416" y="3880"/>
              <a:ext cx="11661" cy="4906"/>
            </a:xfrm>
            <a:prstGeom prst="rect">
              <a:avLst/>
            </a:prstGeom>
            <a:noFill/>
          </p:spPr>
          <p:txBody>
            <a:bodyPr wrap="square" rtlCol="0">
              <a:noAutofit/>
            </a:bodyPr>
            <a:p>
              <a:pPr algn="just"/>
              <a:r>
                <a:rPr lang="vi-VN" altLang="en-US">
                  <a:latin typeface="Paytone One" charset="0"/>
                  <a:cs typeface="Paytone One" charset="0"/>
                </a:rPr>
                <a:t>1</a:t>
              </a:r>
              <a:r>
                <a:rPr lang="vi-VN" altLang="en-US">
                  <a:latin typeface="Paytone One" charset="0"/>
                  <a:cs typeface="Paytone One" charset="0"/>
                </a:rPr>
                <a:t>2. Tiếp tục quán triệt và xử lý tốt các quan hệ lớn :quan hệ giữa đổi mới, ổn định và phát triển; giữa đổi mới kinh tế và đổi mới chính trị giữa tuân theo các quy định về thị trường và bảo đảm định hướng xã hội chủ nghĩa ; giữa phát triển lực lượng sản xuất và xây dựng, hoàn thiện từng bước quan hệ sản xuất xã hội chủ nghĩa ;giữa nhà nước và thị trường; giữa tăng trưởng kinh tế và phát triển văn hóa thực hiện tiến bộ và công bằng xã hội ;giữa xây dựng Chủ nghĩa xã hội và bảo vệ tổ quốc xã hội chủ nghĩa; giữa độc lập, tự chủ và hội nhập quốc tế giữa đàng lãnh đạo ,nhà nước quản lý, nhân dân làm chủ.</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329971" y="-96743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91228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6" name="Group 15"/>
          <p:cNvGrpSpPr/>
          <p:nvPr/>
        </p:nvGrpSpPr>
        <p:grpSpPr>
          <a:xfrm>
            <a:off x="2012315" y="1552575"/>
            <a:ext cx="4234815" cy="3157220"/>
            <a:chOff x="3169" y="2445"/>
            <a:chExt cx="6669" cy="4972"/>
          </a:xfrm>
        </p:grpSpPr>
        <p:sp>
          <p:nvSpPr>
            <p:cNvPr id="5" name="Oval 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57" name="Group 56"/>
            <p:cNvGrpSpPr/>
            <p:nvPr/>
          </p:nvGrpSpPr>
          <p:grpSpPr>
            <a:xfrm>
              <a:off x="3169" y="3959"/>
              <a:ext cx="1936" cy="1931"/>
              <a:chOff x="22282" y="-3888"/>
              <a:chExt cx="3524" cy="3524"/>
            </a:xfrm>
          </p:grpSpPr>
          <p:sp>
            <p:nvSpPr>
              <p:cNvPr id="49"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0" name="Freeform 5"/>
              <p:cNvSpPr/>
              <p:nvPr/>
            </p:nvSpPr>
            <p:spPr>
              <a:xfrm>
                <a:off x="23189" y="-3094"/>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56" name="Group 55"/>
            <p:cNvGrpSpPr/>
            <p:nvPr/>
          </p:nvGrpSpPr>
          <p:grpSpPr>
            <a:xfrm>
              <a:off x="7994" y="4054"/>
              <a:ext cx="1844" cy="1894"/>
              <a:chOff x="27385" y="-3548"/>
              <a:chExt cx="3524" cy="3524"/>
            </a:xfrm>
          </p:grpSpPr>
          <p:sp>
            <p:nvSpPr>
              <p:cNvPr id="51"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2"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sp>
        <p:nvSpPr>
          <p:cNvPr id="18" name="Text Box 17"/>
          <p:cNvSpPr txBox="1"/>
          <p:nvPr/>
        </p:nvSpPr>
        <p:spPr>
          <a:xfrm>
            <a:off x="493395" y="2999105"/>
            <a:ext cx="1500505" cy="368300"/>
          </a:xfrm>
          <a:prstGeom prst="rect">
            <a:avLst/>
          </a:prstGeom>
          <a:noFill/>
        </p:spPr>
        <p:txBody>
          <a:bodyPr wrap="square" rtlCol="0">
            <a:spAutoFit/>
          </a:bodyPr>
          <a:p>
            <a:pPr algn="r"/>
            <a:r>
              <a:rPr lang="vi-VN" altLang="en-US">
                <a:latin typeface="Alfa Slab One" panose="00000500000000000000" charset="0"/>
                <a:cs typeface="Alfa Slab One" panose="00000500000000000000" charset="0"/>
              </a:rPr>
              <a:t>Thuận Lợi</a:t>
            </a:r>
            <a:endParaRPr lang="vi-VN" altLang="en-US">
              <a:latin typeface="Alfa Slab One" panose="00000500000000000000" charset="0"/>
              <a:cs typeface="Alfa Slab One" panose="00000500000000000000" charset="0"/>
            </a:endParaRPr>
          </a:p>
        </p:txBody>
      </p:sp>
      <p:sp>
        <p:nvSpPr>
          <p:cNvPr id="19" name="Text Box 18"/>
          <p:cNvSpPr txBox="1"/>
          <p:nvPr/>
        </p:nvSpPr>
        <p:spPr>
          <a:xfrm>
            <a:off x="6314440" y="3006090"/>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Khó </a:t>
            </a:r>
            <a:r>
              <a:rPr lang="vi-VN" altLang="en-US">
                <a:latin typeface="Alfa Slab One" panose="00000500000000000000" charset="0"/>
                <a:cs typeface="Alfa Slab One" panose="00000500000000000000" charset="0"/>
              </a:rPr>
              <a:t>Khăn</a:t>
            </a:r>
            <a:endParaRPr lang="vi-VN" altLang="en-US">
              <a:latin typeface="Alfa Slab One" panose="00000500000000000000" charset="0"/>
              <a:cs typeface="Alfa Slab One" panose="000005000000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8" presetClass="emph" presetSubtype="0" fill="hold" nodeType="afterEffect">
                                  <p:stCondLst>
                                    <p:cond delay="0"/>
                                  </p:stCondLst>
                                  <p:childTnLst>
                                    <p:animRot by="-21600000">
                                      <p:cBhvr>
                                        <p:cTn id="11" dur="500" fill="hold"/>
                                        <p:tgtEl>
                                          <p:spTgt spid="16"/>
                                        </p:tgtEl>
                                        <p:attrNameLst>
                                          <p:attrName>r</p:attrName>
                                        </p:attrNameLst>
                                      </p:cBhvr>
                                    </p:animRo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childTnLst>
                          </p:cTn>
                        </p:par>
                        <p:par>
                          <p:cTn id="17" fill="hold">
                            <p:stCondLst>
                              <p:cond delay="1500"/>
                            </p:stCondLst>
                            <p:childTnLst>
                              <p:par>
                                <p:cTn id="18" presetID="12" presetClass="entr" presetSubtype="8"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p:tgtEl>
                                          <p:spTgt spid="19"/>
                                        </p:tgtEl>
                                        <p:attrNameLst>
                                          <p:attrName>ppt_x</p:attrName>
                                        </p:attrNameLst>
                                      </p:cBhvr>
                                      <p:tavLst>
                                        <p:tav tm="0">
                                          <p:val>
                                            <p:strVal val="#ppt_x-#ppt_w*1.125000"/>
                                          </p:val>
                                        </p:tav>
                                        <p:tav tm="100000">
                                          <p:val>
                                            <p:strVal val="#ppt_x"/>
                                          </p:val>
                                        </p:tav>
                                      </p:tavLst>
                                    </p:anim>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8405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8" name="Text Box 17"/>
          <p:cNvSpPr txBox="1"/>
          <p:nvPr/>
        </p:nvSpPr>
        <p:spPr>
          <a:xfrm>
            <a:off x="1332230" y="1637665"/>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Thuận Lợi</a:t>
            </a:r>
            <a:endParaRPr lang="vi-VN" altLang="en-US">
              <a:latin typeface="Alfa Slab One" panose="00000500000000000000" charset="0"/>
              <a:cs typeface="Alfa Slab One" panose="00000500000000000000" charset="0"/>
            </a:endParaRPr>
          </a:p>
        </p:txBody>
      </p:sp>
      <p:grpSp>
        <p:nvGrpSpPr>
          <p:cNvPr id="14" name="Group 13"/>
          <p:cNvGrpSpPr/>
          <p:nvPr/>
        </p:nvGrpSpPr>
        <p:grpSpPr>
          <a:xfrm rot="8340000">
            <a:off x="-2616200" y="1559560"/>
            <a:ext cx="4234815" cy="3157220"/>
            <a:chOff x="3169" y="2445"/>
            <a:chExt cx="6669" cy="4972"/>
          </a:xfrm>
        </p:grpSpPr>
        <p:sp>
          <p:nvSpPr>
            <p:cNvPr id="15" name="Oval 1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7" name="Group 16"/>
            <p:cNvGrpSpPr/>
            <p:nvPr/>
          </p:nvGrpSpPr>
          <p:grpSpPr>
            <a:xfrm>
              <a:off x="3169" y="3959"/>
              <a:ext cx="1937" cy="1932"/>
              <a:chOff x="22282" y="-3888"/>
              <a:chExt cx="3525" cy="3525"/>
            </a:xfrm>
          </p:grpSpPr>
          <p:sp>
            <p:nvSpPr>
              <p:cNvPr id="20"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5"/>
              <p:cNvSpPr/>
              <p:nvPr/>
            </p:nvSpPr>
            <p:spPr>
              <a:xfrm rot="10800000">
                <a:off x="23213" y="-2768"/>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1"/>
            <p:cNvGrpSpPr/>
            <p:nvPr/>
          </p:nvGrpSpPr>
          <p:grpSpPr>
            <a:xfrm>
              <a:off x="7994" y="4054"/>
              <a:ext cx="1844" cy="1894"/>
              <a:chOff x="27385" y="-3548"/>
              <a:chExt cx="3524" cy="3524"/>
            </a:xfrm>
          </p:grpSpPr>
          <p:sp>
            <p:nvSpPr>
              <p:cNvPr id="23"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pic>
        <p:nvPicPr>
          <p:cNvPr id="33" name="Picture 12" descr="C:\Users\BO9A98~1\AppData\Local\Temp\ksohtml16756\wps4.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1270000" y="2213610"/>
            <a:ext cx="3667760" cy="2675255"/>
          </a:xfrm>
          <a:prstGeom prst="roundRect">
            <a:avLst/>
          </a:prstGeom>
          <a:noFill/>
          <a:ln>
            <a:noFill/>
          </a:ln>
        </p:spPr>
      </p:pic>
      <p:grpSp>
        <p:nvGrpSpPr>
          <p:cNvPr id="34" name="Group 33"/>
          <p:cNvGrpSpPr/>
          <p:nvPr/>
        </p:nvGrpSpPr>
        <p:grpSpPr>
          <a:xfrm>
            <a:off x="5076190" y="2213610"/>
            <a:ext cx="3711575" cy="2638425"/>
            <a:chOff x="1077" y="3486"/>
            <a:chExt cx="12331" cy="8924"/>
          </a:xfrm>
        </p:grpSpPr>
        <p:sp>
          <p:nvSpPr>
            <p:cNvPr id="35" name="Rounded Rectangle 34"/>
            <p:cNvSpPr/>
            <p:nvPr/>
          </p:nvSpPr>
          <p:spPr>
            <a:xfrm>
              <a:off x="1077" y="3486"/>
              <a:ext cx="12331" cy="892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417" y="3879"/>
              <a:ext cx="11660" cy="7861"/>
            </a:xfrm>
            <a:prstGeom prst="rect">
              <a:avLst/>
            </a:prstGeom>
            <a:noFill/>
          </p:spPr>
          <p:txBody>
            <a:bodyPr wrap="square" rtlCol="0">
              <a:noAutofit/>
            </a:bodyPr>
            <a:p>
              <a:pPr algn="just"/>
              <a:r>
                <a:rPr lang="vi-VN" altLang="en-US">
                  <a:latin typeface="Paytone One" charset="0"/>
                  <a:cs typeface="Paytone One" charset="0"/>
                </a:rPr>
                <a:t>- Thực tiễn vận động, phát triển của những xu thế lớn trên thế giới, đặc biệt là xa thể hòa bình, hợp tác, phát triển, hội nhập quốc tế tạo cơ hội cho Việt Nam giữ vững ổn định để phát triển đất nước</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8405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8" name="Text Box 17"/>
          <p:cNvSpPr txBox="1"/>
          <p:nvPr/>
        </p:nvSpPr>
        <p:spPr>
          <a:xfrm>
            <a:off x="1332230" y="1637665"/>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Thuận Lợi</a:t>
            </a:r>
            <a:endParaRPr lang="vi-VN" altLang="en-US">
              <a:latin typeface="Alfa Slab One" panose="00000500000000000000" charset="0"/>
              <a:cs typeface="Alfa Slab One" panose="00000500000000000000" charset="0"/>
            </a:endParaRPr>
          </a:p>
        </p:txBody>
      </p:sp>
      <p:grpSp>
        <p:nvGrpSpPr>
          <p:cNvPr id="14" name="Group 13"/>
          <p:cNvGrpSpPr/>
          <p:nvPr/>
        </p:nvGrpSpPr>
        <p:grpSpPr>
          <a:xfrm rot="8340000">
            <a:off x="-2616200" y="1559560"/>
            <a:ext cx="4234815" cy="3157220"/>
            <a:chOff x="3169" y="2445"/>
            <a:chExt cx="6669" cy="4972"/>
          </a:xfrm>
        </p:grpSpPr>
        <p:sp>
          <p:nvSpPr>
            <p:cNvPr id="15" name="Oval 1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7" name="Group 16"/>
            <p:cNvGrpSpPr/>
            <p:nvPr/>
          </p:nvGrpSpPr>
          <p:grpSpPr>
            <a:xfrm>
              <a:off x="3169" y="3959"/>
              <a:ext cx="1937" cy="1932"/>
              <a:chOff x="22282" y="-3888"/>
              <a:chExt cx="3525" cy="3525"/>
            </a:xfrm>
          </p:grpSpPr>
          <p:sp>
            <p:nvSpPr>
              <p:cNvPr id="20"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5"/>
              <p:cNvSpPr/>
              <p:nvPr/>
            </p:nvSpPr>
            <p:spPr>
              <a:xfrm rot="10800000">
                <a:off x="23213" y="-2768"/>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1"/>
            <p:cNvGrpSpPr/>
            <p:nvPr/>
          </p:nvGrpSpPr>
          <p:grpSpPr>
            <a:xfrm>
              <a:off x="7994" y="4054"/>
              <a:ext cx="1844" cy="1894"/>
              <a:chOff x="27385" y="-3548"/>
              <a:chExt cx="3524" cy="3524"/>
            </a:xfrm>
          </p:grpSpPr>
          <p:sp>
            <p:nvSpPr>
              <p:cNvPr id="23"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grpSp>
        <p:nvGrpSpPr>
          <p:cNvPr id="34" name="Group 33"/>
          <p:cNvGrpSpPr/>
          <p:nvPr/>
        </p:nvGrpSpPr>
        <p:grpSpPr>
          <a:xfrm>
            <a:off x="5076190" y="2213610"/>
            <a:ext cx="3711575" cy="2827940"/>
            <a:chOff x="1077" y="3486"/>
            <a:chExt cx="12331" cy="9565"/>
          </a:xfrm>
        </p:grpSpPr>
        <p:sp>
          <p:nvSpPr>
            <p:cNvPr id="35" name="Rounded Rectangle 34"/>
            <p:cNvSpPr/>
            <p:nvPr/>
          </p:nvSpPr>
          <p:spPr>
            <a:xfrm>
              <a:off x="1077" y="3486"/>
              <a:ext cx="12331" cy="892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503" y="5190"/>
              <a:ext cx="11660" cy="7861"/>
            </a:xfrm>
            <a:prstGeom prst="rect">
              <a:avLst/>
            </a:prstGeom>
            <a:noFill/>
          </p:spPr>
          <p:txBody>
            <a:bodyPr wrap="square" rtlCol="0">
              <a:noAutofit/>
            </a:bodyPr>
            <a:p>
              <a:pPr algn="just"/>
              <a:r>
                <a:rPr lang="vi-VN" altLang="en-US">
                  <a:latin typeface="Paytone One" charset="0"/>
                  <a:cs typeface="Paytone One" charset="0"/>
                </a:rPr>
                <a:t>- Cơ hội hợp tác, giao lưu, nhất là trong tìm kiếm, tiếp thu những thành tựu khoa học-công nghệ hiện đại, tạo nguồn lực phát triển kinh tế.</a:t>
              </a:r>
              <a:endParaRPr lang="vi-VN" altLang="en-US">
                <a:latin typeface="Paytone One" charset="0"/>
                <a:cs typeface="Paytone One" charset="0"/>
              </a:endParaRPr>
            </a:p>
          </p:txBody>
        </p:sp>
      </p:grpSp>
      <p:pic>
        <p:nvPicPr>
          <p:cNvPr id="40" name="Picture 7" descr="C:\Users\BO9A98~1\AppData\Local\Temp\ksohtml16756\wps13.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1327150" y="2129155"/>
            <a:ext cx="3525520" cy="2818765"/>
          </a:xfrm>
          <a:prstGeom prst="round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1+#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8405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8" name="Text Box 17"/>
          <p:cNvSpPr txBox="1"/>
          <p:nvPr/>
        </p:nvSpPr>
        <p:spPr>
          <a:xfrm>
            <a:off x="1332230" y="1637665"/>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Thuận Lợi</a:t>
            </a:r>
            <a:endParaRPr lang="vi-VN" altLang="en-US">
              <a:latin typeface="Alfa Slab One" panose="00000500000000000000" charset="0"/>
              <a:cs typeface="Alfa Slab One" panose="00000500000000000000" charset="0"/>
            </a:endParaRPr>
          </a:p>
        </p:txBody>
      </p:sp>
      <p:grpSp>
        <p:nvGrpSpPr>
          <p:cNvPr id="14" name="Group 13"/>
          <p:cNvGrpSpPr/>
          <p:nvPr/>
        </p:nvGrpSpPr>
        <p:grpSpPr>
          <a:xfrm rot="8340000">
            <a:off x="-2616200" y="1559560"/>
            <a:ext cx="4234815" cy="3157220"/>
            <a:chOff x="3169" y="2445"/>
            <a:chExt cx="6669" cy="4972"/>
          </a:xfrm>
        </p:grpSpPr>
        <p:sp>
          <p:nvSpPr>
            <p:cNvPr id="15" name="Oval 1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7" name="Group 16"/>
            <p:cNvGrpSpPr/>
            <p:nvPr/>
          </p:nvGrpSpPr>
          <p:grpSpPr>
            <a:xfrm>
              <a:off x="3169" y="3959"/>
              <a:ext cx="1937" cy="1932"/>
              <a:chOff x="22282" y="-3888"/>
              <a:chExt cx="3525" cy="3525"/>
            </a:xfrm>
          </p:grpSpPr>
          <p:sp>
            <p:nvSpPr>
              <p:cNvPr id="20"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5"/>
              <p:cNvSpPr/>
              <p:nvPr/>
            </p:nvSpPr>
            <p:spPr>
              <a:xfrm rot="10800000">
                <a:off x="23213" y="-2768"/>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1"/>
            <p:cNvGrpSpPr/>
            <p:nvPr/>
          </p:nvGrpSpPr>
          <p:grpSpPr>
            <a:xfrm>
              <a:off x="7994" y="4054"/>
              <a:ext cx="1844" cy="1894"/>
              <a:chOff x="27385" y="-3548"/>
              <a:chExt cx="3524" cy="3524"/>
            </a:xfrm>
          </p:grpSpPr>
          <p:sp>
            <p:nvSpPr>
              <p:cNvPr id="23"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grpSp>
        <p:nvGrpSpPr>
          <p:cNvPr id="34" name="Group 33"/>
          <p:cNvGrpSpPr/>
          <p:nvPr/>
        </p:nvGrpSpPr>
        <p:grpSpPr>
          <a:xfrm>
            <a:off x="5076190" y="2213610"/>
            <a:ext cx="3711575" cy="2638425"/>
            <a:chOff x="1077" y="3486"/>
            <a:chExt cx="12331" cy="8924"/>
          </a:xfrm>
        </p:grpSpPr>
        <p:sp>
          <p:nvSpPr>
            <p:cNvPr id="35" name="Rounded Rectangle 34"/>
            <p:cNvSpPr/>
            <p:nvPr/>
          </p:nvSpPr>
          <p:spPr>
            <a:xfrm>
              <a:off x="1077" y="3486"/>
              <a:ext cx="12331" cy="892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579" y="4219"/>
              <a:ext cx="11660" cy="7861"/>
            </a:xfrm>
            <a:prstGeom prst="rect">
              <a:avLst/>
            </a:prstGeom>
            <a:noFill/>
          </p:spPr>
          <p:txBody>
            <a:bodyPr wrap="square" rtlCol="0">
              <a:noAutofit/>
            </a:bodyPr>
            <a:p>
              <a:pPr algn="just"/>
              <a:r>
                <a:rPr lang="vi-VN" altLang="en-US">
                  <a:latin typeface="Paytone One" charset="0"/>
                  <a:cs typeface="Paytone One" charset="0"/>
                </a:rPr>
                <a:t>- Những thành tựu đạt được qua hơn 30 năm đổi mới đã tạo nên điều kiện nền tảng và vận hội quan trọng cho đẩy mạnh sự nghiệp xây dựng chủ nghĩa xã hội ở Việt Nam..</a:t>
              </a:r>
              <a:endParaRPr lang="vi-VN" altLang="en-US">
                <a:latin typeface="Paytone One" charset="0"/>
                <a:cs typeface="Paytone One" charset="0"/>
              </a:endParaRPr>
            </a:p>
          </p:txBody>
        </p:sp>
      </p:grpSp>
      <p:pic>
        <p:nvPicPr>
          <p:cNvPr id="1946431451" name="Picture 5" descr="A factory at night with a road and buildings&#10;&#10;Description automatically generated"/>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86510" y="2214245"/>
            <a:ext cx="3658235" cy="2705735"/>
          </a:xfrm>
          <a:prstGeom prst="roundRect">
            <a:avLst/>
          </a:prstGeom>
          <a:ln w="12700" cmpd="sng">
            <a:solidFill>
              <a:schemeClr val="bg1"/>
            </a:solidFill>
            <a:prstDash val="solid"/>
            <a:beve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946431451"/>
                                        </p:tgtEl>
                                        <p:attrNameLst>
                                          <p:attrName>style.visibility</p:attrName>
                                        </p:attrNameLst>
                                      </p:cBhvr>
                                      <p:to>
                                        <p:strVal val="visible"/>
                                      </p:to>
                                    </p:set>
                                    <p:anim calcmode="lin" valueType="num">
                                      <p:cBhvr>
                                        <p:cTn id="7" dur="500" fill="hold"/>
                                        <p:tgtEl>
                                          <p:spTgt spid="1946431451"/>
                                        </p:tgtEl>
                                        <p:attrNameLst>
                                          <p:attrName>ppt_w</p:attrName>
                                        </p:attrNameLst>
                                      </p:cBhvr>
                                      <p:tavLst>
                                        <p:tav tm="0">
                                          <p:val>
                                            <p:fltVal val="0"/>
                                          </p:val>
                                        </p:tav>
                                        <p:tav tm="100000">
                                          <p:val>
                                            <p:strVal val="#ppt_w"/>
                                          </p:val>
                                        </p:tav>
                                      </p:tavLst>
                                    </p:anim>
                                    <p:anim calcmode="lin" valueType="num">
                                      <p:cBhvr>
                                        <p:cTn id="8" dur="500" fill="hold"/>
                                        <p:tgtEl>
                                          <p:spTgt spid="194643145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1+#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8405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8" name="Text Box 17"/>
          <p:cNvSpPr txBox="1"/>
          <p:nvPr/>
        </p:nvSpPr>
        <p:spPr>
          <a:xfrm>
            <a:off x="1332230" y="1637665"/>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Thuận Lợi</a:t>
            </a:r>
            <a:endParaRPr lang="vi-VN" altLang="en-US">
              <a:latin typeface="Alfa Slab One" panose="00000500000000000000" charset="0"/>
              <a:cs typeface="Alfa Slab One" panose="00000500000000000000" charset="0"/>
            </a:endParaRPr>
          </a:p>
        </p:txBody>
      </p:sp>
      <p:grpSp>
        <p:nvGrpSpPr>
          <p:cNvPr id="14" name="Group 13"/>
          <p:cNvGrpSpPr/>
          <p:nvPr/>
        </p:nvGrpSpPr>
        <p:grpSpPr>
          <a:xfrm rot="8340000">
            <a:off x="-2616200" y="1559560"/>
            <a:ext cx="4234815" cy="3157220"/>
            <a:chOff x="3169" y="2445"/>
            <a:chExt cx="6669" cy="4972"/>
          </a:xfrm>
        </p:grpSpPr>
        <p:sp>
          <p:nvSpPr>
            <p:cNvPr id="15" name="Oval 1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7" name="Group 16"/>
            <p:cNvGrpSpPr/>
            <p:nvPr/>
          </p:nvGrpSpPr>
          <p:grpSpPr>
            <a:xfrm>
              <a:off x="3169" y="3959"/>
              <a:ext cx="1937" cy="1932"/>
              <a:chOff x="22282" y="-3888"/>
              <a:chExt cx="3525" cy="3525"/>
            </a:xfrm>
          </p:grpSpPr>
          <p:sp>
            <p:nvSpPr>
              <p:cNvPr id="20"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5"/>
              <p:cNvSpPr/>
              <p:nvPr/>
            </p:nvSpPr>
            <p:spPr>
              <a:xfrm rot="10800000">
                <a:off x="23213" y="-2768"/>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1"/>
            <p:cNvGrpSpPr/>
            <p:nvPr/>
          </p:nvGrpSpPr>
          <p:grpSpPr>
            <a:xfrm>
              <a:off x="7994" y="4054"/>
              <a:ext cx="1844" cy="1894"/>
              <a:chOff x="27385" y="-3548"/>
              <a:chExt cx="3524" cy="3524"/>
            </a:xfrm>
          </p:grpSpPr>
          <p:sp>
            <p:nvSpPr>
              <p:cNvPr id="23"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grpSp>
        <p:nvGrpSpPr>
          <p:cNvPr id="34" name="Group 33"/>
          <p:cNvGrpSpPr/>
          <p:nvPr/>
        </p:nvGrpSpPr>
        <p:grpSpPr>
          <a:xfrm>
            <a:off x="5076190" y="2213610"/>
            <a:ext cx="3711575" cy="2638425"/>
            <a:chOff x="1077" y="3486"/>
            <a:chExt cx="12331" cy="8924"/>
          </a:xfrm>
        </p:grpSpPr>
        <p:sp>
          <p:nvSpPr>
            <p:cNvPr id="35" name="Rounded Rectangle 34"/>
            <p:cNvSpPr/>
            <p:nvPr/>
          </p:nvSpPr>
          <p:spPr>
            <a:xfrm>
              <a:off x="1077" y="3486"/>
              <a:ext cx="12331" cy="892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579" y="4219"/>
              <a:ext cx="11660" cy="7861"/>
            </a:xfrm>
            <a:prstGeom prst="rect">
              <a:avLst/>
            </a:prstGeom>
            <a:noFill/>
          </p:spPr>
          <p:txBody>
            <a:bodyPr wrap="square" rtlCol="0">
              <a:noAutofit/>
            </a:bodyPr>
            <a:p>
              <a:pPr algn="just"/>
              <a:r>
                <a:rPr lang="vi-VN" altLang="en-US">
                  <a:latin typeface="Paytone One" charset="0"/>
                  <a:cs typeface="Paytone One" charset="0"/>
                </a:rPr>
                <a:t>- Toàn cầu hóa và hội nhập quốc tế tạo cơ hội cho chúng ta tiếp thu những giá trị tinh hoa của nhân loại, tiếp tục phát huy những giá trị truyền thống của dân tộc trong xây dựng con người xã hội chủ nghĩa</a:t>
              </a:r>
              <a:endParaRPr lang="vi-VN" altLang="en-US">
                <a:latin typeface="Paytone One" charset="0"/>
                <a:cs typeface="Paytone One" charset="0"/>
              </a:endParaRPr>
            </a:p>
          </p:txBody>
        </p:sp>
      </p:grpSp>
      <p:pic>
        <p:nvPicPr>
          <p:cNvPr id="1139418158" name="Picture 7" descr="A person holding their hands in the air&#10;&#10;Description automatically generate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53490" y="2212975"/>
            <a:ext cx="3731260" cy="2639060"/>
          </a:xfrm>
          <a:prstGeom prst="roundRect">
            <a:avLst/>
          </a:prstGeom>
          <a:ln>
            <a:solidFill>
              <a:schemeClr val="bg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39418158"/>
                                        </p:tgtEl>
                                        <p:attrNameLst>
                                          <p:attrName>style.visibility</p:attrName>
                                        </p:attrNameLst>
                                      </p:cBhvr>
                                      <p:to>
                                        <p:strVal val="visible"/>
                                      </p:to>
                                    </p:set>
                                    <p:anim calcmode="lin" valueType="num">
                                      <p:cBhvr>
                                        <p:cTn id="7" dur="500" fill="hold"/>
                                        <p:tgtEl>
                                          <p:spTgt spid="1139418158"/>
                                        </p:tgtEl>
                                        <p:attrNameLst>
                                          <p:attrName>ppt_w</p:attrName>
                                        </p:attrNameLst>
                                      </p:cBhvr>
                                      <p:tavLst>
                                        <p:tav tm="0">
                                          <p:val>
                                            <p:fltVal val="0"/>
                                          </p:val>
                                        </p:tav>
                                        <p:tav tm="100000">
                                          <p:val>
                                            <p:strVal val="#ppt_w"/>
                                          </p:val>
                                        </p:tav>
                                      </p:tavLst>
                                    </p:anim>
                                    <p:anim calcmode="lin" valueType="num">
                                      <p:cBhvr>
                                        <p:cTn id="8" dur="500" fill="hold"/>
                                        <p:tgtEl>
                                          <p:spTgt spid="113941815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1+#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8405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8" name="Text Box 17"/>
          <p:cNvSpPr txBox="1"/>
          <p:nvPr/>
        </p:nvSpPr>
        <p:spPr>
          <a:xfrm>
            <a:off x="1332230" y="1637665"/>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Khó </a:t>
            </a:r>
            <a:r>
              <a:rPr lang="vi-VN" altLang="en-US">
                <a:latin typeface="Alfa Slab One" panose="00000500000000000000" charset="0"/>
                <a:cs typeface="Alfa Slab One" panose="00000500000000000000" charset="0"/>
              </a:rPr>
              <a:t>khăn</a:t>
            </a:r>
            <a:endParaRPr lang="vi-VN" altLang="en-US">
              <a:latin typeface="Alfa Slab One" panose="00000500000000000000" charset="0"/>
              <a:cs typeface="Alfa Slab One" panose="00000500000000000000" charset="0"/>
            </a:endParaRPr>
          </a:p>
        </p:txBody>
      </p:sp>
      <p:grpSp>
        <p:nvGrpSpPr>
          <p:cNvPr id="14" name="Group 13"/>
          <p:cNvGrpSpPr/>
          <p:nvPr/>
        </p:nvGrpSpPr>
        <p:grpSpPr>
          <a:xfrm rot="19140000">
            <a:off x="-2616200" y="1559560"/>
            <a:ext cx="4234815" cy="3157220"/>
            <a:chOff x="3169" y="2445"/>
            <a:chExt cx="6669" cy="4972"/>
          </a:xfrm>
        </p:grpSpPr>
        <p:sp>
          <p:nvSpPr>
            <p:cNvPr id="15" name="Oval 1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7" name="Group 16"/>
            <p:cNvGrpSpPr/>
            <p:nvPr/>
          </p:nvGrpSpPr>
          <p:grpSpPr>
            <a:xfrm>
              <a:off x="3169" y="3959"/>
              <a:ext cx="1937" cy="1932"/>
              <a:chOff x="22282" y="-3888"/>
              <a:chExt cx="3525" cy="3525"/>
            </a:xfrm>
          </p:grpSpPr>
          <p:sp>
            <p:nvSpPr>
              <p:cNvPr id="20"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5"/>
              <p:cNvSpPr/>
              <p:nvPr/>
            </p:nvSpPr>
            <p:spPr>
              <a:xfrm rot="10800000">
                <a:off x="23213" y="-2768"/>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1"/>
            <p:cNvGrpSpPr/>
            <p:nvPr/>
          </p:nvGrpSpPr>
          <p:grpSpPr>
            <a:xfrm>
              <a:off x="7994" y="4054"/>
              <a:ext cx="1844" cy="1894"/>
              <a:chOff x="27385" y="-3548"/>
              <a:chExt cx="3524" cy="3524"/>
            </a:xfrm>
          </p:grpSpPr>
          <p:sp>
            <p:nvSpPr>
              <p:cNvPr id="23"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grpSp>
        <p:nvGrpSpPr>
          <p:cNvPr id="34" name="Group 33"/>
          <p:cNvGrpSpPr/>
          <p:nvPr/>
        </p:nvGrpSpPr>
        <p:grpSpPr>
          <a:xfrm>
            <a:off x="1612900" y="2213610"/>
            <a:ext cx="6755765" cy="1144185"/>
            <a:chOff x="1077" y="3486"/>
            <a:chExt cx="12331" cy="3870"/>
          </a:xfrm>
        </p:grpSpPr>
        <p:sp>
          <p:nvSpPr>
            <p:cNvPr id="35" name="Rounded Rectangle 34"/>
            <p:cNvSpPr/>
            <p:nvPr/>
          </p:nvSpPr>
          <p:spPr>
            <a:xfrm>
              <a:off x="1077" y="3486"/>
              <a:ext cx="12331" cy="3868"/>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484" y="3789"/>
              <a:ext cx="11660" cy="3567"/>
            </a:xfrm>
            <a:prstGeom prst="rect">
              <a:avLst/>
            </a:prstGeom>
            <a:noFill/>
          </p:spPr>
          <p:txBody>
            <a:bodyPr wrap="square" rtlCol="0">
              <a:noAutofit/>
            </a:bodyPr>
            <a:p>
              <a:pPr algn="just"/>
              <a:r>
                <a:rPr lang="vi-VN" altLang="en-US">
                  <a:latin typeface="Paytone One" charset="0"/>
                  <a:cs typeface="Paytone One" charset="0"/>
                </a:rPr>
                <a:t>-Tụt hậu xa hơn về kinh tế so với các nước trong khu vực và trên thế giới vẫn là nguy cơ thường trực và khó khắc phục.</a:t>
              </a:r>
              <a:endParaRPr lang="vi-VN" altLang="en-US">
                <a:latin typeface="Paytone One" charset="0"/>
                <a:cs typeface="Paytone One" charset="0"/>
              </a:endParaRPr>
            </a:p>
          </p:txBody>
        </p:sp>
      </p:grpSp>
      <p:grpSp>
        <p:nvGrpSpPr>
          <p:cNvPr id="16" name="Group 15"/>
          <p:cNvGrpSpPr/>
          <p:nvPr/>
        </p:nvGrpSpPr>
        <p:grpSpPr>
          <a:xfrm>
            <a:off x="1612900" y="3565525"/>
            <a:ext cx="6755765" cy="1237612"/>
            <a:chOff x="1077" y="3486"/>
            <a:chExt cx="12331" cy="4186"/>
          </a:xfrm>
        </p:grpSpPr>
        <p:sp>
          <p:nvSpPr>
            <p:cNvPr id="19" name="Rounded Rectangle 18"/>
            <p:cNvSpPr/>
            <p:nvPr/>
          </p:nvSpPr>
          <p:spPr>
            <a:xfrm>
              <a:off x="1077" y="3486"/>
              <a:ext cx="12331" cy="418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nvSpPr>
          <p:spPr>
            <a:xfrm>
              <a:off x="1484" y="3789"/>
              <a:ext cx="11660" cy="3567"/>
            </a:xfrm>
            <a:prstGeom prst="rect">
              <a:avLst/>
            </a:prstGeom>
            <a:noFill/>
          </p:spPr>
          <p:txBody>
            <a:bodyPr wrap="square" rtlCol="0">
              <a:noAutofit/>
            </a:bodyPr>
            <a:p>
              <a:pPr algn="just"/>
              <a:r>
                <a:rPr lang="vi-VN" altLang="en-US">
                  <a:latin typeface="Paytone One" charset="0"/>
                  <a:cs typeface="Paytone One" charset="0"/>
                </a:rPr>
                <a:t>-Nguy cơ phân lý,  xuyên tạc, hạ thấp ý nghĩa chủ nghĩa quốc tế trong sáng của giai cấp công nhân cùng với những biểu hiện dân tộc cực đ oan gia tăng.</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8405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8" name="Text Box 17"/>
          <p:cNvSpPr txBox="1"/>
          <p:nvPr/>
        </p:nvSpPr>
        <p:spPr>
          <a:xfrm>
            <a:off x="1332230" y="1637665"/>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Khó </a:t>
            </a:r>
            <a:r>
              <a:rPr lang="vi-VN" altLang="en-US">
                <a:latin typeface="Alfa Slab One" panose="00000500000000000000" charset="0"/>
                <a:cs typeface="Alfa Slab One" panose="00000500000000000000" charset="0"/>
              </a:rPr>
              <a:t>khăn</a:t>
            </a:r>
            <a:endParaRPr lang="vi-VN" altLang="en-US">
              <a:latin typeface="Alfa Slab One" panose="00000500000000000000" charset="0"/>
              <a:cs typeface="Alfa Slab One" panose="00000500000000000000" charset="0"/>
            </a:endParaRPr>
          </a:p>
        </p:txBody>
      </p:sp>
      <p:grpSp>
        <p:nvGrpSpPr>
          <p:cNvPr id="14" name="Group 13"/>
          <p:cNvGrpSpPr/>
          <p:nvPr/>
        </p:nvGrpSpPr>
        <p:grpSpPr>
          <a:xfrm rot="19140000">
            <a:off x="-2616200" y="1559560"/>
            <a:ext cx="4234815" cy="3157220"/>
            <a:chOff x="3169" y="2445"/>
            <a:chExt cx="6669" cy="4972"/>
          </a:xfrm>
        </p:grpSpPr>
        <p:sp>
          <p:nvSpPr>
            <p:cNvPr id="15" name="Oval 1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7" name="Group 16"/>
            <p:cNvGrpSpPr/>
            <p:nvPr/>
          </p:nvGrpSpPr>
          <p:grpSpPr>
            <a:xfrm>
              <a:off x="3169" y="3959"/>
              <a:ext cx="1937" cy="1932"/>
              <a:chOff x="22282" y="-3888"/>
              <a:chExt cx="3525" cy="3525"/>
            </a:xfrm>
          </p:grpSpPr>
          <p:sp>
            <p:nvSpPr>
              <p:cNvPr id="20"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5"/>
              <p:cNvSpPr/>
              <p:nvPr/>
            </p:nvSpPr>
            <p:spPr>
              <a:xfrm rot="10800000">
                <a:off x="23213" y="-2768"/>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1"/>
            <p:cNvGrpSpPr/>
            <p:nvPr/>
          </p:nvGrpSpPr>
          <p:grpSpPr>
            <a:xfrm>
              <a:off x="7994" y="4054"/>
              <a:ext cx="1844" cy="1894"/>
              <a:chOff x="27385" y="-3548"/>
              <a:chExt cx="3524" cy="3524"/>
            </a:xfrm>
          </p:grpSpPr>
          <p:sp>
            <p:nvSpPr>
              <p:cNvPr id="23"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grpSp>
        <p:nvGrpSpPr>
          <p:cNvPr id="34" name="Group 33"/>
          <p:cNvGrpSpPr/>
          <p:nvPr/>
        </p:nvGrpSpPr>
        <p:grpSpPr>
          <a:xfrm>
            <a:off x="1612900" y="2213610"/>
            <a:ext cx="6755765" cy="943139"/>
            <a:chOff x="1077" y="3486"/>
            <a:chExt cx="12331" cy="3190"/>
          </a:xfrm>
        </p:grpSpPr>
        <p:sp>
          <p:nvSpPr>
            <p:cNvPr id="35" name="Rounded Rectangle 34"/>
            <p:cNvSpPr/>
            <p:nvPr/>
          </p:nvSpPr>
          <p:spPr>
            <a:xfrm>
              <a:off x="1077" y="3486"/>
              <a:ext cx="12331" cy="2747"/>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484" y="3789"/>
              <a:ext cx="11660" cy="2887"/>
            </a:xfrm>
            <a:prstGeom prst="rect">
              <a:avLst/>
            </a:prstGeom>
            <a:noFill/>
          </p:spPr>
          <p:txBody>
            <a:bodyPr wrap="square" rtlCol="0">
              <a:noAutofit/>
            </a:bodyPr>
            <a:p>
              <a:pPr algn="just"/>
              <a:r>
                <a:rPr lang="vi-VN" altLang="en-US">
                  <a:latin typeface="Paytone One" charset="0"/>
                  <a:cs typeface="Paytone One" charset="0"/>
                </a:rPr>
                <a:t>- Nguy cơ chệch hướng xã hội chủ nghĩa vẫn còn tiềm ẩn.</a:t>
              </a:r>
              <a:endParaRPr lang="vi-VN" altLang="en-US">
                <a:latin typeface="Paytone One" charset="0"/>
                <a:cs typeface="Paytone One" charset="0"/>
              </a:endParaRPr>
            </a:p>
          </p:txBody>
        </p:sp>
      </p:grpSp>
      <p:grpSp>
        <p:nvGrpSpPr>
          <p:cNvPr id="16" name="Group 15"/>
          <p:cNvGrpSpPr/>
          <p:nvPr/>
        </p:nvGrpSpPr>
        <p:grpSpPr>
          <a:xfrm>
            <a:off x="1612900" y="3565525"/>
            <a:ext cx="6755765" cy="1192672"/>
            <a:chOff x="1077" y="3486"/>
            <a:chExt cx="12331" cy="4034"/>
          </a:xfrm>
        </p:grpSpPr>
        <p:sp>
          <p:nvSpPr>
            <p:cNvPr id="19" name="Rounded Rectangle 18"/>
            <p:cNvSpPr/>
            <p:nvPr/>
          </p:nvSpPr>
          <p:spPr>
            <a:xfrm>
              <a:off x="1077" y="3486"/>
              <a:ext cx="12331" cy="403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nvSpPr>
          <p:spPr>
            <a:xfrm>
              <a:off x="1484" y="3789"/>
              <a:ext cx="11660" cy="3567"/>
            </a:xfrm>
            <a:prstGeom prst="rect">
              <a:avLst/>
            </a:prstGeom>
            <a:noFill/>
          </p:spPr>
          <p:txBody>
            <a:bodyPr wrap="square" rtlCol="0">
              <a:noAutofit/>
            </a:bodyPr>
            <a:p>
              <a:pPr algn="just"/>
              <a:r>
                <a:rPr lang="vi-VN" altLang="en-US">
                  <a:latin typeface="Paytone One" charset="0"/>
                  <a:cs typeface="Paytone One" charset="0"/>
                </a:rPr>
                <a:t>- Nguy cơ phai nhạt, đánh mất bản sắc văn hóa, xói mòn những giá trị truyền thống của dân tộc trong bối cảnh toàn cầu hóa và hội nhập quốc tế,</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1106170" y="1438275"/>
            <a:ext cx="6238875" cy="190754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p>
            <a:endParaRPr lang="vi-VN" dirty="0"/>
          </a:p>
        </p:txBody>
      </p:sp>
      <p:sp>
        <p:nvSpPr>
          <p:cNvPr id="4" name="Freeform 3"/>
          <p:cNvSpPr/>
          <p:nvPr/>
        </p:nvSpPr>
        <p:spPr>
          <a:xfrm rot="15446380">
            <a:off x="-1311109" y="-197581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5" name="Text Box 4"/>
          <p:cNvSpPr txBox="1"/>
          <p:nvPr/>
        </p:nvSpPr>
        <p:spPr>
          <a:xfrm>
            <a:off x="1404620" y="1638300"/>
            <a:ext cx="5552440" cy="1746250"/>
          </a:xfrm>
          <a:prstGeom prst="rect">
            <a:avLst/>
          </a:prstGeom>
          <a:noFill/>
        </p:spPr>
        <p:txBody>
          <a:bodyPr wrap="square" rtlCol="0">
            <a:noAutofit/>
          </a:bodyPr>
          <a:p>
            <a:pPr algn="just"/>
            <a:r>
              <a:rPr lang="vi-VN" altLang="en-US">
                <a:latin typeface="Alfa Slab One" panose="00000500000000000000" charset="0"/>
                <a:cs typeface="Alfa Slab One" panose="00000500000000000000" charset="0"/>
              </a:rPr>
              <a:t>Phân tích những thuận lợi và khó khăn của Việt Nam trong việc thực hiện những nhiệm vụ ở thời kỳ quá độ lên chủ nghĩa xã hội. Liên hệ trách nhiệm của bản thân trong việc thực hiện những nhiệm vụ đó.</a:t>
            </a:r>
            <a:endParaRPr lang="vi-VN" altLang="en-US">
              <a:latin typeface="Alfa Slab One" panose="00000500000000000000" charset="0"/>
              <a:cs typeface="Alfa Slab One" panose="00000500000000000000" charset="0"/>
            </a:endParaRPr>
          </a:p>
          <a:p>
            <a:pPr algn="just"/>
            <a:r>
              <a:rPr lang="vi-VN" altLang="en-US">
                <a:latin typeface="Alfa Slab One" panose="00000500000000000000" charset="0"/>
                <a:cs typeface="Alfa Slab One" panose="00000500000000000000" charset="0"/>
              </a:rPr>
              <a:t> </a:t>
            </a:r>
            <a:endParaRPr lang="vi-VN" altLang="en-US">
              <a:latin typeface="Alfa Slab One" panose="00000500000000000000" charset="0"/>
              <a:cs typeface="Alfa Slab One" panose="00000500000000000000" charset="0"/>
            </a:endParaRPr>
          </a:p>
        </p:txBody>
      </p:sp>
      <p:sp>
        <p:nvSpPr>
          <p:cNvPr id="2" name="Freeform 1"/>
          <p:cNvSpPr/>
          <p:nvPr/>
        </p:nvSpPr>
        <p:spPr>
          <a:xfrm rot="15446380">
            <a:off x="7618261" y="212945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543134" y="18405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4788535" y="26924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39115" y="269875"/>
            <a:ext cx="8023860" cy="1019810"/>
            <a:chOff x="3117" y="3600"/>
            <a:chExt cx="11622" cy="1606"/>
          </a:xfrm>
        </p:grpSpPr>
        <p:sp>
          <p:nvSpPr>
            <p:cNvPr id="3" name="Rounded Rectangle 2"/>
            <p:cNvSpPr/>
            <p:nvPr/>
          </p:nvSpPr>
          <p:spPr>
            <a:xfrm>
              <a:off x="3117" y="3600"/>
              <a:ext cx="11622"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4053"/>
              <a:ext cx="9582" cy="580"/>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4627880" y="40138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8" name="Text Box 17"/>
          <p:cNvSpPr txBox="1"/>
          <p:nvPr/>
        </p:nvSpPr>
        <p:spPr>
          <a:xfrm>
            <a:off x="1332230" y="1637665"/>
            <a:ext cx="1500505" cy="368300"/>
          </a:xfrm>
          <a:prstGeom prst="rect">
            <a:avLst/>
          </a:prstGeom>
          <a:noFill/>
        </p:spPr>
        <p:txBody>
          <a:bodyPr wrap="square" rtlCol="0">
            <a:spAutoFit/>
          </a:bodyPr>
          <a:p>
            <a:pPr algn="l"/>
            <a:r>
              <a:rPr lang="vi-VN" altLang="en-US">
                <a:latin typeface="Alfa Slab One" panose="00000500000000000000" charset="0"/>
                <a:cs typeface="Alfa Slab One" panose="00000500000000000000" charset="0"/>
              </a:rPr>
              <a:t>Khó </a:t>
            </a:r>
            <a:r>
              <a:rPr lang="vi-VN" altLang="en-US">
                <a:latin typeface="Alfa Slab One" panose="00000500000000000000" charset="0"/>
                <a:cs typeface="Alfa Slab One" panose="00000500000000000000" charset="0"/>
              </a:rPr>
              <a:t>khăn</a:t>
            </a:r>
            <a:endParaRPr lang="vi-VN" altLang="en-US">
              <a:latin typeface="Alfa Slab One" panose="00000500000000000000" charset="0"/>
              <a:cs typeface="Alfa Slab One" panose="00000500000000000000" charset="0"/>
            </a:endParaRPr>
          </a:p>
        </p:txBody>
      </p:sp>
      <p:grpSp>
        <p:nvGrpSpPr>
          <p:cNvPr id="14" name="Group 13"/>
          <p:cNvGrpSpPr/>
          <p:nvPr/>
        </p:nvGrpSpPr>
        <p:grpSpPr>
          <a:xfrm rot="19140000">
            <a:off x="-2616200" y="1559560"/>
            <a:ext cx="4234815" cy="3157220"/>
            <a:chOff x="3169" y="2445"/>
            <a:chExt cx="6669" cy="4972"/>
          </a:xfrm>
        </p:grpSpPr>
        <p:sp>
          <p:nvSpPr>
            <p:cNvPr id="15" name="Oval 14"/>
            <p:cNvSpPr/>
            <p:nvPr/>
          </p:nvSpPr>
          <p:spPr>
            <a:xfrm>
              <a:off x="4165" y="2445"/>
              <a:ext cx="4754" cy="4972"/>
            </a:xfrm>
            <a:prstGeom prst="ellipse">
              <a:avLst/>
            </a:prstGeom>
            <a:noFill/>
            <a:ln w="44450" cmpd="sng">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7" name="Group 16"/>
            <p:cNvGrpSpPr/>
            <p:nvPr/>
          </p:nvGrpSpPr>
          <p:grpSpPr>
            <a:xfrm>
              <a:off x="3169" y="3959"/>
              <a:ext cx="1937" cy="1932"/>
              <a:chOff x="22282" y="-3888"/>
              <a:chExt cx="3525" cy="3525"/>
            </a:xfrm>
          </p:grpSpPr>
          <p:sp>
            <p:nvSpPr>
              <p:cNvPr id="20" name="Freeform 4"/>
              <p:cNvSpPr/>
              <p:nvPr/>
            </p:nvSpPr>
            <p:spPr>
              <a:xfrm>
                <a:off x="22282" y="-3888"/>
                <a:ext cx="3525" cy="3525"/>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5"/>
              <p:cNvSpPr/>
              <p:nvPr/>
            </p:nvSpPr>
            <p:spPr>
              <a:xfrm rot="10800000">
                <a:off x="23213" y="-2768"/>
                <a:ext cx="1513" cy="1658"/>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1"/>
            <p:cNvGrpSpPr/>
            <p:nvPr/>
          </p:nvGrpSpPr>
          <p:grpSpPr>
            <a:xfrm>
              <a:off x="7994" y="4054"/>
              <a:ext cx="1844" cy="1894"/>
              <a:chOff x="27385" y="-3548"/>
              <a:chExt cx="3524" cy="3524"/>
            </a:xfrm>
          </p:grpSpPr>
          <p:sp>
            <p:nvSpPr>
              <p:cNvPr id="23" name="Freeform 6"/>
              <p:cNvSpPr/>
              <p:nvPr/>
            </p:nvSpPr>
            <p:spPr>
              <a:xfrm>
                <a:off x="27385" y="-3548"/>
                <a:ext cx="3525" cy="3525"/>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9"/>
              <p:cNvSpPr/>
              <p:nvPr/>
            </p:nvSpPr>
            <p:spPr>
              <a:xfrm>
                <a:off x="28293" y="-2754"/>
                <a:ext cx="1740" cy="1766"/>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grpSp>
        <p:nvGrpSpPr>
          <p:cNvPr id="34" name="Group 33"/>
          <p:cNvGrpSpPr/>
          <p:nvPr/>
        </p:nvGrpSpPr>
        <p:grpSpPr>
          <a:xfrm>
            <a:off x="1635760" y="1995170"/>
            <a:ext cx="6755765" cy="1127628"/>
            <a:chOff x="1077" y="3486"/>
            <a:chExt cx="12331" cy="3814"/>
          </a:xfrm>
          <a:solidFill>
            <a:schemeClr val="bg1">
              <a:lumMod val="85000"/>
            </a:schemeClr>
          </a:solidFill>
        </p:grpSpPr>
        <p:sp>
          <p:nvSpPr>
            <p:cNvPr id="35" name="Rounded Rectangle 34"/>
            <p:cNvSpPr/>
            <p:nvPr/>
          </p:nvSpPr>
          <p:spPr>
            <a:xfrm>
              <a:off x="1077" y="3486"/>
              <a:ext cx="12331" cy="3814"/>
            </a:xfrm>
            <a:prstGeom prst="roundRect">
              <a:avLst/>
            </a:prstGeom>
            <a:grp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484" y="3789"/>
              <a:ext cx="11660" cy="2887"/>
            </a:xfrm>
            <a:prstGeom prst="rect">
              <a:avLst/>
            </a:prstGeom>
            <a:grpFill/>
          </p:spPr>
          <p:txBody>
            <a:bodyPr wrap="square" rtlCol="0">
              <a:noAutofit/>
            </a:bodyPr>
            <a:p>
              <a:pPr algn="just"/>
              <a:r>
                <a:rPr lang="vi-VN" altLang="en-US">
                  <a:latin typeface="Paytone One" charset="0"/>
                  <a:cs typeface="Paytone One" charset="0"/>
                </a:rPr>
                <a:t>- Âm mưu thực hiện “diễn biến hòa bình” của thế lực thù địch nhằm chống phá nước ta với những biểu hiện mới, quyết liệt và tinh vi hơn trước.</a:t>
              </a:r>
              <a:endParaRPr lang="vi-VN" altLang="en-US">
                <a:latin typeface="Paytone One" charset="0"/>
                <a:cs typeface="Paytone One" charset="0"/>
              </a:endParaRPr>
            </a:p>
          </p:txBody>
        </p:sp>
      </p:grpSp>
      <p:grpSp>
        <p:nvGrpSpPr>
          <p:cNvPr id="16" name="Group 15"/>
          <p:cNvGrpSpPr/>
          <p:nvPr/>
        </p:nvGrpSpPr>
        <p:grpSpPr>
          <a:xfrm>
            <a:off x="1612900" y="3380740"/>
            <a:ext cx="6755765" cy="1705042"/>
            <a:chOff x="1077" y="3486"/>
            <a:chExt cx="12331" cy="5767"/>
          </a:xfrm>
        </p:grpSpPr>
        <p:sp>
          <p:nvSpPr>
            <p:cNvPr id="19" name="Rounded Rectangle 18"/>
            <p:cNvSpPr/>
            <p:nvPr/>
          </p:nvSpPr>
          <p:spPr>
            <a:xfrm>
              <a:off x="1077" y="3486"/>
              <a:ext cx="12331" cy="5767"/>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Text Box 24"/>
            <p:cNvSpPr txBox="1"/>
            <p:nvPr/>
          </p:nvSpPr>
          <p:spPr>
            <a:xfrm>
              <a:off x="1484" y="3789"/>
              <a:ext cx="11660" cy="4811"/>
            </a:xfrm>
            <a:prstGeom prst="rect">
              <a:avLst/>
            </a:prstGeom>
            <a:noFill/>
          </p:spPr>
          <p:txBody>
            <a:bodyPr wrap="square" rtlCol="0">
              <a:noAutofit/>
            </a:bodyPr>
            <a:p>
              <a:pPr algn="just"/>
              <a:r>
                <a:rPr lang="vi-VN" altLang="en-US">
                  <a:latin typeface="Paytone One" charset="0"/>
                  <a:cs typeface="Paytone One" charset="0"/>
                </a:rPr>
                <a:t>- Nguy cơ từ tình trạng suy thoái về tư tưởng chính trị, đạo đức, lối sống, những biểu hiện "tự diễn biến", "ụ chuyển hóa", trong đó có tệ quan liêu, tham nhũng, lãng phi ở bộ phận cán bộ, đảng viên vẫn chưa được ngăn chặn triệt để.</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1979295" y="774065"/>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1979295"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1979295" y="37979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395605" y="212090"/>
            <a:ext cx="8362315" cy="1019810"/>
            <a:chOff x="3117" y="5981"/>
            <a:chExt cx="13169" cy="1606"/>
          </a:xfrm>
        </p:grpSpPr>
        <p:sp>
          <p:nvSpPr>
            <p:cNvPr id="6" name="Rounded Rectangle 5"/>
            <p:cNvSpPr/>
            <p:nvPr/>
          </p:nvSpPr>
          <p:spPr>
            <a:xfrm>
              <a:off x="3117" y="5981"/>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34" name="Group 33"/>
          <p:cNvGrpSpPr/>
          <p:nvPr/>
        </p:nvGrpSpPr>
        <p:grpSpPr>
          <a:xfrm>
            <a:off x="461010" y="1835785"/>
            <a:ext cx="8296910" cy="1397074"/>
            <a:chOff x="1077" y="3486"/>
            <a:chExt cx="12331" cy="4725"/>
          </a:xfrm>
        </p:grpSpPr>
        <p:sp>
          <p:nvSpPr>
            <p:cNvPr id="35" name="Rounded Rectangle 34"/>
            <p:cNvSpPr/>
            <p:nvPr/>
          </p:nvSpPr>
          <p:spPr>
            <a:xfrm>
              <a:off x="1077" y="3486"/>
              <a:ext cx="12331" cy="4725"/>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7"/>
              <a:ext cx="11660" cy="3567"/>
            </a:xfrm>
            <a:prstGeom prst="rect">
              <a:avLst/>
            </a:prstGeom>
            <a:noFill/>
          </p:spPr>
          <p:txBody>
            <a:bodyPr wrap="square" rtlCol="0">
              <a:noAutofit/>
            </a:bodyPr>
            <a:p>
              <a:pPr algn="just"/>
              <a:r>
                <a:rPr lang="vi-VN" altLang="en-US">
                  <a:latin typeface="Paytone One" charset="0"/>
                  <a:cs typeface="Paytone One" charset="0"/>
                </a:rPr>
                <a:t>-Là học sinh s inh viên phải không ngừng học tập rèn luyện đạo đức, nhân cách tri thức, sức khỏe,tư năng động và hành động sáng tạo, đồng hòi tích cực áp dụng triệt để công nghệ</a:t>
              </a:r>
              <a:endParaRPr lang="vi-VN" altLang="en-US">
                <a:latin typeface="Paytone One" charset="0"/>
                <a:cs typeface="Paytone One" charset="0"/>
              </a:endParaRPr>
            </a:p>
            <a:p>
              <a:pPr algn="just"/>
              <a:r>
                <a:rPr lang="vi-VN" altLang="en-US">
                  <a:latin typeface="Paytone One" charset="0"/>
                  <a:cs typeface="Paytone One" charset="0"/>
                </a:rPr>
                <a:t>thông tin vào quá trình học tập. </a:t>
              </a:r>
              <a:endParaRPr lang="vi-VN" altLang="en-US">
                <a:latin typeface="Paytone One" charset="0"/>
                <a:cs typeface="Paytone One" charset="0"/>
              </a:endParaRPr>
            </a:p>
          </p:txBody>
        </p:sp>
      </p:grpSp>
      <p:grpSp>
        <p:nvGrpSpPr>
          <p:cNvPr id="5" name="Group 4"/>
          <p:cNvGrpSpPr/>
          <p:nvPr/>
        </p:nvGrpSpPr>
        <p:grpSpPr>
          <a:xfrm>
            <a:off x="499745" y="3726180"/>
            <a:ext cx="8274685" cy="1143635"/>
            <a:chOff x="1077" y="3486"/>
            <a:chExt cx="12331" cy="3868"/>
          </a:xfrm>
        </p:grpSpPr>
        <p:sp>
          <p:nvSpPr>
            <p:cNvPr id="14" name="Rounded Rectangle 13"/>
            <p:cNvSpPr/>
            <p:nvPr/>
          </p:nvSpPr>
          <p:spPr>
            <a:xfrm>
              <a:off x="1077" y="3486"/>
              <a:ext cx="12331" cy="2850"/>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787"/>
              <a:ext cx="11660" cy="3567"/>
            </a:xfrm>
            <a:prstGeom prst="rect">
              <a:avLst/>
            </a:prstGeom>
            <a:noFill/>
          </p:spPr>
          <p:txBody>
            <a:bodyPr wrap="square" rtlCol="0">
              <a:noAutofit/>
            </a:bodyPr>
            <a:p>
              <a:pPr algn="just"/>
              <a:r>
                <a:rPr lang="vi-VN" altLang="en-US">
                  <a:latin typeface="Paytone One" charset="0"/>
                  <a:cs typeface="Paytone One" charset="0"/>
                </a:rPr>
                <a:t>Học tập và làm theo tấm gương đạo đức HCM. Quán triệt các quan điểm chưa trương đường lối của Đảng và pháp luật của NN.</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395605" y="212090"/>
            <a:ext cx="8362315" cy="1019810"/>
            <a:chOff x="3117" y="5981"/>
            <a:chExt cx="13169" cy="1606"/>
          </a:xfrm>
        </p:grpSpPr>
        <p:sp>
          <p:nvSpPr>
            <p:cNvPr id="6" name="Rounded Rectangle 5"/>
            <p:cNvSpPr/>
            <p:nvPr/>
          </p:nvSpPr>
          <p:spPr>
            <a:xfrm>
              <a:off x="3117" y="5981"/>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34" name="Group 33"/>
          <p:cNvGrpSpPr/>
          <p:nvPr/>
        </p:nvGrpSpPr>
        <p:grpSpPr>
          <a:xfrm>
            <a:off x="461010" y="1835785"/>
            <a:ext cx="8296910" cy="1267394"/>
            <a:chOff x="1077" y="3486"/>
            <a:chExt cx="12331" cy="4044"/>
          </a:xfrm>
          <a:solidFill>
            <a:schemeClr val="bg1">
              <a:lumMod val="85000"/>
            </a:schemeClr>
          </a:solidFill>
        </p:grpSpPr>
        <p:sp>
          <p:nvSpPr>
            <p:cNvPr id="35" name="Rounded Rectangle 34"/>
            <p:cNvSpPr/>
            <p:nvPr/>
          </p:nvSpPr>
          <p:spPr>
            <a:xfrm>
              <a:off x="1077" y="3486"/>
              <a:ext cx="12331" cy="4044"/>
            </a:xfrm>
            <a:prstGeom prst="roundRect">
              <a:avLst/>
            </a:prstGeom>
            <a:grp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7"/>
              <a:ext cx="11660" cy="3567"/>
            </a:xfrm>
            <a:prstGeom prst="rect">
              <a:avLst/>
            </a:prstGeom>
            <a:grpFill/>
          </p:spPr>
          <p:txBody>
            <a:bodyPr wrap="square" rtlCol="0">
              <a:noAutofit/>
            </a:bodyPr>
            <a:p>
              <a:pPr algn="just"/>
              <a:r>
                <a:rPr lang="vi-VN" altLang="en-US">
                  <a:latin typeface="Paytone One" charset="0"/>
                  <a:cs typeface="Paytone One" charset="0"/>
                </a:rPr>
                <a:t>-Tiếp nối truyền thống hào hùng của Đảng và dân tộc nêu cao lòng yêu nước, ý thức xây dựng và bảo vệ Tổ quốc; không ngại khó khăn gian khổ, tình nguyện vì cộng đồng.</a:t>
              </a:r>
              <a:endParaRPr lang="vi-VN" altLang="en-US">
                <a:latin typeface="Paytone One" charset="0"/>
                <a:cs typeface="Paytone One" charset="0"/>
              </a:endParaRPr>
            </a:p>
          </p:txBody>
        </p:sp>
      </p:grpSp>
      <p:grpSp>
        <p:nvGrpSpPr>
          <p:cNvPr id="5" name="Group 4"/>
          <p:cNvGrpSpPr/>
          <p:nvPr/>
        </p:nvGrpSpPr>
        <p:grpSpPr>
          <a:xfrm>
            <a:off x="499745" y="3510280"/>
            <a:ext cx="8274685" cy="1191237"/>
            <a:chOff x="1077" y="3486"/>
            <a:chExt cx="12331" cy="4029"/>
          </a:xfrm>
        </p:grpSpPr>
        <p:sp>
          <p:nvSpPr>
            <p:cNvPr id="14" name="Rounded Rectangle 13"/>
            <p:cNvSpPr/>
            <p:nvPr/>
          </p:nvSpPr>
          <p:spPr>
            <a:xfrm>
              <a:off x="1077" y="3486"/>
              <a:ext cx="12331" cy="4029"/>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787"/>
              <a:ext cx="11660" cy="3567"/>
            </a:xfrm>
            <a:prstGeom prst="rect">
              <a:avLst/>
            </a:prstGeom>
            <a:solidFill>
              <a:schemeClr val="bg1">
                <a:lumMod val="85000"/>
              </a:schemeClr>
            </a:solidFill>
          </p:spPr>
          <p:txBody>
            <a:bodyPr wrap="square" rtlCol="0">
              <a:noAutofit/>
            </a:bodyPr>
            <a:p>
              <a:pPr algn="just"/>
              <a:r>
                <a:rPr lang="vi-VN" altLang="en-US">
                  <a:latin typeface="Paytone One" charset="0"/>
                  <a:cs typeface="Paytone One" charset="0"/>
                </a:rPr>
                <a:t>-Có trách nhiệm với gia đình, xã hội; có ý thức vương lên trong học tập, lao động, lập thân, lập nghiệp, làm giàu chính đáng, vì một nước Việt Nam “dân giàu, nước mạnh, dân chủ, văn minh"</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395605" y="212090"/>
            <a:ext cx="8362315" cy="1019810"/>
            <a:chOff x="3117" y="5981"/>
            <a:chExt cx="13169" cy="1606"/>
          </a:xfrm>
        </p:grpSpPr>
        <p:sp>
          <p:nvSpPr>
            <p:cNvPr id="6" name="Rounded Rectangle 5"/>
            <p:cNvSpPr/>
            <p:nvPr/>
          </p:nvSpPr>
          <p:spPr>
            <a:xfrm>
              <a:off x="3117" y="5981"/>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34" name="Group 33"/>
          <p:cNvGrpSpPr/>
          <p:nvPr/>
        </p:nvGrpSpPr>
        <p:grpSpPr>
          <a:xfrm>
            <a:off x="461010" y="1835785"/>
            <a:ext cx="8296910" cy="1379905"/>
            <a:chOff x="1077" y="3486"/>
            <a:chExt cx="12331" cy="4403"/>
          </a:xfrm>
        </p:grpSpPr>
        <p:sp>
          <p:nvSpPr>
            <p:cNvPr id="35" name="Rounded Rectangle 34"/>
            <p:cNvSpPr/>
            <p:nvPr/>
          </p:nvSpPr>
          <p:spPr>
            <a:xfrm>
              <a:off x="1077" y="3486"/>
              <a:ext cx="12331" cy="440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7"/>
              <a:ext cx="11660" cy="3567"/>
            </a:xfrm>
            <a:prstGeom prst="rect">
              <a:avLst/>
            </a:prstGeom>
            <a:noFill/>
          </p:spPr>
          <p:txBody>
            <a:bodyPr wrap="square" rtlCol="0">
              <a:noAutofit/>
            </a:bodyPr>
            <a:p>
              <a:pPr algn="just"/>
              <a:r>
                <a:rPr lang="vi-VN" altLang="en-US">
                  <a:latin typeface="Paytone One" charset="0"/>
                  <a:cs typeface="Paytone One" charset="0"/>
                </a:rPr>
                <a:t>-Tích cực tham gia các phong trào của Đoàn, Hội và hoạt động ngoại khóa để trao dồi kiến thức, hoàn thiện bản thân, nhân cách và tính năng động thông qua việc bổ trợ kiến thức, bổ sung các kỹ năng và kinh nghiệm sống.     </a:t>
              </a:r>
              <a:endParaRPr lang="vi-VN" altLang="en-US">
                <a:latin typeface="Paytone One" charset="0"/>
                <a:cs typeface="Paytone One" charset="0"/>
              </a:endParaRPr>
            </a:p>
          </p:txBody>
        </p:sp>
      </p:grpSp>
      <p:grpSp>
        <p:nvGrpSpPr>
          <p:cNvPr id="5" name="Group 4"/>
          <p:cNvGrpSpPr/>
          <p:nvPr/>
        </p:nvGrpSpPr>
        <p:grpSpPr>
          <a:xfrm>
            <a:off x="499745" y="3510280"/>
            <a:ext cx="8274685" cy="1191237"/>
            <a:chOff x="1077" y="3486"/>
            <a:chExt cx="12331" cy="4029"/>
          </a:xfrm>
        </p:grpSpPr>
        <p:sp>
          <p:nvSpPr>
            <p:cNvPr id="14" name="Rounded Rectangle 13"/>
            <p:cNvSpPr/>
            <p:nvPr/>
          </p:nvSpPr>
          <p:spPr>
            <a:xfrm>
              <a:off x="1077" y="3486"/>
              <a:ext cx="12331" cy="4029"/>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787"/>
              <a:ext cx="11660" cy="3567"/>
            </a:xfrm>
            <a:prstGeom prst="rect">
              <a:avLst/>
            </a:prstGeom>
            <a:noFill/>
          </p:spPr>
          <p:txBody>
            <a:bodyPr wrap="square" rtlCol="0">
              <a:noAutofit/>
            </a:bodyPr>
            <a:p>
              <a:pPr algn="just"/>
              <a:r>
                <a:rPr lang="vi-VN" altLang="en-US">
                  <a:latin typeface="Paytone One" charset="0"/>
                  <a:cs typeface="Paytone One" charset="0"/>
                </a:rPr>
                <a:t>-Sống lành mạnh, tuân thủ pháp luật, không sử dụng các văn hóa phẩm độc hại, không tham gia vào các tệ nạn xã hội. Cần cù lao động, xây dựng nông thôn mới.</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395605" y="212090"/>
            <a:ext cx="8362315" cy="1019810"/>
            <a:chOff x="3117" y="5981"/>
            <a:chExt cx="13169" cy="1606"/>
          </a:xfrm>
        </p:grpSpPr>
        <p:sp>
          <p:nvSpPr>
            <p:cNvPr id="6" name="Rounded Rectangle 5"/>
            <p:cNvSpPr/>
            <p:nvPr/>
          </p:nvSpPr>
          <p:spPr>
            <a:xfrm>
              <a:off x="3117" y="5981"/>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34" name="Group 33"/>
          <p:cNvGrpSpPr/>
          <p:nvPr/>
        </p:nvGrpSpPr>
        <p:grpSpPr>
          <a:xfrm>
            <a:off x="461010" y="1835785"/>
            <a:ext cx="8296910" cy="1212235"/>
            <a:chOff x="1077" y="3486"/>
            <a:chExt cx="12331" cy="3868"/>
          </a:xfrm>
        </p:grpSpPr>
        <p:sp>
          <p:nvSpPr>
            <p:cNvPr id="35" name="Rounded Rectangle 34"/>
            <p:cNvSpPr/>
            <p:nvPr/>
          </p:nvSpPr>
          <p:spPr>
            <a:xfrm>
              <a:off x="1077" y="3486"/>
              <a:ext cx="12331" cy="2932"/>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7"/>
              <a:ext cx="11660" cy="3567"/>
            </a:xfrm>
            <a:prstGeom prst="rect">
              <a:avLst/>
            </a:prstGeom>
            <a:noFill/>
          </p:spPr>
          <p:txBody>
            <a:bodyPr wrap="square" rtlCol="0">
              <a:noAutofit/>
            </a:bodyPr>
            <a:p>
              <a:pPr algn="just"/>
              <a:r>
                <a:rPr lang="vi-VN" altLang="en-US">
                  <a:latin typeface="Paytone One" charset="0"/>
                  <a:cs typeface="Paytone One" charset="0"/>
                </a:rPr>
                <a:t>-Tham gia nghĩa vụ quân sự, dân quân tự vệ, sống có tự giác trách nhiệm ki luật. Tổ giác những hành vi vi phạm pháp luật. </a:t>
              </a:r>
              <a:endParaRPr lang="vi-VN" altLang="en-US">
                <a:latin typeface="Paytone One" charset="0"/>
                <a:cs typeface="Paytone One" charset="0"/>
              </a:endParaRPr>
            </a:p>
          </p:txBody>
        </p:sp>
      </p:grpSp>
      <p:grpSp>
        <p:nvGrpSpPr>
          <p:cNvPr id="5" name="Group 4"/>
          <p:cNvGrpSpPr/>
          <p:nvPr/>
        </p:nvGrpSpPr>
        <p:grpSpPr>
          <a:xfrm>
            <a:off x="499745" y="3233420"/>
            <a:ext cx="8274685" cy="947313"/>
            <a:chOff x="1077" y="3486"/>
            <a:chExt cx="12331" cy="3204"/>
          </a:xfrm>
        </p:grpSpPr>
        <p:sp>
          <p:nvSpPr>
            <p:cNvPr id="14" name="Rounded Rectangle 13"/>
            <p:cNvSpPr/>
            <p:nvPr/>
          </p:nvSpPr>
          <p:spPr>
            <a:xfrm>
              <a:off x="1077" y="3486"/>
              <a:ext cx="12331" cy="320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787"/>
              <a:ext cx="11660" cy="2579"/>
            </a:xfrm>
            <a:prstGeom prst="rect">
              <a:avLst/>
            </a:prstGeom>
            <a:noFill/>
          </p:spPr>
          <p:txBody>
            <a:bodyPr wrap="square" rtlCol="0">
              <a:noAutofit/>
            </a:bodyPr>
            <a:p>
              <a:pPr algn="just"/>
              <a:r>
                <a:rPr lang="vi-VN" altLang="en-US">
                  <a:latin typeface="Paytone One" charset="0"/>
                  <a:cs typeface="Paytone One" charset="0"/>
                </a:rPr>
                <a:t>-Tiếp tục tham gia xây dựng đóng góp ý kiến hoàn thiện pháp luật. Nâng cao trì thức lẫn ý thức của bản thân về mọi mặt.</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17" y="6691"/>
              <a:ext cx="12782" cy="580"/>
            </a:xfrm>
            <a:prstGeom prst="rect">
              <a:avLst/>
            </a:prstGeom>
            <a:noFill/>
          </p:spPr>
          <p:txBody>
            <a:bodyPr wrap="square" rtlCol="0">
              <a:spAutoFit/>
            </a:bodyPr>
            <a:p>
              <a:pPr algn="ctr"/>
              <a:r>
                <a:rPr lang="vi-VN" altLang="en-US">
                  <a:latin typeface="Paytone One" charset="0"/>
                  <a:cs typeface="Paytone One" charset="0"/>
                </a:rPr>
                <a:t>Câu 1: Học thuyết về hình thái kinh tế - xã hội do aỉ khởi xuống? </a:t>
              </a:r>
              <a:endParaRPr lang="vi-VN" altLang="en-US">
                <a:latin typeface="Paytone One" charset="0"/>
                <a:cs typeface="Paytone One" charset="0"/>
              </a:endParaRPr>
            </a:p>
          </p:txBody>
        </p:sp>
      </p:grpSp>
      <p:grpSp>
        <p:nvGrpSpPr>
          <p:cNvPr id="34" name="Group 33"/>
          <p:cNvGrpSpPr/>
          <p:nvPr/>
        </p:nvGrpSpPr>
        <p:grpSpPr>
          <a:xfrm>
            <a:off x="251460" y="1816100"/>
            <a:ext cx="2472050" cy="584806"/>
            <a:chOff x="1077" y="3486"/>
            <a:chExt cx="3674" cy="1866"/>
          </a:xfrm>
        </p:grpSpPr>
        <p:sp>
          <p:nvSpPr>
            <p:cNvPr id="35" name="Rounded Rectangle 34"/>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3179" cy="1398"/>
            </a:xfrm>
            <a:prstGeom prst="rect">
              <a:avLst/>
            </a:prstGeom>
            <a:noFill/>
          </p:spPr>
          <p:txBody>
            <a:bodyPr wrap="square" rtlCol="0">
              <a:noAutofit/>
            </a:bodyPr>
            <a:p>
              <a:pPr algn="just"/>
              <a:r>
                <a:rPr lang="vi-VN" altLang="en-US">
                  <a:latin typeface="Paytone One" charset="0"/>
                  <a:cs typeface="Paytone One" charset="0"/>
                </a:rPr>
                <a:t>A. GV Ph Hêghen   </a:t>
              </a:r>
              <a:endParaRPr lang="vi-VN" altLang="en-US">
                <a:latin typeface="Paytone One" charset="0"/>
                <a:cs typeface="Paytone One" charset="0"/>
              </a:endParaRPr>
            </a:p>
          </p:txBody>
        </p:sp>
      </p:grpSp>
      <p:grpSp>
        <p:nvGrpSpPr>
          <p:cNvPr id="5" name="Group 4"/>
          <p:cNvGrpSpPr/>
          <p:nvPr/>
        </p:nvGrpSpPr>
        <p:grpSpPr>
          <a:xfrm>
            <a:off x="5302250" y="1855470"/>
            <a:ext cx="3297527" cy="545503"/>
            <a:chOff x="1077" y="3486"/>
            <a:chExt cx="4914" cy="1845"/>
          </a:xfrm>
        </p:grpSpPr>
        <p:sp>
          <p:nvSpPr>
            <p:cNvPr id="14" name="Rounded Rectangle 13"/>
            <p:cNvSpPr/>
            <p:nvPr/>
          </p:nvSpPr>
          <p:spPr>
            <a:xfrm>
              <a:off x="1077" y="3486"/>
              <a:ext cx="4914" cy="180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787"/>
              <a:ext cx="4503" cy="1544"/>
            </a:xfrm>
            <a:prstGeom prst="rect">
              <a:avLst/>
            </a:prstGeom>
            <a:noFill/>
          </p:spPr>
          <p:txBody>
            <a:bodyPr wrap="square" rtlCol="0">
              <a:noAutofit/>
            </a:bodyPr>
            <a:p>
              <a:pPr algn="just"/>
              <a:r>
                <a:rPr lang="vi-VN" altLang="en-US">
                  <a:latin typeface="Paytone One" charset="0"/>
                  <a:cs typeface="Paytone One" charset="0"/>
                </a:rPr>
                <a:t>B. C.Mác và Ph. Ăngghen       </a:t>
              </a:r>
              <a:endParaRPr lang="vi-VN" altLang="en-US">
                <a:latin typeface="Paytone One" charset="0"/>
                <a:cs typeface="Paytone One" charset="0"/>
              </a:endParaRPr>
            </a:p>
          </p:txBody>
        </p:sp>
      </p:grpSp>
      <p:grpSp>
        <p:nvGrpSpPr>
          <p:cNvPr id="18" name="Group 17"/>
          <p:cNvGrpSpPr/>
          <p:nvPr/>
        </p:nvGrpSpPr>
        <p:grpSpPr>
          <a:xfrm>
            <a:off x="251460" y="3343275"/>
            <a:ext cx="2472050" cy="584806"/>
            <a:chOff x="1077" y="3486"/>
            <a:chExt cx="3674" cy="1866"/>
          </a:xfrm>
        </p:grpSpPr>
        <p:sp>
          <p:nvSpPr>
            <p:cNvPr id="19" name="Rounded Rectangle 18"/>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C. VLLênin    </a:t>
              </a:r>
              <a:endParaRPr lang="vi-VN" altLang="en-US">
                <a:latin typeface="Paytone One" charset="0"/>
                <a:cs typeface="Paytone One" charset="0"/>
              </a:endParaRPr>
            </a:p>
          </p:txBody>
        </p:sp>
      </p:grpSp>
      <p:grpSp>
        <p:nvGrpSpPr>
          <p:cNvPr id="21" name="Group 20"/>
          <p:cNvGrpSpPr/>
          <p:nvPr/>
        </p:nvGrpSpPr>
        <p:grpSpPr>
          <a:xfrm>
            <a:off x="5302250" y="3437890"/>
            <a:ext cx="2472050" cy="584806"/>
            <a:chOff x="1077" y="3486"/>
            <a:chExt cx="3674" cy="1866"/>
          </a:xfrm>
        </p:grpSpPr>
        <p:sp>
          <p:nvSpPr>
            <p:cNvPr id="22" name="Rounded Rectangle 21"/>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D. Hồ Chí Minh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17" y="6691"/>
              <a:ext cx="12782" cy="580"/>
            </a:xfrm>
            <a:prstGeom prst="rect">
              <a:avLst/>
            </a:prstGeom>
            <a:noFill/>
          </p:spPr>
          <p:txBody>
            <a:bodyPr wrap="square" rtlCol="0">
              <a:spAutoFit/>
            </a:bodyPr>
            <a:p>
              <a:pPr algn="ctr"/>
              <a:r>
                <a:rPr lang="vi-VN" altLang="en-US">
                  <a:latin typeface="Paytone One" charset="0"/>
                  <a:cs typeface="Paytone One" charset="0"/>
                </a:rPr>
                <a:t>Câu 1: Học thuyết về hình thái kinh tế - xã hội do aỉ khởi xuống? </a:t>
              </a:r>
              <a:endParaRPr lang="vi-VN" altLang="en-US">
                <a:latin typeface="Paytone One" charset="0"/>
                <a:cs typeface="Paytone One" charset="0"/>
              </a:endParaRPr>
            </a:p>
          </p:txBody>
        </p:sp>
      </p:grpSp>
      <p:grpSp>
        <p:nvGrpSpPr>
          <p:cNvPr id="34" name="Group 33"/>
          <p:cNvGrpSpPr/>
          <p:nvPr/>
        </p:nvGrpSpPr>
        <p:grpSpPr>
          <a:xfrm>
            <a:off x="-1453515" y="-977265"/>
            <a:ext cx="2472050" cy="584806"/>
            <a:chOff x="1077" y="3486"/>
            <a:chExt cx="3674" cy="1866"/>
          </a:xfrm>
        </p:grpSpPr>
        <p:sp>
          <p:nvSpPr>
            <p:cNvPr id="35" name="Rounded Rectangle 34"/>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3179" cy="1398"/>
            </a:xfrm>
            <a:prstGeom prst="rect">
              <a:avLst/>
            </a:prstGeom>
            <a:noFill/>
          </p:spPr>
          <p:txBody>
            <a:bodyPr wrap="square" rtlCol="0">
              <a:noAutofit/>
            </a:bodyPr>
            <a:p>
              <a:pPr algn="just"/>
              <a:r>
                <a:rPr lang="vi-VN" altLang="en-US">
                  <a:latin typeface="Paytone One" charset="0"/>
                  <a:cs typeface="Paytone One" charset="0"/>
                </a:rPr>
                <a:t>A. GV Ph Hêghen   </a:t>
              </a:r>
              <a:endParaRPr lang="vi-VN" altLang="en-US">
                <a:latin typeface="Paytone One" charset="0"/>
                <a:cs typeface="Paytone One" charset="0"/>
              </a:endParaRPr>
            </a:p>
          </p:txBody>
        </p:sp>
      </p:grpSp>
      <p:grpSp>
        <p:nvGrpSpPr>
          <p:cNvPr id="5" name="Group 4"/>
          <p:cNvGrpSpPr/>
          <p:nvPr/>
        </p:nvGrpSpPr>
        <p:grpSpPr>
          <a:xfrm>
            <a:off x="2723515" y="2628900"/>
            <a:ext cx="3297527" cy="545503"/>
            <a:chOff x="1077" y="3486"/>
            <a:chExt cx="4914" cy="1845"/>
          </a:xfrm>
        </p:grpSpPr>
        <p:sp>
          <p:nvSpPr>
            <p:cNvPr id="14" name="Rounded Rectangle 13"/>
            <p:cNvSpPr/>
            <p:nvPr/>
          </p:nvSpPr>
          <p:spPr>
            <a:xfrm>
              <a:off x="1077" y="3486"/>
              <a:ext cx="4914" cy="1804"/>
            </a:xfrm>
            <a:prstGeom prst="roundRect">
              <a:avLst/>
            </a:prstGeom>
            <a:solidFill>
              <a:srgbClr val="FF0000"/>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787"/>
              <a:ext cx="4503" cy="1544"/>
            </a:xfrm>
            <a:prstGeom prst="rect">
              <a:avLst/>
            </a:prstGeom>
            <a:noFill/>
          </p:spPr>
          <p:txBody>
            <a:bodyPr wrap="square" rtlCol="0">
              <a:noAutofit/>
            </a:bodyPr>
            <a:p>
              <a:pPr algn="just"/>
              <a:r>
                <a:rPr lang="vi-VN" altLang="en-US">
                  <a:solidFill>
                    <a:schemeClr val="bg1"/>
                  </a:solidFill>
                  <a:latin typeface="Paytone One" charset="0"/>
                  <a:cs typeface="Paytone One" charset="0"/>
                </a:rPr>
                <a:t>B. C.Mác và Ph. Ăngghen</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18" name="Group 17"/>
          <p:cNvGrpSpPr/>
          <p:nvPr/>
        </p:nvGrpSpPr>
        <p:grpSpPr>
          <a:xfrm>
            <a:off x="-2807335" y="3748405"/>
            <a:ext cx="2472050" cy="584806"/>
            <a:chOff x="1077" y="3486"/>
            <a:chExt cx="3674" cy="1866"/>
          </a:xfrm>
        </p:grpSpPr>
        <p:sp>
          <p:nvSpPr>
            <p:cNvPr id="19" name="Rounded Rectangle 18"/>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C. VLLênin    </a:t>
              </a:r>
              <a:endParaRPr lang="vi-VN" altLang="en-US">
                <a:latin typeface="Paytone One" charset="0"/>
                <a:cs typeface="Paytone One" charset="0"/>
              </a:endParaRPr>
            </a:p>
          </p:txBody>
        </p:sp>
      </p:grpSp>
      <p:grpSp>
        <p:nvGrpSpPr>
          <p:cNvPr id="21" name="Group 20"/>
          <p:cNvGrpSpPr/>
          <p:nvPr/>
        </p:nvGrpSpPr>
        <p:grpSpPr>
          <a:xfrm>
            <a:off x="9434195" y="3437890"/>
            <a:ext cx="2472050" cy="584806"/>
            <a:chOff x="1077" y="3486"/>
            <a:chExt cx="3674" cy="1866"/>
          </a:xfrm>
        </p:grpSpPr>
        <p:sp>
          <p:nvSpPr>
            <p:cNvPr id="22" name="Rounded Rectangle 21"/>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D. Hồ Chí Minh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87" y="6487"/>
              <a:ext cx="12782" cy="1016"/>
            </a:xfrm>
            <a:prstGeom prst="rect">
              <a:avLst/>
            </a:prstGeom>
            <a:noFill/>
          </p:spPr>
          <p:txBody>
            <a:bodyPr wrap="square" rtlCol="0">
              <a:spAutoFit/>
            </a:bodyPr>
            <a:p>
              <a:pPr algn="ctr"/>
              <a:r>
                <a:rPr lang="vi-VN" altLang="en-US">
                  <a:latin typeface="Paytone One" charset="0"/>
                  <a:cs typeface="Paytone One" charset="0"/>
                </a:rPr>
                <a:t>Câu </a:t>
              </a:r>
              <a:r>
                <a:rPr lang="en-US" altLang="vi-VN">
                  <a:latin typeface="Paytone One" charset="0"/>
                  <a:cs typeface="Paytone One" charset="0"/>
                </a:rPr>
                <a:t>2</a:t>
              </a:r>
              <a:r>
                <a:rPr lang="vi-VN" altLang="en-US">
                  <a:latin typeface="Paytone One" charset="0"/>
                  <a:cs typeface="Paytone One" charset="0"/>
                </a:rPr>
                <a:t>: Theo chủ nghĩa Mác-Lênin, có mấy hình thức quá độ lên chủ nghĩa xã hội?</a:t>
              </a:r>
              <a:endParaRPr lang="vi-VN" altLang="en-US">
                <a:latin typeface="Paytone One" charset="0"/>
                <a:cs typeface="Paytone One" charset="0"/>
              </a:endParaRPr>
            </a:p>
          </p:txBody>
        </p:sp>
      </p:grpSp>
      <p:grpSp>
        <p:nvGrpSpPr>
          <p:cNvPr id="34" name="Group 33"/>
          <p:cNvGrpSpPr/>
          <p:nvPr/>
        </p:nvGrpSpPr>
        <p:grpSpPr>
          <a:xfrm>
            <a:off x="251460" y="1816100"/>
            <a:ext cx="2472050" cy="584806"/>
            <a:chOff x="1077" y="3486"/>
            <a:chExt cx="3674" cy="1866"/>
          </a:xfrm>
        </p:grpSpPr>
        <p:sp>
          <p:nvSpPr>
            <p:cNvPr id="35" name="Rounded Rectangle 34"/>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3179" cy="1398"/>
            </a:xfrm>
            <a:prstGeom prst="rect">
              <a:avLst/>
            </a:prstGeom>
            <a:noFill/>
          </p:spPr>
          <p:txBody>
            <a:bodyPr wrap="square" rtlCol="0">
              <a:noAutofit/>
            </a:bodyPr>
            <a:p>
              <a:pPr algn="ctr"/>
              <a:r>
                <a:rPr lang="vi-VN" altLang="en-US">
                  <a:latin typeface="Paytone One" charset="0"/>
                  <a:cs typeface="Paytone One" charset="0"/>
                </a:rPr>
                <a:t>A. </a:t>
              </a:r>
              <a:r>
                <a:rPr lang="en-US" altLang="vi-VN">
                  <a:latin typeface="Paytone One" charset="0"/>
                  <a:cs typeface="Paytone One" charset="0"/>
                </a:rPr>
                <a:t>M</a:t>
              </a:r>
              <a:r>
                <a:rPr lang="vi-VN" altLang="en-US">
                  <a:latin typeface="Paytone One" charset="0"/>
                  <a:cs typeface="Paytone One" charset="0"/>
                </a:rPr>
                <a:t>ột   </a:t>
              </a:r>
              <a:endParaRPr lang="vi-VN" altLang="en-US">
                <a:latin typeface="Paytone One" charset="0"/>
                <a:cs typeface="Paytone One" charset="0"/>
              </a:endParaRPr>
            </a:p>
          </p:txBody>
        </p:sp>
      </p:grpSp>
      <p:grpSp>
        <p:nvGrpSpPr>
          <p:cNvPr id="5" name="Group 4"/>
          <p:cNvGrpSpPr/>
          <p:nvPr/>
        </p:nvGrpSpPr>
        <p:grpSpPr>
          <a:xfrm>
            <a:off x="5996305" y="1751965"/>
            <a:ext cx="2608848" cy="545465"/>
            <a:chOff x="1077" y="3486"/>
            <a:chExt cx="4682" cy="1845"/>
          </a:xfrm>
        </p:grpSpPr>
        <p:sp>
          <p:nvSpPr>
            <p:cNvPr id="14" name="Rounded Rectangle 13"/>
            <p:cNvSpPr/>
            <p:nvPr/>
          </p:nvSpPr>
          <p:spPr>
            <a:xfrm>
              <a:off x="1077" y="3486"/>
              <a:ext cx="4682" cy="1804"/>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787"/>
              <a:ext cx="4090" cy="1544"/>
            </a:xfrm>
            <a:prstGeom prst="rect">
              <a:avLst/>
            </a:prstGeom>
            <a:noFill/>
          </p:spPr>
          <p:txBody>
            <a:bodyPr wrap="square" rtlCol="0">
              <a:noAutofit/>
            </a:bodyPr>
            <a:p>
              <a:pPr algn="ctr"/>
              <a:r>
                <a:rPr lang="vi-VN" altLang="en-US">
                  <a:latin typeface="Paytone One" charset="0"/>
                  <a:cs typeface="Paytone One" charset="0"/>
                </a:rPr>
                <a:t>B. </a:t>
              </a:r>
              <a:r>
                <a:rPr lang="vi-VN" altLang="en-US">
                  <a:latin typeface="Paytone One" charset="0"/>
                  <a:cs typeface="Paytone One" charset="0"/>
                </a:rPr>
                <a:t>Hai       </a:t>
              </a:r>
              <a:endParaRPr lang="vi-VN" altLang="en-US">
                <a:latin typeface="Paytone One" charset="0"/>
                <a:cs typeface="Paytone One" charset="0"/>
              </a:endParaRPr>
            </a:p>
          </p:txBody>
        </p:sp>
      </p:grpSp>
      <p:grpSp>
        <p:nvGrpSpPr>
          <p:cNvPr id="18" name="Group 17"/>
          <p:cNvGrpSpPr/>
          <p:nvPr/>
        </p:nvGrpSpPr>
        <p:grpSpPr>
          <a:xfrm>
            <a:off x="251460" y="3343275"/>
            <a:ext cx="2472050" cy="584806"/>
            <a:chOff x="1077" y="3486"/>
            <a:chExt cx="3674" cy="1866"/>
          </a:xfrm>
        </p:grpSpPr>
        <p:sp>
          <p:nvSpPr>
            <p:cNvPr id="19" name="Rounded Rectangle 18"/>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C. </a:t>
              </a:r>
              <a:r>
                <a:rPr lang="vi-VN" altLang="en-US">
                  <a:latin typeface="Paytone One" charset="0"/>
                  <a:cs typeface="Paytone One" charset="0"/>
                </a:rPr>
                <a:t>Ba  </a:t>
              </a:r>
              <a:endParaRPr lang="vi-VN" altLang="en-US">
                <a:latin typeface="Paytone One" charset="0"/>
                <a:cs typeface="Paytone One" charset="0"/>
              </a:endParaRPr>
            </a:p>
          </p:txBody>
        </p:sp>
      </p:grpSp>
      <p:grpSp>
        <p:nvGrpSpPr>
          <p:cNvPr id="21" name="Group 20"/>
          <p:cNvGrpSpPr/>
          <p:nvPr/>
        </p:nvGrpSpPr>
        <p:grpSpPr>
          <a:xfrm>
            <a:off x="6049645" y="3372485"/>
            <a:ext cx="2472050" cy="584806"/>
            <a:chOff x="1077" y="3486"/>
            <a:chExt cx="3674" cy="1866"/>
          </a:xfrm>
        </p:grpSpPr>
        <p:sp>
          <p:nvSpPr>
            <p:cNvPr id="22" name="Rounded Rectangle 21"/>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D. </a:t>
              </a:r>
              <a:r>
                <a:rPr lang="vi-VN" altLang="en-US">
                  <a:latin typeface="Paytone One" charset="0"/>
                  <a:cs typeface="Paytone One" charset="0"/>
                </a:rPr>
                <a:t>Bốn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87" y="6487"/>
              <a:ext cx="12782" cy="1016"/>
            </a:xfrm>
            <a:prstGeom prst="rect">
              <a:avLst/>
            </a:prstGeom>
            <a:noFill/>
          </p:spPr>
          <p:txBody>
            <a:bodyPr wrap="square" rtlCol="0">
              <a:spAutoFit/>
            </a:bodyPr>
            <a:p>
              <a:pPr algn="ctr"/>
              <a:r>
                <a:rPr lang="vi-VN" altLang="en-US">
                  <a:latin typeface="Paytone One" charset="0"/>
                  <a:cs typeface="Paytone One" charset="0"/>
                </a:rPr>
                <a:t>Câu </a:t>
              </a:r>
              <a:r>
                <a:rPr lang="en-US" altLang="vi-VN">
                  <a:latin typeface="Paytone One" charset="0"/>
                  <a:cs typeface="Paytone One" charset="0"/>
                </a:rPr>
                <a:t>2</a:t>
              </a:r>
              <a:r>
                <a:rPr lang="vi-VN" altLang="en-US">
                  <a:latin typeface="Paytone One" charset="0"/>
                  <a:cs typeface="Paytone One" charset="0"/>
                </a:rPr>
                <a:t>: Theo chủ nghĩa Mác-Lênin, có mấy hình thức quá độ lên chủ nghĩa xã hội?</a:t>
              </a:r>
              <a:endParaRPr lang="vi-VN" altLang="en-US">
                <a:latin typeface="Paytone One" charset="0"/>
                <a:cs typeface="Paytone One" charset="0"/>
              </a:endParaRPr>
            </a:p>
          </p:txBody>
        </p:sp>
      </p:grpSp>
      <p:grpSp>
        <p:nvGrpSpPr>
          <p:cNvPr id="34" name="Group 33"/>
          <p:cNvGrpSpPr/>
          <p:nvPr/>
        </p:nvGrpSpPr>
        <p:grpSpPr>
          <a:xfrm>
            <a:off x="-948690" y="-1265555"/>
            <a:ext cx="2472050" cy="584806"/>
            <a:chOff x="1077" y="3486"/>
            <a:chExt cx="3674" cy="1866"/>
          </a:xfrm>
        </p:grpSpPr>
        <p:sp>
          <p:nvSpPr>
            <p:cNvPr id="35" name="Rounded Rectangle 34"/>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3179" cy="1398"/>
            </a:xfrm>
            <a:prstGeom prst="rect">
              <a:avLst/>
            </a:prstGeom>
            <a:noFill/>
          </p:spPr>
          <p:txBody>
            <a:bodyPr wrap="square" rtlCol="0">
              <a:noAutofit/>
            </a:bodyPr>
            <a:p>
              <a:pPr algn="ctr"/>
              <a:r>
                <a:rPr lang="vi-VN" altLang="en-US">
                  <a:latin typeface="Paytone One" charset="0"/>
                  <a:cs typeface="Paytone One" charset="0"/>
                </a:rPr>
                <a:t>A. </a:t>
              </a:r>
              <a:r>
                <a:rPr lang="en-US" altLang="vi-VN">
                  <a:latin typeface="Paytone One" charset="0"/>
                  <a:cs typeface="Paytone One" charset="0"/>
                </a:rPr>
                <a:t>M</a:t>
              </a:r>
              <a:r>
                <a:rPr lang="vi-VN" altLang="en-US">
                  <a:latin typeface="Paytone One" charset="0"/>
                  <a:cs typeface="Paytone One" charset="0"/>
                </a:rPr>
                <a:t>ột   </a:t>
              </a:r>
              <a:endParaRPr lang="vi-VN" altLang="en-US">
                <a:latin typeface="Paytone One" charset="0"/>
                <a:cs typeface="Paytone One" charset="0"/>
              </a:endParaRPr>
            </a:p>
          </p:txBody>
        </p:sp>
      </p:grpSp>
      <p:grpSp>
        <p:nvGrpSpPr>
          <p:cNvPr id="5" name="Group 4"/>
          <p:cNvGrpSpPr/>
          <p:nvPr/>
        </p:nvGrpSpPr>
        <p:grpSpPr>
          <a:xfrm>
            <a:off x="2828290" y="2613025"/>
            <a:ext cx="2608848" cy="533344"/>
            <a:chOff x="1077" y="3486"/>
            <a:chExt cx="4682" cy="1804"/>
          </a:xfrm>
          <a:solidFill>
            <a:srgbClr val="FF0000"/>
          </a:solidFill>
        </p:grpSpPr>
        <p:sp>
          <p:nvSpPr>
            <p:cNvPr id="14" name="Rounded Rectangle 13"/>
            <p:cNvSpPr/>
            <p:nvPr/>
          </p:nvSpPr>
          <p:spPr>
            <a:xfrm>
              <a:off x="1077" y="3486"/>
              <a:ext cx="4682" cy="1804"/>
            </a:xfrm>
            <a:prstGeom prst="roundRect">
              <a:avLst/>
            </a:prstGeom>
            <a:grp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364" y="3598"/>
              <a:ext cx="4090" cy="1544"/>
            </a:xfrm>
            <a:prstGeom prst="rect">
              <a:avLst/>
            </a:prstGeom>
            <a:grpFill/>
          </p:spPr>
          <p:txBody>
            <a:bodyPr wrap="square" rtlCol="0">
              <a:noAutofit/>
            </a:bodyPr>
            <a:p>
              <a:pPr algn="ctr"/>
              <a:r>
                <a:rPr lang="vi-VN" altLang="en-US">
                  <a:solidFill>
                    <a:schemeClr val="bg1"/>
                  </a:solidFill>
                  <a:latin typeface="Paytone One" charset="0"/>
                  <a:cs typeface="Paytone One" charset="0"/>
                </a:rPr>
                <a:t>B. Hai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18" name="Group 17"/>
          <p:cNvGrpSpPr/>
          <p:nvPr/>
        </p:nvGrpSpPr>
        <p:grpSpPr>
          <a:xfrm>
            <a:off x="-3455670" y="3781425"/>
            <a:ext cx="2472050" cy="584806"/>
            <a:chOff x="1077" y="3486"/>
            <a:chExt cx="3674" cy="1866"/>
          </a:xfrm>
        </p:grpSpPr>
        <p:sp>
          <p:nvSpPr>
            <p:cNvPr id="19" name="Rounded Rectangle 18"/>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C. </a:t>
              </a:r>
              <a:r>
                <a:rPr lang="vi-VN" altLang="en-US">
                  <a:latin typeface="Paytone One" charset="0"/>
                  <a:cs typeface="Paytone One" charset="0"/>
                </a:rPr>
                <a:t>Ba  </a:t>
              </a:r>
              <a:endParaRPr lang="vi-VN" altLang="en-US">
                <a:latin typeface="Paytone One" charset="0"/>
                <a:cs typeface="Paytone One" charset="0"/>
              </a:endParaRPr>
            </a:p>
          </p:txBody>
        </p:sp>
      </p:grpSp>
      <p:grpSp>
        <p:nvGrpSpPr>
          <p:cNvPr id="21" name="Group 20"/>
          <p:cNvGrpSpPr/>
          <p:nvPr/>
        </p:nvGrpSpPr>
        <p:grpSpPr>
          <a:xfrm>
            <a:off x="9434195" y="3199130"/>
            <a:ext cx="2472050" cy="584806"/>
            <a:chOff x="1077" y="3486"/>
            <a:chExt cx="3674" cy="1866"/>
          </a:xfrm>
        </p:grpSpPr>
        <p:sp>
          <p:nvSpPr>
            <p:cNvPr id="22" name="Rounded Rectangle 21"/>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D. </a:t>
              </a:r>
              <a:r>
                <a:rPr lang="vi-VN" altLang="en-US">
                  <a:latin typeface="Paytone One" charset="0"/>
                  <a:cs typeface="Paytone One" charset="0"/>
                </a:rPr>
                <a:t>Bốn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5446380">
            <a:off x="-1579079" y="20667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1979295" y="774065"/>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1979295"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1979295" y="37979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sp>
        <p:nvSpPr>
          <p:cNvPr id="19" name="Freeform 18"/>
          <p:cNvSpPr/>
          <p:nvPr/>
        </p:nvSpPr>
        <p:spPr>
          <a:xfrm rot="15446380">
            <a:off x="7041681" y="-96680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23" presetClass="entr" presetSubtype="16"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par>
                                <p:cTn id="23" presetID="2" presetClass="entr" presetSubtype="2"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87" y="6600"/>
              <a:ext cx="12782" cy="580"/>
            </a:xfrm>
            <a:prstGeom prst="rect">
              <a:avLst/>
            </a:prstGeom>
            <a:noFill/>
          </p:spPr>
          <p:txBody>
            <a:bodyPr wrap="square" rtlCol="0">
              <a:spAutoFit/>
            </a:bodyPr>
            <a:p>
              <a:pPr algn="ctr"/>
              <a:r>
                <a:rPr>
                  <a:latin typeface="Paytone One" charset="0"/>
                  <a:cs typeface="Paytone One" charset="0"/>
                </a:rPr>
                <a:t>Câu 3: Hình thức đầu tiên của chuyện chính </a:t>
              </a:r>
              <a:endParaRPr>
                <a:latin typeface="Paytone One" charset="0"/>
                <a:cs typeface="Paytone One" charset="0"/>
              </a:endParaRPr>
            </a:p>
          </p:txBody>
        </p:sp>
      </p:grpSp>
      <p:grpSp>
        <p:nvGrpSpPr>
          <p:cNvPr id="34" name="Group 33"/>
          <p:cNvGrpSpPr/>
          <p:nvPr/>
        </p:nvGrpSpPr>
        <p:grpSpPr>
          <a:xfrm>
            <a:off x="251460" y="1816100"/>
            <a:ext cx="2472050" cy="584806"/>
            <a:chOff x="1077" y="3486"/>
            <a:chExt cx="3674" cy="1866"/>
          </a:xfrm>
        </p:grpSpPr>
        <p:sp>
          <p:nvSpPr>
            <p:cNvPr id="35" name="Rounded Rectangle 34"/>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3179" cy="1398"/>
            </a:xfrm>
            <a:prstGeom prst="rect">
              <a:avLst/>
            </a:prstGeom>
            <a:noFill/>
          </p:spPr>
          <p:txBody>
            <a:bodyPr wrap="square" rtlCol="0">
              <a:noAutofit/>
            </a:bodyPr>
            <a:p>
              <a:pPr algn="ctr"/>
              <a:r>
                <a:rPr lang="vi-VN" altLang="en-US">
                  <a:latin typeface="Paytone One" charset="0"/>
                  <a:cs typeface="Paytone One" charset="0"/>
                </a:rPr>
                <a:t>A.</a:t>
              </a:r>
              <a:r>
                <a:rPr>
                  <a:latin typeface="Paytone One" charset="0"/>
                  <a:cs typeface="Paytone One" charset="0"/>
                </a:rPr>
                <a:t>Công xã Pari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5" name="Group 4"/>
          <p:cNvGrpSpPr/>
          <p:nvPr/>
        </p:nvGrpSpPr>
        <p:grpSpPr>
          <a:xfrm>
            <a:off x="5303138" y="1751965"/>
            <a:ext cx="3301458" cy="734087"/>
            <a:chOff x="-167" y="3486"/>
            <a:chExt cx="5925" cy="2483"/>
          </a:xfrm>
        </p:grpSpPr>
        <p:sp>
          <p:nvSpPr>
            <p:cNvPr id="14" name="Rounded Rectangle 13"/>
            <p:cNvSpPr/>
            <p:nvPr/>
          </p:nvSpPr>
          <p:spPr>
            <a:xfrm>
              <a:off x="-161" y="3486"/>
              <a:ext cx="5919" cy="24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67" y="3787"/>
              <a:ext cx="5804" cy="1544"/>
            </a:xfrm>
            <a:prstGeom prst="rect">
              <a:avLst/>
            </a:prstGeom>
            <a:noFill/>
          </p:spPr>
          <p:txBody>
            <a:bodyPr wrap="square" rtlCol="0">
              <a:noAutofit/>
            </a:bodyPr>
            <a:p>
              <a:pPr algn="ctr"/>
              <a:r>
                <a:rPr lang="vi-VN" altLang="en-US">
                  <a:latin typeface="Paytone One" charset="0"/>
                  <a:cs typeface="Paytone One" charset="0"/>
                </a:rPr>
                <a:t>B. Nhà nước dân chủ nhân dân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18" name="Group 17"/>
          <p:cNvGrpSpPr/>
          <p:nvPr/>
        </p:nvGrpSpPr>
        <p:grpSpPr>
          <a:xfrm>
            <a:off x="251460" y="3343275"/>
            <a:ext cx="2472050" cy="584806"/>
            <a:chOff x="1077" y="3486"/>
            <a:chExt cx="3674" cy="1866"/>
          </a:xfrm>
        </p:grpSpPr>
        <p:sp>
          <p:nvSpPr>
            <p:cNvPr id="19" name="Rounded Rectangle 18"/>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C.Nhà nước Xô viết  </a:t>
              </a:r>
              <a:endParaRPr lang="vi-VN" altLang="en-US">
                <a:latin typeface="Paytone One" charset="0"/>
                <a:cs typeface="Paytone One" charset="0"/>
              </a:endParaRPr>
            </a:p>
          </p:txBody>
        </p:sp>
      </p:grpSp>
      <p:grpSp>
        <p:nvGrpSpPr>
          <p:cNvPr id="21" name="Group 20"/>
          <p:cNvGrpSpPr/>
          <p:nvPr/>
        </p:nvGrpSpPr>
        <p:grpSpPr>
          <a:xfrm>
            <a:off x="5329555" y="3395345"/>
            <a:ext cx="3275433" cy="770339"/>
            <a:chOff x="1077" y="3486"/>
            <a:chExt cx="4868" cy="2458"/>
          </a:xfrm>
        </p:grpSpPr>
        <p:sp>
          <p:nvSpPr>
            <p:cNvPr id="22" name="Rounded Rectangle 21"/>
            <p:cNvSpPr/>
            <p:nvPr/>
          </p:nvSpPr>
          <p:spPr>
            <a:xfrm>
              <a:off x="1077" y="3486"/>
              <a:ext cx="4868" cy="2458"/>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3622"/>
              <a:ext cx="4715" cy="1398"/>
            </a:xfrm>
            <a:prstGeom prst="rect">
              <a:avLst/>
            </a:prstGeom>
            <a:noFill/>
          </p:spPr>
          <p:txBody>
            <a:bodyPr wrap="square" rtlCol="0">
              <a:noAutofit/>
            </a:bodyPr>
            <a:p>
              <a:pPr algn="ctr"/>
              <a:r>
                <a:rPr lang="vi-VN" altLang="en-US">
                  <a:latin typeface="Paytone One" charset="0"/>
                  <a:cs typeface="Paytone One" charset="0"/>
                </a:rPr>
                <a:t> D.  Nhà nước xã hội chủ nghĩa chủ nghĩa</a:t>
              </a:r>
              <a:r>
                <a:rPr lang="vi-VN" altLang="en-US">
                  <a:latin typeface="Paytone One" charset="0"/>
                  <a:cs typeface="Paytone One" charset="0"/>
                </a:rPr>
                <a:t>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87" y="6600"/>
              <a:ext cx="12782" cy="580"/>
            </a:xfrm>
            <a:prstGeom prst="rect">
              <a:avLst/>
            </a:prstGeom>
            <a:noFill/>
          </p:spPr>
          <p:txBody>
            <a:bodyPr wrap="square" rtlCol="0">
              <a:spAutoFit/>
            </a:bodyPr>
            <a:p>
              <a:pPr algn="ctr"/>
              <a:r>
                <a:rPr>
                  <a:latin typeface="Paytone One" charset="0"/>
                  <a:cs typeface="Paytone One" charset="0"/>
                </a:rPr>
                <a:t>Câu 3: Hình thức đầu tiên của chuyện chính </a:t>
              </a:r>
              <a:endParaRPr>
                <a:latin typeface="Paytone One" charset="0"/>
                <a:cs typeface="Paytone One" charset="0"/>
              </a:endParaRPr>
            </a:p>
          </p:txBody>
        </p:sp>
      </p:grpSp>
      <p:grpSp>
        <p:nvGrpSpPr>
          <p:cNvPr id="34" name="Group 33"/>
          <p:cNvGrpSpPr/>
          <p:nvPr/>
        </p:nvGrpSpPr>
        <p:grpSpPr>
          <a:xfrm>
            <a:off x="3282315" y="2623185"/>
            <a:ext cx="2472050" cy="584806"/>
            <a:chOff x="1077" y="3486"/>
            <a:chExt cx="3674" cy="1866"/>
          </a:xfrm>
          <a:solidFill>
            <a:srgbClr val="FF0000"/>
          </a:solidFill>
        </p:grpSpPr>
        <p:sp>
          <p:nvSpPr>
            <p:cNvPr id="35" name="Rounded Rectangle 34"/>
            <p:cNvSpPr/>
            <p:nvPr/>
          </p:nvSpPr>
          <p:spPr>
            <a:xfrm>
              <a:off x="1077" y="3486"/>
              <a:ext cx="3674" cy="1866"/>
            </a:xfrm>
            <a:prstGeom prst="roundRect">
              <a:avLst/>
            </a:prstGeom>
            <a:grp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3179" cy="1398"/>
            </a:xfrm>
            <a:prstGeom prst="rect">
              <a:avLst/>
            </a:prstGeom>
            <a:grpFill/>
          </p:spPr>
          <p:txBody>
            <a:bodyPr wrap="square" rtlCol="0">
              <a:noAutofit/>
            </a:bodyPr>
            <a:p>
              <a:pPr algn="ctr"/>
              <a:r>
                <a:rPr lang="vi-VN" altLang="en-US">
                  <a:solidFill>
                    <a:schemeClr val="bg1"/>
                  </a:solidFill>
                  <a:latin typeface="Paytone One" charset="0"/>
                  <a:cs typeface="Paytone One" charset="0"/>
                </a:rPr>
                <a:t>A.</a:t>
              </a:r>
              <a:r>
                <a:rPr>
                  <a:solidFill>
                    <a:schemeClr val="bg1"/>
                  </a:solidFill>
                  <a:latin typeface="Paytone One" charset="0"/>
                  <a:cs typeface="Paytone One" charset="0"/>
                </a:rPr>
                <a:t>Công xã Pari </a:t>
              </a:r>
              <a:r>
                <a:rPr>
                  <a:latin typeface="Paytone One" charset="0"/>
                  <a:cs typeface="Paytone One" charset="0"/>
                </a:rPr>
                <a:t>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5" name="Group 4"/>
          <p:cNvGrpSpPr/>
          <p:nvPr/>
        </p:nvGrpSpPr>
        <p:grpSpPr>
          <a:xfrm>
            <a:off x="9396983" y="1751965"/>
            <a:ext cx="3301458" cy="734087"/>
            <a:chOff x="-167" y="3486"/>
            <a:chExt cx="5925" cy="2483"/>
          </a:xfrm>
        </p:grpSpPr>
        <p:sp>
          <p:nvSpPr>
            <p:cNvPr id="14" name="Rounded Rectangle 13"/>
            <p:cNvSpPr/>
            <p:nvPr/>
          </p:nvSpPr>
          <p:spPr>
            <a:xfrm>
              <a:off x="-161" y="3486"/>
              <a:ext cx="5919" cy="24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67" y="3787"/>
              <a:ext cx="5804" cy="1544"/>
            </a:xfrm>
            <a:prstGeom prst="rect">
              <a:avLst/>
            </a:prstGeom>
            <a:noFill/>
          </p:spPr>
          <p:txBody>
            <a:bodyPr wrap="square" rtlCol="0">
              <a:noAutofit/>
            </a:bodyPr>
            <a:p>
              <a:pPr algn="ctr"/>
              <a:r>
                <a:rPr lang="vi-VN" altLang="en-US">
                  <a:latin typeface="Paytone One" charset="0"/>
                  <a:cs typeface="Paytone One" charset="0"/>
                </a:rPr>
                <a:t>B. Nhà nước dân chủ nhân dân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18" name="Group 17"/>
          <p:cNvGrpSpPr/>
          <p:nvPr/>
        </p:nvGrpSpPr>
        <p:grpSpPr>
          <a:xfrm>
            <a:off x="-2663190" y="3632835"/>
            <a:ext cx="2472050" cy="584806"/>
            <a:chOff x="1077" y="3486"/>
            <a:chExt cx="3674" cy="1866"/>
          </a:xfrm>
        </p:grpSpPr>
        <p:sp>
          <p:nvSpPr>
            <p:cNvPr id="19" name="Rounded Rectangle 18"/>
            <p:cNvSpPr/>
            <p:nvPr/>
          </p:nvSpPr>
          <p:spPr>
            <a:xfrm>
              <a:off x="1077" y="3486"/>
              <a:ext cx="3674"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8"/>
              <a:ext cx="3573" cy="1398"/>
            </a:xfrm>
            <a:prstGeom prst="rect">
              <a:avLst/>
            </a:prstGeom>
            <a:noFill/>
          </p:spPr>
          <p:txBody>
            <a:bodyPr wrap="square" rtlCol="0">
              <a:noAutofit/>
            </a:bodyPr>
            <a:p>
              <a:pPr algn="ctr"/>
              <a:r>
                <a:rPr lang="vi-VN" altLang="en-US">
                  <a:latin typeface="Paytone One" charset="0"/>
                  <a:cs typeface="Paytone One" charset="0"/>
                </a:rPr>
                <a:t> C.Nhà nước Xô viết  </a:t>
              </a:r>
              <a:endParaRPr lang="vi-VN" altLang="en-US">
                <a:latin typeface="Paytone One" charset="0"/>
                <a:cs typeface="Paytone One" charset="0"/>
              </a:endParaRPr>
            </a:p>
          </p:txBody>
        </p:sp>
      </p:grpSp>
      <p:grpSp>
        <p:nvGrpSpPr>
          <p:cNvPr id="21" name="Group 20"/>
          <p:cNvGrpSpPr/>
          <p:nvPr/>
        </p:nvGrpSpPr>
        <p:grpSpPr>
          <a:xfrm>
            <a:off x="9612630" y="3437890"/>
            <a:ext cx="3275433" cy="770339"/>
            <a:chOff x="1077" y="3486"/>
            <a:chExt cx="4868" cy="2458"/>
          </a:xfrm>
        </p:grpSpPr>
        <p:sp>
          <p:nvSpPr>
            <p:cNvPr id="22" name="Rounded Rectangle 21"/>
            <p:cNvSpPr/>
            <p:nvPr/>
          </p:nvSpPr>
          <p:spPr>
            <a:xfrm>
              <a:off x="1077" y="3486"/>
              <a:ext cx="4868" cy="2458"/>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3622"/>
              <a:ext cx="4715" cy="1398"/>
            </a:xfrm>
            <a:prstGeom prst="rect">
              <a:avLst/>
            </a:prstGeom>
            <a:noFill/>
          </p:spPr>
          <p:txBody>
            <a:bodyPr wrap="square" rtlCol="0">
              <a:noAutofit/>
            </a:bodyPr>
            <a:p>
              <a:pPr algn="ctr"/>
              <a:r>
                <a:rPr lang="vi-VN" altLang="en-US">
                  <a:latin typeface="Paytone One" charset="0"/>
                  <a:cs typeface="Paytone One" charset="0"/>
                </a:rPr>
                <a:t> D.  Nhà nước xã hội chủ nghĩa chủ nghĩa</a:t>
              </a:r>
              <a:r>
                <a:rPr lang="vi-VN" altLang="en-US">
                  <a:latin typeface="Paytone One" charset="0"/>
                  <a:cs typeface="Paytone One" charset="0"/>
                </a:rPr>
                <a:t>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10" y="6261"/>
              <a:ext cx="12782" cy="1452"/>
            </a:xfrm>
            <a:prstGeom prst="rect">
              <a:avLst/>
            </a:prstGeom>
            <a:noFill/>
          </p:spPr>
          <p:txBody>
            <a:bodyPr wrap="square" rtlCol="0">
              <a:spAutoFit/>
            </a:bodyPr>
            <a:p>
              <a:pPr algn="ctr"/>
              <a:r>
                <a:rPr>
                  <a:latin typeface="Paytone One" charset="0"/>
                  <a:cs typeface="Paytone One" charset="0"/>
                </a:rPr>
                <a:t>Câu </a:t>
              </a:r>
              <a:r>
                <a:rPr lang="vi-VN">
                  <a:latin typeface="Paytone One" charset="0"/>
                  <a:cs typeface="Paytone One" charset="0"/>
                </a:rPr>
                <a:t>4</a:t>
              </a:r>
              <a:r>
                <a:rPr>
                  <a:latin typeface="Paytone One" charset="0"/>
                  <a:cs typeface="Paytone One" charset="0"/>
                </a:rPr>
                <a:t>: Sự thay đổi căn bản, toàn diện và triệt để một hình thái kinh tế – xã hội này xã hội cộng sản. hình thái kinh tế – xã hội khác được gọi là  </a:t>
              </a:r>
              <a:endParaRPr>
                <a:latin typeface="Paytone One" charset="0"/>
                <a:cs typeface="Paytone One" charset="0"/>
              </a:endParaRPr>
            </a:p>
          </p:txBody>
        </p:sp>
      </p:grpSp>
      <p:grpSp>
        <p:nvGrpSpPr>
          <p:cNvPr id="34" name="Group 33"/>
          <p:cNvGrpSpPr/>
          <p:nvPr/>
        </p:nvGrpSpPr>
        <p:grpSpPr>
          <a:xfrm>
            <a:off x="251460" y="1770343"/>
            <a:ext cx="3249191" cy="715494"/>
            <a:chOff x="1077" y="3340"/>
            <a:chExt cx="4829" cy="2283"/>
          </a:xfrm>
        </p:grpSpPr>
        <p:sp>
          <p:nvSpPr>
            <p:cNvPr id="35" name="Rounded Rectangle 34"/>
            <p:cNvSpPr/>
            <p:nvPr/>
          </p:nvSpPr>
          <p:spPr>
            <a:xfrm>
              <a:off x="1077" y="3340"/>
              <a:ext cx="4829" cy="22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4308" cy="1398"/>
            </a:xfrm>
            <a:prstGeom prst="rect">
              <a:avLst/>
            </a:prstGeom>
            <a:noFill/>
          </p:spPr>
          <p:txBody>
            <a:bodyPr wrap="square" rtlCol="0">
              <a:noAutofit/>
            </a:bodyPr>
            <a:p>
              <a:pPr algn="ctr"/>
              <a:r>
                <a:rPr lang="vi-VN" altLang="en-US">
                  <a:latin typeface="Paytone One" charset="0"/>
                  <a:cs typeface="Paytone One" charset="0"/>
                </a:rPr>
                <a:t>A. </a:t>
              </a:r>
              <a:r>
                <a:rPr>
                  <a:latin typeface="Paytone One" charset="0"/>
                  <a:cs typeface="Paytone One" charset="0"/>
                </a:rPr>
                <a:t>đột biến xã hội</a:t>
              </a:r>
              <a:r>
                <a:rPr>
                  <a:latin typeface="Paytone One" charset="0"/>
                  <a:cs typeface="Paytone One" charset="0"/>
                </a:rPr>
                <a:t>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5" name="Group 4"/>
          <p:cNvGrpSpPr/>
          <p:nvPr/>
        </p:nvGrpSpPr>
        <p:grpSpPr>
          <a:xfrm>
            <a:off x="5303138" y="1751965"/>
            <a:ext cx="3301458" cy="734087"/>
            <a:chOff x="-167" y="3486"/>
            <a:chExt cx="5925" cy="2483"/>
          </a:xfrm>
        </p:grpSpPr>
        <p:sp>
          <p:nvSpPr>
            <p:cNvPr id="14" name="Rounded Rectangle 13"/>
            <p:cNvSpPr/>
            <p:nvPr/>
          </p:nvSpPr>
          <p:spPr>
            <a:xfrm>
              <a:off x="-161" y="3486"/>
              <a:ext cx="5919" cy="24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67" y="3787"/>
              <a:ext cx="5804" cy="1544"/>
            </a:xfrm>
            <a:prstGeom prst="rect">
              <a:avLst/>
            </a:prstGeom>
            <a:noFill/>
          </p:spPr>
          <p:txBody>
            <a:bodyPr wrap="square" rtlCol="0">
              <a:noAutofit/>
            </a:bodyPr>
            <a:p>
              <a:pPr algn="ctr"/>
              <a:r>
                <a:rPr lang="vi-VN" altLang="en-US">
                  <a:latin typeface="Paytone One" charset="0"/>
                  <a:cs typeface="Paytone One" charset="0"/>
                </a:rPr>
                <a:t>B.cải cách xã hội </a:t>
              </a:r>
              <a:endParaRPr lang="vi-VN" altLang="en-US">
                <a:latin typeface="Paytone One" charset="0"/>
                <a:cs typeface="Paytone One" charset="0"/>
              </a:endParaRPr>
            </a:p>
          </p:txBody>
        </p:sp>
      </p:grpSp>
      <p:grpSp>
        <p:nvGrpSpPr>
          <p:cNvPr id="18" name="Group 17"/>
          <p:cNvGrpSpPr/>
          <p:nvPr/>
        </p:nvGrpSpPr>
        <p:grpSpPr>
          <a:xfrm>
            <a:off x="252095" y="3395345"/>
            <a:ext cx="3091815" cy="770890"/>
            <a:chOff x="1077" y="3486"/>
            <a:chExt cx="4595" cy="1866"/>
          </a:xfrm>
        </p:grpSpPr>
        <p:sp>
          <p:nvSpPr>
            <p:cNvPr id="19" name="Rounded Rectangle 18"/>
            <p:cNvSpPr/>
            <p:nvPr/>
          </p:nvSpPr>
          <p:spPr>
            <a:xfrm>
              <a:off x="1077" y="3486"/>
              <a:ext cx="4595"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7"/>
              <a:ext cx="4227" cy="1399"/>
            </a:xfrm>
            <a:prstGeom prst="rect">
              <a:avLst/>
            </a:prstGeom>
            <a:noFill/>
          </p:spPr>
          <p:txBody>
            <a:bodyPr wrap="square" rtlCol="0">
              <a:noAutofit/>
            </a:bodyPr>
            <a:p>
              <a:pPr algn="ctr"/>
              <a:r>
                <a:rPr lang="vi-VN" altLang="en-US">
                  <a:latin typeface="Paytone One" charset="0"/>
                  <a:cs typeface="Paytone One" charset="0"/>
                </a:rPr>
                <a:t>C. cách mạng xã hội   </a:t>
              </a:r>
              <a:endParaRPr lang="vi-VN" altLang="en-US">
                <a:latin typeface="Paytone One" charset="0"/>
                <a:cs typeface="Paytone One" charset="0"/>
              </a:endParaRPr>
            </a:p>
          </p:txBody>
        </p:sp>
      </p:grpSp>
      <p:grpSp>
        <p:nvGrpSpPr>
          <p:cNvPr id="21" name="Group 20"/>
          <p:cNvGrpSpPr/>
          <p:nvPr/>
        </p:nvGrpSpPr>
        <p:grpSpPr>
          <a:xfrm>
            <a:off x="5329555" y="3395345"/>
            <a:ext cx="3275433" cy="770339"/>
            <a:chOff x="1077" y="3486"/>
            <a:chExt cx="4868" cy="2458"/>
          </a:xfrm>
        </p:grpSpPr>
        <p:sp>
          <p:nvSpPr>
            <p:cNvPr id="22" name="Rounded Rectangle 21"/>
            <p:cNvSpPr/>
            <p:nvPr/>
          </p:nvSpPr>
          <p:spPr>
            <a:xfrm>
              <a:off x="1077" y="3486"/>
              <a:ext cx="4868" cy="2458"/>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4082"/>
              <a:ext cx="4715" cy="1398"/>
            </a:xfrm>
            <a:prstGeom prst="rect">
              <a:avLst/>
            </a:prstGeom>
            <a:noFill/>
          </p:spPr>
          <p:txBody>
            <a:bodyPr wrap="square" rtlCol="0">
              <a:noAutofit/>
            </a:bodyPr>
            <a:p>
              <a:pPr algn="ctr"/>
              <a:r>
                <a:rPr lang="vi-VN" altLang="en-US">
                  <a:latin typeface="Paytone One" charset="0"/>
                  <a:cs typeface="Paytone One" charset="0"/>
                </a:rPr>
                <a:t> D.  tiến bộ xã hội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10" y="6261"/>
              <a:ext cx="12782" cy="1452"/>
            </a:xfrm>
            <a:prstGeom prst="rect">
              <a:avLst/>
            </a:prstGeom>
            <a:noFill/>
          </p:spPr>
          <p:txBody>
            <a:bodyPr wrap="square" rtlCol="0">
              <a:spAutoFit/>
            </a:bodyPr>
            <a:p>
              <a:pPr algn="ctr"/>
              <a:r>
                <a:rPr>
                  <a:latin typeface="Paytone One" charset="0"/>
                  <a:cs typeface="Paytone One" charset="0"/>
                </a:rPr>
                <a:t>Câu </a:t>
              </a:r>
              <a:r>
                <a:rPr lang="vi-VN">
                  <a:latin typeface="Paytone One" charset="0"/>
                  <a:cs typeface="Paytone One" charset="0"/>
                </a:rPr>
                <a:t>4</a:t>
              </a:r>
              <a:r>
                <a:rPr>
                  <a:latin typeface="Paytone One" charset="0"/>
                  <a:cs typeface="Paytone One" charset="0"/>
                </a:rPr>
                <a:t>: Sự thay đổi căn bản, toàn diện và triệt để một hình thái kinh tế – xã hội này xã hội cộng sản. hình thái kinh tế – xã hội khác được gọi là  </a:t>
              </a:r>
              <a:endParaRPr>
                <a:latin typeface="Paytone One" charset="0"/>
                <a:cs typeface="Paytone One" charset="0"/>
              </a:endParaRPr>
            </a:p>
          </p:txBody>
        </p:sp>
      </p:grpSp>
      <p:grpSp>
        <p:nvGrpSpPr>
          <p:cNvPr id="34" name="Group 33"/>
          <p:cNvGrpSpPr/>
          <p:nvPr/>
        </p:nvGrpSpPr>
        <p:grpSpPr>
          <a:xfrm>
            <a:off x="-157480" y="-1167167"/>
            <a:ext cx="3249191" cy="715494"/>
            <a:chOff x="1077" y="3340"/>
            <a:chExt cx="4829" cy="2283"/>
          </a:xfrm>
        </p:grpSpPr>
        <p:sp>
          <p:nvSpPr>
            <p:cNvPr id="35" name="Rounded Rectangle 34"/>
            <p:cNvSpPr/>
            <p:nvPr/>
          </p:nvSpPr>
          <p:spPr>
            <a:xfrm>
              <a:off x="1077" y="3340"/>
              <a:ext cx="4829" cy="22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4308" cy="1398"/>
            </a:xfrm>
            <a:prstGeom prst="rect">
              <a:avLst/>
            </a:prstGeom>
            <a:noFill/>
          </p:spPr>
          <p:txBody>
            <a:bodyPr wrap="square" rtlCol="0">
              <a:noAutofit/>
            </a:bodyPr>
            <a:p>
              <a:pPr algn="ctr"/>
              <a:r>
                <a:rPr lang="vi-VN" altLang="en-US">
                  <a:latin typeface="Paytone One" charset="0"/>
                  <a:cs typeface="Paytone One" charset="0"/>
                </a:rPr>
                <a:t>A. </a:t>
              </a:r>
              <a:r>
                <a:rPr>
                  <a:latin typeface="Paytone One" charset="0"/>
                  <a:cs typeface="Paytone One" charset="0"/>
                </a:rPr>
                <a:t>đột biến xã hội</a:t>
              </a:r>
              <a:r>
                <a:rPr>
                  <a:latin typeface="Paytone One" charset="0"/>
                  <a:cs typeface="Paytone One" charset="0"/>
                </a:rPr>
                <a:t>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5" name="Group 4"/>
          <p:cNvGrpSpPr/>
          <p:nvPr/>
        </p:nvGrpSpPr>
        <p:grpSpPr>
          <a:xfrm>
            <a:off x="9609073" y="1637665"/>
            <a:ext cx="3301458" cy="734087"/>
            <a:chOff x="-167" y="3486"/>
            <a:chExt cx="5925" cy="2483"/>
          </a:xfrm>
        </p:grpSpPr>
        <p:sp>
          <p:nvSpPr>
            <p:cNvPr id="14" name="Rounded Rectangle 13"/>
            <p:cNvSpPr/>
            <p:nvPr/>
          </p:nvSpPr>
          <p:spPr>
            <a:xfrm>
              <a:off x="-161" y="3486"/>
              <a:ext cx="5919" cy="24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67" y="3787"/>
              <a:ext cx="5804" cy="1544"/>
            </a:xfrm>
            <a:prstGeom prst="rect">
              <a:avLst/>
            </a:prstGeom>
            <a:noFill/>
          </p:spPr>
          <p:txBody>
            <a:bodyPr wrap="square" rtlCol="0">
              <a:noAutofit/>
            </a:bodyPr>
            <a:p>
              <a:pPr algn="ctr"/>
              <a:r>
                <a:rPr lang="vi-VN" altLang="en-US">
                  <a:latin typeface="Paytone One" charset="0"/>
                  <a:cs typeface="Paytone One" charset="0"/>
                </a:rPr>
                <a:t>B.cải cách xã hội </a:t>
              </a:r>
              <a:endParaRPr lang="vi-VN" altLang="en-US">
                <a:latin typeface="Paytone One" charset="0"/>
                <a:cs typeface="Paytone One" charset="0"/>
              </a:endParaRPr>
            </a:p>
          </p:txBody>
        </p:sp>
      </p:grpSp>
      <p:grpSp>
        <p:nvGrpSpPr>
          <p:cNvPr id="18" name="Group 17"/>
          <p:cNvGrpSpPr/>
          <p:nvPr/>
        </p:nvGrpSpPr>
        <p:grpSpPr>
          <a:xfrm>
            <a:off x="2747645" y="2285365"/>
            <a:ext cx="3091815" cy="770890"/>
            <a:chOff x="1077" y="3486"/>
            <a:chExt cx="4595" cy="1866"/>
          </a:xfrm>
          <a:solidFill>
            <a:srgbClr val="FF0000"/>
          </a:solidFill>
        </p:grpSpPr>
        <p:sp>
          <p:nvSpPr>
            <p:cNvPr id="19" name="Rounded Rectangle 18"/>
            <p:cNvSpPr/>
            <p:nvPr/>
          </p:nvSpPr>
          <p:spPr>
            <a:xfrm>
              <a:off x="1077" y="3486"/>
              <a:ext cx="4595" cy="1866"/>
            </a:xfrm>
            <a:prstGeom prst="roundRect">
              <a:avLst/>
            </a:prstGeom>
            <a:grp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221" y="3835"/>
              <a:ext cx="4227" cy="990"/>
            </a:xfrm>
            <a:prstGeom prst="rect">
              <a:avLst/>
            </a:prstGeom>
            <a:grpFill/>
          </p:spPr>
          <p:txBody>
            <a:bodyPr wrap="square" rtlCol="0">
              <a:noAutofit/>
            </a:bodyPr>
            <a:p>
              <a:pPr algn="ctr"/>
              <a:r>
                <a:rPr lang="vi-VN" altLang="en-US">
                  <a:solidFill>
                    <a:schemeClr val="bg1"/>
                  </a:solidFill>
                  <a:latin typeface="Paytone One" charset="0"/>
                  <a:cs typeface="Paytone One" charset="0"/>
                </a:rPr>
                <a:t>C. cách mạng xã hội </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21" name="Group 20"/>
          <p:cNvGrpSpPr/>
          <p:nvPr/>
        </p:nvGrpSpPr>
        <p:grpSpPr>
          <a:xfrm>
            <a:off x="9434195" y="3395345"/>
            <a:ext cx="3275433" cy="770339"/>
            <a:chOff x="1077" y="3486"/>
            <a:chExt cx="4868" cy="2458"/>
          </a:xfrm>
        </p:grpSpPr>
        <p:sp>
          <p:nvSpPr>
            <p:cNvPr id="22" name="Rounded Rectangle 21"/>
            <p:cNvSpPr/>
            <p:nvPr/>
          </p:nvSpPr>
          <p:spPr>
            <a:xfrm>
              <a:off x="1077" y="3486"/>
              <a:ext cx="4868" cy="2458"/>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4082"/>
              <a:ext cx="4715" cy="1398"/>
            </a:xfrm>
            <a:prstGeom prst="rect">
              <a:avLst/>
            </a:prstGeom>
            <a:noFill/>
          </p:spPr>
          <p:txBody>
            <a:bodyPr wrap="square" rtlCol="0">
              <a:noAutofit/>
            </a:bodyPr>
            <a:p>
              <a:pPr algn="ctr"/>
              <a:r>
                <a:rPr lang="vi-VN" altLang="en-US">
                  <a:latin typeface="Paytone One" charset="0"/>
                  <a:cs typeface="Paytone One" charset="0"/>
                </a:rPr>
                <a:t> D.  tiến bộ xã hội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10" y="6312"/>
              <a:ext cx="12782" cy="1016"/>
            </a:xfrm>
            <a:prstGeom prst="rect">
              <a:avLst/>
            </a:prstGeom>
            <a:noFill/>
          </p:spPr>
          <p:txBody>
            <a:bodyPr wrap="square" rtlCol="0">
              <a:spAutoFit/>
            </a:bodyPr>
            <a:p>
              <a:pPr algn="ctr"/>
              <a:r>
                <a:rPr>
                  <a:latin typeface="Paytone One" charset="0"/>
                  <a:cs typeface="Paytone One" charset="0"/>
                </a:rPr>
                <a:t>Câu </a:t>
              </a:r>
              <a:r>
                <a:rPr lang="vi-VN">
                  <a:latin typeface="Paytone One" charset="0"/>
                  <a:cs typeface="Paytone One" charset="0"/>
                </a:rPr>
                <a:t>5</a:t>
              </a:r>
              <a:r>
                <a:rPr>
                  <a:latin typeface="Paytone One" charset="0"/>
                  <a:cs typeface="Paytone One" charset="0"/>
                </a:rPr>
                <a:t>: </a:t>
              </a:r>
              <a:r>
                <a:rPr lang="vi-VN">
                  <a:latin typeface="Paytone One" charset="0"/>
                  <a:cs typeface="Paytone One" charset="0"/>
                </a:rPr>
                <a:t> Cương lĩnh xây dựng đất nước trong thời kỳ quá độ lên CNXH được Đảng ta nên ra lần đầu tiên ở Đại hội lần thứ mấy?</a:t>
              </a:r>
              <a:r>
                <a:rPr>
                  <a:latin typeface="Paytone One" charset="0"/>
                  <a:cs typeface="Paytone One" charset="0"/>
                </a:rPr>
                <a:t>  </a:t>
              </a:r>
              <a:endParaRPr>
                <a:latin typeface="Paytone One" charset="0"/>
                <a:cs typeface="Paytone One" charset="0"/>
              </a:endParaRPr>
            </a:p>
          </p:txBody>
        </p:sp>
      </p:grpSp>
      <p:grpSp>
        <p:nvGrpSpPr>
          <p:cNvPr id="34" name="Group 33"/>
          <p:cNvGrpSpPr/>
          <p:nvPr/>
        </p:nvGrpSpPr>
        <p:grpSpPr>
          <a:xfrm>
            <a:off x="251460" y="1770343"/>
            <a:ext cx="3249191" cy="715494"/>
            <a:chOff x="1077" y="3340"/>
            <a:chExt cx="4829" cy="2283"/>
          </a:xfrm>
        </p:grpSpPr>
        <p:sp>
          <p:nvSpPr>
            <p:cNvPr id="35" name="Rounded Rectangle 34"/>
            <p:cNvSpPr/>
            <p:nvPr/>
          </p:nvSpPr>
          <p:spPr>
            <a:xfrm>
              <a:off x="1077" y="3340"/>
              <a:ext cx="4829" cy="22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4308" cy="1398"/>
            </a:xfrm>
            <a:prstGeom prst="rect">
              <a:avLst/>
            </a:prstGeom>
            <a:noFill/>
          </p:spPr>
          <p:txBody>
            <a:bodyPr wrap="square" rtlCol="0">
              <a:noAutofit/>
            </a:bodyPr>
            <a:p>
              <a:pPr algn="ctr"/>
              <a:r>
                <a:rPr lang="vi-VN" altLang="en-US">
                  <a:latin typeface="Paytone One" charset="0"/>
                  <a:cs typeface="Paytone One" charset="0"/>
                </a:rPr>
                <a:t>A. </a:t>
              </a:r>
              <a:r>
                <a:rPr>
                  <a:latin typeface="Paytone One" charset="0"/>
                  <a:cs typeface="Paytone One" charset="0"/>
                </a:rPr>
                <a:t>Đại hội IV</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5" name="Group 4"/>
          <p:cNvGrpSpPr/>
          <p:nvPr/>
        </p:nvGrpSpPr>
        <p:grpSpPr>
          <a:xfrm>
            <a:off x="5303138" y="1751965"/>
            <a:ext cx="3301458" cy="734087"/>
            <a:chOff x="-167" y="3486"/>
            <a:chExt cx="5925" cy="2483"/>
          </a:xfrm>
        </p:grpSpPr>
        <p:sp>
          <p:nvSpPr>
            <p:cNvPr id="14" name="Rounded Rectangle 13"/>
            <p:cNvSpPr/>
            <p:nvPr/>
          </p:nvSpPr>
          <p:spPr>
            <a:xfrm>
              <a:off x="-161" y="3486"/>
              <a:ext cx="5919" cy="24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67" y="3961"/>
              <a:ext cx="5804" cy="1544"/>
            </a:xfrm>
            <a:prstGeom prst="rect">
              <a:avLst/>
            </a:prstGeom>
            <a:noFill/>
          </p:spPr>
          <p:txBody>
            <a:bodyPr wrap="square" rtlCol="0">
              <a:noAutofit/>
            </a:bodyPr>
            <a:p>
              <a:pPr algn="ctr"/>
              <a:r>
                <a:rPr lang="vi-VN" altLang="en-US">
                  <a:latin typeface="Paytone One" charset="0"/>
                  <a:cs typeface="Paytone One" charset="0"/>
                </a:rPr>
                <a:t>B.Đại hội VI </a:t>
              </a:r>
              <a:endParaRPr lang="vi-VN" altLang="en-US">
                <a:latin typeface="Paytone One" charset="0"/>
                <a:cs typeface="Paytone One" charset="0"/>
              </a:endParaRPr>
            </a:p>
          </p:txBody>
        </p:sp>
      </p:grpSp>
      <p:grpSp>
        <p:nvGrpSpPr>
          <p:cNvPr id="18" name="Group 17"/>
          <p:cNvGrpSpPr/>
          <p:nvPr/>
        </p:nvGrpSpPr>
        <p:grpSpPr>
          <a:xfrm>
            <a:off x="252095" y="3395345"/>
            <a:ext cx="3091815" cy="770890"/>
            <a:chOff x="1077" y="3486"/>
            <a:chExt cx="4595" cy="1866"/>
          </a:xfrm>
        </p:grpSpPr>
        <p:sp>
          <p:nvSpPr>
            <p:cNvPr id="19" name="Rounded Rectangle 18"/>
            <p:cNvSpPr/>
            <p:nvPr/>
          </p:nvSpPr>
          <p:spPr>
            <a:xfrm>
              <a:off x="1077" y="3486"/>
              <a:ext cx="4595"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7"/>
              <a:ext cx="4227" cy="1399"/>
            </a:xfrm>
            <a:prstGeom prst="rect">
              <a:avLst/>
            </a:prstGeom>
            <a:noFill/>
          </p:spPr>
          <p:txBody>
            <a:bodyPr wrap="square" rtlCol="0">
              <a:noAutofit/>
            </a:bodyPr>
            <a:p>
              <a:pPr algn="ctr"/>
              <a:r>
                <a:rPr lang="vi-VN" altLang="en-US">
                  <a:latin typeface="Paytone One" charset="0"/>
                  <a:cs typeface="Paytone One" charset="0"/>
                </a:rPr>
                <a:t>C. Đại hội VIII    </a:t>
              </a:r>
              <a:endParaRPr lang="vi-VN" altLang="en-US">
                <a:latin typeface="Paytone One" charset="0"/>
                <a:cs typeface="Paytone One" charset="0"/>
              </a:endParaRPr>
            </a:p>
          </p:txBody>
        </p:sp>
      </p:grpSp>
      <p:grpSp>
        <p:nvGrpSpPr>
          <p:cNvPr id="21" name="Group 20"/>
          <p:cNvGrpSpPr/>
          <p:nvPr/>
        </p:nvGrpSpPr>
        <p:grpSpPr>
          <a:xfrm>
            <a:off x="5329555" y="3395345"/>
            <a:ext cx="3275433" cy="770339"/>
            <a:chOff x="1077" y="3486"/>
            <a:chExt cx="4868" cy="2458"/>
          </a:xfrm>
        </p:grpSpPr>
        <p:sp>
          <p:nvSpPr>
            <p:cNvPr id="22" name="Rounded Rectangle 21"/>
            <p:cNvSpPr/>
            <p:nvPr/>
          </p:nvSpPr>
          <p:spPr>
            <a:xfrm>
              <a:off x="1077" y="3486"/>
              <a:ext cx="4868" cy="2458"/>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4082"/>
              <a:ext cx="4715" cy="1398"/>
            </a:xfrm>
            <a:prstGeom prst="rect">
              <a:avLst/>
            </a:prstGeom>
            <a:noFill/>
          </p:spPr>
          <p:txBody>
            <a:bodyPr wrap="square" rtlCol="0">
              <a:noAutofit/>
            </a:bodyPr>
            <a:p>
              <a:pPr algn="ctr"/>
              <a:r>
                <a:rPr lang="vi-VN" altLang="en-US">
                  <a:latin typeface="Paytone One" charset="0"/>
                  <a:cs typeface="Paytone One" charset="0"/>
                </a:rPr>
                <a:t> D. Đại hội VII   </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2102319" y="5451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5292090" y="0"/>
            <a:ext cx="4536440" cy="1019810"/>
            <a:chOff x="3117" y="1219"/>
            <a:chExt cx="7144" cy="1606"/>
          </a:xfrm>
        </p:grpSpPr>
        <p:sp>
          <p:nvSpPr>
            <p:cNvPr id="2" name="Rounded Rectangle 1"/>
            <p:cNvSpPr/>
            <p:nvPr/>
          </p:nvSpPr>
          <p:spPr>
            <a:xfrm>
              <a:off x="3117" y="1219"/>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5534" cy="1016"/>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5652770" y="229743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251460" y="289560"/>
            <a:ext cx="8362315" cy="1019810"/>
            <a:chOff x="1983" y="6178"/>
            <a:chExt cx="13169" cy="1606"/>
          </a:xfrm>
        </p:grpSpPr>
        <p:sp>
          <p:nvSpPr>
            <p:cNvPr id="6" name="Rounded Rectangle 5"/>
            <p:cNvSpPr/>
            <p:nvPr/>
          </p:nvSpPr>
          <p:spPr>
            <a:xfrm>
              <a:off x="1983" y="6178"/>
              <a:ext cx="13169"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2210" y="6312"/>
              <a:ext cx="12782" cy="1016"/>
            </a:xfrm>
            <a:prstGeom prst="rect">
              <a:avLst/>
            </a:prstGeom>
            <a:noFill/>
          </p:spPr>
          <p:txBody>
            <a:bodyPr wrap="square" rtlCol="0">
              <a:spAutoFit/>
            </a:bodyPr>
            <a:p>
              <a:pPr algn="ctr"/>
              <a:r>
                <a:rPr>
                  <a:latin typeface="Paytone One" charset="0"/>
                  <a:cs typeface="Paytone One" charset="0"/>
                </a:rPr>
                <a:t>Câu </a:t>
              </a:r>
              <a:r>
                <a:rPr lang="vi-VN">
                  <a:latin typeface="Paytone One" charset="0"/>
                  <a:cs typeface="Paytone One" charset="0"/>
                </a:rPr>
                <a:t>5</a:t>
              </a:r>
              <a:r>
                <a:rPr>
                  <a:latin typeface="Paytone One" charset="0"/>
                  <a:cs typeface="Paytone One" charset="0"/>
                </a:rPr>
                <a:t>: </a:t>
              </a:r>
              <a:r>
                <a:rPr lang="vi-VN">
                  <a:latin typeface="Paytone One" charset="0"/>
                  <a:cs typeface="Paytone One" charset="0"/>
                </a:rPr>
                <a:t> Cương lĩnh xây dựng đất nước trong thời kỳ quá độ lên CNXH được Đảng ta nên ra lần đầu tiên ở Đại hội lần thứ mấy?</a:t>
              </a:r>
              <a:r>
                <a:rPr>
                  <a:latin typeface="Paytone One" charset="0"/>
                  <a:cs typeface="Paytone One" charset="0"/>
                </a:rPr>
                <a:t>  </a:t>
              </a:r>
              <a:endParaRPr>
                <a:latin typeface="Paytone One" charset="0"/>
                <a:cs typeface="Paytone One" charset="0"/>
              </a:endParaRPr>
            </a:p>
          </p:txBody>
        </p:sp>
      </p:grpSp>
      <p:grpSp>
        <p:nvGrpSpPr>
          <p:cNvPr id="34" name="Group 33"/>
          <p:cNvGrpSpPr/>
          <p:nvPr/>
        </p:nvGrpSpPr>
        <p:grpSpPr>
          <a:xfrm>
            <a:off x="-1188085" y="-1386877"/>
            <a:ext cx="3249191" cy="715494"/>
            <a:chOff x="1077" y="3340"/>
            <a:chExt cx="4829" cy="2283"/>
          </a:xfrm>
        </p:grpSpPr>
        <p:sp>
          <p:nvSpPr>
            <p:cNvPr id="35" name="Rounded Rectangle 34"/>
            <p:cNvSpPr/>
            <p:nvPr/>
          </p:nvSpPr>
          <p:spPr>
            <a:xfrm>
              <a:off x="1077" y="3340"/>
              <a:ext cx="4829" cy="22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1364" y="3788"/>
              <a:ext cx="4308" cy="1398"/>
            </a:xfrm>
            <a:prstGeom prst="rect">
              <a:avLst/>
            </a:prstGeom>
            <a:noFill/>
          </p:spPr>
          <p:txBody>
            <a:bodyPr wrap="square" rtlCol="0">
              <a:noAutofit/>
            </a:bodyPr>
            <a:p>
              <a:pPr algn="ctr"/>
              <a:r>
                <a:rPr lang="vi-VN" altLang="en-US">
                  <a:latin typeface="Paytone One" charset="0"/>
                  <a:cs typeface="Paytone One" charset="0"/>
                </a:rPr>
                <a:t>A. </a:t>
              </a:r>
              <a:r>
                <a:rPr>
                  <a:latin typeface="Paytone One" charset="0"/>
                  <a:cs typeface="Paytone One" charset="0"/>
                </a:rPr>
                <a:t>Đại hội IV</a:t>
              </a:r>
              <a:r>
                <a:rPr lang="vi-VN" altLang="en-US">
                  <a:latin typeface="Paytone One" charset="0"/>
                  <a:cs typeface="Paytone One" charset="0"/>
                </a:rPr>
                <a:t>  </a:t>
              </a:r>
              <a:endParaRPr lang="vi-VN" altLang="en-US">
                <a:latin typeface="Paytone One" charset="0"/>
                <a:cs typeface="Paytone One" charset="0"/>
              </a:endParaRPr>
            </a:p>
          </p:txBody>
        </p:sp>
      </p:grpSp>
      <p:grpSp>
        <p:nvGrpSpPr>
          <p:cNvPr id="5" name="Group 4"/>
          <p:cNvGrpSpPr/>
          <p:nvPr/>
        </p:nvGrpSpPr>
        <p:grpSpPr>
          <a:xfrm>
            <a:off x="9325228" y="1839595"/>
            <a:ext cx="3301458" cy="734087"/>
            <a:chOff x="-167" y="3486"/>
            <a:chExt cx="5925" cy="2483"/>
          </a:xfrm>
        </p:grpSpPr>
        <p:sp>
          <p:nvSpPr>
            <p:cNvPr id="14" name="Rounded Rectangle 13"/>
            <p:cNvSpPr/>
            <p:nvPr/>
          </p:nvSpPr>
          <p:spPr>
            <a:xfrm>
              <a:off x="-161" y="3486"/>
              <a:ext cx="5919" cy="248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67" y="3961"/>
              <a:ext cx="5804" cy="1544"/>
            </a:xfrm>
            <a:prstGeom prst="rect">
              <a:avLst/>
            </a:prstGeom>
            <a:noFill/>
          </p:spPr>
          <p:txBody>
            <a:bodyPr wrap="square" rtlCol="0">
              <a:noAutofit/>
            </a:bodyPr>
            <a:p>
              <a:pPr algn="ctr"/>
              <a:r>
                <a:rPr lang="vi-VN" altLang="en-US">
                  <a:latin typeface="Paytone One" charset="0"/>
                  <a:cs typeface="Paytone One" charset="0"/>
                </a:rPr>
                <a:t>B.Đại hội VI </a:t>
              </a:r>
              <a:endParaRPr lang="vi-VN" altLang="en-US">
                <a:latin typeface="Paytone One" charset="0"/>
                <a:cs typeface="Paytone One" charset="0"/>
              </a:endParaRPr>
            </a:p>
          </p:txBody>
        </p:sp>
      </p:grpSp>
      <p:grpSp>
        <p:nvGrpSpPr>
          <p:cNvPr id="18" name="Group 17"/>
          <p:cNvGrpSpPr/>
          <p:nvPr/>
        </p:nvGrpSpPr>
        <p:grpSpPr>
          <a:xfrm>
            <a:off x="-3311525" y="3529330"/>
            <a:ext cx="3091815" cy="770890"/>
            <a:chOff x="1077" y="3486"/>
            <a:chExt cx="4595" cy="1866"/>
          </a:xfrm>
        </p:grpSpPr>
        <p:sp>
          <p:nvSpPr>
            <p:cNvPr id="19" name="Rounded Rectangle 18"/>
            <p:cNvSpPr/>
            <p:nvPr/>
          </p:nvSpPr>
          <p:spPr>
            <a:xfrm>
              <a:off x="1077" y="3486"/>
              <a:ext cx="4595" cy="186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129" y="3787"/>
              <a:ext cx="4227" cy="1399"/>
            </a:xfrm>
            <a:prstGeom prst="rect">
              <a:avLst/>
            </a:prstGeom>
            <a:noFill/>
          </p:spPr>
          <p:txBody>
            <a:bodyPr wrap="square" rtlCol="0">
              <a:noAutofit/>
            </a:bodyPr>
            <a:p>
              <a:pPr algn="ctr"/>
              <a:r>
                <a:rPr lang="vi-VN" altLang="en-US">
                  <a:latin typeface="Paytone One" charset="0"/>
                  <a:cs typeface="Paytone One" charset="0"/>
                </a:rPr>
                <a:t>C. Đại hội VIII    </a:t>
              </a:r>
              <a:endParaRPr lang="vi-VN" altLang="en-US">
                <a:latin typeface="Paytone One" charset="0"/>
                <a:cs typeface="Paytone One" charset="0"/>
              </a:endParaRPr>
            </a:p>
          </p:txBody>
        </p:sp>
      </p:grpSp>
      <p:grpSp>
        <p:nvGrpSpPr>
          <p:cNvPr id="21" name="Group 20"/>
          <p:cNvGrpSpPr/>
          <p:nvPr/>
        </p:nvGrpSpPr>
        <p:grpSpPr>
          <a:xfrm>
            <a:off x="2953385" y="2326640"/>
            <a:ext cx="3275433" cy="770339"/>
            <a:chOff x="1077" y="3486"/>
            <a:chExt cx="4868" cy="2458"/>
          </a:xfrm>
        </p:grpSpPr>
        <p:sp>
          <p:nvSpPr>
            <p:cNvPr id="22" name="Rounded Rectangle 21"/>
            <p:cNvSpPr/>
            <p:nvPr/>
          </p:nvSpPr>
          <p:spPr>
            <a:xfrm>
              <a:off x="1077" y="3486"/>
              <a:ext cx="4868" cy="2458"/>
            </a:xfrm>
            <a:prstGeom prst="roundRect">
              <a:avLst/>
            </a:prstGeom>
            <a:solidFill>
              <a:srgbClr val="FF0000"/>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1129" y="4082"/>
              <a:ext cx="4715" cy="1398"/>
            </a:xfrm>
            <a:prstGeom prst="rect">
              <a:avLst/>
            </a:prstGeom>
            <a:noFill/>
          </p:spPr>
          <p:txBody>
            <a:bodyPr wrap="square" rtlCol="0">
              <a:noAutofit/>
            </a:bodyPr>
            <a:p>
              <a:pPr algn="ctr"/>
              <a:r>
                <a:rPr lang="vi-VN" altLang="en-US">
                  <a:solidFill>
                    <a:schemeClr val="bg1"/>
                  </a:solidFill>
                  <a:latin typeface="Paytone One" charset="0"/>
                  <a:cs typeface="Paytone One" charset="0"/>
                </a:rPr>
                <a:t> D. Đại hội VII   </a:t>
              </a:r>
              <a:endParaRPr lang="vi-VN" altLang="en-US">
                <a:solidFill>
                  <a:schemeClr val="bg1"/>
                </a:solidFill>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1907835" y="845510"/>
            <a:ext cx="4907653" cy="3336467"/>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p>
            <a:endParaRPr lang="vi-VN" dirty="0"/>
          </a:p>
        </p:txBody>
      </p:sp>
      <p:sp>
        <p:nvSpPr>
          <p:cNvPr id="4" name="Freeform 3"/>
          <p:cNvSpPr/>
          <p:nvPr/>
        </p:nvSpPr>
        <p:spPr>
          <a:xfrm rot="15446380">
            <a:off x="-1311109" y="-197581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5" name="Text Box 4"/>
          <p:cNvSpPr txBox="1"/>
          <p:nvPr/>
        </p:nvSpPr>
        <p:spPr>
          <a:xfrm>
            <a:off x="1958340" y="2214245"/>
            <a:ext cx="4836795" cy="974725"/>
          </a:xfrm>
          <a:prstGeom prst="rect">
            <a:avLst/>
          </a:prstGeom>
          <a:noFill/>
        </p:spPr>
        <p:txBody>
          <a:bodyPr wrap="square" rtlCol="0">
            <a:noAutofit/>
          </a:bodyPr>
          <a:p>
            <a:pPr algn="ctr"/>
            <a:r>
              <a:rPr lang="en-US" altLang="vi-VN" sz="2800">
                <a:latin typeface="Alfa Slab One" panose="00000500000000000000" charset="0"/>
                <a:cs typeface="Alfa Slab One" panose="00000500000000000000" charset="0"/>
              </a:rPr>
              <a:t>C</a:t>
            </a:r>
            <a:r>
              <a:rPr lang="vi-VN" altLang="en-US" sz="2800">
                <a:latin typeface="Alfa Slab One" panose="00000500000000000000" charset="0"/>
                <a:cs typeface="Alfa Slab One" panose="00000500000000000000" charset="0"/>
              </a:rPr>
              <a:t>ảm ơn cô và các bạn đã lắng nghe!</a:t>
            </a:r>
            <a:endParaRPr lang="vi-VN" altLang="en-US" sz="2800">
              <a:latin typeface="Alfa Slab One" panose="00000500000000000000" charset="0"/>
              <a:cs typeface="Alfa Slab One" panose="00000500000000000000" charset="0"/>
            </a:endParaRPr>
          </a:p>
        </p:txBody>
      </p:sp>
      <p:sp>
        <p:nvSpPr>
          <p:cNvPr id="2" name="Freeform 1"/>
          <p:cNvSpPr/>
          <p:nvPr/>
        </p:nvSpPr>
        <p:spPr>
          <a:xfrm rot="15446380">
            <a:off x="7545871" y="-125509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474116" y="21493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1454619" y="97629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612140" y="1393825"/>
            <a:ext cx="7830185" cy="1776673"/>
            <a:chOff x="1077" y="3486"/>
            <a:chExt cx="12331" cy="3075"/>
          </a:xfrm>
        </p:grpSpPr>
        <p:sp>
          <p:nvSpPr>
            <p:cNvPr id="14" name="Rounded Rectangle 13"/>
            <p:cNvSpPr/>
            <p:nvPr/>
          </p:nvSpPr>
          <p:spPr>
            <a:xfrm>
              <a:off x="1077" y="3486"/>
              <a:ext cx="12331" cy="3075"/>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530" y="3713"/>
              <a:ext cx="11661" cy="2555"/>
            </a:xfrm>
            <a:prstGeom prst="rect">
              <a:avLst/>
            </a:prstGeom>
            <a:noFill/>
          </p:spPr>
          <p:txBody>
            <a:bodyPr wrap="square" rtlCol="0">
              <a:spAutoFit/>
            </a:bodyPr>
            <a:p>
              <a:pPr algn="just"/>
              <a:r>
                <a:rPr lang="vi-VN" altLang="en-US">
                  <a:latin typeface="Paytone One" charset="0"/>
                  <a:cs typeface="Paytone One" charset="0"/>
                </a:rPr>
                <a:t>1.</a:t>
              </a:r>
              <a:r>
                <a:rPr lang="vi-VN" altLang="en-US">
                  <a:latin typeface="Paytone One" charset="0"/>
                  <a:cs typeface="Paytone One" charset="0"/>
                </a:rPr>
                <a:t>Tiếp tục đổi mới mạnh mẽ tư duy, xây dựng, hoàn thiện đồng bộ thể chế phát triển bền vững kinh tế, chính trị, văn hóa, xã hội, môi trường... tháo gỡ kịp thời những khó khăn, vướng mắc, khơi dậy mọi tiềm năng và nguồn lực, tạo động lực mới cho sự phát triển nhanh và bền vững đất nước.</a:t>
              </a:r>
              <a:endParaRPr lang="vi-VN" altLang="en-US">
                <a:latin typeface="Paytone One" charset="0"/>
                <a:cs typeface="Paytone One" charset="0"/>
              </a:endParaRPr>
            </a:p>
          </p:txBody>
        </p:sp>
      </p:grpSp>
      <p:grpSp>
        <p:nvGrpSpPr>
          <p:cNvPr id="19" name="Group 18"/>
          <p:cNvGrpSpPr/>
          <p:nvPr/>
        </p:nvGrpSpPr>
        <p:grpSpPr>
          <a:xfrm>
            <a:off x="611505" y="3471545"/>
            <a:ext cx="7830185" cy="1494641"/>
            <a:chOff x="1077" y="3486"/>
            <a:chExt cx="12331" cy="3075"/>
          </a:xfrm>
        </p:grpSpPr>
        <p:sp>
          <p:nvSpPr>
            <p:cNvPr id="20" name="Rounded Rectangle 19"/>
            <p:cNvSpPr/>
            <p:nvPr/>
          </p:nvSpPr>
          <p:spPr>
            <a:xfrm>
              <a:off x="1077" y="3486"/>
              <a:ext cx="12331" cy="3075"/>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Text Box 20"/>
            <p:cNvSpPr txBox="1"/>
            <p:nvPr/>
          </p:nvSpPr>
          <p:spPr>
            <a:xfrm>
              <a:off x="1530" y="3713"/>
              <a:ext cx="11661" cy="2467"/>
            </a:xfrm>
            <a:prstGeom prst="rect">
              <a:avLst/>
            </a:prstGeom>
            <a:noFill/>
          </p:spPr>
          <p:txBody>
            <a:bodyPr wrap="square" rtlCol="0">
              <a:spAutoFit/>
            </a:bodyPr>
            <a:p>
              <a:pPr algn="just"/>
              <a:r>
                <a:rPr lang="vi-VN" altLang="en-US">
                  <a:latin typeface="Paytone One" charset="0"/>
                  <a:cs typeface="Paytone One" charset="0"/>
                </a:rPr>
                <a:t>2.Tiếp tục hoàn thiện thể chế phát triển kinh tế thị trường định hướng xã hội chủ nghĩa, nâng cao hiệu quả ,hiệu lực,kỷ luật, kỷ cương công khai minh bạch trong quản lý kinh tế, năng lực quản lý của nhà nước và năng lực quản trị doanh nghiệp..</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612140" y="1393825"/>
            <a:ext cx="7830185" cy="1776673"/>
            <a:chOff x="1077" y="3486"/>
            <a:chExt cx="12331" cy="3075"/>
          </a:xfrm>
        </p:grpSpPr>
        <p:sp>
          <p:nvSpPr>
            <p:cNvPr id="14" name="Rounded Rectangle 13"/>
            <p:cNvSpPr/>
            <p:nvPr/>
          </p:nvSpPr>
          <p:spPr>
            <a:xfrm>
              <a:off x="1077" y="3486"/>
              <a:ext cx="12331" cy="3075"/>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530" y="3713"/>
              <a:ext cx="11661" cy="2555"/>
            </a:xfrm>
            <a:prstGeom prst="rect">
              <a:avLst/>
            </a:prstGeom>
            <a:noFill/>
          </p:spPr>
          <p:txBody>
            <a:bodyPr wrap="square" rtlCol="0">
              <a:spAutoFit/>
            </a:bodyPr>
            <a:p>
              <a:pPr algn="just"/>
              <a:r>
                <a:rPr lang="vi-VN" altLang="en-US">
                  <a:latin typeface="Paytone One" charset="0"/>
                  <a:cs typeface="Paytone One" charset="0"/>
                </a:rPr>
                <a:t>3. </a:t>
              </a:r>
              <a:r>
                <a:rPr lang="vi-VN" altLang="en-US">
                  <a:latin typeface="Paytone One" charset="0"/>
                  <a:cs typeface="Paytone One" charset="0"/>
                </a:rPr>
                <a:t>Đổi mới căn bản và toàn diện giáo dục, đào tạo, nâng cao chất lượng nguồn nhân lực; đẩy mạnh nghiên cứu, phát triển, ứng dụng khoa học, công nghệ; phát huy vai trò quốc sách hàng đầu của giáo dục ,đào tạo và khoa học công nghệ đối với sự nghiệp đổi mới và phát triển đất nước.</a:t>
              </a:r>
              <a:endParaRPr lang="vi-VN" altLang="en-US">
                <a:latin typeface="Paytone One" charset="0"/>
                <a:cs typeface="Paytone One" charset="0"/>
              </a:endParaRPr>
            </a:p>
          </p:txBody>
        </p:sp>
      </p:grpSp>
      <p:grpSp>
        <p:nvGrpSpPr>
          <p:cNvPr id="19" name="Group 18"/>
          <p:cNvGrpSpPr/>
          <p:nvPr/>
        </p:nvGrpSpPr>
        <p:grpSpPr>
          <a:xfrm>
            <a:off x="611505" y="3471545"/>
            <a:ext cx="7830185" cy="1494641"/>
            <a:chOff x="1077" y="3486"/>
            <a:chExt cx="12331" cy="3075"/>
          </a:xfrm>
        </p:grpSpPr>
        <p:sp>
          <p:nvSpPr>
            <p:cNvPr id="20" name="Rounded Rectangle 19"/>
            <p:cNvSpPr/>
            <p:nvPr/>
          </p:nvSpPr>
          <p:spPr>
            <a:xfrm>
              <a:off x="1077" y="3486"/>
              <a:ext cx="12331" cy="3075"/>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Text Box 20"/>
            <p:cNvSpPr txBox="1"/>
            <p:nvPr/>
          </p:nvSpPr>
          <p:spPr>
            <a:xfrm>
              <a:off x="1530" y="3713"/>
              <a:ext cx="11661" cy="2467"/>
            </a:xfrm>
            <a:prstGeom prst="rect">
              <a:avLst/>
            </a:prstGeom>
            <a:noFill/>
          </p:spPr>
          <p:txBody>
            <a:bodyPr wrap="square" rtlCol="0">
              <a:spAutoFit/>
            </a:bodyPr>
            <a:p>
              <a:pPr algn="just"/>
              <a:r>
                <a:rPr lang="vi-VN" altLang="en-US" u="heavy">
                  <a:latin typeface="Paytone One" charset="0"/>
                  <a:cs typeface="Paytone One" charset="0"/>
                </a:rPr>
                <a:t>4</a:t>
              </a:r>
              <a:r>
                <a:rPr lang="vi-VN" altLang="en-US">
                  <a:latin typeface="Paytone One" charset="0"/>
                  <a:cs typeface="Paytone One" charset="0"/>
                </a:rPr>
                <a:t>.Xây dựng nền văn hóa Việt Nam tiên tiến, đậm đà bản sắc dân tộc, con người Việt Nam phát triển toàn diện đáp ứng yêu cầu phát triển bền vững đất nước và bảo vệ vững chắc Tổ quốc xã hội chủ nghĩa.</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rot="15446380">
            <a:off x="-1022819" y="125823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12" name="Freeform 11"/>
          <p:cNvSpPr/>
          <p:nvPr/>
        </p:nvSpPr>
        <p:spPr>
          <a:xfrm rot="15446380">
            <a:off x="7834161" y="83278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612140" y="1997710"/>
            <a:ext cx="7830185" cy="2106008"/>
            <a:chOff x="1077" y="3486"/>
            <a:chExt cx="12331" cy="3645"/>
          </a:xfrm>
        </p:grpSpPr>
        <p:sp>
          <p:nvSpPr>
            <p:cNvPr id="14" name="Rounded Rectangle 13"/>
            <p:cNvSpPr/>
            <p:nvPr/>
          </p:nvSpPr>
          <p:spPr>
            <a:xfrm>
              <a:off x="1077" y="3486"/>
              <a:ext cx="12331" cy="3645"/>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530" y="3713"/>
              <a:ext cx="11661" cy="3034"/>
            </a:xfrm>
            <a:prstGeom prst="rect">
              <a:avLst/>
            </a:prstGeom>
            <a:noFill/>
          </p:spPr>
          <p:txBody>
            <a:bodyPr wrap="square" rtlCol="0">
              <a:spAutoFit/>
            </a:bodyPr>
            <a:p>
              <a:pPr algn="just"/>
              <a:r>
                <a:rPr lang="vi-VN" altLang="en-US" u="heavy">
                  <a:latin typeface="Paytone One" charset="0"/>
                  <a:cs typeface="Paytone One" charset="0"/>
                </a:rPr>
                <a:t>5</a:t>
              </a:r>
              <a:r>
                <a:rPr lang="vi-VN" altLang="en-US">
                  <a:latin typeface="Paytone One" charset="0"/>
                  <a:cs typeface="Paytone One" charset="0"/>
                </a:rPr>
                <a:t>. Quản lý tới sự phát triển xã hội, bảo đảm an sinh xã hội, nâng cao phúc lợi xã hội thực hiện tốt chính sách với người có công, nâng cao chất lượng chăm sóc sức khỏe nhân dân, chất lượng dân số, chất lượng cuộc sống của nhân dân thực hiện tốt chính sách lao động, việc làm, thu nhập, xây dựng môi trường sống lành mạnh, văn minh , an toàn.</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rot="15446380">
            <a:off x="7097561" y="-2183461"/>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612140" y="1565910"/>
            <a:ext cx="7830185" cy="1308094"/>
            <a:chOff x="1077" y="3486"/>
            <a:chExt cx="12331" cy="2264"/>
          </a:xfrm>
          <a:solidFill>
            <a:schemeClr val="bg1">
              <a:lumMod val="85000"/>
            </a:schemeClr>
          </a:solidFill>
        </p:grpSpPr>
        <p:sp>
          <p:nvSpPr>
            <p:cNvPr id="14" name="Rounded Rectangle 13"/>
            <p:cNvSpPr/>
            <p:nvPr/>
          </p:nvSpPr>
          <p:spPr>
            <a:xfrm>
              <a:off x="1077" y="3486"/>
              <a:ext cx="12331" cy="2264"/>
            </a:xfrm>
            <a:prstGeom prst="roundRect">
              <a:avLst/>
            </a:prstGeom>
            <a:grp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530" y="3713"/>
              <a:ext cx="11661" cy="1596"/>
            </a:xfrm>
            <a:prstGeom prst="rect">
              <a:avLst/>
            </a:prstGeom>
            <a:grpFill/>
          </p:spPr>
          <p:txBody>
            <a:bodyPr wrap="square" rtlCol="0">
              <a:spAutoFit/>
            </a:bodyPr>
            <a:p>
              <a:pPr algn="just"/>
              <a:r>
                <a:rPr lang="vi-VN" altLang="en-US">
                  <a:latin typeface="Paytone One" charset="0"/>
                  <a:cs typeface="Paytone One" charset="0"/>
                </a:rPr>
                <a:t>6.Khai thác sử dụng và quản lý hiệu quả tài nguyên thiên nhiên; bảo vệ môi trường; chủ động phòng chống thiên tai, ứng phó với biến đổi khí hậu.</a:t>
              </a:r>
              <a:endParaRPr lang="vi-VN" altLang="en-US">
                <a:latin typeface="Paytone One" charset="0"/>
                <a:cs typeface="Paytone One" charset="0"/>
              </a:endParaRPr>
            </a:p>
          </p:txBody>
        </p:sp>
      </p:grpSp>
      <p:grpSp>
        <p:nvGrpSpPr>
          <p:cNvPr id="16" name="Group 15"/>
          <p:cNvGrpSpPr/>
          <p:nvPr/>
        </p:nvGrpSpPr>
        <p:grpSpPr>
          <a:xfrm>
            <a:off x="683895" y="3261995"/>
            <a:ext cx="7830185" cy="1775518"/>
            <a:chOff x="1077" y="3486"/>
            <a:chExt cx="12331" cy="3073"/>
          </a:xfrm>
        </p:grpSpPr>
        <p:sp>
          <p:nvSpPr>
            <p:cNvPr id="18" name="Rounded Rectangle 17"/>
            <p:cNvSpPr/>
            <p:nvPr/>
          </p:nvSpPr>
          <p:spPr>
            <a:xfrm>
              <a:off x="1077" y="3486"/>
              <a:ext cx="12331" cy="307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Text Box 18"/>
            <p:cNvSpPr txBox="1"/>
            <p:nvPr/>
          </p:nvSpPr>
          <p:spPr>
            <a:xfrm>
              <a:off x="1416" y="3714"/>
              <a:ext cx="11775" cy="2555"/>
            </a:xfrm>
            <a:prstGeom prst="rect">
              <a:avLst/>
            </a:prstGeom>
            <a:noFill/>
          </p:spPr>
          <p:txBody>
            <a:bodyPr wrap="square" rtlCol="0">
              <a:spAutoFit/>
            </a:bodyPr>
            <a:p>
              <a:pPr algn="just"/>
              <a:r>
                <a:rPr lang="vi-VN" altLang="en-US">
                  <a:latin typeface="Paytone One" charset="0"/>
                  <a:cs typeface="Paytone One" charset="0"/>
                </a:rPr>
                <a:t>7.Thực hiện đường lối đối ngoại độc lập ,tự chủ, đa phương hóa, đa dạng hóa chủ động và tích cực hội nhập quốc tế; giữ vững môi trường hòa bình, ổn định, tạođiều kiện thuận lợi cho sự nghiệp xây dựng và bảo vệ Tổ quốc ; nâng cao vị thế và uy tín của Việt Nam trong khu vực và trên thế giới.</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rot="15446380">
            <a:off x="-951064" y="271746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12" name="Freeform 11"/>
          <p:cNvSpPr/>
          <p:nvPr/>
        </p:nvSpPr>
        <p:spPr>
          <a:xfrm rot="15446380">
            <a:off x="6033936" y="2272969"/>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612140" y="1565910"/>
            <a:ext cx="7830185" cy="2773922"/>
            <a:chOff x="1077" y="3486"/>
            <a:chExt cx="12331" cy="4801"/>
          </a:xfrm>
        </p:grpSpPr>
        <p:sp>
          <p:nvSpPr>
            <p:cNvPr id="14" name="Rounded Rectangle 13"/>
            <p:cNvSpPr/>
            <p:nvPr/>
          </p:nvSpPr>
          <p:spPr>
            <a:xfrm>
              <a:off x="1077" y="3486"/>
              <a:ext cx="12331" cy="4801"/>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530" y="3714"/>
              <a:ext cx="11661" cy="4293"/>
            </a:xfrm>
            <a:prstGeom prst="rect">
              <a:avLst/>
            </a:prstGeom>
            <a:noFill/>
          </p:spPr>
          <p:txBody>
            <a:bodyPr wrap="square" rtlCol="0">
              <a:noAutofit/>
            </a:bodyPr>
            <a:p>
              <a:pPr algn="just"/>
              <a:r>
                <a:rPr lang="vi-VN" altLang="en-US">
                  <a:latin typeface="Paytone One" charset="0"/>
                  <a:cs typeface="Paytone One" charset="0"/>
                </a:rPr>
                <a:t>8.Kiên quyết, kiên trì đấu tranh bảo vệ vững chắc độc lập, chủ quyền thống nhất toàn vẹn lãnh thổ của Tổ quốc, bảo vệ Đảng nhà nước, nhân dân và chế độ xã hội chủ nghĩa; giữ vững an ninh chính trị, trật tự, an toàn xã hội .Củng cố, tăng cường quốc phòng, an ninh. Xây dựng nền quốc phòng toàn dân an ninh nhân dân vững chắc; xây dựng lực lượng vũ trang nhân dân Cách mạng chính quy, tinh nhuệ, từng bước hiện đại, ưu tiên hiện đại hóa một số quân chủng, binh chủng lực lượng.</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rot="15446380">
            <a:off x="5146675" y="1075690"/>
            <a:ext cx="5442585" cy="4065270"/>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12" name="Freeform 11"/>
          <p:cNvSpPr/>
          <p:nvPr/>
        </p:nvSpPr>
        <p:spPr>
          <a:xfrm rot="15446380">
            <a:off x="-130009" y="2848914"/>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sp>
        <p:nvSpPr>
          <p:cNvPr id="4" name="Freeform 3"/>
          <p:cNvSpPr/>
          <p:nvPr/>
        </p:nvSpPr>
        <p:spPr>
          <a:xfrm rot="15446380">
            <a:off x="-3326599" y="-2264106"/>
            <a:ext cx="3247729" cy="3533143"/>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stretch>
              <a:fillRect/>
            </a:stretch>
          </a:blipFill>
        </p:spPr>
      </p:sp>
      <p:grpSp>
        <p:nvGrpSpPr>
          <p:cNvPr id="10" name="Group 9"/>
          <p:cNvGrpSpPr/>
          <p:nvPr/>
        </p:nvGrpSpPr>
        <p:grpSpPr>
          <a:xfrm>
            <a:off x="611505" y="197485"/>
            <a:ext cx="7830185" cy="1019810"/>
            <a:chOff x="3117" y="1219"/>
            <a:chExt cx="12331" cy="1606"/>
          </a:xfrm>
        </p:grpSpPr>
        <p:sp>
          <p:nvSpPr>
            <p:cNvPr id="2" name="Rounded Rectangle 1"/>
            <p:cNvSpPr/>
            <p:nvPr/>
          </p:nvSpPr>
          <p:spPr>
            <a:xfrm>
              <a:off x="3117" y="1219"/>
              <a:ext cx="12331" cy="1606"/>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8" name="Freeform 11"/>
            <p:cNvSpPr/>
            <p:nvPr/>
          </p:nvSpPr>
          <p:spPr>
            <a:xfrm>
              <a:off x="3458" y="1313"/>
              <a:ext cx="1076" cy="1256"/>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2"/>
              <a:stretch>
                <a:fillRect/>
              </a:stretch>
            </a:blipFill>
          </p:spPr>
        </p:sp>
        <p:sp>
          <p:nvSpPr>
            <p:cNvPr id="7" name="Text Box 6"/>
            <p:cNvSpPr txBox="1"/>
            <p:nvPr/>
          </p:nvSpPr>
          <p:spPr>
            <a:xfrm>
              <a:off x="4592" y="1553"/>
              <a:ext cx="10526" cy="580"/>
            </a:xfrm>
            <a:prstGeom prst="rect">
              <a:avLst/>
            </a:prstGeom>
            <a:noFill/>
          </p:spPr>
          <p:txBody>
            <a:bodyPr wrap="square" rtlCol="0">
              <a:spAutoFit/>
            </a:bodyPr>
            <a:p>
              <a:r>
                <a:rPr lang="vi-VN" altLang="en-US">
                  <a:latin typeface="Paytone One" charset="0"/>
                  <a:cs typeface="Paytone One" charset="0"/>
                </a:rPr>
                <a:t>Nhiệm vụ của thời kỳ quá độ lên CNXH ở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1" name="Group 10"/>
          <p:cNvGrpSpPr/>
          <p:nvPr/>
        </p:nvGrpSpPr>
        <p:grpSpPr>
          <a:xfrm>
            <a:off x="9612630" y="2286000"/>
            <a:ext cx="4627880" cy="1019810"/>
            <a:chOff x="3117" y="3600"/>
            <a:chExt cx="7288" cy="1606"/>
          </a:xfrm>
        </p:grpSpPr>
        <p:sp>
          <p:nvSpPr>
            <p:cNvPr id="3" name="Rounded Rectangle 2"/>
            <p:cNvSpPr/>
            <p:nvPr/>
          </p:nvSpPr>
          <p:spPr>
            <a:xfrm>
              <a:off x="3117" y="3600"/>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1" name="Freeform 31"/>
            <p:cNvSpPr/>
            <p:nvPr/>
          </p:nvSpPr>
          <p:spPr>
            <a:xfrm>
              <a:off x="3344" y="3780"/>
              <a:ext cx="1032" cy="1194"/>
            </a:xfrm>
            <a:custGeom>
              <a:avLst/>
              <a:gdLst/>
              <a:ahLst/>
              <a:cxnLst/>
              <a:rect l="l" t="t" r="r" b="b"/>
              <a:pathLst>
                <a:path w="980529" h="1070022">
                  <a:moveTo>
                    <a:pt x="0" y="0"/>
                  </a:moveTo>
                  <a:lnTo>
                    <a:pt x="980529" y="0"/>
                  </a:lnTo>
                  <a:lnTo>
                    <a:pt x="980529" y="1070021"/>
                  </a:lnTo>
                  <a:lnTo>
                    <a:pt x="0" y="1070021"/>
                  </a:lnTo>
                  <a:lnTo>
                    <a:pt x="0" y="0"/>
                  </a:lnTo>
                  <a:close/>
                </a:path>
              </a:pathLst>
            </a:custGeom>
            <a:blipFill>
              <a:blip r:embed="rId3"/>
              <a:stretch>
                <a:fillRect/>
              </a:stretch>
            </a:blipFill>
          </p:spPr>
        </p:sp>
        <p:sp>
          <p:nvSpPr>
            <p:cNvPr id="8" name="Text Box 7"/>
            <p:cNvSpPr txBox="1"/>
            <p:nvPr/>
          </p:nvSpPr>
          <p:spPr>
            <a:xfrm>
              <a:off x="4705" y="3940"/>
              <a:ext cx="5700" cy="1016"/>
            </a:xfrm>
            <a:prstGeom prst="rect">
              <a:avLst/>
            </a:prstGeom>
            <a:noFill/>
          </p:spPr>
          <p:txBody>
            <a:bodyPr wrap="square" rtlCol="0">
              <a:spAutoFit/>
            </a:bodyPr>
            <a:p>
              <a:r>
                <a:rPr lang="vi-VN" altLang="en-US">
                  <a:latin typeface="Paytone One" charset="0"/>
                  <a:cs typeface="Paytone One" charset="0"/>
                </a:rPr>
                <a:t>Những thuận và khó khăn của Việt </a:t>
              </a:r>
              <a:r>
                <a:rPr lang="vi-VN" altLang="en-US">
                  <a:latin typeface="Paytone One" charset="0"/>
                  <a:cs typeface="Paytone One" charset="0"/>
                </a:rPr>
                <a:t>Nam</a:t>
              </a:r>
              <a:endParaRPr lang="vi-VN" altLang="en-US">
                <a:latin typeface="Paytone One" charset="0"/>
                <a:cs typeface="Paytone One" charset="0"/>
              </a:endParaRPr>
            </a:p>
          </p:txBody>
        </p:sp>
      </p:grpSp>
      <p:grpSp>
        <p:nvGrpSpPr>
          <p:cNvPr id="13" name="Group 12"/>
          <p:cNvGrpSpPr/>
          <p:nvPr/>
        </p:nvGrpSpPr>
        <p:grpSpPr>
          <a:xfrm>
            <a:off x="9704070" y="3950335"/>
            <a:ext cx="4627880" cy="1019810"/>
            <a:chOff x="3117" y="5981"/>
            <a:chExt cx="7288" cy="1606"/>
          </a:xfrm>
        </p:grpSpPr>
        <p:sp>
          <p:nvSpPr>
            <p:cNvPr id="6" name="Rounded Rectangle 5"/>
            <p:cNvSpPr/>
            <p:nvPr/>
          </p:nvSpPr>
          <p:spPr>
            <a:xfrm>
              <a:off x="3117" y="5981"/>
              <a:ext cx="7144" cy="1606"/>
            </a:xfrm>
            <a:prstGeom prst="roundRect">
              <a:avLst/>
            </a:prstGeom>
            <a:solidFill>
              <a:schemeClr val="bg1">
                <a:lumMod val="6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16"/>
            <p:cNvSpPr/>
            <p:nvPr/>
          </p:nvSpPr>
          <p:spPr>
            <a:xfrm>
              <a:off x="3281" y="6208"/>
              <a:ext cx="1095" cy="1267"/>
            </a:xfrm>
            <a:custGeom>
              <a:avLst/>
              <a:gdLst/>
              <a:ahLst/>
              <a:cxnLst/>
              <a:rect l="l" t="t" r="r" b="b"/>
              <a:pathLst>
                <a:path w="1159455" h="1178744">
                  <a:moveTo>
                    <a:pt x="0" y="0"/>
                  </a:moveTo>
                  <a:lnTo>
                    <a:pt x="1159455" y="0"/>
                  </a:lnTo>
                  <a:lnTo>
                    <a:pt x="1159455" y="1178744"/>
                  </a:lnTo>
                  <a:lnTo>
                    <a:pt x="0" y="1178744"/>
                  </a:lnTo>
                  <a:lnTo>
                    <a:pt x="0" y="0"/>
                  </a:lnTo>
                  <a:close/>
                </a:path>
              </a:pathLst>
            </a:custGeom>
            <a:blipFill>
              <a:blip r:embed="rId4"/>
              <a:stretch>
                <a:fillRect/>
              </a:stretch>
            </a:blipFill>
          </p:spPr>
        </p:sp>
        <p:sp>
          <p:nvSpPr>
            <p:cNvPr id="9" name="Text Box 8"/>
            <p:cNvSpPr txBox="1"/>
            <p:nvPr/>
          </p:nvSpPr>
          <p:spPr>
            <a:xfrm>
              <a:off x="4705" y="6434"/>
              <a:ext cx="5700" cy="580"/>
            </a:xfrm>
            <a:prstGeom prst="rect">
              <a:avLst/>
            </a:prstGeom>
            <a:noFill/>
          </p:spPr>
          <p:txBody>
            <a:bodyPr wrap="square" rtlCol="0">
              <a:spAutoFit/>
            </a:bodyPr>
            <a:p>
              <a:r>
                <a:rPr lang="vi-VN" altLang="en-US">
                  <a:latin typeface="Paytone One" charset="0"/>
                  <a:cs typeface="Paytone One" charset="0"/>
                </a:rPr>
                <a:t>Trách nhiệm của bản </a:t>
              </a:r>
              <a:r>
                <a:rPr lang="vi-VN" altLang="en-US">
                  <a:latin typeface="Paytone One" charset="0"/>
                  <a:cs typeface="Paytone One" charset="0"/>
                </a:rPr>
                <a:t>thân</a:t>
              </a:r>
              <a:endParaRPr lang="vi-VN" altLang="en-US">
                <a:latin typeface="Paytone One" charset="0"/>
                <a:cs typeface="Paytone One" charset="0"/>
              </a:endParaRPr>
            </a:p>
          </p:txBody>
        </p:sp>
      </p:grpSp>
      <p:grpSp>
        <p:nvGrpSpPr>
          <p:cNvPr id="17" name="Group 16"/>
          <p:cNvGrpSpPr/>
          <p:nvPr/>
        </p:nvGrpSpPr>
        <p:grpSpPr>
          <a:xfrm>
            <a:off x="611505" y="1997710"/>
            <a:ext cx="7830185" cy="1878903"/>
            <a:chOff x="1077" y="3486"/>
            <a:chExt cx="12331" cy="5300"/>
          </a:xfrm>
        </p:grpSpPr>
        <p:sp>
          <p:nvSpPr>
            <p:cNvPr id="14" name="Rounded Rectangle 13"/>
            <p:cNvSpPr/>
            <p:nvPr/>
          </p:nvSpPr>
          <p:spPr>
            <a:xfrm>
              <a:off x="1077" y="3486"/>
              <a:ext cx="12331" cy="5103"/>
            </a:xfrm>
            <a:prstGeom prst="roundRect">
              <a:avLst/>
            </a:prstGeom>
            <a:solidFill>
              <a:schemeClr val="bg1">
                <a:lumMod val="85000"/>
              </a:schemeClr>
            </a:solidFill>
            <a:ln>
              <a:noFill/>
            </a:ln>
            <a:effectLst>
              <a:outerShdw blurRad="812800" dist="317500" dir="5400000" sx="89000" sy="89000" algn="ctr" rotWithShape="0">
                <a:schemeClr val="tx1">
                  <a:lumMod val="85000"/>
                  <a:lumOff val="15000"/>
                  <a:alpha val="38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1416" y="3880"/>
              <a:ext cx="11661" cy="4906"/>
            </a:xfrm>
            <a:prstGeom prst="rect">
              <a:avLst/>
            </a:prstGeom>
            <a:noFill/>
          </p:spPr>
          <p:txBody>
            <a:bodyPr wrap="square" rtlCol="0">
              <a:noAutofit/>
            </a:bodyPr>
            <a:p>
              <a:pPr algn="just"/>
              <a:r>
                <a:rPr lang="vi-VN" altLang="en-US">
                  <a:latin typeface="Paytone One" charset="0"/>
                  <a:cs typeface="Paytone One" charset="0"/>
                </a:rPr>
                <a:t>9.Hoàn thiện, phát huy dân chủ xã hội chủ nghĩa và quyền làm chủ của nhân dân ;không ngừng củng cố và phát huy sức mạnh của khối đại đoàn kết toàn dân tộc ;tăng cường sự đồng thuận xã hội ;tiếp tục đổi mới nội dung và phương thức hoạt động của mặt trận tổ quốc và các đoàn thể nhân dân.</a:t>
              </a:r>
              <a:endParaRPr lang="vi-VN" altLang="en-US">
                <a:latin typeface="Paytone One" charset="0"/>
                <a:cs typeface="Paytone One"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12335</Words>
  <Application>WPS Presentation</Application>
  <PresentationFormat>On-screen Show (4:3)</PresentationFormat>
  <Paragraphs>366</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Alfa Slab One</vt:lpstr>
      <vt:lpstr>Paytone One</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bảo</dc:creator>
  <cp:lastModifiedBy>bảo</cp:lastModifiedBy>
  <cp:revision>5</cp:revision>
  <dcterms:created xsi:type="dcterms:W3CDTF">2023-11-19T12:35:00Z</dcterms:created>
  <dcterms:modified xsi:type="dcterms:W3CDTF">2023-11-21T03:09:05Z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D0DDD7F1E7244E30A3082617064E2BE6_12</vt:lpwstr>
  </property>
  <property fmtid="{D5CDD505-2E9C-101B-9397-08002B2CF9AE}" pid="3" name="KSOProductBuildVer">
    <vt:lpwstr>1033-12.2.0.13306</vt:lpwstr>
  </property>
</Properties>
</file>