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0" r:id="rId6"/>
    <p:sldId id="263" r:id="rId7"/>
    <p:sldId id="264" r:id="rId8"/>
    <p:sldId id="266" r:id="rId9"/>
    <p:sldId id="267" r:id="rId10"/>
    <p:sldId id="268" r:id="rId11"/>
    <p:sldId id="258" r:id="rId12"/>
    <p:sldId id="270" r:id="rId13"/>
    <p:sldId id="271" r:id="rId14"/>
    <p:sldId id="259" r:id="rId15"/>
    <p:sldId id="272" r:id="rId16"/>
    <p:sldId id="273" r:id="rId17"/>
    <p:sldId id="274" r:id="rId18"/>
    <p:sldId id="275" r:id="rId19"/>
    <p:sldId id="276" r:id="rId20"/>
    <p:sldId id="277" r:id="rId21"/>
    <p:sldId id="278" r:id="rId22"/>
    <p:sldId id="279" r:id="rId23"/>
    <p:sldId id="280" r:id="rId24"/>
    <p:sldId id="281" r:id="rId25"/>
  </p:sldIdLst>
  <p:sldSz cx="9144000" cy="5143500" type="screen16x9"/>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0"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C288"/>
    <a:srgbClr val="BFD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73" y="-77"/>
      </p:cViewPr>
      <p:guideLst>
        <p:guide orient="horz" pos="1610"/>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1479BD80-8390-4072-8ED6-DCCE39DD8F9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1479BD80-8390-4072-8ED6-DCCE39DD8F9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1479BD80-8390-4072-8ED6-DCCE39DD8F9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1479BD80-8390-4072-8ED6-DCCE39DD8F9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479BD80-8390-4072-8ED6-DCCE39DD8F90}"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5" name="Date Placeholder 4"/>
          <p:cNvSpPr>
            <a:spLocks noGrp="1"/>
          </p:cNvSpPr>
          <p:nvPr>
            <p:ph type="dt" sz="half" idx="10"/>
          </p:nvPr>
        </p:nvSpPr>
        <p:spPr/>
        <p:txBody>
          <a:bodyPr/>
          <a:lstStyle/>
          <a:p>
            <a:fld id="{1479BD80-8390-4072-8ED6-DCCE39DD8F9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7" name="Date Placeholder 6"/>
          <p:cNvSpPr>
            <a:spLocks noGrp="1"/>
          </p:cNvSpPr>
          <p:nvPr>
            <p:ph type="dt" sz="half" idx="10"/>
          </p:nvPr>
        </p:nvSpPr>
        <p:spPr/>
        <p:txBody>
          <a:bodyPr/>
          <a:lstStyle/>
          <a:p>
            <a:fld id="{1479BD80-8390-4072-8ED6-DCCE39DD8F90}"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1479BD80-8390-4072-8ED6-DCCE39DD8F90}"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9BD80-8390-4072-8ED6-DCCE39DD8F90}"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479BD80-8390-4072-8ED6-DCCE39DD8F9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479BD80-8390-4072-8ED6-DCCE39DD8F90}"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0B8DDC5-9A1F-4672-8057-FE57C292A48F}"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479BD80-8390-4072-8ED6-DCCE39DD8F90}" type="datetimeFigureOut">
              <a:rPr lang="vi-VN" smtClean="0"/>
            </a:fld>
            <a:endParaRPr lang="vi-V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B8DDC5-9A1F-4672-8057-FE57C292A48F}"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2" Type="http://schemas.openxmlformats.org/officeDocument/2006/relationships/notesSlide" Target="../notesSlides/notesSlide2.xml"/><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6.svg"/><Relationship Id="rId10" Type="http://schemas.openxmlformats.org/officeDocument/2006/relationships/notesSlide" Target="../notesSlides/notesSlide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10.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9" name="Group 8"/>
          <p:cNvGrpSpPr/>
          <p:nvPr/>
        </p:nvGrpSpPr>
        <p:grpSpPr>
          <a:xfrm>
            <a:off x="1927860" y="1052195"/>
            <a:ext cx="5380990" cy="4091305"/>
            <a:chOff x="3036" y="1657"/>
            <a:chExt cx="8474" cy="6443"/>
          </a:xfrm>
        </p:grpSpPr>
        <p:sp>
          <p:nvSpPr>
            <p:cNvPr id="4" name="Round Same Side Corner Rectangle 3"/>
            <p:cNvSpPr/>
            <p:nvPr/>
          </p:nvSpPr>
          <p:spPr>
            <a:xfrm>
              <a:off x="3036" y="1657"/>
              <a:ext cx="8473" cy="6443"/>
            </a:xfrm>
            <a:prstGeom prst="round2SameRect">
              <a:avLst/>
            </a:prstGeom>
            <a:solidFill>
              <a:schemeClr val="bg1"/>
            </a:solidFill>
            <a:ln>
              <a:noFill/>
            </a:ln>
            <a:effectLst>
              <a:outerShdw blurRad="215900" dist="279400" dir="20760000" algn="tl" rotWithShape="0">
                <a:prstClr val="black">
                  <a:alpha val="49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3231" y="2803"/>
              <a:ext cx="8279" cy="725"/>
            </a:xfrm>
            <a:prstGeom prst="rect">
              <a:avLst/>
            </a:prstGeom>
            <a:noFill/>
          </p:spPr>
          <p:txBody>
            <a:bodyPr wrap="square" rtlCol="0">
              <a:spAutoFit/>
            </a:bodyPr>
            <a:p>
              <a:pPr algn="ctr"/>
              <a:r>
                <a:rPr lang="vi-VN" altLang="en-US" sz="2400">
                  <a:latin typeface="Alfa Slab One" panose="00000500000000000000" charset="0"/>
                  <a:cs typeface="Alfa Slab One" panose="00000500000000000000" charset="0"/>
                </a:rPr>
                <a:t>Nhóm 8</a:t>
              </a:r>
              <a:endParaRPr lang="vi-VN" altLang="en-US" sz="2400">
                <a:latin typeface="Alfa Slab One" panose="00000500000000000000" charset="0"/>
                <a:cs typeface="Alfa Slab One" panose="00000500000000000000" charset="0"/>
              </a:endParaRPr>
            </a:p>
          </p:txBody>
        </p:sp>
        <p:sp>
          <p:nvSpPr>
            <p:cNvPr id="6" name="Text Box 5"/>
            <p:cNvSpPr txBox="1"/>
            <p:nvPr/>
          </p:nvSpPr>
          <p:spPr>
            <a:xfrm>
              <a:off x="3668" y="4957"/>
              <a:ext cx="7491" cy="1888"/>
            </a:xfrm>
            <a:prstGeom prst="rect">
              <a:avLst/>
            </a:prstGeom>
            <a:noFill/>
          </p:spPr>
          <p:txBody>
            <a:bodyPr wrap="square" rtlCol="0">
              <a:spAutoFit/>
            </a:bodyPr>
            <a:p>
              <a:pPr algn="just"/>
              <a:r>
                <a:rPr lang="vi-VN" altLang="en-US">
                  <a:latin typeface="Paytone One" charset="0"/>
                  <a:cs typeface="Paytone One" charset="0"/>
                </a:rPr>
                <a:t>Từ đặc điểm của dân tộc Việt Nam, anh (chị) hãy đề xuất các giải pháp nhằm </a:t>
              </a:r>
              <a:r>
                <a:rPr lang="vi-VN" altLang="en-US">
                  <a:latin typeface="Alfa Slab One" panose="00000500000000000000" charset="0"/>
                  <a:cs typeface="Alfa Slab One" panose="00000500000000000000" charset="0"/>
                </a:rPr>
                <a:t>thực </a:t>
              </a:r>
              <a:r>
                <a:rPr lang="vi-VN" altLang="en-US">
                  <a:latin typeface="Paytone One" charset="0"/>
                  <a:cs typeface="Paytone One" charset="0"/>
                </a:rPr>
                <a:t>hiện chính sách đại đoàn kết toàn dân tộc ở Việt Nam hiện nay</a:t>
              </a:r>
              <a:endParaRPr lang="vi-VN" altLang="en-US">
                <a:latin typeface="Paytone One" charset="0"/>
                <a:cs typeface="Paytone One" charset="0"/>
              </a:endParaRPr>
            </a:p>
          </p:txBody>
        </p:sp>
        <p:sp>
          <p:nvSpPr>
            <p:cNvPr id="8" name="Text Box 7"/>
            <p:cNvSpPr txBox="1"/>
            <p:nvPr/>
          </p:nvSpPr>
          <p:spPr>
            <a:xfrm>
              <a:off x="3231" y="4277"/>
              <a:ext cx="8279" cy="483"/>
            </a:xfrm>
            <a:prstGeom prst="rect">
              <a:avLst/>
            </a:prstGeom>
            <a:noFill/>
          </p:spPr>
          <p:txBody>
            <a:bodyPr wrap="square" rtlCol="0">
              <a:spAutoFit/>
            </a:bodyPr>
            <a:p>
              <a:pPr algn="l"/>
              <a:r>
                <a:rPr lang="vi-VN" altLang="en-US" sz="1400">
                  <a:latin typeface="Alfa Slab One" panose="00000500000000000000" charset="0"/>
                  <a:cs typeface="Alfa Slab One" panose="00000500000000000000" charset="0"/>
                </a:rPr>
                <a:t>Thuyết trình:</a:t>
              </a:r>
              <a:endParaRPr lang="vi-VN" altLang="en-US" sz="1400">
                <a:latin typeface="Alfa Slab One" panose="00000500000000000000" charset="0"/>
                <a:cs typeface="Alfa Slab One" panose="00000500000000000000" charset="0"/>
              </a:endParaRPr>
            </a:p>
          </p:txBody>
        </p:sp>
      </p:grpSp>
      <p:sp>
        <p:nvSpPr>
          <p:cNvPr id="10" name="Freeform 5"/>
          <p:cNvSpPr/>
          <p:nvPr/>
        </p:nvSpPr>
        <p:spPr>
          <a:xfrm>
            <a:off x="7668260" y="339725"/>
            <a:ext cx="960755" cy="1403773"/>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2" name="Freeform 9"/>
          <p:cNvSpPr/>
          <p:nvPr/>
        </p:nvSpPr>
        <p:spPr>
          <a:xfrm>
            <a:off x="323850" y="339725"/>
            <a:ext cx="1104900" cy="1495213"/>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3" name="Freeform 8"/>
          <p:cNvSpPr/>
          <p:nvPr/>
        </p:nvSpPr>
        <p:spPr>
          <a:xfrm>
            <a:off x="251460" y="3507528"/>
            <a:ext cx="1268730" cy="1614593"/>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0-#ppt_w/2"/>
                                          </p:val>
                                        </p:tav>
                                        <p:tav tm="100000">
                                          <p:val>
                                            <p:strVal val="#ppt_x"/>
                                          </p:val>
                                        </p:tav>
                                      </p:tavLst>
                                    </p:anim>
                                    <p:anim calcmode="lin" valueType="num">
                                      <p:cBhvr additive="base">
                                        <p:cTn id="16" dur="500" fill="hold"/>
                                        <p:tgtEl>
                                          <p:spTgt spid="52"/>
                                        </p:tgtEl>
                                        <p:attrNameLst>
                                          <p:attrName>ppt_y</p:attrName>
                                        </p:attrNameLst>
                                      </p:cBhvr>
                                      <p:tavLst>
                                        <p:tav tm="0">
                                          <p:val>
                                            <p:strVal val="#ppt_y"/>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0-#ppt_w/2"/>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880280"/>
            <a:chOff x="1643" y="3029"/>
            <a:chExt cx="10206" cy="1247"/>
          </a:xfrm>
        </p:grpSpPr>
        <p:sp>
          <p:nvSpPr>
            <p:cNvPr id="25" name="Rounded Rectangle 24"/>
            <p:cNvSpPr/>
            <p:nvPr/>
          </p:nvSpPr>
          <p:spPr>
            <a:xfrm>
              <a:off x="1643" y="3029"/>
              <a:ext cx="10206" cy="1222"/>
            </a:xfrm>
            <a:prstGeom prst="roundRect">
              <a:avLst/>
            </a:prstGeom>
            <a:solidFill>
              <a:schemeClr val="bg1"/>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71" y="3303"/>
              <a:ext cx="9915" cy="973"/>
            </a:xfrm>
            <a:prstGeom prst="rect">
              <a:avLst/>
            </a:prstGeom>
            <a:noFill/>
          </p:spPr>
          <p:txBody>
            <a:bodyPr wrap="square" rtlCol="0">
              <a:noAutofit/>
            </a:bodyPr>
            <a:p>
              <a:pPr algn="ctr">
                <a:lnSpc>
                  <a:spcPct val="80000"/>
                </a:lnSpc>
              </a:pPr>
              <a:r>
                <a:rPr lang="vi-VN" altLang="en-US">
                  <a:latin typeface="Paytone One" charset="0"/>
                  <a:cs typeface="Paytone One" charset="0"/>
                  <a:sym typeface="+mn-ea"/>
                </a:rPr>
                <a:t>Giải pháp nhằm thực hiện chính sách đại đoàn kết toàn dân tộc ở Việt Nam</a:t>
              </a:r>
              <a:endParaRPr lang="vi-VN" altLang="en-US">
                <a:latin typeface="Paytone One" charset="0"/>
                <a:cs typeface="Paytone One" charset="0"/>
              </a:endParaRPr>
            </a:p>
          </p:txBody>
        </p:sp>
      </p:grpSp>
      <p:grpSp>
        <p:nvGrpSpPr>
          <p:cNvPr id="28" name="Group 27"/>
          <p:cNvGrpSpPr/>
          <p:nvPr/>
        </p:nvGrpSpPr>
        <p:grpSpPr>
          <a:xfrm>
            <a:off x="261602" y="1087755"/>
            <a:ext cx="8635623" cy="4073833"/>
            <a:chOff x="1643" y="3029"/>
            <a:chExt cx="10206" cy="1404"/>
          </a:xfrm>
          <a:effectLst/>
        </p:grpSpPr>
        <p:sp>
          <p:nvSpPr>
            <p:cNvPr id="29" name="Rounded Rectangle 28"/>
            <p:cNvSpPr/>
            <p:nvPr/>
          </p:nvSpPr>
          <p:spPr>
            <a:xfrm>
              <a:off x="1643" y="3029"/>
              <a:ext cx="10206" cy="1361"/>
            </a:xfrm>
            <a:prstGeom prst="roundRect">
              <a:avLst/>
            </a:prstGeom>
            <a:solidFill>
              <a:schemeClr val="bg1"/>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Text Box 29"/>
            <p:cNvSpPr txBox="1"/>
            <p:nvPr/>
          </p:nvSpPr>
          <p:spPr>
            <a:xfrm>
              <a:off x="1886" y="3094"/>
              <a:ext cx="9860" cy="1339"/>
            </a:xfrm>
            <a:prstGeom prst="rect">
              <a:avLst/>
            </a:prstGeom>
            <a:noFill/>
          </p:spPr>
          <p:txBody>
            <a:bodyPr wrap="square" rtlCol="0">
              <a:noAutofit/>
            </a:bodyPr>
            <a:p>
              <a:pPr algn="l">
                <a:lnSpc>
                  <a:spcPct val="190000"/>
                </a:lnSpc>
              </a:pPr>
              <a:r>
                <a:rPr lang="vi-VN" altLang="en-US" sz="1400">
                  <a:latin typeface="Paytone One" charset="0"/>
                  <a:cs typeface="Paytone One" charset="0"/>
                </a:rPr>
                <a:t>4. Tổ chức các hoạt động giao lưu, hội họp giữa các dân tộc: Tổ chức các hoạt động giao lưu, hội họp giữa các dân tộc là cách tốt nhất để thúc đẩy sự đoàn kết và tôn trọng lẫn nhau. </a:t>
              </a:r>
              <a:endParaRPr lang="vi-VN" altLang="en-US" sz="1400">
                <a:latin typeface="Paytone One" charset="0"/>
                <a:cs typeface="Paytone One" charset="0"/>
              </a:endParaRPr>
            </a:p>
            <a:p>
              <a:pPr algn="l">
                <a:lnSpc>
                  <a:spcPct val="190000"/>
                </a:lnSpc>
              </a:pPr>
              <a:r>
                <a:rPr lang="vi-VN" altLang="en-US" sz="1400">
                  <a:latin typeface="Paytone One" charset="0"/>
                  <a:cs typeface="Paytone One" charset="0"/>
                </a:rPr>
                <a:t>5. Xây dựng chính sách đa dạng văn hóa và ngôn ngữ, bảo vệ và phát huy giá trị văn hóa của từng dân tộc, đồng thời xây dựng các chương trình và dự án phát triển cộng đồng dân tộc ít phát triển.</a:t>
              </a:r>
              <a:endParaRPr lang="vi-VN" altLang="en-US" sz="1400">
                <a:latin typeface="Paytone One" charset="0"/>
                <a:cs typeface="Paytone One" charset="0"/>
              </a:endParaRPr>
            </a:p>
            <a:p>
              <a:pPr algn="l">
                <a:lnSpc>
                  <a:spcPct val="190000"/>
                </a:lnSpc>
              </a:pPr>
              <a:r>
                <a:rPr lang="vi-VN" altLang="en-US" sz="1400">
                  <a:latin typeface="Paytone One" charset="0"/>
                  <a:cs typeface="Paytone One" charset="0"/>
                </a:rPr>
                <a:t>6. Tạo điều kiện thuận lợi cho mọi dân tộc tham gia vào các hoạt động kinh tế và phát triển cộng đồng thông qua việc đầu tư vào hạ tầng, giáo dục, y tế và nông nghiệp cũng như việc phát triển du lịch cộng đồng.</a:t>
              </a:r>
              <a:endParaRPr lang="vi-VN" altLang="en-US" sz="1400">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880280"/>
            <a:chOff x="1643" y="3029"/>
            <a:chExt cx="10206" cy="1247"/>
          </a:xfrm>
        </p:grpSpPr>
        <p:sp>
          <p:nvSpPr>
            <p:cNvPr id="25" name="Rounded Rectangle 24"/>
            <p:cNvSpPr/>
            <p:nvPr/>
          </p:nvSpPr>
          <p:spPr>
            <a:xfrm>
              <a:off x="1643" y="3029"/>
              <a:ext cx="10206" cy="1222"/>
            </a:xfrm>
            <a:prstGeom prst="roundRect">
              <a:avLst/>
            </a:prstGeom>
            <a:solidFill>
              <a:schemeClr val="bg1"/>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71" y="3303"/>
              <a:ext cx="9915" cy="973"/>
            </a:xfrm>
            <a:prstGeom prst="rect">
              <a:avLst/>
            </a:prstGeom>
            <a:noFill/>
          </p:spPr>
          <p:txBody>
            <a:bodyPr wrap="square" rtlCol="0">
              <a:noAutofit/>
            </a:bodyPr>
            <a:p>
              <a:pPr algn="ctr">
                <a:lnSpc>
                  <a:spcPct val="80000"/>
                </a:lnSpc>
              </a:pPr>
              <a:r>
                <a:rPr lang="vi-VN" altLang="en-US">
                  <a:latin typeface="Paytone One" charset="0"/>
                  <a:cs typeface="Paytone One" charset="0"/>
                  <a:sym typeface="+mn-ea"/>
                </a:rPr>
                <a:t>Giải pháp nhằm thực hiện chính sách đại đoàn kết toàn dân tộc ở Việt Nam</a:t>
              </a:r>
              <a:endParaRPr lang="vi-VN" altLang="en-US">
                <a:latin typeface="Paytone One" charset="0"/>
                <a:cs typeface="Paytone One" charset="0"/>
              </a:endParaRPr>
            </a:p>
          </p:txBody>
        </p:sp>
      </p:grpSp>
      <p:grpSp>
        <p:nvGrpSpPr>
          <p:cNvPr id="28" name="Group 27"/>
          <p:cNvGrpSpPr/>
          <p:nvPr/>
        </p:nvGrpSpPr>
        <p:grpSpPr>
          <a:xfrm>
            <a:off x="261602" y="1087755"/>
            <a:ext cx="8635623" cy="4056423"/>
            <a:chOff x="1643" y="3029"/>
            <a:chExt cx="10206" cy="1398"/>
          </a:xfrm>
          <a:effectLst/>
        </p:grpSpPr>
        <p:sp>
          <p:nvSpPr>
            <p:cNvPr id="29" name="Rounded Rectangle 28"/>
            <p:cNvSpPr/>
            <p:nvPr/>
          </p:nvSpPr>
          <p:spPr>
            <a:xfrm>
              <a:off x="1643" y="3029"/>
              <a:ext cx="10206" cy="1361"/>
            </a:xfrm>
            <a:prstGeom prst="roundRect">
              <a:avLst/>
            </a:prstGeom>
            <a:solidFill>
              <a:schemeClr val="bg1"/>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Text Box 29"/>
            <p:cNvSpPr txBox="1"/>
            <p:nvPr/>
          </p:nvSpPr>
          <p:spPr>
            <a:xfrm>
              <a:off x="1913" y="3066"/>
              <a:ext cx="9918" cy="1361"/>
            </a:xfrm>
            <a:prstGeom prst="rect">
              <a:avLst/>
            </a:prstGeom>
            <a:noFill/>
          </p:spPr>
          <p:txBody>
            <a:bodyPr wrap="square" rtlCol="0">
              <a:noAutofit/>
            </a:bodyPr>
            <a:p>
              <a:pPr algn="l">
                <a:lnSpc>
                  <a:spcPct val="190000"/>
                </a:lnSpc>
              </a:pPr>
              <a:r>
                <a:rPr lang="vi-VN" altLang="en-US" sz="1400">
                  <a:latin typeface="Paytone One" charset="0"/>
                  <a:cs typeface="Paytone One" charset="0"/>
                </a:rPr>
                <a:t>7. Phát triển chính sách : Chính phủ có thể thiết lập chính sách đặc biệt nhằm giải quyết những khó khăn và bất bình đẳng xã hội mà các dân tộc thiểu số đang đối mặt. </a:t>
              </a:r>
              <a:endParaRPr lang="vi-VN" altLang="en-US" sz="1400">
                <a:latin typeface="Paytone One" charset="0"/>
                <a:cs typeface="Paytone One" charset="0"/>
              </a:endParaRPr>
            </a:p>
            <a:p>
              <a:pPr algn="l">
                <a:lnSpc>
                  <a:spcPct val="190000"/>
                </a:lnSpc>
              </a:pPr>
              <a:r>
                <a:rPr lang="vi-VN" altLang="en-US" sz="1400">
                  <a:latin typeface="Paytone One" charset="0"/>
                  <a:cs typeface="Paytone One" charset="0"/>
                </a:rPr>
                <a:t>8. Đảm bảo sự công bằng trong việc tiếp cận tài nguyên: Chính sách đại đoàn kết toàn dân tộc cần đảm bảo rằng nguồn lực tự nhiên và tài nguyên kinh tế được phân phối một cách công bằng giữa các dân tộc. </a:t>
              </a:r>
              <a:br>
                <a:rPr lang="vi-VN" altLang="en-US" sz="1400">
                  <a:latin typeface="Paytone One" charset="0"/>
                  <a:cs typeface="Paytone One" charset="0"/>
                </a:rPr>
              </a:br>
              <a:r>
                <a:rPr lang="vi-VN" altLang="en-US" sz="1400">
                  <a:latin typeface="Paytone One" charset="0"/>
                  <a:cs typeface="Paytone One" charset="0"/>
                </a:rPr>
                <a:t>9. Tăng cường quản lý, bảo vệ và phát huy giá trị văn hóa của các dân tộc: Quản lý, bảo vệ và phát huy giá trị văn hóa của các dân tộc là rất quan trọng để thúc đẩy sự đoàn kết và tôn trọng lẫn nhau. </a:t>
              </a:r>
              <a:endParaRPr lang="vi-VN" altLang="en-US" sz="1400">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1179195"/>
            <a:chOff x="1643" y="3029"/>
            <a:chExt cx="10206" cy="1222"/>
          </a:xfrm>
        </p:grpSpPr>
        <p:sp>
          <p:nvSpPr>
            <p:cNvPr id="25" name="Rounded Rectangle 24"/>
            <p:cNvSpPr/>
            <p:nvPr/>
          </p:nvSpPr>
          <p:spPr>
            <a:xfrm>
              <a:off x="1643" y="3029"/>
              <a:ext cx="10206" cy="1222"/>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vi-VN" altLang="en-US"/>
                <a:t> </a:t>
              </a:r>
              <a:endParaRPr lang="vi-VN" altLang="en-US"/>
            </a:p>
          </p:txBody>
        </p:sp>
        <p:sp>
          <p:nvSpPr>
            <p:cNvPr id="26" name="Text Box 25"/>
            <p:cNvSpPr txBox="1"/>
            <p:nvPr/>
          </p:nvSpPr>
          <p:spPr>
            <a:xfrm>
              <a:off x="1814" y="3239"/>
              <a:ext cx="9959" cy="885"/>
            </a:xfrm>
            <a:prstGeom prst="rect">
              <a:avLst/>
            </a:prstGeom>
            <a:noFill/>
          </p:spPr>
          <p:txBody>
            <a:bodyPr wrap="square" rtlCol="0">
              <a:noAutofit/>
            </a:bodyPr>
            <a:p>
              <a:pPr algn="l">
                <a:lnSpc>
                  <a:spcPct val="130000"/>
                </a:lnSpc>
              </a:pPr>
              <a:r>
                <a:rPr lang="vi-VN" altLang="en-US" sz="1600">
                  <a:latin typeface="Paytone One" charset="0"/>
                  <a:cs typeface="Paytone One" charset="0"/>
                  <a:sym typeface="+mn-ea"/>
                </a:rPr>
                <a:t>Câu 1: </a:t>
              </a:r>
              <a:r>
                <a:rPr lang="vi-VN" altLang="en-US" sz="1600">
                  <a:latin typeface="Alfa Slab One" panose="00000500000000000000" charset="0"/>
                  <a:cs typeface="Alfa Slab One" panose="00000500000000000000" charset="0"/>
                  <a:sym typeface="+mn-ea"/>
                </a:rPr>
                <a:t>Việt Nam có 54 dân tộc trong đó dân tộc Kinh chiếm bao nhiêu % so với dân số cả </a:t>
              </a:r>
              <a:r>
                <a:rPr lang="vi-VN" altLang="en-US" sz="1600">
                  <a:latin typeface="Alfa Slab One" panose="00000500000000000000" charset="0"/>
                  <a:cs typeface="Alfa Slab One" panose="00000500000000000000" charset="0"/>
                  <a:sym typeface="+mn-ea"/>
                </a:rPr>
                <a:t>nước?</a:t>
              </a:r>
              <a:endParaRPr lang="vi-VN" altLang="en-US" sz="1600">
                <a:latin typeface="Alfa Slab One" panose="00000500000000000000" charset="0"/>
                <a:cs typeface="Alfa Slab One" panose="00000500000000000000" charset="0"/>
                <a:sym typeface="+mn-ea"/>
              </a:endParaRPr>
            </a:p>
          </p:txBody>
        </p:sp>
      </p:grpSp>
      <p:grpSp>
        <p:nvGrpSpPr>
          <p:cNvPr id="3" name="Group 2"/>
          <p:cNvGrpSpPr/>
          <p:nvPr/>
        </p:nvGrpSpPr>
        <p:grpSpPr>
          <a:xfrm>
            <a:off x="1167130" y="2139315"/>
            <a:ext cx="1844675" cy="560398"/>
            <a:chOff x="1643" y="3029"/>
            <a:chExt cx="2823" cy="605"/>
          </a:xfrm>
        </p:grpSpPr>
        <p:sp>
          <p:nvSpPr>
            <p:cNvPr id="4" name="Rounded Rectangle 3"/>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785" y="3029"/>
              <a:ext cx="2681" cy="539"/>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A. 85,</a:t>
              </a:r>
              <a:r>
                <a:rPr lang="vi-VN" altLang="en-US" sz="1600">
                  <a:latin typeface="Paytone One" charset="0"/>
                  <a:cs typeface="Paytone One" charset="0"/>
                  <a:sym typeface="+mn-ea"/>
                </a:rPr>
                <a:t>7%</a:t>
              </a:r>
              <a:endParaRPr lang="vi-VN" altLang="en-US" sz="1600">
                <a:latin typeface="Paytone One" charset="0"/>
                <a:cs typeface="Paytone One" charset="0"/>
                <a:sym typeface="+mn-ea"/>
              </a:endParaRPr>
            </a:p>
          </p:txBody>
        </p:sp>
      </p:grpSp>
      <p:grpSp>
        <p:nvGrpSpPr>
          <p:cNvPr id="6" name="Group 5"/>
          <p:cNvGrpSpPr/>
          <p:nvPr/>
        </p:nvGrpSpPr>
        <p:grpSpPr>
          <a:xfrm>
            <a:off x="1167130" y="3723640"/>
            <a:ext cx="1844675" cy="560398"/>
            <a:chOff x="1643" y="3029"/>
            <a:chExt cx="2823" cy="605"/>
          </a:xfrm>
        </p:grpSpPr>
        <p:sp>
          <p:nvSpPr>
            <p:cNvPr id="7" name="Rounded Rectangle 6"/>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785" y="3029"/>
              <a:ext cx="2681" cy="539"/>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C. 86,</a:t>
              </a:r>
              <a:r>
                <a:rPr lang="vi-VN" altLang="en-US" sz="1600">
                  <a:latin typeface="Paytone One" charset="0"/>
                  <a:cs typeface="Paytone One" charset="0"/>
                  <a:sym typeface="+mn-ea"/>
                </a:rPr>
                <a:t>7%  </a:t>
              </a:r>
              <a:endParaRPr lang="vi-VN" altLang="en-US" sz="1600">
                <a:latin typeface="Paytone One" charset="0"/>
                <a:cs typeface="Paytone One" charset="0"/>
                <a:sym typeface="+mn-ea"/>
              </a:endParaRPr>
            </a:p>
          </p:txBody>
        </p:sp>
      </p:grpSp>
      <p:grpSp>
        <p:nvGrpSpPr>
          <p:cNvPr id="9" name="Group 8"/>
          <p:cNvGrpSpPr/>
          <p:nvPr/>
        </p:nvGrpSpPr>
        <p:grpSpPr>
          <a:xfrm>
            <a:off x="5795645" y="2067560"/>
            <a:ext cx="1844675" cy="560398"/>
            <a:chOff x="1643" y="3029"/>
            <a:chExt cx="2823" cy="605"/>
          </a:xfrm>
        </p:grpSpPr>
        <p:sp>
          <p:nvSpPr>
            <p:cNvPr id="10" name="Rounded Rectangle 9"/>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785" y="3029"/>
              <a:ext cx="2681" cy="539"/>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B. </a:t>
              </a:r>
              <a:r>
                <a:rPr lang="vi-VN" altLang="en-US" sz="1600">
                  <a:latin typeface="Paytone One" charset="0"/>
                  <a:cs typeface="Paytone One" charset="0"/>
                  <a:sym typeface="+mn-ea"/>
                </a:rPr>
                <a:t>86%</a:t>
              </a:r>
              <a:endParaRPr lang="vi-VN" altLang="en-US" sz="1600">
                <a:latin typeface="Paytone One" charset="0"/>
                <a:cs typeface="Paytone One" charset="0"/>
                <a:sym typeface="+mn-ea"/>
              </a:endParaRPr>
            </a:p>
          </p:txBody>
        </p:sp>
      </p:grpSp>
      <p:grpSp>
        <p:nvGrpSpPr>
          <p:cNvPr id="12" name="Group 11"/>
          <p:cNvGrpSpPr/>
          <p:nvPr/>
        </p:nvGrpSpPr>
        <p:grpSpPr>
          <a:xfrm>
            <a:off x="5796280" y="3734435"/>
            <a:ext cx="1844675" cy="560398"/>
            <a:chOff x="1643" y="3029"/>
            <a:chExt cx="2823" cy="605"/>
          </a:xfrm>
        </p:grpSpPr>
        <p:sp>
          <p:nvSpPr>
            <p:cNvPr id="13" name="Rounded Rectangle 12"/>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785" y="3029"/>
              <a:ext cx="2681" cy="539"/>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D. 87,</a:t>
              </a:r>
              <a:r>
                <a:rPr lang="vi-VN" altLang="en-US" sz="1600">
                  <a:latin typeface="Paytone One" charset="0"/>
                  <a:cs typeface="Paytone One" charset="0"/>
                  <a:sym typeface="+mn-ea"/>
                </a:rPr>
                <a:t>7%</a:t>
              </a:r>
              <a:endParaRPr lang="vi-VN" altLang="en-US" sz="16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1179195"/>
            <a:chOff x="1643" y="3029"/>
            <a:chExt cx="10206" cy="1222"/>
          </a:xfrm>
        </p:grpSpPr>
        <p:sp>
          <p:nvSpPr>
            <p:cNvPr id="25" name="Rounded Rectangle 24"/>
            <p:cNvSpPr/>
            <p:nvPr/>
          </p:nvSpPr>
          <p:spPr>
            <a:xfrm>
              <a:off x="1643" y="3029"/>
              <a:ext cx="10206" cy="1222"/>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219"/>
              <a:ext cx="10064" cy="905"/>
            </a:xfrm>
            <a:prstGeom prst="rect">
              <a:avLst/>
            </a:prstGeom>
            <a:noFill/>
          </p:spPr>
          <p:txBody>
            <a:bodyPr wrap="square" rtlCol="0">
              <a:noAutofit/>
            </a:bodyPr>
            <a:p>
              <a:pPr algn="l">
                <a:lnSpc>
                  <a:spcPct val="130000"/>
                </a:lnSpc>
              </a:pPr>
              <a:r>
                <a:rPr lang="vi-VN" altLang="en-US" sz="1600">
                  <a:latin typeface="Paytone One" charset="0"/>
                  <a:cs typeface="Paytone One" charset="0"/>
                  <a:sym typeface="+mn-ea"/>
                </a:rPr>
                <a:t>Câu 1:</a:t>
              </a:r>
              <a:r>
                <a:rPr lang="vi-VN" altLang="en-US" sz="1600">
                  <a:latin typeface="Paytone One" charset="0"/>
                  <a:cs typeface="Paytone One" charset="0"/>
                  <a:sym typeface="+mn-ea"/>
                </a:rPr>
                <a:t> </a:t>
              </a:r>
              <a:r>
                <a:rPr lang="vi-VN" altLang="en-US" sz="1600">
                  <a:latin typeface="Alfa Slab One" panose="00000500000000000000" charset="0"/>
                  <a:cs typeface="Alfa Slab One" panose="00000500000000000000" charset="0"/>
                  <a:sym typeface="+mn-ea"/>
                </a:rPr>
                <a:t>Việt Nam có 54 dân tộc trong đó dân tộc Kinh chiếm bao nhiêu % so với dân số cả nước?</a:t>
              </a:r>
              <a:endParaRPr lang="vi-VN" altLang="en-US" sz="1600">
                <a:latin typeface="Paytone One" charset="0"/>
                <a:cs typeface="Paytone One" charset="0"/>
                <a:sym typeface="+mn-ea"/>
              </a:endParaRPr>
            </a:p>
          </p:txBody>
        </p:sp>
      </p:grpSp>
      <p:grpSp>
        <p:nvGrpSpPr>
          <p:cNvPr id="3" name="Group 2"/>
          <p:cNvGrpSpPr/>
          <p:nvPr/>
        </p:nvGrpSpPr>
        <p:grpSpPr>
          <a:xfrm>
            <a:off x="3388995" y="2689860"/>
            <a:ext cx="1844675" cy="560398"/>
            <a:chOff x="1643" y="3029"/>
            <a:chExt cx="2823" cy="605"/>
          </a:xfrm>
        </p:grpSpPr>
        <p:sp>
          <p:nvSpPr>
            <p:cNvPr id="4" name="Rounded Rectangle 3"/>
            <p:cNvSpPr/>
            <p:nvPr/>
          </p:nvSpPr>
          <p:spPr>
            <a:xfrm>
              <a:off x="1643" y="3029"/>
              <a:ext cx="2822" cy="605"/>
            </a:xfrm>
            <a:prstGeom prst="roundRect">
              <a:avLst/>
            </a:prstGeom>
            <a:solidFill>
              <a:srgbClr val="8CC288"/>
            </a:solid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785" y="3029"/>
              <a:ext cx="2681" cy="539"/>
            </a:xfrm>
            <a:prstGeom prst="rect">
              <a:avLst/>
            </a:prstGeom>
            <a:noFill/>
          </p:spPr>
          <p:txBody>
            <a:bodyPr wrap="square" rtlCol="0">
              <a:noAutofit/>
            </a:bodyPr>
            <a:p>
              <a:pPr algn="ctr">
                <a:lnSpc>
                  <a:spcPct val="130000"/>
                </a:lnSpc>
              </a:pPr>
              <a:r>
                <a:rPr lang="vi-VN" altLang="en-US" sz="1600">
                  <a:solidFill>
                    <a:schemeClr val="bg1"/>
                  </a:solidFill>
                  <a:latin typeface="Paytone One" charset="0"/>
                  <a:cs typeface="Paytone One" charset="0"/>
                  <a:sym typeface="+mn-ea"/>
                </a:rPr>
                <a:t>A. 85,</a:t>
              </a:r>
              <a:r>
                <a:rPr lang="vi-VN" altLang="en-US" sz="1600">
                  <a:solidFill>
                    <a:schemeClr val="bg1"/>
                  </a:solidFill>
                  <a:latin typeface="Paytone One" charset="0"/>
                  <a:cs typeface="Paytone One" charset="0"/>
                  <a:sym typeface="+mn-ea"/>
                </a:rPr>
                <a:t>7%</a:t>
              </a:r>
              <a:endParaRPr lang="vi-VN" altLang="en-US" sz="1600">
                <a:solidFill>
                  <a:schemeClr val="bg1"/>
                </a:solidFill>
                <a:latin typeface="Paytone One" charset="0"/>
                <a:cs typeface="Paytone One" charset="0"/>
                <a:sym typeface="+mn-ea"/>
              </a:endParaRPr>
            </a:p>
          </p:txBody>
        </p:sp>
      </p:grpSp>
      <p:grpSp>
        <p:nvGrpSpPr>
          <p:cNvPr id="6" name="Group 5"/>
          <p:cNvGrpSpPr/>
          <p:nvPr/>
        </p:nvGrpSpPr>
        <p:grpSpPr>
          <a:xfrm>
            <a:off x="-2216785" y="4073525"/>
            <a:ext cx="1844675" cy="560398"/>
            <a:chOff x="1643" y="3029"/>
            <a:chExt cx="2823" cy="605"/>
          </a:xfrm>
        </p:grpSpPr>
        <p:sp>
          <p:nvSpPr>
            <p:cNvPr id="7" name="Rounded Rectangle 6"/>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785" y="3029"/>
              <a:ext cx="2681" cy="539"/>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C. 86,</a:t>
              </a:r>
              <a:r>
                <a:rPr lang="vi-VN" altLang="en-US" sz="1600">
                  <a:latin typeface="Paytone One" charset="0"/>
                  <a:cs typeface="Paytone One" charset="0"/>
                  <a:sym typeface="+mn-ea"/>
                </a:rPr>
                <a:t>7%  </a:t>
              </a:r>
              <a:endParaRPr lang="vi-VN" altLang="en-US" sz="1600">
                <a:latin typeface="Paytone One" charset="0"/>
                <a:cs typeface="Paytone One" charset="0"/>
                <a:sym typeface="+mn-ea"/>
              </a:endParaRPr>
            </a:p>
          </p:txBody>
        </p:sp>
      </p:grpSp>
      <p:grpSp>
        <p:nvGrpSpPr>
          <p:cNvPr id="9" name="Group 8"/>
          <p:cNvGrpSpPr/>
          <p:nvPr/>
        </p:nvGrpSpPr>
        <p:grpSpPr>
          <a:xfrm>
            <a:off x="9900285" y="1924050"/>
            <a:ext cx="1844675" cy="560398"/>
            <a:chOff x="1643" y="3029"/>
            <a:chExt cx="2823" cy="605"/>
          </a:xfrm>
        </p:grpSpPr>
        <p:sp>
          <p:nvSpPr>
            <p:cNvPr id="10" name="Rounded Rectangle 9"/>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785" y="3029"/>
              <a:ext cx="2681" cy="539"/>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B. </a:t>
              </a:r>
              <a:r>
                <a:rPr lang="vi-VN" altLang="en-US" sz="1600">
                  <a:latin typeface="Paytone One" charset="0"/>
                  <a:cs typeface="Paytone One" charset="0"/>
                  <a:sym typeface="+mn-ea"/>
                </a:rPr>
                <a:t>86%</a:t>
              </a:r>
              <a:endParaRPr lang="vi-VN" altLang="en-US" sz="1600">
                <a:latin typeface="Paytone One" charset="0"/>
                <a:cs typeface="Paytone One" charset="0"/>
                <a:sym typeface="+mn-ea"/>
              </a:endParaRPr>
            </a:p>
          </p:txBody>
        </p:sp>
      </p:grpSp>
      <p:grpSp>
        <p:nvGrpSpPr>
          <p:cNvPr id="12" name="Group 11"/>
          <p:cNvGrpSpPr/>
          <p:nvPr/>
        </p:nvGrpSpPr>
        <p:grpSpPr>
          <a:xfrm>
            <a:off x="9900285" y="4011930"/>
            <a:ext cx="1844675" cy="560398"/>
            <a:chOff x="1643" y="3029"/>
            <a:chExt cx="2823" cy="605"/>
          </a:xfrm>
        </p:grpSpPr>
        <p:sp>
          <p:nvSpPr>
            <p:cNvPr id="13" name="Rounded Rectangle 12"/>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785" y="3029"/>
              <a:ext cx="2681" cy="539"/>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D. 87,</a:t>
              </a:r>
              <a:r>
                <a:rPr lang="vi-VN" altLang="en-US" sz="1600">
                  <a:latin typeface="Paytone One" charset="0"/>
                  <a:cs typeface="Paytone One" charset="0"/>
                  <a:sym typeface="+mn-ea"/>
                </a:rPr>
                <a:t>7%</a:t>
              </a:r>
              <a:endParaRPr lang="vi-VN" altLang="en-US" sz="16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1056644"/>
            <a:chOff x="1643" y="3029"/>
            <a:chExt cx="10206" cy="1095"/>
          </a:xfrm>
        </p:grpSpPr>
        <p:sp>
          <p:nvSpPr>
            <p:cNvPr id="25" name="Rounded Rectangle 24"/>
            <p:cNvSpPr/>
            <p:nvPr/>
          </p:nvSpPr>
          <p:spPr>
            <a:xfrm>
              <a:off x="1643" y="3029"/>
              <a:ext cx="10206" cy="944"/>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029"/>
              <a:ext cx="10064" cy="1095"/>
            </a:xfrm>
            <a:prstGeom prst="rect">
              <a:avLst/>
            </a:prstGeom>
            <a:noFill/>
          </p:spPr>
          <p:txBody>
            <a:bodyPr wrap="square" rtlCol="0">
              <a:noAutofit/>
            </a:bodyPr>
            <a:p>
              <a:pPr algn="l">
                <a:lnSpc>
                  <a:spcPct val="130000"/>
                </a:lnSpc>
              </a:pPr>
              <a:r>
                <a:rPr lang="vi-VN" altLang="en-US" sz="1600">
                  <a:latin typeface="Paytone One" charset="0"/>
                  <a:cs typeface="Paytone One" charset="0"/>
                  <a:sym typeface="+mn-ea"/>
                </a:rPr>
                <a:t>Câu 2: Để thực hiện mục tiêu đại đoàn kết dân tộc theo quan điểm Hồ Chí Minh, cán bộ, đảng viên của Đảng phải làm gì?</a:t>
              </a:r>
              <a:endParaRPr lang="vi-VN" altLang="en-US" sz="1600">
                <a:latin typeface="Paytone One" charset="0"/>
                <a:cs typeface="Paytone One" charset="0"/>
                <a:sym typeface="+mn-ea"/>
              </a:endParaRPr>
            </a:p>
          </p:txBody>
        </p:sp>
      </p:grpSp>
      <p:grpSp>
        <p:nvGrpSpPr>
          <p:cNvPr id="3" name="Group 2"/>
          <p:cNvGrpSpPr/>
          <p:nvPr/>
        </p:nvGrpSpPr>
        <p:grpSpPr>
          <a:xfrm>
            <a:off x="179769" y="1381760"/>
            <a:ext cx="8616886" cy="560705"/>
            <a:chOff x="1633" y="3029"/>
            <a:chExt cx="2833" cy="605"/>
          </a:xfrm>
        </p:grpSpPr>
        <p:sp>
          <p:nvSpPr>
            <p:cNvPr id="4" name="Rounded Rectangle 3"/>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633" y="3029"/>
              <a:ext cx="2833" cy="539"/>
            </a:xfrm>
            <a:prstGeom prst="rect">
              <a:avLst/>
            </a:prstGeom>
            <a:noFill/>
          </p:spPr>
          <p:txBody>
            <a:bodyPr wrap="square" rtlCol="0">
              <a:noAutofit/>
            </a:bodyPr>
            <a:p>
              <a:pPr algn="l">
                <a:lnSpc>
                  <a:spcPct val="130000"/>
                </a:lnSpc>
              </a:pPr>
              <a:r>
                <a:rPr lang="vi-VN" altLang="en-US" sz="1200">
                  <a:latin typeface="Paytone One" charset="0"/>
                  <a:cs typeface="Paytone One" charset="0"/>
                  <a:sym typeface="+mn-ea"/>
                </a:rPr>
                <a:t>A. Gần gũi quần chúng, lắng nghe quần chúng; vận động, tổ chức, giáo dục quần chúng; luôn luôn dựa vào quần chúng, phát huy sức mạnh của quần chúng</a:t>
              </a:r>
              <a:endParaRPr lang="vi-VN" altLang="en-US" sz="1200">
                <a:latin typeface="Paytone One" charset="0"/>
                <a:cs typeface="Paytone One" charset="0"/>
                <a:sym typeface="+mn-ea"/>
              </a:endParaRPr>
            </a:p>
          </p:txBody>
        </p:sp>
      </p:grpSp>
      <p:grpSp>
        <p:nvGrpSpPr>
          <p:cNvPr id="6" name="Group 5"/>
          <p:cNvGrpSpPr/>
          <p:nvPr/>
        </p:nvGrpSpPr>
        <p:grpSpPr>
          <a:xfrm>
            <a:off x="210185" y="3230880"/>
            <a:ext cx="8572500" cy="560705"/>
            <a:chOff x="1643" y="3029"/>
            <a:chExt cx="2823" cy="605"/>
          </a:xfrm>
        </p:grpSpPr>
        <p:sp>
          <p:nvSpPr>
            <p:cNvPr id="7" name="Rounded Rectangle 6"/>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656" y="3095"/>
              <a:ext cx="2810" cy="539"/>
            </a:xfrm>
            <a:prstGeom prst="rect">
              <a:avLst/>
            </a:prstGeom>
            <a:noFill/>
          </p:spPr>
          <p:txBody>
            <a:bodyPr wrap="square" rtlCol="0">
              <a:noAutofit/>
            </a:bodyPr>
            <a:p>
              <a:pPr algn="l">
                <a:lnSpc>
                  <a:spcPct val="130000"/>
                </a:lnSpc>
              </a:pPr>
              <a:r>
                <a:rPr lang="vi-VN" altLang="en-US" sz="1200">
                  <a:latin typeface="Paytone One" charset="0"/>
                  <a:cs typeface="Paytone One" charset="0"/>
                  <a:sym typeface="+mn-ea"/>
                </a:rPr>
                <a:t>C. Lãnh đạo quần chúng; thấm nhuần quan điểm quần chúng, vận động, tổ chức, giáo dục quần chúng  </a:t>
              </a:r>
              <a:endParaRPr lang="vi-VN" altLang="en-US" sz="1200">
                <a:latin typeface="Paytone One" charset="0"/>
                <a:cs typeface="Paytone One" charset="0"/>
                <a:sym typeface="+mn-ea"/>
              </a:endParaRPr>
            </a:p>
          </p:txBody>
        </p:sp>
      </p:grpSp>
      <p:grpSp>
        <p:nvGrpSpPr>
          <p:cNvPr id="9" name="Group 8"/>
          <p:cNvGrpSpPr/>
          <p:nvPr/>
        </p:nvGrpSpPr>
        <p:grpSpPr>
          <a:xfrm>
            <a:off x="217170" y="2306320"/>
            <a:ext cx="8582660" cy="560705"/>
            <a:chOff x="1643" y="3029"/>
            <a:chExt cx="2823" cy="605"/>
          </a:xfrm>
        </p:grpSpPr>
        <p:sp>
          <p:nvSpPr>
            <p:cNvPr id="10" name="Rounded Rectangle 9"/>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646" y="3119"/>
              <a:ext cx="2820" cy="301"/>
            </a:xfrm>
            <a:prstGeom prst="rect">
              <a:avLst/>
            </a:prstGeom>
            <a:noFill/>
          </p:spPr>
          <p:txBody>
            <a:bodyPr wrap="square" rtlCol="0">
              <a:noAutofit/>
            </a:bodyPr>
            <a:p>
              <a:pPr algn="ctr">
                <a:lnSpc>
                  <a:spcPct val="130000"/>
                </a:lnSpc>
              </a:pPr>
              <a:r>
                <a:rPr lang="vi-VN" altLang="en-US" sz="1200">
                  <a:latin typeface="Paytone One" charset="0"/>
                  <a:cs typeface="Paytone One" charset="0"/>
                  <a:sym typeface="+mn-ea"/>
                </a:rPr>
                <a:t>B. Lãnh đạo quần chúng; thấm nhuần quan điểm quần chúng; luôn luôn phát huy sức mạnh của quần chúng</a:t>
              </a:r>
              <a:endParaRPr lang="vi-VN" altLang="en-US" sz="1200">
                <a:latin typeface="Paytone One" charset="0"/>
                <a:cs typeface="Paytone One" charset="0"/>
                <a:sym typeface="+mn-ea"/>
              </a:endParaRPr>
            </a:p>
          </p:txBody>
        </p:sp>
      </p:grpSp>
      <p:grpSp>
        <p:nvGrpSpPr>
          <p:cNvPr id="12" name="Group 11"/>
          <p:cNvGrpSpPr/>
          <p:nvPr/>
        </p:nvGrpSpPr>
        <p:grpSpPr>
          <a:xfrm>
            <a:off x="219075" y="4155440"/>
            <a:ext cx="8570733" cy="560705"/>
            <a:chOff x="1643" y="3029"/>
            <a:chExt cx="2822" cy="605"/>
          </a:xfrm>
        </p:grpSpPr>
        <p:sp>
          <p:nvSpPr>
            <p:cNvPr id="13" name="Rounded Rectangle 12"/>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643" y="3083"/>
              <a:ext cx="2812" cy="539"/>
            </a:xfrm>
            <a:prstGeom prst="rect">
              <a:avLst/>
            </a:prstGeom>
            <a:noFill/>
          </p:spPr>
          <p:txBody>
            <a:bodyPr wrap="square" rtlCol="0">
              <a:noAutofit/>
            </a:bodyPr>
            <a:p>
              <a:pPr algn="l">
                <a:lnSpc>
                  <a:spcPct val="130000"/>
                </a:lnSpc>
              </a:pPr>
              <a:r>
                <a:rPr lang="vi-VN" altLang="en-US" sz="1200">
                  <a:latin typeface="Paytone One" charset="0"/>
                  <a:cs typeface="Paytone One" charset="0"/>
                  <a:sym typeface="+mn-ea"/>
                </a:rPr>
                <a:t>D. Nói tiếng nói của quần chúng; vận động, giáo dục quần chúng; phát huy sức mạnh của quần chúng</a:t>
              </a:r>
              <a:endParaRPr lang="vi-VN" altLang="en-US" sz="12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1056644"/>
            <a:chOff x="1643" y="3029"/>
            <a:chExt cx="10206" cy="1095"/>
          </a:xfrm>
        </p:grpSpPr>
        <p:sp>
          <p:nvSpPr>
            <p:cNvPr id="25" name="Rounded Rectangle 24"/>
            <p:cNvSpPr/>
            <p:nvPr/>
          </p:nvSpPr>
          <p:spPr>
            <a:xfrm>
              <a:off x="1643" y="3029"/>
              <a:ext cx="10206" cy="944"/>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029"/>
              <a:ext cx="10064" cy="1095"/>
            </a:xfrm>
            <a:prstGeom prst="rect">
              <a:avLst/>
            </a:prstGeom>
            <a:noFill/>
          </p:spPr>
          <p:txBody>
            <a:bodyPr wrap="square" rtlCol="0">
              <a:noAutofit/>
            </a:bodyPr>
            <a:p>
              <a:pPr algn="l">
                <a:lnSpc>
                  <a:spcPct val="130000"/>
                </a:lnSpc>
              </a:pPr>
              <a:r>
                <a:rPr lang="vi-VN" altLang="en-US" sz="1600">
                  <a:latin typeface="Paytone One" charset="0"/>
                  <a:cs typeface="Paytone One" charset="0"/>
                  <a:sym typeface="+mn-ea"/>
                </a:rPr>
                <a:t>Câu 2: Để thực hiện mục tiêu đại đoàn kết dân tộc theo quan điểm Hồ Chí Minh, cán bộ, đảng viên của Đảng phải làm gì?</a:t>
              </a:r>
              <a:endParaRPr lang="vi-VN" altLang="en-US" sz="1600">
                <a:latin typeface="Paytone One" charset="0"/>
                <a:cs typeface="Paytone One" charset="0"/>
                <a:sym typeface="+mn-ea"/>
              </a:endParaRPr>
            </a:p>
          </p:txBody>
        </p:sp>
      </p:grpSp>
      <p:grpSp>
        <p:nvGrpSpPr>
          <p:cNvPr id="3" name="Group 2"/>
          <p:cNvGrpSpPr/>
          <p:nvPr/>
        </p:nvGrpSpPr>
        <p:grpSpPr>
          <a:xfrm>
            <a:off x="210249" y="2275840"/>
            <a:ext cx="8616886" cy="560705"/>
            <a:chOff x="1633" y="3029"/>
            <a:chExt cx="2833" cy="605"/>
          </a:xfrm>
        </p:grpSpPr>
        <p:sp>
          <p:nvSpPr>
            <p:cNvPr id="4" name="Rounded Rectangle 3"/>
            <p:cNvSpPr/>
            <p:nvPr/>
          </p:nvSpPr>
          <p:spPr>
            <a:xfrm>
              <a:off x="1643" y="3029"/>
              <a:ext cx="2822" cy="605"/>
            </a:xfrm>
            <a:prstGeom prst="roundRect">
              <a:avLst/>
            </a:prstGeom>
            <a:solidFill>
              <a:srgbClr val="8CC288"/>
            </a:solid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633" y="3029"/>
              <a:ext cx="2833" cy="539"/>
            </a:xfrm>
            <a:prstGeom prst="rect">
              <a:avLst/>
            </a:prstGeom>
            <a:noFill/>
          </p:spPr>
          <p:txBody>
            <a:bodyPr wrap="square" rtlCol="0">
              <a:noAutofit/>
            </a:bodyPr>
            <a:p>
              <a:pPr algn="l">
                <a:lnSpc>
                  <a:spcPct val="130000"/>
                </a:lnSpc>
              </a:pPr>
              <a:r>
                <a:rPr lang="vi-VN" altLang="en-US" sz="1200">
                  <a:solidFill>
                    <a:schemeClr val="bg1"/>
                  </a:solidFill>
                  <a:latin typeface="Paytone One" charset="0"/>
                  <a:cs typeface="Paytone One" charset="0"/>
                  <a:sym typeface="+mn-ea"/>
                </a:rPr>
                <a:t>A. Gần gũi quần chúng, lắng nghe quần chúng; vận động, tổ chức, giáo dục quần chúng; luôn luôn dựa vào quần chúng, phát huy sức mạnh của quần chúng</a:t>
              </a:r>
              <a:endParaRPr lang="vi-VN" altLang="en-US" sz="1200">
                <a:solidFill>
                  <a:schemeClr val="bg1"/>
                </a:solidFill>
                <a:latin typeface="Paytone One" charset="0"/>
                <a:cs typeface="Paytone One" charset="0"/>
                <a:sym typeface="+mn-ea"/>
              </a:endParaRPr>
            </a:p>
          </p:txBody>
        </p:sp>
      </p:grpSp>
      <p:grpSp>
        <p:nvGrpSpPr>
          <p:cNvPr id="6" name="Group 5"/>
          <p:cNvGrpSpPr/>
          <p:nvPr/>
        </p:nvGrpSpPr>
        <p:grpSpPr>
          <a:xfrm>
            <a:off x="-4827905" y="6039485"/>
            <a:ext cx="8572500" cy="560705"/>
            <a:chOff x="1643" y="3029"/>
            <a:chExt cx="2823" cy="605"/>
          </a:xfrm>
        </p:grpSpPr>
        <p:sp>
          <p:nvSpPr>
            <p:cNvPr id="7" name="Rounded Rectangle 6"/>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656" y="3095"/>
              <a:ext cx="2810" cy="539"/>
            </a:xfrm>
            <a:prstGeom prst="rect">
              <a:avLst/>
            </a:prstGeom>
            <a:noFill/>
          </p:spPr>
          <p:txBody>
            <a:bodyPr wrap="square" rtlCol="0">
              <a:noAutofit/>
            </a:bodyPr>
            <a:p>
              <a:pPr algn="l">
                <a:lnSpc>
                  <a:spcPct val="130000"/>
                </a:lnSpc>
              </a:pPr>
              <a:r>
                <a:rPr lang="vi-VN" altLang="en-US" sz="1200">
                  <a:latin typeface="Paytone One" charset="0"/>
                  <a:cs typeface="Paytone One" charset="0"/>
                  <a:sym typeface="+mn-ea"/>
                </a:rPr>
                <a:t>C. Lãnh đạo quần chúng; thấm nhuần quan điểm quần chúng, vận động, tổ chức, giáo dục quần chúng  </a:t>
              </a:r>
              <a:endParaRPr lang="vi-VN" altLang="en-US" sz="1200">
                <a:latin typeface="Paytone One" charset="0"/>
                <a:cs typeface="Paytone One" charset="0"/>
                <a:sym typeface="+mn-ea"/>
              </a:endParaRPr>
            </a:p>
          </p:txBody>
        </p:sp>
      </p:grpSp>
      <p:grpSp>
        <p:nvGrpSpPr>
          <p:cNvPr id="9" name="Group 8"/>
          <p:cNvGrpSpPr/>
          <p:nvPr/>
        </p:nvGrpSpPr>
        <p:grpSpPr>
          <a:xfrm>
            <a:off x="11331575" y="2704465"/>
            <a:ext cx="8582660" cy="560705"/>
            <a:chOff x="1643" y="3029"/>
            <a:chExt cx="2823" cy="605"/>
          </a:xfrm>
        </p:grpSpPr>
        <p:sp>
          <p:nvSpPr>
            <p:cNvPr id="10" name="Rounded Rectangle 9"/>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646" y="3119"/>
              <a:ext cx="2820" cy="301"/>
            </a:xfrm>
            <a:prstGeom prst="rect">
              <a:avLst/>
            </a:prstGeom>
            <a:noFill/>
          </p:spPr>
          <p:txBody>
            <a:bodyPr wrap="square" rtlCol="0">
              <a:noAutofit/>
            </a:bodyPr>
            <a:p>
              <a:pPr algn="ctr">
                <a:lnSpc>
                  <a:spcPct val="130000"/>
                </a:lnSpc>
              </a:pPr>
              <a:r>
                <a:rPr lang="vi-VN" altLang="en-US" sz="1200">
                  <a:latin typeface="Paytone One" charset="0"/>
                  <a:cs typeface="Paytone One" charset="0"/>
                  <a:sym typeface="+mn-ea"/>
                </a:rPr>
                <a:t>B. Lãnh đạo quần chúng; thấm nhuần quan điểm quần chúng; luôn luôn phát huy sức mạnh của quần chúng</a:t>
              </a:r>
              <a:endParaRPr lang="vi-VN" altLang="en-US" sz="1200">
                <a:latin typeface="Paytone One" charset="0"/>
                <a:cs typeface="Paytone One" charset="0"/>
                <a:sym typeface="+mn-ea"/>
              </a:endParaRPr>
            </a:p>
          </p:txBody>
        </p:sp>
      </p:grpSp>
      <p:grpSp>
        <p:nvGrpSpPr>
          <p:cNvPr id="12" name="Group 11"/>
          <p:cNvGrpSpPr/>
          <p:nvPr/>
        </p:nvGrpSpPr>
        <p:grpSpPr>
          <a:xfrm>
            <a:off x="5292090" y="5989320"/>
            <a:ext cx="8570733" cy="560705"/>
            <a:chOff x="1643" y="3029"/>
            <a:chExt cx="2822" cy="605"/>
          </a:xfrm>
        </p:grpSpPr>
        <p:sp>
          <p:nvSpPr>
            <p:cNvPr id="13" name="Rounded Rectangle 12"/>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643" y="3083"/>
              <a:ext cx="2812" cy="539"/>
            </a:xfrm>
            <a:prstGeom prst="rect">
              <a:avLst/>
            </a:prstGeom>
            <a:noFill/>
          </p:spPr>
          <p:txBody>
            <a:bodyPr wrap="square" rtlCol="0">
              <a:noAutofit/>
            </a:bodyPr>
            <a:p>
              <a:pPr algn="l">
                <a:lnSpc>
                  <a:spcPct val="130000"/>
                </a:lnSpc>
              </a:pPr>
              <a:r>
                <a:rPr lang="vi-VN" altLang="en-US" sz="1200">
                  <a:latin typeface="Paytone One" charset="0"/>
                  <a:cs typeface="Paytone One" charset="0"/>
                  <a:sym typeface="+mn-ea"/>
                </a:rPr>
                <a:t>D. Nói tiếng nói của quần chúng; vận động, giáo dục quần chúng; phát huy sức mạnh của quần chúng</a:t>
              </a:r>
              <a:endParaRPr lang="vi-VN" altLang="en-US" sz="12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837595"/>
            <a:chOff x="1643" y="3029"/>
            <a:chExt cx="10206" cy="868"/>
          </a:xfrm>
        </p:grpSpPr>
        <p:sp>
          <p:nvSpPr>
            <p:cNvPr id="25" name="Rounded Rectangle 24"/>
            <p:cNvSpPr/>
            <p:nvPr/>
          </p:nvSpPr>
          <p:spPr>
            <a:xfrm>
              <a:off x="1643" y="3029"/>
              <a:ext cx="10206" cy="86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240"/>
              <a:ext cx="10064" cy="593"/>
            </a:xfrm>
            <a:prstGeom prst="rect">
              <a:avLst/>
            </a:prstGeom>
            <a:noFill/>
          </p:spPr>
          <p:txBody>
            <a:bodyPr wrap="square" rtlCol="0">
              <a:noAutofit/>
            </a:bodyPr>
            <a:p>
              <a:pPr algn="ctr">
                <a:lnSpc>
                  <a:spcPct val="80000"/>
                </a:lnSpc>
              </a:pPr>
              <a:r>
                <a:rPr lang="vi-VN" altLang="en-US" sz="1600">
                  <a:latin typeface="Paytone One" charset="0"/>
                  <a:cs typeface="Paytone One" charset="0"/>
                  <a:sym typeface="+mn-ea"/>
                </a:rPr>
                <a:t>Câu 3: Có mấy </a:t>
              </a:r>
              <a:r>
                <a:rPr lang="vi-VN" altLang="en-US" sz="1600">
                  <a:latin typeface="Paytone One" charset="0"/>
                  <a:cs typeface="Paytone One" charset="0"/>
                  <a:sym typeface="+mn-ea"/>
                </a:rPr>
                <a:t>Giải pháp nhằm thực hiện chính sách đại đoàn kết toàn dân tộc ở Việt Nam</a:t>
              </a:r>
              <a:endParaRPr lang="vi-VN" altLang="en-US" sz="1600">
                <a:latin typeface="Paytone One" charset="0"/>
                <a:cs typeface="Paytone One" charset="0"/>
                <a:sym typeface="+mn-ea"/>
              </a:endParaRPr>
            </a:p>
          </p:txBody>
        </p:sp>
      </p:grpSp>
      <p:grpSp>
        <p:nvGrpSpPr>
          <p:cNvPr id="3" name="Group 2"/>
          <p:cNvGrpSpPr/>
          <p:nvPr/>
        </p:nvGrpSpPr>
        <p:grpSpPr>
          <a:xfrm>
            <a:off x="1002912" y="2129155"/>
            <a:ext cx="2495506" cy="560398"/>
            <a:chOff x="1140" y="3029"/>
            <a:chExt cx="3819" cy="605"/>
          </a:xfrm>
        </p:grpSpPr>
        <p:sp>
          <p:nvSpPr>
            <p:cNvPr id="4" name="Rounded Rectangle 3"/>
            <p:cNvSpPr/>
            <p:nvPr/>
          </p:nvSpPr>
          <p:spPr>
            <a:xfrm>
              <a:off x="1140" y="3029"/>
              <a:ext cx="3677"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360" y="3029"/>
              <a:ext cx="3599" cy="472"/>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A.</a:t>
              </a:r>
              <a:r>
                <a:rPr lang="vi-VN" altLang="en-US" sz="1600">
                  <a:latin typeface="Paytone One" charset="0"/>
                  <a:cs typeface="Paytone One" charset="0"/>
                  <a:sym typeface="+mn-ea"/>
                </a:rPr>
                <a:t>8</a:t>
              </a:r>
              <a:endParaRPr lang="vi-VN" altLang="en-US" sz="1600">
                <a:latin typeface="Paytone One" charset="0"/>
                <a:cs typeface="Paytone One" charset="0"/>
                <a:sym typeface="+mn-ea"/>
              </a:endParaRPr>
            </a:p>
          </p:txBody>
        </p:sp>
      </p:grpSp>
      <p:grpSp>
        <p:nvGrpSpPr>
          <p:cNvPr id="6" name="Group 5"/>
          <p:cNvGrpSpPr/>
          <p:nvPr/>
        </p:nvGrpSpPr>
        <p:grpSpPr>
          <a:xfrm>
            <a:off x="1002665" y="3723640"/>
            <a:ext cx="2556510" cy="693235"/>
            <a:chOff x="1140" y="3029"/>
            <a:chExt cx="3819" cy="748"/>
          </a:xfrm>
        </p:grpSpPr>
        <p:sp>
          <p:nvSpPr>
            <p:cNvPr id="7" name="Rounded Rectangle 6"/>
            <p:cNvSpPr/>
            <p:nvPr/>
          </p:nvSpPr>
          <p:spPr>
            <a:xfrm>
              <a:off x="1140" y="3029"/>
              <a:ext cx="3819" cy="74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159" y="3029"/>
              <a:ext cx="375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C. </a:t>
              </a:r>
              <a:r>
                <a:rPr lang="vi-VN" altLang="en-US" sz="1400">
                  <a:latin typeface="Paytone One" charset="0"/>
                  <a:cs typeface="Paytone One" charset="0"/>
                  <a:sym typeface="+mn-ea"/>
                </a:rPr>
                <a:t>10</a:t>
              </a:r>
              <a:endParaRPr lang="vi-VN" altLang="en-US" sz="1400">
                <a:latin typeface="Paytone One" charset="0"/>
                <a:cs typeface="Paytone One" charset="0"/>
                <a:sym typeface="+mn-ea"/>
              </a:endParaRPr>
            </a:p>
          </p:txBody>
        </p:sp>
      </p:grpSp>
      <p:grpSp>
        <p:nvGrpSpPr>
          <p:cNvPr id="9" name="Group 8"/>
          <p:cNvGrpSpPr/>
          <p:nvPr/>
        </p:nvGrpSpPr>
        <p:grpSpPr>
          <a:xfrm>
            <a:off x="5795645" y="2067560"/>
            <a:ext cx="1844675" cy="560398"/>
            <a:chOff x="1643" y="3029"/>
            <a:chExt cx="2823" cy="605"/>
          </a:xfrm>
        </p:grpSpPr>
        <p:sp>
          <p:nvSpPr>
            <p:cNvPr id="10" name="Rounded Rectangle 9"/>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785" y="3029"/>
              <a:ext cx="2681" cy="539"/>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B. </a:t>
              </a:r>
              <a:r>
                <a:rPr lang="vi-VN" altLang="en-US" sz="1600">
                  <a:latin typeface="Paytone One" charset="0"/>
                  <a:cs typeface="Paytone One" charset="0"/>
                  <a:sym typeface="+mn-ea"/>
                </a:rPr>
                <a:t>9</a:t>
              </a:r>
              <a:endParaRPr lang="vi-VN" altLang="en-US" sz="1600">
                <a:latin typeface="Paytone One" charset="0"/>
                <a:cs typeface="Paytone One" charset="0"/>
                <a:sym typeface="+mn-ea"/>
              </a:endParaRPr>
            </a:p>
          </p:txBody>
        </p:sp>
      </p:grpSp>
      <p:grpSp>
        <p:nvGrpSpPr>
          <p:cNvPr id="12" name="Group 11"/>
          <p:cNvGrpSpPr/>
          <p:nvPr/>
        </p:nvGrpSpPr>
        <p:grpSpPr>
          <a:xfrm>
            <a:off x="5680710" y="3724275"/>
            <a:ext cx="2235835" cy="643189"/>
            <a:chOff x="1622" y="3029"/>
            <a:chExt cx="2844" cy="694"/>
          </a:xfrm>
        </p:grpSpPr>
        <p:sp>
          <p:nvSpPr>
            <p:cNvPr id="13" name="Rounded Rectangle 12"/>
            <p:cNvSpPr/>
            <p:nvPr/>
          </p:nvSpPr>
          <p:spPr>
            <a:xfrm>
              <a:off x="1622" y="3029"/>
              <a:ext cx="2843" cy="694"/>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D. </a:t>
              </a:r>
              <a:r>
                <a:rPr lang="vi-VN" altLang="en-US" sz="1400">
                  <a:latin typeface="Paytone One" charset="0"/>
                  <a:cs typeface="Paytone One" charset="0"/>
                  <a:sym typeface="+mn-ea"/>
                </a:rPr>
                <a:t>11</a:t>
              </a:r>
              <a:endParaRPr lang="vi-VN" altLang="en-US" sz="14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837595"/>
            <a:chOff x="1643" y="3029"/>
            <a:chExt cx="10206" cy="868"/>
          </a:xfrm>
        </p:grpSpPr>
        <p:sp>
          <p:nvSpPr>
            <p:cNvPr id="25" name="Rounded Rectangle 24"/>
            <p:cNvSpPr/>
            <p:nvPr/>
          </p:nvSpPr>
          <p:spPr>
            <a:xfrm>
              <a:off x="1643" y="3029"/>
              <a:ext cx="10206" cy="86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184"/>
              <a:ext cx="9888" cy="649"/>
            </a:xfrm>
            <a:prstGeom prst="rect">
              <a:avLst/>
            </a:prstGeom>
            <a:noFill/>
          </p:spPr>
          <p:txBody>
            <a:bodyPr wrap="square" rtlCol="0">
              <a:noAutofit/>
            </a:bodyPr>
            <a:p>
              <a:pPr algn="ctr">
                <a:lnSpc>
                  <a:spcPct val="80000"/>
                </a:lnSpc>
              </a:pPr>
              <a:r>
                <a:rPr lang="vi-VN" altLang="en-US" sz="1600">
                  <a:latin typeface="Paytone One" charset="0"/>
                  <a:cs typeface="Paytone One" charset="0"/>
                  <a:sym typeface="+mn-ea"/>
                </a:rPr>
                <a:t>Câu 3: Có mấy </a:t>
              </a:r>
              <a:r>
                <a:rPr lang="vi-VN" altLang="en-US" sz="1600">
                  <a:latin typeface="Paytone One" charset="0"/>
                  <a:cs typeface="Paytone One" charset="0"/>
                  <a:sym typeface="+mn-ea"/>
                </a:rPr>
                <a:t>Giải pháp nhằm thực hiện chính sách đại đoàn kết toàn dân tộc ở Việt Nam</a:t>
              </a:r>
              <a:endParaRPr lang="vi-VN" altLang="en-US" sz="1600">
                <a:latin typeface="Paytone One" charset="0"/>
                <a:cs typeface="Paytone One" charset="0"/>
                <a:sym typeface="+mn-ea"/>
              </a:endParaRPr>
            </a:p>
          </p:txBody>
        </p:sp>
      </p:grpSp>
      <p:grpSp>
        <p:nvGrpSpPr>
          <p:cNvPr id="3" name="Group 2"/>
          <p:cNvGrpSpPr/>
          <p:nvPr/>
        </p:nvGrpSpPr>
        <p:grpSpPr>
          <a:xfrm>
            <a:off x="-3276353" y="2067560"/>
            <a:ext cx="2495506" cy="560398"/>
            <a:chOff x="1140" y="3029"/>
            <a:chExt cx="3819" cy="605"/>
          </a:xfrm>
        </p:grpSpPr>
        <p:sp>
          <p:nvSpPr>
            <p:cNvPr id="4" name="Rounded Rectangle 3"/>
            <p:cNvSpPr/>
            <p:nvPr/>
          </p:nvSpPr>
          <p:spPr>
            <a:xfrm>
              <a:off x="1140" y="3029"/>
              <a:ext cx="3677"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360" y="3029"/>
              <a:ext cx="3599" cy="472"/>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A.</a:t>
              </a:r>
              <a:r>
                <a:rPr lang="vi-VN" altLang="en-US" sz="1600">
                  <a:latin typeface="Paytone One" charset="0"/>
                  <a:cs typeface="Paytone One" charset="0"/>
                  <a:sym typeface="+mn-ea"/>
                </a:rPr>
                <a:t>8</a:t>
              </a:r>
              <a:endParaRPr lang="vi-VN" altLang="en-US" sz="1600">
                <a:latin typeface="Paytone One" charset="0"/>
                <a:cs typeface="Paytone One" charset="0"/>
                <a:sym typeface="+mn-ea"/>
              </a:endParaRPr>
            </a:p>
          </p:txBody>
        </p:sp>
      </p:grpSp>
      <p:grpSp>
        <p:nvGrpSpPr>
          <p:cNvPr id="6" name="Group 5"/>
          <p:cNvGrpSpPr/>
          <p:nvPr/>
        </p:nvGrpSpPr>
        <p:grpSpPr>
          <a:xfrm>
            <a:off x="-2857500" y="4223385"/>
            <a:ext cx="2556510" cy="693235"/>
            <a:chOff x="1140" y="3029"/>
            <a:chExt cx="3819" cy="748"/>
          </a:xfrm>
        </p:grpSpPr>
        <p:sp>
          <p:nvSpPr>
            <p:cNvPr id="7" name="Rounded Rectangle 6"/>
            <p:cNvSpPr/>
            <p:nvPr/>
          </p:nvSpPr>
          <p:spPr>
            <a:xfrm>
              <a:off x="1140" y="3029"/>
              <a:ext cx="3819" cy="74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159" y="3029"/>
              <a:ext cx="375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C. </a:t>
              </a:r>
              <a:r>
                <a:rPr lang="vi-VN" altLang="en-US" sz="1400">
                  <a:latin typeface="Paytone One" charset="0"/>
                  <a:cs typeface="Paytone One" charset="0"/>
                  <a:sym typeface="+mn-ea"/>
                </a:rPr>
                <a:t>10</a:t>
              </a:r>
              <a:endParaRPr lang="vi-VN" altLang="en-US" sz="1400">
                <a:latin typeface="Paytone One" charset="0"/>
                <a:cs typeface="Paytone One" charset="0"/>
                <a:sym typeface="+mn-ea"/>
              </a:endParaRPr>
            </a:p>
          </p:txBody>
        </p:sp>
      </p:grpSp>
      <p:grpSp>
        <p:nvGrpSpPr>
          <p:cNvPr id="9" name="Group 8"/>
          <p:cNvGrpSpPr/>
          <p:nvPr/>
        </p:nvGrpSpPr>
        <p:grpSpPr>
          <a:xfrm>
            <a:off x="3615055" y="2427605"/>
            <a:ext cx="1844675" cy="560398"/>
            <a:chOff x="1643" y="3029"/>
            <a:chExt cx="2823" cy="605"/>
          </a:xfrm>
        </p:grpSpPr>
        <p:sp>
          <p:nvSpPr>
            <p:cNvPr id="10" name="Rounded Rectangle 9"/>
            <p:cNvSpPr/>
            <p:nvPr/>
          </p:nvSpPr>
          <p:spPr>
            <a:xfrm>
              <a:off x="1643" y="3029"/>
              <a:ext cx="2822" cy="605"/>
            </a:xfrm>
            <a:prstGeom prst="roundRect">
              <a:avLst/>
            </a:prstGeom>
            <a:solidFill>
              <a:srgbClr val="8CC288"/>
            </a:solid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785" y="3029"/>
              <a:ext cx="2681" cy="539"/>
            </a:xfrm>
            <a:prstGeom prst="rect">
              <a:avLst/>
            </a:prstGeom>
            <a:noFill/>
          </p:spPr>
          <p:txBody>
            <a:bodyPr wrap="square" rtlCol="0">
              <a:noAutofit/>
            </a:bodyPr>
            <a:p>
              <a:pPr algn="ctr">
                <a:lnSpc>
                  <a:spcPct val="130000"/>
                </a:lnSpc>
              </a:pPr>
              <a:r>
                <a:rPr lang="vi-VN" altLang="en-US" sz="1600">
                  <a:solidFill>
                    <a:schemeClr val="bg1"/>
                  </a:solidFill>
                  <a:latin typeface="Paytone One" charset="0"/>
                  <a:cs typeface="Paytone One" charset="0"/>
                  <a:sym typeface="+mn-ea"/>
                </a:rPr>
                <a:t>B. </a:t>
              </a:r>
              <a:r>
                <a:rPr lang="vi-VN" altLang="en-US" sz="1600">
                  <a:solidFill>
                    <a:schemeClr val="bg1"/>
                  </a:solidFill>
                  <a:latin typeface="Paytone One" charset="0"/>
                  <a:cs typeface="Paytone One" charset="0"/>
                  <a:sym typeface="+mn-ea"/>
                </a:rPr>
                <a:t>9</a:t>
              </a:r>
              <a:endParaRPr lang="vi-VN" altLang="en-US" sz="1600">
                <a:solidFill>
                  <a:schemeClr val="bg1"/>
                </a:solidFill>
                <a:latin typeface="Paytone One" charset="0"/>
                <a:cs typeface="Paytone One" charset="0"/>
                <a:sym typeface="+mn-ea"/>
              </a:endParaRPr>
            </a:p>
          </p:txBody>
        </p:sp>
      </p:grpSp>
      <p:grpSp>
        <p:nvGrpSpPr>
          <p:cNvPr id="12" name="Group 11"/>
          <p:cNvGrpSpPr/>
          <p:nvPr/>
        </p:nvGrpSpPr>
        <p:grpSpPr>
          <a:xfrm>
            <a:off x="9916795" y="4083685"/>
            <a:ext cx="2235835" cy="643189"/>
            <a:chOff x="1622" y="3029"/>
            <a:chExt cx="2844" cy="694"/>
          </a:xfrm>
        </p:grpSpPr>
        <p:sp>
          <p:nvSpPr>
            <p:cNvPr id="13" name="Rounded Rectangle 12"/>
            <p:cNvSpPr/>
            <p:nvPr/>
          </p:nvSpPr>
          <p:spPr>
            <a:xfrm>
              <a:off x="1622" y="3029"/>
              <a:ext cx="2843" cy="694"/>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D. </a:t>
              </a:r>
              <a:r>
                <a:rPr lang="vi-VN" altLang="en-US" sz="1400">
                  <a:latin typeface="Paytone One" charset="0"/>
                  <a:cs typeface="Paytone One" charset="0"/>
                  <a:sym typeface="+mn-ea"/>
                </a:rPr>
                <a:t>11</a:t>
              </a:r>
              <a:endParaRPr lang="vi-VN" altLang="en-US" sz="14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837595"/>
            <a:chOff x="1643" y="3029"/>
            <a:chExt cx="10206" cy="868"/>
          </a:xfrm>
        </p:grpSpPr>
        <p:sp>
          <p:nvSpPr>
            <p:cNvPr id="25" name="Rounded Rectangle 24"/>
            <p:cNvSpPr/>
            <p:nvPr/>
          </p:nvSpPr>
          <p:spPr>
            <a:xfrm>
              <a:off x="1643" y="3029"/>
              <a:ext cx="10206" cy="86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029"/>
              <a:ext cx="10064" cy="804"/>
            </a:xfrm>
            <a:prstGeom prst="rect">
              <a:avLst/>
            </a:prstGeom>
            <a:noFill/>
          </p:spPr>
          <p:txBody>
            <a:bodyPr wrap="square" rtlCol="0">
              <a:noAutofit/>
            </a:bodyPr>
            <a:p>
              <a:pPr algn="l">
                <a:lnSpc>
                  <a:spcPct val="130000"/>
                </a:lnSpc>
              </a:pPr>
              <a:r>
                <a:rPr lang="vi-VN" altLang="en-US" sz="1600">
                  <a:latin typeface="Paytone One" charset="0"/>
                  <a:cs typeface="Paytone One" charset="0"/>
                  <a:sym typeface="+mn-ea"/>
                </a:rPr>
                <a:t>Câu 4: Theo Hồ Chí Minh, lực lượng nào là nền, là gốc và là chủ thể của Mặt trận dân tộc thống nhất?</a:t>
              </a:r>
              <a:endParaRPr lang="vi-VN" altLang="en-US" sz="1600">
                <a:latin typeface="Paytone One" charset="0"/>
                <a:cs typeface="Paytone One" charset="0"/>
                <a:sym typeface="+mn-ea"/>
              </a:endParaRPr>
            </a:p>
          </p:txBody>
        </p:sp>
      </p:grpSp>
      <p:grpSp>
        <p:nvGrpSpPr>
          <p:cNvPr id="3" name="Group 2"/>
          <p:cNvGrpSpPr/>
          <p:nvPr/>
        </p:nvGrpSpPr>
        <p:grpSpPr>
          <a:xfrm>
            <a:off x="1002912" y="2129155"/>
            <a:ext cx="2495506" cy="560398"/>
            <a:chOff x="1140" y="3029"/>
            <a:chExt cx="3819" cy="605"/>
          </a:xfrm>
        </p:grpSpPr>
        <p:sp>
          <p:nvSpPr>
            <p:cNvPr id="4" name="Rounded Rectangle 3"/>
            <p:cNvSpPr/>
            <p:nvPr/>
          </p:nvSpPr>
          <p:spPr>
            <a:xfrm>
              <a:off x="1140" y="3029"/>
              <a:ext cx="3677"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360" y="3029"/>
              <a:ext cx="3599" cy="472"/>
            </a:xfrm>
            <a:prstGeom prst="rect">
              <a:avLst/>
            </a:prstGeom>
            <a:noFill/>
          </p:spPr>
          <p:txBody>
            <a:bodyPr wrap="square" rtlCol="0">
              <a:noAutofit/>
            </a:bodyPr>
            <a:p>
              <a:pPr algn="ctr">
                <a:lnSpc>
                  <a:spcPct val="130000"/>
                </a:lnSpc>
              </a:pPr>
              <a:r>
                <a:rPr lang="vi-VN" altLang="en-US" sz="1600">
                  <a:latin typeface="Paytone One" charset="0"/>
                  <a:cs typeface="Paytone One" charset="0"/>
                  <a:sym typeface="+mn-ea"/>
                </a:rPr>
                <a:t>A.Nhân dân</a:t>
              </a:r>
              <a:endParaRPr lang="vi-VN" altLang="en-US" sz="1600">
                <a:latin typeface="Paytone One" charset="0"/>
                <a:cs typeface="Paytone One" charset="0"/>
                <a:sym typeface="+mn-ea"/>
              </a:endParaRPr>
            </a:p>
          </p:txBody>
        </p:sp>
      </p:grpSp>
      <p:grpSp>
        <p:nvGrpSpPr>
          <p:cNvPr id="6" name="Group 5"/>
          <p:cNvGrpSpPr/>
          <p:nvPr/>
        </p:nvGrpSpPr>
        <p:grpSpPr>
          <a:xfrm>
            <a:off x="1002665" y="3723640"/>
            <a:ext cx="2556510" cy="693235"/>
            <a:chOff x="1140" y="3029"/>
            <a:chExt cx="3819" cy="748"/>
          </a:xfrm>
        </p:grpSpPr>
        <p:sp>
          <p:nvSpPr>
            <p:cNvPr id="7" name="Rounded Rectangle 6"/>
            <p:cNvSpPr/>
            <p:nvPr/>
          </p:nvSpPr>
          <p:spPr>
            <a:xfrm>
              <a:off x="1140" y="3029"/>
              <a:ext cx="3819" cy="74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159" y="3029"/>
              <a:ext cx="3751" cy="713"/>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C. Các đoàn thể chính trị - Xã hội</a:t>
              </a:r>
              <a:endParaRPr lang="vi-VN" altLang="en-US" sz="1400">
                <a:latin typeface="Paytone One" charset="0"/>
                <a:cs typeface="Paytone One" charset="0"/>
                <a:sym typeface="+mn-ea"/>
              </a:endParaRPr>
            </a:p>
          </p:txBody>
        </p:sp>
      </p:grpSp>
      <p:grpSp>
        <p:nvGrpSpPr>
          <p:cNvPr id="9" name="Group 8"/>
          <p:cNvGrpSpPr/>
          <p:nvPr/>
        </p:nvGrpSpPr>
        <p:grpSpPr>
          <a:xfrm>
            <a:off x="5635625" y="2067560"/>
            <a:ext cx="2286000" cy="712470"/>
            <a:chOff x="1643" y="3029"/>
            <a:chExt cx="2823" cy="605"/>
          </a:xfrm>
        </p:grpSpPr>
        <p:sp>
          <p:nvSpPr>
            <p:cNvPr id="10" name="Rounded Rectangle 9"/>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B. Đảng cộng sản Việt Nam</a:t>
              </a:r>
              <a:endParaRPr lang="vi-VN" altLang="en-US" sz="1400">
                <a:latin typeface="Paytone One" charset="0"/>
                <a:cs typeface="Paytone One" charset="0"/>
                <a:sym typeface="+mn-ea"/>
              </a:endParaRPr>
            </a:p>
          </p:txBody>
        </p:sp>
      </p:grpSp>
      <p:grpSp>
        <p:nvGrpSpPr>
          <p:cNvPr id="12" name="Group 11"/>
          <p:cNvGrpSpPr/>
          <p:nvPr/>
        </p:nvGrpSpPr>
        <p:grpSpPr>
          <a:xfrm>
            <a:off x="5680710" y="3724275"/>
            <a:ext cx="2235835" cy="643189"/>
            <a:chOff x="1622" y="3029"/>
            <a:chExt cx="2844" cy="694"/>
          </a:xfrm>
        </p:grpSpPr>
        <p:sp>
          <p:nvSpPr>
            <p:cNvPr id="13" name="Rounded Rectangle 12"/>
            <p:cNvSpPr/>
            <p:nvPr/>
          </p:nvSpPr>
          <p:spPr>
            <a:xfrm>
              <a:off x="1622" y="3029"/>
              <a:ext cx="2843" cy="694"/>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D. Liên minh công - nông- trí</a:t>
              </a:r>
              <a:endParaRPr lang="vi-VN" altLang="en-US" sz="14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837595"/>
            <a:chOff x="1643" y="3029"/>
            <a:chExt cx="10206" cy="868"/>
          </a:xfrm>
        </p:grpSpPr>
        <p:sp>
          <p:nvSpPr>
            <p:cNvPr id="25" name="Rounded Rectangle 24"/>
            <p:cNvSpPr/>
            <p:nvPr/>
          </p:nvSpPr>
          <p:spPr>
            <a:xfrm>
              <a:off x="1643" y="3029"/>
              <a:ext cx="10206" cy="86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029"/>
              <a:ext cx="10064" cy="804"/>
            </a:xfrm>
            <a:prstGeom prst="rect">
              <a:avLst/>
            </a:prstGeom>
            <a:noFill/>
          </p:spPr>
          <p:txBody>
            <a:bodyPr wrap="square" rtlCol="0">
              <a:noAutofit/>
            </a:bodyPr>
            <a:p>
              <a:pPr algn="l">
                <a:lnSpc>
                  <a:spcPct val="130000"/>
                </a:lnSpc>
              </a:pPr>
              <a:r>
                <a:rPr lang="vi-VN" altLang="en-US" sz="1600">
                  <a:latin typeface="Paytone One" charset="0"/>
                  <a:cs typeface="Paytone One" charset="0"/>
                  <a:sym typeface="+mn-ea"/>
                </a:rPr>
                <a:t>Câu 4: Theo Hồ Chí Minh, lực lượng nào là nền, là gốc và là chủ thể của Mặt trận dân tộc thống nhất?</a:t>
              </a:r>
              <a:endParaRPr lang="vi-VN" altLang="en-US" sz="1600">
                <a:latin typeface="Paytone One" charset="0"/>
                <a:cs typeface="Paytone One" charset="0"/>
                <a:sym typeface="+mn-ea"/>
              </a:endParaRPr>
            </a:p>
          </p:txBody>
        </p:sp>
      </p:grpSp>
      <p:grpSp>
        <p:nvGrpSpPr>
          <p:cNvPr id="3" name="Group 2"/>
          <p:cNvGrpSpPr/>
          <p:nvPr/>
        </p:nvGrpSpPr>
        <p:grpSpPr>
          <a:xfrm>
            <a:off x="3156832" y="2355850"/>
            <a:ext cx="2495506" cy="560398"/>
            <a:chOff x="1140" y="3029"/>
            <a:chExt cx="3819" cy="605"/>
          </a:xfrm>
        </p:grpSpPr>
        <p:sp>
          <p:nvSpPr>
            <p:cNvPr id="4" name="Rounded Rectangle 3"/>
            <p:cNvSpPr/>
            <p:nvPr/>
          </p:nvSpPr>
          <p:spPr>
            <a:xfrm>
              <a:off x="1140" y="3029"/>
              <a:ext cx="3677" cy="605"/>
            </a:xfrm>
            <a:prstGeom prst="roundRect">
              <a:avLst/>
            </a:prstGeom>
            <a:solidFill>
              <a:srgbClr val="8CC288"/>
            </a:solid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360" y="3029"/>
              <a:ext cx="3599" cy="472"/>
            </a:xfrm>
            <a:prstGeom prst="rect">
              <a:avLst/>
            </a:prstGeom>
            <a:noFill/>
          </p:spPr>
          <p:txBody>
            <a:bodyPr wrap="square" rtlCol="0">
              <a:noAutofit/>
            </a:bodyPr>
            <a:p>
              <a:pPr algn="ctr">
                <a:lnSpc>
                  <a:spcPct val="130000"/>
                </a:lnSpc>
              </a:pPr>
              <a:r>
                <a:rPr lang="vi-VN" altLang="en-US" sz="1600">
                  <a:solidFill>
                    <a:schemeClr val="bg1"/>
                  </a:solidFill>
                  <a:latin typeface="Paytone One" charset="0"/>
                  <a:cs typeface="Paytone One" charset="0"/>
                  <a:sym typeface="+mn-ea"/>
                </a:rPr>
                <a:t>A.Nhân dân</a:t>
              </a:r>
              <a:endParaRPr lang="vi-VN" altLang="en-US" sz="1600">
                <a:solidFill>
                  <a:schemeClr val="bg1"/>
                </a:solidFill>
                <a:latin typeface="Paytone One" charset="0"/>
                <a:cs typeface="Paytone One" charset="0"/>
                <a:sym typeface="+mn-ea"/>
              </a:endParaRPr>
            </a:p>
          </p:txBody>
        </p:sp>
      </p:grpSp>
      <p:grpSp>
        <p:nvGrpSpPr>
          <p:cNvPr id="6" name="Group 5"/>
          <p:cNvGrpSpPr/>
          <p:nvPr/>
        </p:nvGrpSpPr>
        <p:grpSpPr>
          <a:xfrm>
            <a:off x="-3564890" y="4227830"/>
            <a:ext cx="2556510" cy="693235"/>
            <a:chOff x="1140" y="3029"/>
            <a:chExt cx="3819" cy="748"/>
          </a:xfrm>
        </p:grpSpPr>
        <p:sp>
          <p:nvSpPr>
            <p:cNvPr id="7" name="Rounded Rectangle 6"/>
            <p:cNvSpPr/>
            <p:nvPr/>
          </p:nvSpPr>
          <p:spPr>
            <a:xfrm>
              <a:off x="1140" y="3029"/>
              <a:ext cx="3819" cy="74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159" y="3029"/>
              <a:ext cx="3751" cy="713"/>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C. Các đoàn thể chính trị - Xã hội</a:t>
              </a:r>
              <a:endParaRPr lang="vi-VN" altLang="en-US" sz="1400">
                <a:latin typeface="Paytone One" charset="0"/>
                <a:cs typeface="Paytone One" charset="0"/>
                <a:sym typeface="+mn-ea"/>
              </a:endParaRPr>
            </a:p>
          </p:txBody>
        </p:sp>
      </p:grpSp>
      <p:grpSp>
        <p:nvGrpSpPr>
          <p:cNvPr id="9" name="Group 8"/>
          <p:cNvGrpSpPr/>
          <p:nvPr/>
        </p:nvGrpSpPr>
        <p:grpSpPr>
          <a:xfrm>
            <a:off x="13789025" y="1491615"/>
            <a:ext cx="2286000" cy="712470"/>
            <a:chOff x="1643" y="3029"/>
            <a:chExt cx="2823" cy="605"/>
          </a:xfrm>
        </p:grpSpPr>
        <p:sp>
          <p:nvSpPr>
            <p:cNvPr id="10" name="Rounded Rectangle 9"/>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B. Đảng cộng sản Việt Nam</a:t>
              </a:r>
              <a:endParaRPr lang="vi-VN" altLang="en-US" sz="1400">
                <a:latin typeface="Paytone One" charset="0"/>
                <a:cs typeface="Paytone One" charset="0"/>
                <a:sym typeface="+mn-ea"/>
              </a:endParaRPr>
            </a:p>
          </p:txBody>
        </p:sp>
      </p:grpSp>
      <p:grpSp>
        <p:nvGrpSpPr>
          <p:cNvPr id="12" name="Group 11"/>
          <p:cNvGrpSpPr/>
          <p:nvPr/>
        </p:nvGrpSpPr>
        <p:grpSpPr>
          <a:xfrm>
            <a:off x="12060555" y="5452110"/>
            <a:ext cx="2235835" cy="643189"/>
            <a:chOff x="1622" y="3029"/>
            <a:chExt cx="2844" cy="694"/>
          </a:xfrm>
        </p:grpSpPr>
        <p:sp>
          <p:nvSpPr>
            <p:cNvPr id="13" name="Rounded Rectangle 12"/>
            <p:cNvSpPr/>
            <p:nvPr/>
          </p:nvSpPr>
          <p:spPr>
            <a:xfrm>
              <a:off x="1622" y="3029"/>
              <a:ext cx="2843" cy="694"/>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D. Liên minh công - nông- trí</a:t>
              </a:r>
              <a:endParaRPr lang="vi-VN" altLang="en-US" sz="14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1927860" y="1052195"/>
            <a:ext cx="5380990" cy="4091305"/>
            <a:chOff x="3036" y="1657"/>
            <a:chExt cx="8474" cy="6443"/>
          </a:xfrm>
        </p:grpSpPr>
        <p:sp>
          <p:nvSpPr>
            <p:cNvPr id="14" name="Round Same Side Corner Rectangle 13"/>
            <p:cNvSpPr/>
            <p:nvPr/>
          </p:nvSpPr>
          <p:spPr>
            <a:xfrm>
              <a:off x="3036" y="1657"/>
              <a:ext cx="8473" cy="6443"/>
            </a:xfrm>
            <a:prstGeom prst="round2SameRect">
              <a:avLst/>
            </a:prstGeom>
            <a:solidFill>
              <a:schemeClr val="bg1"/>
            </a:solidFill>
            <a:ln>
              <a:noFill/>
            </a:ln>
            <a:effectLst>
              <a:outerShdw blurRad="215900" dist="279400" dir="20760000" algn="tl" rotWithShape="0">
                <a:prstClr val="black">
                  <a:alpha val="49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3231" y="2803"/>
              <a:ext cx="8279" cy="725"/>
            </a:xfrm>
            <a:prstGeom prst="rect">
              <a:avLst/>
            </a:prstGeom>
            <a:noFill/>
          </p:spPr>
          <p:txBody>
            <a:bodyPr wrap="square" rtlCol="0">
              <a:spAutoFit/>
            </a:bodyPr>
            <a:p>
              <a:pPr algn="ctr"/>
              <a:r>
                <a:rPr lang="vi-VN" altLang="en-US" sz="2400">
                  <a:latin typeface="Alfa Slab One" panose="00000500000000000000" charset="0"/>
                  <a:cs typeface="Alfa Slab One" panose="00000500000000000000" charset="0"/>
                </a:rPr>
                <a:t>Nhóm 8</a:t>
              </a:r>
              <a:endParaRPr lang="vi-VN" altLang="en-US" sz="2400">
                <a:latin typeface="Alfa Slab One" panose="00000500000000000000" charset="0"/>
                <a:cs typeface="Alfa Slab One" panose="00000500000000000000" charset="0"/>
              </a:endParaRPr>
            </a:p>
          </p:txBody>
        </p:sp>
        <p:sp>
          <p:nvSpPr>
            <p:cNvPr id="17" name="Text Box 16"/>
            <p:cNvSpPr txBox="1"/>
            <p:nvPr/>
          </p:nvSpPr>
          <p:spPr>
            <a:xfrm>
              <a:off x="3668" y="4957"/>
              <a:ext cx="7491" cy="1888"/>
            </a:xfrm>
            <a:prstGeom prst="rect">
              <a:avLst/>
            </a:prstGeom>
            <a:noFill/>
          </p:spPr>
          <p:txBody>
            <a:bodyPr wrap="square" rtlCol="0">
              <a:spAutoFit/>
            </a:bodyPr>
            <a:p>
              <a:pPr algn="just"/>
              <a:r>
                <a:rPr lang="vi-VN" altLang="en-US">
                  <a:latin typeface="Paytone One" charset="0"/>
                  <a:cs typeface="Paytone One" charset="0"/>
                </a:rPr>
                <a:t>Từ đặc điểm của dân tộc Việt Nam, anh (chị) hãy đề xuất các giải pháp nhằm </a:t>
              </a:r>
              <a:r>
                <a:rPr lang="vi-VN" altLang="en-US">
                  <a:latin typeface="Alfa Slab One" panose="00000500000000000000" charset="0"/>
                  <a:cs typeface="Alfa Slab One" panose="00000500000000000000" charset="0"/>
                </a:rPr>
                <a:t>thực </a:t>
              </a:r>
              <a:r>
                <a:rPr lang="vi-VN" altLang="en-US">
                  <a:latin typeface="Paytone One" charset="0"/>
                  <a:cs typeface="Paytone One" charset="0"/>
                </a:rPr>
                <a:t>hiện chính sách đại đoàn kết toàn dân tộc ở Việt Nam hiện nay</a:t>
              </a:r>
              <a:endParaRPr lang="vi-VN" altLang="en-US">
                <a:latin typeface="Paytone One" charset="0"/>
                <a:cs typeface="Paytone One" charset="0"/>
              </a:endParaRPr>
            </a:p>
          </p:txBody>
        </p:sp>
        <p:sp>
          <p:nvSpPr>
            <p:cNvPr id="18" name="Text Box 17"/>
            <p:cNvSpPr txBox="1"/>
            <p:nvPr/>
          </p:nvSpPr>
          <p:spPr>
            <a:xfrm>
              <a:off x="3231" y="4277"/>
              <a:ext cx="8279" cy="483"/>
            </a:xfrm>
            <a:prstGeom prst="rect">
              <a:avLst/>
            </a:prstGeom>
            <a:noFill/>
          </p:spPr>
          <p:txBody>
            <a:bodyPr wrap="square" rtlCol="0">
              <a:spAutoFit/>
            </a:bodyPr>
            <a:p>
              <a:pPr algn="l"/>
              <a:r>
                <a:rPr lang="vi-VN" altLang="en-US" sz="1400">
                  <a:latin typeface="Alfa Slab One" panose="00000500000000000000" charset="0"/>
                  <a:cs typeface="Alfa Slab One" panose="00000500000000000000" charset="0"/>
                </a:rPr>
                <a:t>Thuyết trình:</a:t>
              </a:r>
              <a:endParaRPr lang="vi-VN" altLang="en-US" sz="1400">
                <a:latin typeface="Alfa Slab One" panose="00000500000000000000" charset="0"/>
                <a:cs typeface="Alfa Slab One" panose="00000500000000000000" charset="0"/>
              </a:endParaRPr>
            </a:p>
          </p:txBody>
        </p:sp>
      </p:grpSp>
      <p:sp>
        <p:nvSpPr>
          <p:cNvPr id="53" name="Freeform 8"/>
          <p:cNvSpPr/>
          <p:nvPr/>
        </p:nvSpPr>
        <p:spPr>
          <a:xfrm>
            <a:off x="251460" y="3507528"/>
            <a:ext cx="1268730" cy="1614593"/>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 name="Freeform 8"/>
          <p:cNvSpPr/>
          <p:nvPr/>
        </p:nvSpPr>
        <p:spPr>
          <a:xfrm>
            <a:off x="20610195" y="-1070187"/>
            <a:ext cx="1268730" cy="1614593"/>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8"/>
          <p:cNvSpPr/>
          <p:nvPr/>
        </p:nvSpPr>
        <p:spPr>
          <a:xfrm>
            <a:off x="20737195" y="-943187"/>
            <a:ext cx="1268730" cy="1614593"/>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2" name="Group 11"/>
          <p:cNvGrpSpPr/>
          <p:nvPr/>
        </p:nvGrpSpPr>
        <p:grpSpPr>
          <a:xfrm rot="0">
            <a:off x="2155190" y="624205"/>
            <a:ext cx="4342130" cy="2019300"/>
            <a:chOff x="3394" y="983"/>
            <a:chExt cx="6838" cy="3180"/>
          </a:xfrm>
        </p:grpSpPr>
        <p:sp>
          <p:nvSpPr>
            <p:cNvPr id="13" name="Isosceles Triangle 12"/>
            <p:cNvSpPr/>
            <p:nvPr/>
          </p:nvSpPr>
          <p:spPr>
            <a:xfrm>
              <a:off x="3394" y="983"/>
              <a:ext cx="6838" cy="3181"/>
            </a:xfrm>
            <a:prstGeom prst="triangle">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4969" y="2739"/>
              <a:ext cx="3818" cy="1016"/>
            </a:xfrm>
            <a:prstGeom prst="rect">
              <a:avLst/>
            </a:prstGeom>
            <a:noFill/>
          </p:spPr>
          <p:txBody>
            <a:bodyPr wrap="square" rtlCol="0">
              <a:spAutoFit/>
            </a:bodyPr>
            <a:p>
              <a:pPr algn="ctr"/>
              <a:r>
                <a:rPr lang="vi-VN" altLang="en-US">
                  <a:latin typeface="Paytone One" charset="0"/>
                  <a:cs typeface="Paytone One" charset="0"/>
                </a:rPr>
                <a:t>Đặc điểm dân tộc Việt Nam</a:t>
              </a:r>
              <a:endParaRPr lang="vi-VN" altLang="en-US">
                <a:latin typeface="Paytone One" charset="0"/>
                <a:cs typeface="Paytone One" charset="0"/>
              </a:endParaRPr>
            </a:p>
          </p:txBody>
        </p:sp>
      </p:grpSp>
      <p:grpSp>
        <p:nvGrpSpPr>
          <p:cNvPr id="21" name="Group 20"/>
          <p:cNvGrpSpPr/>
          <p:nvPr/>
        </p:nvGrpSpPr>
        <p:grpSpPr>
          <a:xfrm rot="10800000">
            <a:off x="2155190" y="2715895"/>
            <a:ext cx="4342130" cy="2019935"/>
            <a:chOff x="3394" y="983"/>
            <a:chExt cx="6838" cy="3181"/>
          </a:xfrm>
        </p:grpSpPr>
        <p:sp>
          <p:nvSpPr>
            <p:cNvPr id="22" name="Isosceles Triangle 21"/>
            <p:cNvSpPr/>
            <p:nvPr/>
          </p:nvSpPr>
          <p:spPr>
            <a:xfrm>
              <a:off x="3394" y="983"/>
              <a:ext cx="6838" cy="3181"/>
            </a:xfrm>
            <a:prstGeom prst="triangle">
              <a:avLst/>
            </a:prstGeom>
            <a:solidFill>
              <a:schemeClr val="bg1"/>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rot="10800000">
              <a:off x="4785" y="2243"/>
              <a:ext cx="4002" cy="1695"/>
            </a:xfrm>
            <a:prstGeom prst="rect">
              <a:avLst/>
            </a:prstGeom>
            <a:noFill/>
          </p:spPr>
          <p:txBody>
            <a:bodyPr wrap="square" rtlCol="0">
              <a:spAutoFit/>
            </a:bodyPr>
            <a:p>
              <a:pPr algn="ctr"/>
              <a:r>
                <a:rPr lang="vi-VN" altLang="en-US" sz="1600">
                  <a:latin typeface="Paytone One" charset="0"/>
                  <a:cs typeface="Paytone One" charset="0"/>
                </a:rPr>
                <a:t>Giải pháp nhằm thực hiện chính sách đại đoàn kết toàn dân tộc ở Việt Nam</a:t>
              </a:r>
              <a:endParaRPr lang="vi-VN" altLang="en-US" sz="1600">
                <a:latin typeface="Paytone One" charset="0"/>
                <a:cs typeface="Paytone One" charset="0"/>
              </a:endParaRPr>
            </a:p>
          </p:txBody>
        </p:sp>
      </p:grpSp>
      <p:sp>
        <p:nvSpPr>
          <p:cNvPr id="4" name="Freeform 9"/>
          <p:cNvSpPr/>
          <p:nvPr/>
        </p:nvSpPr>
        <p:spPr>
          <a:xfrm>
            <a:off x="323850" y="339725"/>
            <a:ext cx="1104900" cy="1495213"/>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668260" y="339725"/>
            <a:ext cx="960755" cy="1403773"/>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500"/>
                                        <p:tgtEl>
                                          <p:spTgt spid="53"/>
                                        </p:tgtEl>
                                        <p:attrNameLst>
                                          <p:attrName>ppt_x</p:attrName>
                                        </p:attrNameLst>
                                      </p:cBhvr>
                                      <p:tavLst>
                                        <p:tav tm="0">
                                          <p:val>
                                            <p:strVal val="ppt_x"/>
                                          </p:val>
                                        </p:tav>
                                        <p:tav tm="100000">
                                          <p:val>
                                            <p:strVal val="0-ppt_w/2"/>
                                          </p:val>
                                        </p:tav>
                                      </p:tavLst>
                                    </p:anim>
                                    <p:anim calcmode="lin" valueType="num">
                                      <p:cBhvr additive="base">
                                        <p:cTn id="7" dur="500"/>
                                        <p:tgtEl>
                                          <p:spTgt spid="53"/>
                                        </p:tgtEl>
                                        <p:attrNameLst>
                                          <p:attrName>ppt_y</p:attrName>
                                        </p:attrNameLst>
                                      </p:cBhvr>
                                      <p:tavLst>
                                        <p:tav tm="0">
                                          <p:val>
                                            <p:strVal val="ppt_y"/>
                                          </p:val>
                                        </p:tav>
                                        <p:tav tm="100000">
                                          <p:val>
                                            <p:strVal val="ppt_y"/>
                                          </p:val>
                                        </p:tav>
                                      </p:tavLst>
                                    </p:anim>
                                    <p:set>
                                      <p:cBhvr>
                                        <p:cTn id="8" dur="1" fill="hold">
                                          <p:stCondLst>
                                            <p:cond delay="499"/>
                                          </p:stCondLst>
                                        </p:cTn>
                                        <p:tgtEl>
                                          <p:spTgt spid="53"/>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par>
                                <p:cTn id="13" presetID="2" presetClass="exit" presetSubtype="3" fill="hold" nodeType="with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1+ppt_w/2"/>
                                          </p:val>
                                        </p:tav>
                                      </p:tavLst>
                                    </p:anim>
                                    <p:anim calcmode="lin" valueType="num">
                                      <p:cBhvr additive="base">
                                        <p:cTn id="15" dur="500"/>
                                        <p:tgtEl>
                                          <p:spTgt spid="5"/>
                                        </p:tgtEl>
                                        <p:attrNameLst>
                                          <p:attrName>ppt_y</p:attrName>
                                        </p:attrNameLst>
                                      </p:cBhvr>
                                      <p:tavLst>
                                        <p:tav tm="0">
                                          <p:val>
                                            <p:strVal val="ppt_y"/>
                                          </p:val>
                                        </p:tav>
                                        <p:tav tm="100000">
                                          <p:val>
                                            <p:strVal val="0-ppt_h/2"/>
                                          </p:val>
                                        </p:tav>
                                      </p:tavLst>
                                    </p:anim>
                                    <p:set>
                                      <p:cBhvr>
                                        <p:cTn id="16" dur="1" fill="hold">
                                          <p:stCondLst>
                                            <p:cond delay="499"/>
                                          </p:stCondLst>
                                        </p:cTn>
                                        <p:tgtEl>
                                          <p:spTgt spid="5"/>
                                        </p:tgtEl>
                                        <p:attrNameLst>
                                          <p:attrName>style.visibility</p:attrName>
                                        </p:attrNameLst>
                                      </p:cBhvr>
                                      <p:to>
                                        <p:strVal val="hidden"/>
                                      </p:to>
                                    </p:set>
                                  </p:childTnLst>
                                </p:cTn>
                              </p:par>
                              <p:par>
                                <p:cTn id="17" presetID="2" presetClass="exit" presetSubtype="9" fill="hold" nodeType="with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0-ppt_w/2"/>
                                          </p:val>
                                        </p:tav>
                                      </p:tavLst>
                                    </p:anim>
                                    <p:anim calcmode="lin" valueType="num">
                                      <p:cBhvr additive="base">
                                        <p:cTn id="19" dur="500"/>
                                        <p:tgtEl>
                                          <p:spTgt spid="4"/>
                                        </p:tgtEl>
                                        <p:attrNameLst>
                                          <p:attrName>ppt_y</p:attrName>
                                        </p:attrNameLst>
                                      </p:cBhvr>
                                      <p:tavLst>
                                        <p:tav tm="0">
                                          <p:val>
                                            <p:strVal val="ppt_y"/>
                                          </p:val>
                                        </p:tav>
                                        <p:tav tm="100000">
                                          <p:val>
                                            <p:strVal val="0-ppt_h/2"/>
                                          </p:val>
                                        </p:tav>
                                      </p:tavLst>
                                    </p:anim>
                                    <p:set>
                                      <p:cBhvr>
                                        <p:cTn id="20" dur="1" fill="hold">
                                          <p:stCondLst>
                                            <p:cond delay="499"/>
                                          </p:stCondLst>
                                        </p:cTn>
                                        <p:tgtEl>
                                          <p:spTgt spid="4"/>
                                        </p:tgtEl>
                                        <p:attrNameLst>
                                          <p:attrName>style.visibility</p:attrName>
                                        </p:attrNameLst>
                                      </p:cBhvr>
                                      <p:to>
                                        <p:strVal val="hidden"/>
                                      </p:to>
                                    </p:set>
                                  </p:childTnLst>
                                </p:cTn>
                              </p:par>
                              <p:par>
                                <p:cTn id="21" presetID="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1179195"/>
            <a:chOff x="1643" y="3029"/>
            <a:chExt cx="10206" cy="1222"/>
          </a:xfrm>
        </p:grpSpPr>
        <p:sp>
          <p:nvSpPr>
            <p:cNvPr id="25" name="Rounded Rectangle 24"/>
            <p:cNvSpPr/>
            <p:nvPr/>
          </p:nvSpPr>
          <p:spPr>
            <a:xfrm>
              <a:off x="1643" y="3029"/>
              <a:ext cx="10206" cy="1222"/>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029"/>
              <a:ext cx="10064" cy="1095"/>
            </a:xfrm>
            <a:prstGeom prst="rect">
              <a:avLst/>
            </a:prstGeom>
            <a:noFill/>
          </p:spPr>
          <p:txBody>
            <a:bodyPr wrap="square" rtlCol="0">
              <a:noAutofit/>
            </a:bodyPr>
            <a:p>
              <a:pPr algn="l">
                <a:lnSpc>
                  <a:spcPct val="130000"/>
                </a:lnSpc>
              </a:pPr>
              <a:r>
                <a:rPr lang="vi-VN" altLang="en-US" sz="1600">
                  <a:latin typeface="Paytone One" charset="0"/>
                  <a:cs typeface="Paytone One" charset="0"/>
                  <a:sym typeface="+mn-ea"/>
                </a:rPr>
                <a:t>Câu 5: Hồ Chí Minh chỉ rằng, đại đoàn kết dân tộc không chỉ là mục tiêu của Đảng, mà còn là nhiệm vụ của cả dân tộc. Điều này, Hồ Chí Minh đã thể hiện quan điểm nào của chủ nghĩa Mác – Lênin</a:t>
              </a:r>
              <a:endParaRPr lang="vi-VN" altLang="en-US" sz="1600">
                <a:latin typeface="Paytone One" charset="0"/>
                <a:cs typeface="Paytone One" charset="0"/>
                <a:sym typeface="+mn-ea"/>
              </a:endParaRPr>
            </a:p>
          </p:txBody>
        </p:sp>
      </p:grpSp>
      <p:grpSp>
        <p:nvGrpSpPr>
          <p:cNvPr id="3" name="Group 2"/>
          <p:cNvGrpSpPr/>
          <p:nvPr/>
        </p:nvGrpSpPr>
        <p:grpSpPr>
          <a:xfrm>
            <a:off x="601345" y="2129155"/>
            <a:ext cx="3164840" cy="697869"/>
            <a:chOff x="1643" y="3029"/>
            <a:chExt cx="2823" cy="753"/>
          </a:xfrm>
        </p:grpSpPr>
        <p:sp>
          <p:nvSpPr>
            <p:cNvPr id="4" name="Rounded Rectangle 3"/>
            <p:cNvSpPr/>
            <p:nvPr/>
          </p:nvSpPr>
          <p:spPr>
            <a:xfrm>
              <a:off x="1643" y="3029"/>
              <a:ext cx="2822" cy="753"/>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A.Con người là tổng hòa của các mối quan hệ xã hội</a:t>
              </a:r>
              <a:endParaRPr lang="vi-VN" altLang="en-US" sz="1400">
                <a:latin typeface="Paytone One" charset="0"/>
                <a:cs typeface="Paytone One" charset="0"/>
                <a:sym typeface="+mn-ea"/>
              </a:endParaRPr>
            </a:p>
          </p:txBody>
        </p:sp>
      </p:grpSp>
      <p:grpSp>
        <p:nvGrpSpPr>
          <p:cNvPr id="6" name="Group 5"/>
          <p:cNvGrpSpPr/>
          <p:nvPr/>
        </p:nvGrpSpPr>
        <p:grpSpPr>
          <a:xfrm>
            <a:off x="591820" y="3723640"/>
            <a:ext cx="3226435" cy="881380"/>
            <a:chOff x="1643" y="3029"/>
            <a:chExt cx="2823" cy="605"/>
          </a:xfrm>
        </p:grpSpPr>
        <p:sp>
          <p:nvSpPr>
            <p:cNvPr id="7" name="Rounded Rectangle 6"/>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651" y="3029"/>
              <a:ext cx="2815"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C. Đấu tranh giai cấp là một động lực phát triển xã hội , có giai cấp đối kháng </a:t>
              </a:r>
              <a:endParaRPr lang="vi-VN" altLang="en-US" sz="1400">
                <a:latin typeface="Paytone One" charset="0"/>
                <a:cs typeface="Paytone One" charset="0"/>
                <a:sym typeface="+mn-ea"/>
              </a:endParaRPr>
            </a:p>
          </p:txBody>
        </p:sp>
      </p:grpSp>
      <p:grpSp>
        <p:nvGrpSpPr>
          <p:cNvPr id="9" name="Group 8"/>
          <p:cNvGrpSpPr/>
          <p:nvPr/>
        </p:nvGrpSpPr>
        <p:grpSpPr>
          <a:xfrm>
            <a:off x="5080000" y="2067560"/>
            <a:ext cx="2959735" cy="674700"/>
            <a:chOff x="1643" y="3029"/>
            <a:chExt cx="2823" cy="728"/>
          </a:xfrm>
        </p:grpSpPr>
        <p:sp>
          <p:nvSpPr>
            <p:cNvPr id="10" name="Rounded Rectangle 9"/>
            <p:cNvSpPr/>
            <p:nvPr/>
          </p:nvSpPr>
          <p:spPr>
            <a:xfrm>
              <a:off x="1643" y="3029"/>
              <a:ext cx="2822" cy="728"/>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B. Cách mạng là sự nghiệp của quần chúng</a:t>
              </a:r>
              <a:endParaRPr lang="vi-VN" altLang="en-US" sz="1400">
                <a:latin typeface="Paytone One" charset="0"/>
                <a:cs typeface="Paytone One" charset="0"/>
                <a:sym typeface="+mn-ea"/>
              </a:endParaRPr>
            </a:p>
          </p:txBody>
        </p:sp>
      </p:grpSp>
      <p:grpSp>
        <p:nvGrpSpPr>
          <p:cNvPr id="12" name="Group 11"/>
          <p:cNvGrpSpPr/>
          <p:nvPr/>
        </p:nvGrpSpPr>
        <p:grpSpPr>
          <a:xfrm>
            <a:off x="4906010" y="3734435"/>
            <a:ext cx="3133090" cy="726600"/>
            <a:chOff x="1643" y="3029"/>
            <a:chExt cx="2823" cy="784"/>
          </a:xfrm>
        </p:grpSpPr>
        <p:sp>
          <p:nvSpPr>
            <p:cNvPr id="13" name="Rounded Rectangle 12"/>
            <p:cNvSpPr/>
            <p:nvPr/>
          </p:nvSpPr>
          <p:spPr>
            <a:xfrm>
              <a:off x="1643" y="3029"/>
              <a:ext cx="2822" cy="784"/>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785" y="3029"/>
              <a:ext cx="2681" cy="539"/>
            </a:xfrm>
            <a:prstGeom prst="rect">
              <a:avLst/>
            </a:prstGeom>
            <a:noFill/>
          </p:spPr>
          <p:txBody>
            <a:bodyPr wrap="square" rtlCol="0">
              <a:noAutofit/>
            </a:bodyPr>
            <a:p>
              <a:pPr algn="ctr">
                <a:lnSpc>
                  <a:spcPct val="130000"/>
                </a:lnSpc>
              </a:pPr>
              <a:r>
                <a:rPr lang="vi-VN" altLang="en-US" sz="1200">
                  <a:latin typeface="Paytone One" charset="0"/>
                  <a:cs typeface="Paytone One" charset="0"/>
                  <a:sym typeface="+mn-ea"/>
                </a:rPr>
                <a:t>D. Con người giữ vai tro quyết định trong phương thức sản xuất</a:t>
              </a:r>
              <a:endParaRPr lang="vi-VN" altLang="en-US" sz="12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1179195"/>
            <a:chOff x="1643" y="3029"/>
            <a:chExt cx="10206" cy="1222"/>
          </a:xfrm>
        </p:grpSpPr>
        <p:sp>
          <p:nvSpPr>
            <p:cNvPr id="25" name="Rounded Rectangle 24"/>
            <p:cNvSpPr/>
            <p:nvPr/>
          </p:nvSpPr>
          <p:spPr>
            <a:xfrm>
              <a:off x="1643" y="3029"/>
              <a:ext cx="10206" cy="1222"/>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85" y="3029"/>
              <a:ext cx="10064" cy="1095"/>
            </a:xfrm>
            <a:prstGeom prst="rect">
              <a:avLst/>
            </a:prstGeom>
            <a:noFill/>
          </p:spPr>
          <p:txBody>
            <a:bodyPr wrap="square" rtlCol="0">
              <a:noAutofit/>
            </a:bodyPr>
            <a:p>
              <a:pPr algn="l">
                <a:lnSpc>
                  <a:spcPct val="130000"/>
                </a:lnSpc>
              </a:pPr>
              <a:r>
                <a:rPr lang="vi-VN" altLang="en-US" sz="1600">
                  <a:latin typeface="Paytone One" charset="0"/>
                  <a:cs typeface="Paytone One" charset="0"/>
                  <a:sym typeface="+mn-ea"/>
                </a:rPr>
                <a:t>Câu 5: Hồ Chí Minh chỉ rằng, đại đoàn kết dân tộc không chỉ là mục tiêu của Đảng, mà còn là nhiệm vụ của cả dân tộc. Điều này, Hồ Chí Minh đã thể hiện quan điểm nào của chủ nghĩa Mác – Lênin</a:t>
              </a:r>
              <a:endParaRPr lang="vi-VN" altLang="en-US" sz="1600">
                <a:latin typeface="Paytone One" charset="0"/>
                <a:cs typeface="Paytone One" charset="0"/>
                <a:sym typeface="+mn-ea"/>
              </a:endParaRPr>
            </a:p>
          </p:txBody>
        </p:sp>
      </p:grpSp>
      <p:grpSp>
        <p:nvGrpSpPr>
          <p:cNvPr id="3" name="Group 2"/>
          <p:cNvGrpSpPr/>
          <p:nvPr/>
        </p:nvGrpSpPr>
        <p:grpSpPr>
          <a:xfrm>
            <a:off x="-4356735" y="1923415"/>
            <a:ext cx="3164840" cy="697869"/>
            <a:chOff x="1643" y="3029"/>
            <a:chExt cx="2823" cy="753"/>
          </a:xfrm>
        </p:grpSpPr>
        <p:sp>
          <p:nvSpPr>
            <p:cNvPr id="4" name="Rounded Rectangle 3"/>
            <p:cNvSpPr/>
            <p:nvPr/>
          </p:nvSpPr>
          <p:spPr>
            <a:xfrm>
              <a:off x="1643" y="3029"/>
              <a:ext cx="2822" cy="753"/>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1785" y="3029"/>
              <a:ext cx="2681"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A.Con người là tổng hòa của các mối quan hệ xã hội</a:t>
              </a:r>
              <a:endParaRPr lang="vi-VN" altLang="en-US" sz="1400">
                <a:latin typeface="Paytone One" charset="0"/>
                <a:cs typeface="Paytone One" charset="0"/>
                <a:sym typeface="+mn-ea"/>
              </a:endParaRPr>
            </a:p>
          </p:txBody>
        </p:sp>
      </p:grpSp>
      <p:grpSp>
        <p:nvGrpSpPr>
          <p:cNvPr id="6" name="Group 5"/>
          <p:cNvGrpSpPr/>
          <p:nvPr/>
        </p:nvGrpSpPr>
        <p:grpSpPr>
          <a:xfrm>
            <a:off x="-4140835" y="3723640"/>
            <a:ext cx="3226435" cy="881380"/>
            <a:chOff x="1643" y="3029"/>
            <a:chExt cx="2823" cy="605"/>
          </a:xfrm>
        </p:grpSpPr>
        <p:sp>
          <p:nvSpPr>
            <p:cNvPr id="7" name="Rounded Rectangle 6"/>
            <p:cNvSpPr/>
            <p:nvPr/>
          </p:nvSpPr>
          <p:spPr>
            <a:xfrm>
              <a:off x="1643" y="3029"/>
              <a:ext cx="2822" cy="605"/>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651" y="3029"/>
              <a:ext cx="2815" cy="539"/>
            </a:xfrm>
            <a:prstGeom prst="rect">
              <a:avLst/>
            </a:prstGeom>
            <a:noFill/>
          </p:spPr>
          <p:txBody>
            <a:bodyPr wrap="square" rtlCol="0">
              <a:noAutofit/>
            </a:bodyPr>
            <a:p>
              <a:pPr algn="ctr">
                <a:lnSpc>
                  <a:spcPct val="130000"/>
                </a:lnSpc>
              </a:pPr>
              <a:r>
                <a:rPr lang="vi-VN" altLang="en-US" sz="1400">
                  <a:latin typeface="Paytone One" charset="0"/>
                  <a:cs typeface="Paytone One" charset="0"/>
                  <a:sym typeface="+mn-ea"/>
                </a:rPr>
                <a:t>C. Đấu tranh giai cấp là một động lực phát triển xã hội , có giai cấp đối kháng </a:t>
              </a:r>
              <a:endParaRPr lang="vi-VN" altLang="en-US" sz="1400">
                <a:latin typeface="Paytone One" charset="0"/>
                <a:cs typeface="Paytone One" charset="0"/>
                <a:sym typeface="+mn-ea"/>
              </a:endParaRPr>
            </a:p>
          </p:txBody>
        </p:sp>
      </p:grpSp>
      <p:grpSp>
        <p:nvGrpSpPr>
          <p:cNvPr id="9" name="Group 8"/>
          <p:cNvGrpSpPr/>
          <p:nvPr/>
        </p:nvGrpSpPr>
        <p:grpSpPr>
          <a:xfrm>
            <a:off x="2987675" y="2355215"/>
            <a:ext cx="2959735" cy="674700"/>
            <a:chOff x="1643" y="3029"/>
            <a:chExt cx="2823" cy="728"/>
          </a:xfrm>
        </p:grpSpPr>
        <p:sp>
          <p:nvSpPr>
            <p:cNvPr id="10" name="Rounded Rectangle 9"/>
            <p:cNvSpPr/>
            <p:nvPr/>
          </p:nvSpPr>
          <p:spPr>
            <a:xfrm>
              <a:off x="1643" y="3029"/>
              <a:ext cx="2822" cy="728"/>
            </a:xfrm>
            <a:prstGeom prst="roundRect">
              <a:avLst/>
            </a:prstGeom>
            <a:solidFill>
              <a:srgbClr val="8CC288"/>
            </a:solid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785" y="3029"/>
              <a:ext cx="2681" cy="539"/>
            </a:xfrm>
            <a:prstGeom prst="rect">
              <a:avLst/>
            </a:prstGeom>
            <a:noFill/>
          </p:spPr>
          <p:txBody>
            <a:bodyPr wrap="square" rtlCol="0">
              <a:noAutofit/>
            </a:bodyPr>
            <a:p>
              <a:pPr algn="ctr">
                <a:lnSpc>
                  <a:spcPct val="130000"/>
                </a:lnSpc>
              </a:pPr>
              <a:r>
                <a:rPr lang="vi-VN" altLang="en-US" sz="1400">
                  <a:solidFill>
                    <a:schemeClr val="bg1"/>
                  </a:solidFill>
                  <a:latin typeface="Paytone One" charset="0"/>
                  <a:cs typeface="Paytone One" charset="0"/>
                  <a:sym typeface="+mn-ea"/>
                </a:rPr>
                <a:t>B. Cách mạng là sự nghiệp của quần chúng</a:t>
              </a:r>
              <a:endParaRPr lang="vi-VN" altLang="en-US" sz="1400">
                <a:solidFill>
                  <a:schemeClr val="bg1"/>
                </a:solidFill>
                <a:latin typeface="Paytone One" charset="0"/>
                <a:cs typeface="Paytone One" charset="0"/>
                <a:sym typeface="+mn-ea"/>
              </a:endParaRPr>
            </a:p>
          </p:txBody>
        </p:sp>
      </p:grpSp>
      <p:grpSp>
        <p:nvGrpSpPr>
          <p:cNvPr id="12" name="Group 11"/>
          <p:cNvGrpSpPr/>
          <p:nvPr/>
        </p:nvGrpSpPr>
        <p:grpSpPr>
          <a:xfrm>
            <a:off x="10260330" y="3878580"/>
            <a:ext cx="3133090" cy="726600"/>
            <a:chOff x="1643" y="3029"/>
            <a:chExt cx="2823" cy="784"/>
          </a:xfrm>
        </p:grpSpPr>
        <p:sp>
          <p:nvSpPr>
            <p:cNvPr id="13" name="Rounded Rectangle 12"/>
            <p:cNvSpPr/>
            <p:nvPr/>
          </p:nvSpPr>
          <p:spPr>
            <a:xfrm>
              <a:off x="1643" y="3029"/>
              <a:ext cx="2822" cy="784"/>
            </a:xfrm>
            <a:prstGeom prst="roundRect">
              <a:avLst/>
            </a:prstGeom>
            <a:solidFill>
              <a:schemeClr val="bg1"/>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1785" y="3029"/>
              <a:ext cx="2681" cy="539"/>
            </a:xfrm>
            <a:prstGeom prst="rect">
              <a:avLst/>
            </a:prstGeom>
            <a:noFill/>
          </p:spPr>
          <p:txBody>
            <a:bodyPr wrap="square" rtlCol="0">
              <a:noAutofit/>
            </a:bodyPr>
            <a:p>
              <a:pPr algn="ctr">
                <a:lnSpc>
                  <a:spcPct val="130000"/>
                </a:lnSpc>
              </a:pPr>
              <a:r>
                <a:rPr lang="vi-VN" altLang="en-US" sz="1200">
                  <a:latin typeface="Paytone One" charset="0"/>
                  <a:cs typeface="Paytone One" charset="0"/>
                  <a:sym typeface="+mn-ea"/>
                </a:rPr>
                <a:t>D. Con người giữ vai tro quyết định trong phương thức sản xuất</a:t>
              </a:r>
              <a:endParaRPr lang="vi-VN" altLang="en-US" sz="1200">
                <a:latin typeface="Paytone One" charset="0"/>
                <a:cs typeface="Paytone One" charset="0"/>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9" name="Group 8"/>
          <p:cNvGrpSpPr/>
          <p:nvPr/>
        </p:nvGrpSpPr>
        <p:grpSpPr>
          <a:xfrm>
            <a:off x="1855470" y="1052195"/>
            <a:ext cx="5380355" cy="4091305"/>
            <a:chOff x="3036" y="1657"/>
            <a:chExt cx="8473" cy="6443"/>
          </a:xfrm>
        </p:grpSpPr>
        <p:sp>
          <p:nvSpPr>
            <p:cNvPr id="4" name="Round Same Side Corner Rectangle 3"/>
            <p:cNvSpPr/>
            <p:nvPr/>
          </p:nvSpPr>
          <p:spPr>
            <a:xfrm>
              <a:off x="3036" y="1657"/>
              <a:ext cx="8473" cy="6443"/>
            </a:xfrm>
            <a:prstGeom prst="round2SameRect">
              <a:avLst/>
            </a:prstGeom>
            <a:solidFill>
              <a:schemeClr val="bg1"/>
            </a:solidFill>
            <a:ln>
              <a:noFill/>
            </a:ln>
            <a:effectLst>
              <a:outerShdw blurRad="215900" dist="279400" dir="20760000" algn="tl" rotWithShape="0">
                <a:prstClr val="black">
                  <a:alpha val="49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Text Box 4"/>
            <p:cNvSpPr txBox="1"/>
            <p:nvPr/>
          </p:nvSpPr>
          <p:spPr>
            <a:xfrm>
              <a:off x="3175" y="4163"/>
              <a:ext cx="8279" cy="1458"/>
            </a:xfrm>
            <a:prstGeom prst="rect">
              <a:avLst/>
            </a:prstGeom>
            <a:noFill/>
          </p:spPr>
          <p:txBody>
            <a:bodyPr wrap="square" rtlCol="0">
              <a:noAutofit/>
            </a:bodyPr>
            <a:p>
              <a:pPr algn="ctr"/>
              <a:r>
                <a:rPr lang="vi-VN" altLang="en-US" sz="4400">
                  <a:latin typeface="Alfa Slab One" panose="00000500000000000000" charset="0"/>
                  <a:cs typeface="Alfa Slab One" panose="00000500000000000000" charset="0"/>
                </a:rPr>
                <a:t>The End</a:t>
              </a:r>
              <a:r>
                <a:rPr lang="vi-VN" altLang="en-US" sz="2400">
                  <a:latin typeface="Alfa Slab One" panose="00000500000000000000" charset="0"/>
                  <a:cs typeface="Alfa Slab One" panose="00000500000000000000" charset="0"/>
                </a:rPr>
                <a:t>.</a:t>
              </a:r>
              <a:endParaRPr lang="vi-VN" altLang="en-US" sz="2400">
                <a:latin typeface="Alfa Slab One" panose="00000500000000000000" charset="0"/>
                <a:cs typeface="Alfa Slab One" panose="00000500000000000000" charset="0"/>
              </a:endParaRPr>
            </a:p>
          </p:txBody>
        </p:sp>
      </p:grpSp>
      <p:sp>
        <p:nvSpPr>
          <p:cNvPr id="10" name="Freeform 5"/>
          <p:cNvSpPr/>
          <p:nvPr/>
        </p:nvSpPr>
        <p:spPr>
          <a:xfrm>
            <a:off x="7668260" y="339725"/>
            <a:ext cx="960755" cy="1403773"/>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1"/>
            <a:stretch>
              <a:fillRect/>
            </a:stretch>
          </a:blipFill>
        </p:spPr>
      </p:sp>
      <p:sp>
        <p:nvSpPr>
          <p:cNvPr id="52" name="Freeform 9"/>
          <p:cNvSpPr/>
          <p:nvPr/>
        </p:nvSpPr>
        <p:spPr>
          <a:xfrm>
            <a:off x="323850" y="339725"/>
            <a:ext cx="1104900" cy="1495213"/>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2"/>
            <a:stretch>
              <a:fillRect/>
            </a:stretch>
          </a:blipFill>
        </p:spPr>
      </p:sp>
      <p:sp>
        <p:nvSpPr>
          <p:cNvPr id="53" name="Freeform 8"/>
          <p:cNvSpPr/>
          <p:nvPr/>
        </p:nvSpPr>
        <p:spPr>
          <a:xfrm>
            <a:off x="251460" y="3507528"/>
            <a:ext cx="1268730" cy="1614593"/>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0-#ppt_w/2"/>
                                          </p:val>
                                        </p:tav>
                                        <p:tav tm="100000">
                                          <p:val>
                                            <p:strVal val="#ppt_x"/>
                                          </p:val>
                                        </p:tav>
                                      </p:tavLst>
                                    </p:anim>
                                    <p:anim calcmode="lin" valueType="num">
                                      <p:cBhvr additive="base">
                                        <p:cTn id="16" dur="500" fill="hold"/>
                                        <p:tgtEl>
                                          <p:spTgt spid="52"/>
                                        </p:tgtEl>
                                        <p:attrNameLst>
                                          <p:attrName>ppt_y</p:attrName>
                                        </p:attrNameLst>
                                      </p:cBhvr>
                                      <p:tavLst>
                                        <p:tav tm="0">
                                          <p:val>
                                            <p:strVal val="#ppt_y"/>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0-#ppt_w/2"/>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1" name="Group 20"/>
          <p:cNvGrpSpPr/>
          <p:nvPr/>
        </p:nvGrpSpPr>
        <p:grpSpPr>
          <a:xfrm rot="10800000">
            <a:off x="2155190" y="2715895"/>
            <a:ext cx="4342130" cy="2019935"/>
            <a:chOff x="3394" y="983"/>
            <a:chExt cx="6838" cy="3181"/>
          </a:xfrm>
        </p:grpSpPr>
        <p:sp>
          <p:nvSpPr>
            <p:cNvPr id="22" name="Isosceles Triangle 21"/>
            <p:cNvSpPr/>
            <p:nvPr/>
          </p:nvSpPr>
          <p:spPr>
            <a:xfrm>
              <a:off x="3394" y="983"/>
              <a:ext cx="6838" cy="3181"/>
            </a:xfrm>
            <a:prstGeom prst="triangle">
              <a:avLst/>
            </a:prstGeom>
            <a:solidFill>
              <a:schemeClr val="bg1"/>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rot="10800000">
              <a:off x="4785" y="2243"/>
              <a:ext cx="4002" cy="1695"/>
            </a:xfrm>
            <a:prstGeom prst="rect">
              <a:avLst/>
            </a:prstGeom>
            <a:noFill/>
          </p:spPr>
          <p:txBody>
            <a:bodyPr wrap="square" rtlCol="0">
              <a:spAutoFit/>
            </a:bodyPr>
            <a:p>
              <a:pPr algn="ctr"/>
              <a:r>
                <a:rPr lang="vi-VN" altLang="en-US" sz="1600">
                  <a:latin typeface="Paytone One" charset="0"/>
                  <a:cs typeface="Paytone One" charset="0"/>
                </a:rPr>
                <a:t>Giải pháp nhằm thực hiện chính sách đại đoàn kết toàn dân tộc ở Việt Nam</a:t>
              </a:r>
              <a:endParaRPr lang="vi-VN" altLang="en-US" sz="1600">
                <a:latin typeface="Paytone One" charset="0"/>
                <a:cs typeface="Paytone One" charset="0"/>
              </a:endParaRPr>
            </a:p>
          </p:txBody>
        </p:sp>
      </p:grpSp>
      <p:grpSp>
        <p:nvGrpSpPr>
          <p:cNvPr id="12" name="Group 11"/>
          <p:cNvGrpSpPr/>
          <p:nvPr/>
        </p:nvGrpSpPr>
        <p:grpSpPr>
          <a:xfrm rot="0">
            <a:off x="2155190" y="624205"/>
            <a:ext cx="4342130" cy="2019300"/>
            <a:chOff x="3394" y="983"/>
            <a:chExt cx="6838" cy="3180"/>
          </a:xfrm>
        </p:grpSpPr>
        <p:sp>
          <p:nvSpPr>
            <p:cNvPr id="13" name="Isosceles Triangle 12"/>
            <p:cNvSpPr/>
            <p:nvPr/>
          </p:nvSpPr>
          <p:spPr>
            <a:xfrm>
              <a:off x="3394" y="983"/>
              <a:ext cx="6838" cy="3181"/>
            </a:xfrm>
            <a:prstGeom prst="triangle">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4969" y="2739"/>
              <a:ext cx="3818" cy="1016"/>
            </a:xfrm>
            <a:prstGeom prst="rect">
              <a:avLst/>
            </a:prstGeom>
            <a:noFill/>
          </p:spPr>
          <p:txBody>
            <a:bodyPr wrap="square" rtlCol="0">
              <a:spAutoFit/>
            </a:bodyPr>
            <a:p>
              <a:pPr algn="ctr"/>
              <a:r>
                <a:rPr lang="vi-VN" altLang="en-US">
                  <a:latin typeface="Paytone One" charset="0"/>
                  <a:cs typeface="Paytone One" charset="0"/>
                </a:rPr>
                <a:t>Đặc điểm dân tộc Việt Nam</a:t>
              </a:r>
              <a:endParaRPr lang="vi-VN" altLang="en-US">
                <a:latin typeface="Paytone One" charset="0"/>
                <a:cs typeface="Paytone One" charset="0"/>
              </a:endParaRPr>
            </a:p>
          </p:txBody>
        </p:sp>
      </p:grpSp>
      <p:sp>
        <p:nvSpPr>
          <p:cNvPr id="10" name="Freeform 5"/>
          <p:cNvSpPr/>
          <p:nvPr/>
        </p:nvSpPr>
        <p:spPr>
          <a:xfrm>
            <a:off x="8028305" y="123825"/>
            <a:ext cx="817245" cy="1243965"/>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2" name="Freeform 9"/>
          <p:cNvSpPr/>
          <p:nvPr/>
        </p:nvSpPr>
        <p:spPr>
          <a:xfrm>
            <a:off x="7941945" y="3475990"/>
            <a:ext cx="1104900" cy="1495213"/>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6"/>
          <p:cNvGrpSpPr/>
          <p:nvPr/>
        </p:nvGrpSpPr>
        <p:grpSpPr>
          <a:xfrm>
            <a:off x="179705" y="123190"/>
            <a:ext cx="4466590" cy="644525"/>
            <a:chOff x="1643" y="3029"/>
            <a:chExt cx="10206" cy="1361"/>
          </a:xfrm>
        </p:grpSpPr>
        <p:sp>
          <p:nvSpPr>
            <p:cNvPr id="14" name="Rounded Rectangle 13"/>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870" y="3303"/>
              <a:ext cx="9658" cy="974"/>
            </a:xfrm>
            <a:prstGeom prst="rect">
              <a:avLst/>
            </a:prstGeom>
            <a:noFill/>
          </p:spPr>
          <p:txBody>
            <a:bodyPr wrap="square" rtlCol="0">
              <a:noAutofit/>
            </a:bodyPr>
            <a:p>
              <a:pPr algn="ctr">
                <a:lnSpc>
                  <a:spcPct val="100000"/>
                </a:lnSpc>
              </a:pPr>
              <a:r>
                <a:rPr lang="vi-VN" altLang="en-US">
                  <a:latin typeface="Paytone One" charset="0"/>
                  <a:cs typeface="Paytone One" charset="0"/>
                </a:rPr>
                <a:t>Đặc điểm dân tộc Việt Nam</a:t>
              </a:r>
              <a:endParaRPr lang="vi-VN" altLang="en-US">
                <a:latin typeface="Paytone One" charset="0"/>
                <a:cs typeface="Paytone One" charset="0"/>
              </a:endParaRPr>
            </a:p>
          </p:txBody>
        </p:sp>
      </p:grpSp>
      <p:grpSp>
        <p:nvGrpSpPr>
          <p:cNvPr id="17" name="Group 16"/>
          <p:cNvGrpSpPr/>
          <p:nvPr/>
        </p:nvGrpSpPr>
        <p:grpSpPr>
          <a:xfrm>
            <a:off x="822325" y="987425"/>
            <a:ext cx="7119620" cy="4049395"/>
            <a:chOff x="1643" y="3029"/>
            <a:chExt cx="10297" cy="1361"/>
          </a:xfrm>
          <a:effectLst/>
        </p:grpSpPr>
        <p:sp>
          <p:nvSpPr>
            <p:cNvPr id="18" name="Rounded Rectangle 17"/>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Text Box 18"/>
            <p:cNvSpPr txBox="1"/>
            <p:nvPr/>
          </p:nvSpPr>
          <p:spPr>
            <a:xfrm>
              <a:off x="1838" y="3029"/>
              <a:ext cx="10102" cy="1339"/>
            </a:xfrm>
            <a:prstGeom prst="rect">
              <a:avLst/>
            </a:prstGeom>
            <a:noFill/>
          </p:spPr>
          <p:txBody>
            <a:bodyPr wrap="square" rtlCol="0">
              <a:noAutofit/>
            </a:bodyPr>
            <a:p>
              <a:pPr algn="l">
                <a:lnSpc>
                  <a:spcPct val="190000"/>
                </a:lnSpc>
              </a:pPr>
              <a:r>
                <a:rPr lang="vi-VN" altLang="en-US" sz="1400">
                  <a:latin typeface="Paytone One" charset="0"/>
                  <a:cs typeface="Paytone One" charset="0"/>
                </a:rPr>
                <a:t>-</a:t>
              </a:r>
              <a:r>
                <a:rPr lang="vi-VN" altLang="en-US" sz="1400">
                  <a:latin typeface="Alfa Slab One" panose="00000500000000000000" charset="0"/>
                  <a:cs typeface="Alfa Slab One" panose="00000500000000000000" charset="0"/>
                </a:rPr>
                <a:t> Có sự chênh lệch về số dân giữa các tộc người:</a:t>
              </a:r>
              <a:endParaRPr lang="vi-VN" altLang="en-US" sz="1400">
                <a:latin typeface="Alfa Slab One" panose="00000500000000000000" charset="0"/>
                <a:cs typeface="Alfa Slab One" panose="00000500000000000000" charset="0"/>
              </a:endParaRPr>
            </a:p>
            <a:p>
              <a:pPr marL="10795" indent="-10795" algn="l" defTabSz="914400">
                <a:lnSpc>
                  <a:spcPct val="190000"/>
                </a:lnSpc>
                <a:tabLst>
                  <a:tab pos="228600" algn="l"/>
                </a:tabLst>
              </a:pPr>
              <a:r>
                <a:rPr lang="vi-VN" altLang="en-US" sz="1400">
                  <a:latin typeface="Alfa Slab One" panose="00000500000000000000" charset="0"/>
                  <a:cs typeface="Alfa Slab One" panose="00000500000000000000" charset="0"/>
                </a:rPr>
                <a:t>+ Việt Nam có 54 dân tộc trong đó dân tộc Kinh chiếm 85,7% dân số cả nước, 53 dân tộc thiểu số chiếm 14,3% dân số.</a:t>
              </a:r>
              <a:br>
                <a:rPr lang="vi-VN" altLang="en-US" sz="1400">
                  <a:latin typeface="Alfa Slab One" panose="00000500000000000000" charset="0"/>
                  <a:cs typeface="Alfa Slab One" panose="00000500000000000000" charset="0"/>
                </a:rPr>
              </a:br>
              <a:r>
                <a:rPr lang="vi-VN" altLang="en-US" sz="1400">
                  <a:latin typeface="Alfa Slab One" panose="00000500000000000000" charset="0"/>
                  <a:cs typeface="Alfa Slab One" panose="00000500000000000000" charset="0"/>
                </a:rPr>
                <a:t>+ Tỷ lệ số dân giữa các dân tộc cũng không đồng đều, có dân tộc với số dân lớn hơn 1 triệu người nhưng có dân tộc với số dân chỉ vài ba trăm</a:t>
              </a:r>
              <a:endParaRPr lang="vi-VN" altLang="en-US" sz="1400">
                <a:latin typeface="Alfa Slab One" panose="00000500000000000000" charset="0"/>
                <a:cs typeface="Alfa Slab One" panose="00000500000000000000" charset="0"/>
              </a:endParaRPr>
            </a:p>
            <a:p>
              <a:pPr marL="10795" indent="-10795" algn="l" defTabSz="914400">
                <a:lnSpc>
                  <a:spcPct val="190000"/>
                </a:lnSpc>
              </a:pPr>
              <a:r>
                <a:rPr lang="vi-VN" altLang="en-US" sz="1400">
                  <a:latin typeface="Alfa Slab One" panose="00000500000000000000" charset="0"/>
                  <a:cs typeface="Alfa Slab One" panose="00000500000000000000" charset="0"/>
                </a:rPr>
                <a:t>+ Do vậy việc phát triển số dân hợp lý cho các dân tộc thiểu số, đặc biệt đối với những dân tộc thiểu số rất ít người đang được Đảng và Nhà nước Việt Nam có chính sách quan tâm đặc biệt</a:t>
              </a:r>
              <a:endParaRPr lang="vi-VN" altLang="en-US" sz="1400">
                <a:latin typeface="Alfa Slab One" panose="00000500000000000000" charset="0"/>
                <a:cs typeface="Alfa Slab One" panose="00000500000000000000"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0-ppt_h/2"/>
                                          </p:val>
                                        </p:tav>
                                      </p:tavLst>
                                    </p:anim>
                                    <p:set>
                                      <p:cBhvr>
                                        <p:cTn id="8" dur="1" fill="hold">
                                          <p:stCondLst>
                                            <p:cond delay="499"/>
                                          </p:stCondLst>
                                        </p:cTn>
                                        <p:tgtEl>
                                          <p:spTgt spid="12"/>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1"/>
                                        </p:tgtEl>
                                        <p:attrNameLst>
                                          <p:attrName>ppt_x</p:attrName>
                                        </p:attrNameLst>
                                      </p:cBhvr>
                                      <p:tavLst>
                                        <p:tav tm="0">
                                          <p:val>
                                            <p:strVal val="ppt_x"/>
                                          </p:val>
                                        </p:tav>
                                        <p:tav tm="100000">
                                          <p:val>
                                            <p:strVal val="ppt_x"/>
                                          </p:val>
                                        </p:tav>
                                      </p:tavLst>
                                    </p:anim>
                                    <p:anim calcmode="lin" valueType="num">
                                      <p:cBhvr additive="base">
                                        <p:cTn id="11" dur="500"/>
                                        <p:tgtEl>
                                          <p:spTgt spid="21"/>
                                        </p:tgtEl>
                                        <p:attrNameLst>
                                          <p:attrName>ppt_y</p:attrName>
                                        </p:attrNameLst>
                                      </p:cBhvr>
                                      <p:tavLst>
                                        <p:tav tm="0">
                                          <p:val>
                                            <p:strVal val="ppt_y"/>
                                          </p:val>
                                        </p:tav>
                                        <p:tav tm="100000">
                                          <p:val>
                                            <p:strVal val="1+ppt_h/2"/>
                                          </p:val>
                                        </p:tav>
                                      </p:tavLst>
                                    </p:anim>
                                    <p:set>
                                      <p:cBhvr>
                                        <p:cTn id="12" dur="1" fill="hold">
                                          <p:stCondLst>
                                            <p:cond delay="499"/>
                                          </p:stCondLst>
                                        </p:cTn>
                                        <p:tgtEl>
                                          <p:spTgt spid="21"/>
                                        </p:tgtEl>
                                        <p:attrNameLst>
                                          <p:attrName>style.visibility</p:attrName>
                                        </p:attrNameLst>
                                      </p:cBhvr>
                                      <p:to>
                                        <p:strVal val="hidden"/>
                                      </p:to>
                                    </p:se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500" fill="hold"/>
                                        <p:tgtEl>
                                          <p:spTgt spid="52"/>
                                        </p:tgtEl>
                                        <p:attrNameLst>
                                          <p:attrName>ppt_x</p:attrName>
                                        </p:attrNameLst>
                                      </p:cBhvr>
                                      <p:tavLst>
                                        <p:tav tm="0">
                                          <p:val>
                                            <p:strVal val="1+#ppt_w/2"/>
                                          </p:val>
                                        </p:tav>
                                        <p:tav tm="100000">
                                          <p:val>
                                            <p:strVal val="#ppt_x"/>
                                          </p:val>
                                        </p:tav>
                                      </p:tavLst>
                                    </p:anim>
                                    <p:anim calcmode="lin" valueType="num">
                                      <p:cBhvr additive="base">
                                        <p:cTn id="21" dur="500" fill="hold"/>
                                        <p:tgtEl>
                                          <p:spTgt spid="52"/>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822325" y="987425"/>
            <a:ext cx="7119620" cy="4049395"/>
            <a:chOff x="1643" y="3029"/>
            <a:chExt cx="10297" cy="1361"/>
          </a:xfrm>
          <a:effectLst/>
        </p:grpSpPr>
        <p:sp>
          <p:nvSpPr>
            <p:cNvPr id="3" name="Rounded Rectangle 2"/>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1838" y="3029"/>
              <a:ext cx="10102" cy="1339"/>
            </a:xfrm>
            <a:prstGeom prst="rect">
              <a:avLst/>
            </a:prstGeom>
            <a:noFill/>
          </p:spPr>
          <p:txBody>
            <a:bodyPr wrap="square" rtlCol="0">
              <a:noAutofit/>
            </a:bodyPr>
            <a:p>
              <a:pPr algn="l">
                <a:lnSpc>
                  <a:spcPct val="190000"/>
                </a:lnSpc>
              </a:pPr>
              <a:r>
                <a:rPr lang="vi-VN" altLang="en-US" sz="1400">
                  <a:latin typeface="Paytone One" charset="0"/>
                  <a:cs typeface="Paytone One" charset="0"/>
                </a:rPr>
                <a:t>-</a:t>
              </a:r>
              <a:r>
                <a:rPr lang="vi-VN" altLang="en-US" sz="1400">
                  <a:latin typeface="Alfa Slab One" panose="00000500000000000000" charset="0"/>
                  <a:cs typeface="Alfa Slab One" panose="00000500000000000000" charset="0"/>
                </a:rPr>
                <a:t> Có sự chênh lệch về số dân giữa các tộc người:</a:t>
              </a:r>
              <a:endParaRPr lang="vi-VN" altLang="en-US" sz="1400">
                <a:latin typeface="Alfa Slab One" panose="00000500000000000000" charset="0"/>
                <a:cs typeface="Alfa Slab One" panose="00000500000000000000" charset="0"/>
              </a:endParaRPr>
            </a:p>
            <a:p>
              <a:pPr marL="10795" indent="-10795" algn="l" defTabSz="914400">
                <a:lnSpc>
                  <a:spcPct val="190000"/>
                </a:lnSpc>
                <a:tabLst>
                  <a:tab pos="228600" algn="l"/>
                </a:tabLst>
              </a:pPr>
              <a:r>
                <a:rPr lang="vi-VN" altLang="en-US" sz="1400">
                  <a:latin typeface="Alfa Slab One" panose="00000500000000000000" charset="0"/>
                  <a:cs typeface="Alfa Slab One" panose="00000500000000000000" charset="0"/>
                </a:rPr>
                <a:t>+ Việt Nam có 54 dân tộc trong đó dân tộc Kinh chiếm 85,7% dân số cả nước, 53 dân tộc thiểu số chiếm 14,3% dân số.</a:t>
              </a:r>
              <a:br>
                <a:rPr lang="vi-VN" altLang="en-US" sz="1400">
                  <a:latin typeface="Alfa Slab One" panose="00000500000000000000" charset="0"/>
                  <a:cs typeface="Alfa Slab One" panose="00000500000000000000" charset="0"/>
                </a:rPr>
              </a:br>
              <a:r>
                <a:rPr lang="vi-VN" altLang="en-US" sz="1400">
                  <a:latin typeface="Alfa Slab One" panose="00000500000000000000" charset="0"/>
                  <a:cs typeface="Alfa Slab One" panose="00000500000000000000" charset="0"/>
                </a:rPr>
                <a:t>+ Tỷ lệ số dân giữa các dân tộc cũng không đồng đều, có dân tộc với số dân lớn hơn 1 triệu người nhưng có dân tộc với số dân chỉ vài ba trăm</a:t>
              </a:r>
              <a:endParaRPr lang="vi-VN" altLang="en-US" sz="1400">
                <a:latin typeface="Alfa Slab One" panose="00000500000000000000" charset="0"/>
                <a:cs typeface="Alfa Slab One" panose="00000500000000000000" charset="0"/>
              </a:endParaRPr>
            </a:p>
            <a:p>
              <a:pPr marL="10795" indent="-10795" algn="l" defTabSz="914400">
                <a:lnSpc>
                  <a:spcPct val="190000"/>
                </a:lnSpc>
              </a:pPr>
              <a:r>
                <a:rPr lang="vi-VN" altLang="en-US" sz="1400">
                  <a:latin typeface="Alfa Slab One" panose="00000500000000000000" charset="0"/>
                  <a:cs typeface="Alfa Slab One" panose="00000500000000000000" charset="0"/>
                </a:rPr>
                <a:t>+ Do vậy việc phát triển số dân hợp lý cho các dân tộc thiểu số, đặc biệt đối với những dân tộc thiểu số rất ít người đang được Đảng và Nhà nước Việt Nam có chính sách quan tâm đặc biệt</a:t>
              </a:r>
              <a:endParaRPr lang="vi-VN" altLang="en-US" sz="1400">
                <a:latin typeface="Alfa Slab One" panose="00000500000000000000" charset="0"/>
                <a:cs typeface="Alfa Slab One" panose="00000500000000000000" charset="0"/>
              </a:endParaRPr>
            </a:p>
          </p:txBody>
        </p:sp>
      </p:grpSp>
      <p:sp>
        <p:nvSpPr>
          <p:cNvPr id="10" name="Freeform 5"/>
          <p:cNvSpPr/>
          <p:nvPr/>
        </p:nvSpPr>
        <p:spPr>
          <a:xfrm>
            <a:off x="8028305" y="123825"/>
            <a:ext cx="817245" cy="1243965"/>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2" name="Freeform 9"/>
          <p:cNvSpPr/>
          <p:nvPr/>
        </p:nvSpPr>
        <p:spPr>
          <a:xfrm>
            <a:off x="7941945" y="3475990"/>
            <a:ext cx="1104900" cy="1495213"/>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6"/>
          <p:cNvGrpSpPr/>
          <p:nvPr/>
        </p:nvGrpSpPr>
        <p:grpSpPr>
          <a:xfrm>
            <a:off x="179705" y="123190"/>
            <a:ext cx="4466590" cy="644525"/>
            <a:chOff x="1643" y="3029"/>
            <a:chExt cx="10206" cy="1361"/>
          </a:xfrm>
        </p:grpSpPr>
        <p:sp>
          <p:nvSpPr>
            <p:cNvPr id="14" name="Rounded Rectangle 13"/>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870" y="3303"/>
              <a:ext cx="9658" cy="974"/>
            </a:xfrm>
            <a:prstGeom prst="rect">
              <a:avLst/>
            </a:prstGeom>
            <a:noFill/>
          </p:spPr>
          <p:txBody>
            <a:bodyPr wrap="square" rtlCol="0">
              <a:noAutofit/>
            </a:bodyPr>
            <a:p>
              <a:pPr algn="ctr">
                <a:lnSpc>
                  <a:spcPct val="100000"/>
                </a:lnSpc>
              </a:pPr>
              <a:r>
                <a:rPr lang="vi-VN" altLang="en-US">
                  <a:latin typeface="Paytone One" charset="0"/>
                  <a:cs typeface="Paytone One" charset="0"/>
                </a:rPr>
                <a:t>Đặc điểm dân tộc Việt Nam</a:t>
              </a:r>
              <a:endParaRPr lang="vi-VN" altLang="en-US">
                <a:latin typeface="Paytone One" charset="0"/>
                <a:cs typeface="Paytone One" charset="0"/>
              </a:endParaRPr>
            </a:p>
          </p:txBody>
        </p:sp>
      </p:grpSp>
      <p:grpSp>
        <p:nvGrpSpPr>
          <p:cNvPr id="17" name="Group 16"/>
          <p:cNvGrpSpPr/>
          <p:nvPr/>
        </p:nvGrpSpPr>
        <p:grpSpPr>
          <a:xfrm>
            <a:off x="836930" y="915035"/>
            <a:ext cx="7119620" cy="4049395"/>
            <a:chOff x="1643" y="3029"/>
            <a:chExt cx="10297" cy="1361"/>
          </a:xfrm>
          <a:effectLst/>
        </p:grpSpPr>
        <p:sp>
          <p:nvSpPr>
            <p:cNvPr id="18" name="Rounded Rectangle 17"/>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Text Box 18"/>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Các dân tộc cư trú xen kẽ nhau</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Tính chất chuyển cư tạo nên bản đồ tư tưởng của dân tộc trở nên phân tán, xen kẽ và làm cho dân tộc ở Việt Nam không có lãnh thổ người riêng.</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Không có một dân tộc nào ở Việt Nam cư trú tập trung và duy nhất trên một địa bàn.</a:t>
              </a:r>
              <a:br>
                <a:rPr lang="vi-VN" altLang="en-US" sz="1400">
                  <a:latin typeface="Alfa Slab One" panose="00000500000000000000" charset="0"/>
                  <a:cs typeface="Alfa Slab One" panose="00000500000000000000" charset="0"/>
                </a:rPr>
              </a:br>
              <a:r>
                <a:rPr lang="vi-VN" altLang="en-US" sz="1400">
                  <a:latin typeface="Alfa Slab One" panose="00000500000000000000" charset="0"/>
                  <a:cs typeface="Alfa Slab One" panose="00000500000000000000" charset="0"/>
                </a:rPr>
                <a:t>=&gt; </a:t>
              </a:r>
              <a:r>
                <a:rPr lang="vi-VN" altLang="en-US" sz="1400">
                  <a:latin typeface="Alfa Slab One" panose="00000500000000000000" charset="0"/>
                  <a:cs typeface="Alfa Slab One" panose="00000500000000000000" charset="0"/>
                </a:rPr>
                <a:t>Qua đó, các dân tộc tăng cường sự hiểu biết lẫn nhau, mở rộng giao lưu, giúp đỡ nhau cùng phát triển và tạo nên một nền văn hóa thống nhất, đa dạng. Nhưng có thể dễ xảy ra mâu thuẫn xung đột tạo kẽ hở để các thế lực thù địch lợi dụng phá hoại an ninh chính trị và sự thống nhất của đất nước</a:t>
              </a:r>
              <a:endParaRPr lang="vi-VN" altLang="en-US" sz="1400">
                <a:latin typeface="Alfa Slab One" panose="00000500000000000000" charset="0"/>
                <a:cs typeface="Alfa Slab One" panose="00000500000000000000" charset="0"/>
              </a:endParaRPr>
            </a:p>
          </p:txBody>
        </p:sp>
      </p:grpSp>
      <p:sp>
        <p:nvSpPr>
          <p:cNvPr id="53" name="Freeform 8"/>
          <p:cNvSpPr/>
          <p:nvPr/>
        </p:nvSpPr>
        <p:spPr>
          <a:xfrm>
            <a:off x="7956550" y="123190"/>
            <a:ext cx="1078230" cy="962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9" name="Freeform 27"/>
          <p:cNvSpPr/>
          <p:nvPr/>
        </p:nvSpPr>
        <p:spPr>
          <a:xfrm>
            <a:off x="4860290" y="51435"/>
            <a:ext cx="791210" cy="713740"/>
          </a:xfrm>
          <a:custGeom>
            <a:avLst/>
            <a:gdLst/>
            <a:ahLst/>
            <a:cxnLst/>
            <a:rect l="l" t="t" r="r" b="b"/>
            <a:pathLst>
              <a:path w="1353071" h="1353071">
                <a:moveTo>
                  <a:pt x="0" y="0"/>
                </a:moveTo>
                <a:lnTo>
                  <a:pt x="1353071" y="0"/>
                </a:lnTo>
                <a:lnTo>
                  <a:pt x="1353071" y="1353071"/>
                </a:lnTo>
                <a:lnTo>
                  <a:pt x="0" y="135307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26"/>
          <p:cNvSpPr/>
          <p:nvPr/>
        </p:nvSpPr>
        <p:spPr>
          <a:xfrm>
            <a:off x="8131810" y="4011930"/>
            <a:ext cx="915035" cy="854075"/>
          </a:xfrm>
          <a:custGeom>
            <a:avLst/>
            <a:gdLst/>
            <a:ahLst/>
            <a:cxnLst/>
            <a:rect l="l" t="t" r="r" b="b"/>
            <a:pathLst>
              <a:path w="1160684" h="1393835">
                <a:moveTo>
                  <a:pt x="0" y="0"/>
                </a:moveTo>
                <a:lnTo>
                  <a:pt x="1160684" y="0"/>
                </a:lnTo>
                <a:lnTo>
                  <a:pt x="1160684" y="1393835"/>
                </a:lnTo>
                <a:lnTo>
                  <a:pt x="0" y="139383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nodeType="with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1+ppt_w/2"/>
                                          </p:val>
                                        </p:tav>
                                      </p:tavLst>
                                    </p:anim>
                                    <p:anim calcmode="lin" valueType="num">
                                      <p:cBhvr additive="base">
                                        <p:cTn id="7" dur="500"/>
                                        <p:tgtEl>
                                          <p:spTgt spid="10"/>
                                        </p:tgtEl>
                                        <p:attrNameLst>
                                          <p:attrName>ppt_y</p:attrName>
                                        </p:attrNameLst>
                                      </p:cBhvr>
                                      <p:tavLst>
                                        <p:tav tm="0">
                                          <p:val>
                                            <p:strVal val="ppt_y"/>
                                          </p:val>
                                        </p:tav>
                                        <p:tav tm="100000">
                                          <p:val>
                                            <p:strVal val="ppt_y"/>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52"/>
                                        </p:tgtEl>
                                        <p:attrNameLst>
                                          <p:attrName>ppt_x</p:attrName>
                                        </p:attrNameLst>
                                      </p:cBhvr>
                                      <p:tavLst>
                                        <p:tav tm="0">
                                          <p:val>
                                            <p:strVal val="ppt_x"/>
                                          </p:val>
                                        </p:tav>
                                        <p:tav tm="100000">
                                          <p:val>
                                            <p:strVal val="ppt_x"/>
                                          </p:val>
                                        </p:tav>
                                      </p:tavLst>
                                    </p:anim>
                                    <p:anim calcmode="lin" valueType="num">
                                      <p:cBhvr additive="base">
                                        <p:cTn id="11" dur="500"/>
                                        <p:tgtEl>
                                          <p:spTgt spid="52"/>
                                        </p:tgtEl>
                                        <p:attrNameLst>
                                          <p:attrName>ppt_y</p:attrName>
                                        </p:attrNameLst>
                                      </p:cBhvr>
                                      <p:tavLst>
                                        <p:tav tm="0">
                                          <p:val>
                                            <p:strVal val="ppt_y"/>
                                          </p:val>
                                        </p:tav>
                                        <p:tav tm="100000">
                                          <p:val>
                                            <p:strVal val="1+ppt_h/2"/>
                                          </p:val>
                                        </p:tav>
                                      </p:tavLst>
                                    </p:anim>
                                    <p:set>
                                      <p:cBhvr>
                                        <p:cTn id="12" dur="1" fill="hold">
                                          <p:stCondLst>
                                            <p:cond delay="499"/>
                                          </p:stCondLst>
                                        </p:cTn>
                                        <p:tgtEl>
                                          <p:spTgt spid="52"/>
                                        </p:tgtEl>
                                        <p:attrNameLst>
                                          <p:attrName>style.visibility</p:attrName>
                                        </p:attrNameLst>
                                      </p:cBhvr>
                                      <p:to>
                                        <p:strVal val="hidden"/>
                                      </p:to>
                                    </p:set>
                                  </p:childTnLst>
                                </p:cTn>
                              </p:par>
                              <p:par>
                                <p:cTn id="13" presetID="2" presetClass="entr" presetSubtype="1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1+#ppt_w/2"/>
                                          </p:val>
                                        </p:tav>
                                        <p:tav tm="100000">
                                          <p:val>
                                            <p:strVal val="#ppt_x"/>
                                          </p:val>
                                        </p:tav>
                                      </p:tavLst>
                                    </p:anim>
                                    <p:anim calcmode="lin" valueType="num">
                                      <p:cBhvr additive="base">
                                        <p:cTn id="20" dur="500" fill="hold"/>
                                        <p:tgtEl>
                                          <p:spTgt spid="53"/>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1+#ppt_w/2"/>
                                          </p:val>
                                        </p:tav>
                                        <p:tav tm="100000">
                                          <p:val>
                                            <p:strVal val="#ppt_x"/>
                                          </p:val>
                                        </p:tav>
                                      </p:tavLst>
                                    </p:anim>
                                    <p:anim calcmode="lin" valueType="num">
                                      <p:cBhvr additive="base">
                                        <p:cTn id="24" dur="500" fill="hold"/>
                                        <p:tgtEl>
                                          <p:spTgt spid="29"/>
                                        </p:tgtEl>
                                        <p:attrNameLst>
                                          <p:attrName>ppt_y</p:attrName>
                                        </p:attrNameLst>
                                      </p:cBhvr>
                                      <p:tavLst>
                                        <p:tav tm="0">
                                          <p:val>
                                            <p:strVal val="0-#ppt_h/2"/>
                                          </p:val>
                                        </p:tav>
                                        <p:tav tm="100000">
                                          <p:val>
                                            <p:strVal val="#ppt_y"/>
                                          </p:val>
                                        </p:tav>
                                      </p:tavLst>
                                    </p:anim>
                                  </p:childTnLst>
                                </p:cTn>
                              </p:par>
                              <p:par>
                                <p:cTn id="25" presetID="23" presetClass="entr" presetSubtype="16"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childTnLst>
                                </p:cTn>
                              </p:par>
                              <p:par>
                                <p:cTn id="29" presetID="2" presetClass="exit" presetSubtype="6" fill="hold" nodeType="withEffect">
                                  <p:stCondLst>
                                    <p:cond delay="0"/>
                                  </p:stCondLst>
                                  <p:childTnLst>
                                    <p:anim calcmode="lin" valueType="num">
                                      <p:cBhvr additive="base">
                                        <p:cTn id="30" dur="500"/>
                                        <p:tgtEl>
                                          <p:spTgt spid="2"/>
                                        </p:tgtEl>
                                        <p:attrNameLst>
                                          <p:attrName>ppt_x</p:attrName>
                                        </p:attrNameLst>
                                      </p:cBhvr>
                                      <p:tavLst>
                                        <p:tav tm="0">
                                          <p:val>
                                            <p:strVal val="ppt_x"/>
                                          </p:val>
                                        </p:tav>
                                        <p:tav tm="100000">
                                          <p:val>
                                            <p:strVal val="1+ppt_w/2"/>
                                          </p:val>
                                        </p:tav>
                                      </p:tavLst>
                                    </p:anim>
                                    <p:anim calcmode="lin" valueType="num">
                                      <p:cBhvr additive="base">
                                        <p:cTn id="31" dur="500"/>
                                        <p:tgtEl>
                                          <p:spTgt spid="2"/>
                                        </p:tgtEl>
                                        <p:attrNameLst>
                                          <p:attrName>ppt_y</p:attrName>
                                        </p:attrNameLst>
                                      </p:cBhvr>
                                      <p:tavLst>
                                        <p:tav tm="0">
                                          <p:val>
                                            <p:strVal val="ppt_y"/>
                                          </p:val>
                                        </p:tav>
                                        <p:tav tm="100000">
                                          <p:val>
                                            <p:strVal val="1+ppt_h/2"/>
                                          </p:val>
                                        </p:tav>
                                      </p:tavLst>
                                    </p:anim>
                                    <p:set>
                                      <p:cBhvr>
                                        <p:cTn id="3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16" name="Group 15"/>
          <p:cNvGrpSpPr/>
          <p:nvPr/>
        </p:nvGrpSpPr>
        <p:grpSpPr>
          <a:xfrm>
            <a:off x="836930" y="915035"/>
            <a:ext cx="7119620" cy="4049395"/>
            <a:chOff x="1643" y="3029"/>
            <a:chExt cx="10297" cy="1361"/>
          </a:xfrm>
          <a:effectLst/>
        </p:grpSpPr>
        <p:sp>
          <p:nvSpPr>
            <p:cNvPr id="20" name="Rounded Rectangle 19"/>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Text Box 20"/>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Các dân tộc cư trú xen kẽ nhau</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Tính chất chuyển cư tạo nên bản đồ tư tưởng của dân tộc trở nên phân tán, xen kẽ và làm cho dân tộc ở Việt Nam không có lãnh thổ người riêng.</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Không có một dân tộc nào ở Việt Nam cư trú tập trung và duy nhất trên một địa bàn.</a:t>
              </a:r>
              <a:br>
                <a:rPr lang="vi-VN" altLang="en-US" sz="1400">
                  <a:latin typeface="Alfa Slab One" panose="00000500000000000000" charset="0"/>
                  <a:cs typeface="Alfa Slab One" panose="00000500000000000000" charset="0"/>
                </a:rPr>
              </a:br>
              <a:r>
                <a:rPr lang="vi-VN" altLang="en-US" sz="1400">
                  <a:latin typeface="Alfa Slab One" panose="00000500000000000000" charset="0"/>
                  <a:cs typeface="Alfa Slab One" panose="00000500000000000000" charset="0"/>
                </a:rPr>
                <a:t>→Qua đó, các dân tộc tăng cường sự hiểu biết lẫn nhau, mở rộng giao lưu, giúp đỡ nhau cùng phát triển và tạo nên một nền văn hóa thống nhất, đa dạng. Nhưng có thể dễ xảy ra mâu thuẫn xung đột tạo kẽ hở để các thế lực thù địch lợi dụng phá hoại an ninh chính trị và sự thống nhất của đất nước</a:t>
              </a:r>
              <a:endParaRPr lang="vi-VN" altLang="en-US" sz="1400">
                <a:latin typeface="Alfa Slab One" panose="00000500000000000000" charset="0"/>
                <a:cs typeface="Alfa Slab One" panose="00000500000000000000" charset="0"/>
              </a:endParaRPr>
            </a:p>
          </p:txBody>
        </p:sp>
      </p:grpSp>
      <p:grpSp>
        <p:nvGrpSpPr>
          <p:cNvPr id="7" name="Group 6"/>
          <p:cNvGrpSpPr/>
          <p:nvPr/>
        </p:nvGrpSpPr>
        <p:grpSpPr>
          <a:xfrm>
            <a:off x="179705" y="123190"/>
            <a:ext cx="4466590" cy="644525"/>
            <a:chOff x="1643" y="3029"/>
            <a:chExt cx="10206" cy="1361"/>
          </a:xfrm>
        </p:grpSpPr>
        <p:sp>
          <p:nvSpPr>
            <p:cNvPr id="14" name="Rounded Rectangle 13"/>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870" y="3303"/>
              <a:ext cx="9658" cy="974"/>
            </a:xfrm>
            <a:prstGeom prst="rect">
              <a:avLst/>
            </a:prstGeom>
            <a:noFill/>
          </p:spPr>
          <p:txBody>
            <a:bodyPr wrap="square" rtlCol="0">
              <a:noAutofit/>
            </a:bodyPr>
            <a:p>
              <a:pPr algn="ctr">
                <a:lnSpc>
                  <a:spcPct val="100000"/>
                </a:lnSpc>
              </a:pPr>
              <a:r>
                <a:rPr lang="vi-VN" altLang="en-US">
                  <a:latin typeface="Paytone One" charset="0"/>
                  <a:cs typeface="Paytone One" charset="0"/>
                </a:rPr>
                <a:t>Đặc điểm dân tộc Việt Nam</a:t>
              </a:r>
              <a:endParaRPr lang="vi-VN" altLang="en-US">
                <a:latin typeface="Paytone One" charset="0"/>
                <a:cs typeface="Paytone One" charset="0"/>
              </a:endParaRPr>
            </a:p>
          </p:txBody>
        </p:sp>
      </p:grpSp>
      <p:grpSp>
        <p:nvGrpSpPr>
          <p:cNvPr id="17" name="Group 16"/>
          <p:cNvGrpSpPr/>
          <p:nvPr/>
        </p:nvGrpSpPr>
        <p:grpSpPr>
          <a:xfrm>
            <a:off x="836930" y="915035"/>
            <a:ext cx="7119620" cy="3664585"/>
            <a:chOff x="1643" y="3029"/>
            <a:chExt cx="10297" cy="1361"/>
          </a:xfrm>
          <a:effectLst/>
        </p:grpSpPr>
        <p:sp>
          <p:nvSpPr>
            <p:cNvPr id="18" name="Rounded Rectangle 17"/>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Text Box 18"/>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Các dân tộc thiểu số ở Việt Nam phân bố chủ yếu ở địa bàn có vị trí chiến lược quan trọng</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Chỉ chiếm 14,3% dân số, nhưng 53 dân tộc thiểu số Việt Nam cư trú trên 3/4 diện tích lãnh thổ ở những vị trí trọng yếu của quốc gia cả về kinh tế an ninh, quốc phòng, môi trường sinh thái đối là vùng biên giới hải đảo, vùng sâu vùng xa của đất nước.</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+ 1 số Dân tộc có Quan Hệ dòng tộc với các Dân Tộc ở các nước láng giềng và khu vực: Dân T</a:t>
              </a:r>
              <a:r>
                <a:rPr lang="vi-VN" altLang="en-US" sz="1400">
                  <a:latin typeface="Alfa Slab One" panose="00000500000000000000" charset="0"/>
                  <a:cs typeface="Alfa Slab One" panose="00000500000000000000" charset="0"/>
                </a:rPr>
                <a:t>ộc Thái, Mông, Khmer, Hoa.. các thế lực phản động thường lợi dụng vấn đề dân tộc để chống phá cách mạng VN</a:t>
              </a:r>
              <a:endParaRPr lang="vi-VN" altLang="en-US" sz="1400">
                <a:latin typeface="Alfa Slab One" panose="00000500000000000000" charset="0"/>
                <a:cs typeface="Alfa Slab One" panose="00000500000000000000" charset="0"/>
              </a:endParaRPr>
            </a:p>
          </p:txBody>
        </p:sp>
      </p:grpSp>
      <p:sp>
        <p:nvSpPr>
          <p:cNvPr id="53" name="Freeform 8"/>
          <p:cNvSpPr/>
          <p:nvPr/>
        </p:nvSpPr>
        <p:spPr>
          <a:xfrm>
            <a:off x="7956550" y="123190"/>
            <a:ext cx="1078230" cy="962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7" name="Freeform 26"/>
          <p:cNvSpPr/>
          <p:nvPr/>
        </p:nvSpPr>
        <p:spPr>
          <a:xfrm>
            <a:off x="8131810" y="4011930"/>
            <a:ext cx="915035" cy="854075"/>
          </a:xfrm>
          <a:custGeom>
            <a:avLst/>
            <a:gdLst/>
            <a:ahLst/>
            <a:cxnLst/>
            <a:rect l="l" t="t" r="r" b="b"/>
            <a:pathLst>
              <a:path w="1160684" h="1393835">
                <a:moveTo>
                  <a:pt x="0" y="0"/>
                </a:moveTo>
                <a:lnTo>
                  <a:pt x="1160684" y="0"/>
                </a:lnTo>
                <a:lnTo>
                  <a:pt x="1160684" y="1393835"/>
                </a:lnTo>
                <a:lnTo>
                  <a:pt x="0" y="13938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5"/>
          <p:cNvSpPr/>
          <p:nvPr/>
        </p:nvSpPr>
        <p:spPr>
          <a:xfrm>
            <a:off x="8028305" y="123825"/>
            <a:ext cx="817245" cy="1243965"/>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 name="Freeform 27"/>
          <p:cNvSpPr/>
          <p:nvPr/>
        </p:nvSpPr>
        <p:spPr>
          <a:xfrm>
            <a:off x="4860290" y="51435"/>
            <a:ext cx="791210" cy="713740"/>
          </a:xfrm>
          <a:custGeom>
            <a:avLst/>
            <a:gdLst/>
            <a:ahLst/>
            <a:cxnLst/>
            <a:rect l="l" t="t" r="r" b="b"/>
            <a:pathLst>
              <a:path w="1353071" h="1353071">
                <a:moveTo>
                  <a:pt x="0" y="0"/>
                </a:moveTo>
                <a:lnTo>
                  <a:pt x="1353071" y="0"/>
                </a:lnTo>
                <a:lnTo>
                  <a:pt x="1353071" y="1353071"/>
                </a:lnTo>
                <a:lnTo>
                  <a:pt x="0" y="135307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16"/>
                                        </p:tgtEl>
                                        <p:attrNameLst>
                                          <p:attrName>ppt_x</p:attrName>
                                        </p:attrNameLst>
                                      </p:cBhvr>
                                      <p:tavLst>
                                        <p:tav tm="0">
                                          <p:val>
                                            <p:strVal val="ppt_x"/>
                                          </p:val>
                                        </p:tav>
                                        <p:tav tm="100000">
                                          <p:val>
                                            <p:strVal val="ppt_x"/>
                                          </p:val>
                                        </p:tav>
                                      </p:tavLst>
                                    </p:anim>
                                    <p:anim calcmode="lin" valueType="num">
                                      <p:cBhvr additive="base">
                                        <p:cTn id="7" dur="500"/>
                                        <p:tgtEl>
                                          <p:spTgt spid="16"/>
                                        </p:tgtEl>
                                        <p:attrNameLst>
                                          <p:attrName>ppt_y</p:attrName>
                                        </p:attrNameLst>
                                      </p:cBhvr>
                                      <p:tavLst>
                                        <p:tav tm="0">
                                          <p:val>
                                            <p:strVal val="ppt_y"/>
                                          </p:val>
                                        </p:tav>
                                        <p:tav tm="100000">
                                          <p:val>
                                            <p:strVal val="1+ppt_h/2"/>
                                          </p:val>
                                        </p:tav>
                                      </p:tavLst>
                                    </p:anim>
                                    <p:set>
                                      <p:cBhvr>
                                        <p:cTn id="8" dur="1" fill="hold">
                                          <p:stCondLst>
                                            <p:cond delay="499"/>
                                          </p:stCondLst>
                                        </p:cTn>
                                        <p:tgtEl>
                                          <p:spTgt spid="16"/>
                                        </p:tgtEl>
                                        <p:attrNameLst>
                                          <p:attrName>style.visibility</p:attrName>
                                        </p:attrNameLst>
                                      </p:cBhvr>
                                      <p:to>
                                        <p:strVal val="hidden"/>
                                      </p:to>
                                    </p:set>
                                  </p:childTnLst>
                                </p:cTn>
                              </p:par>
                              <p:par>
                                <p:cTn id="9" presetID="2" presetClass="exit" presetSubtype="3" fill="hold" nodeType="withEffect">
                                  <p:stCondLst>
                                    <p:cond delay="0"/>
                                  </p:stCondLst>
                                  <p:childTnLst>
                                    <p:anim calcmode="lin" valueType="num">
                                      <p:cBhvr additive="base">
                                        <p:cTn id="10" dur="500"/>
                                        <p:tgtEl>
                                          <p:spTgt spid="53"/>
                                        </p:tgtEl>
                                        <p:attrNameLst>
                                          <p:attrName>ppt_x</p:attrName>
                                        </p:attrNameLst>
                                      </p:cBhvr>
                                      <p:tavLst>
                                        <p:tav tm="0">
                                          <p:val>
                                            <p:strVal val="ppt_x"/>
                                          </p:val>
                                        </p:tav>
                                        <p:tav tm="100000">
                                          <p:val>
                                            <p:strVal val="1+ppt_w/2"/>
                                          </p:val>
                                        </p:tav>
                                      </p:tavLst>
                                    </p:anim>
                                    <p:anim calcmode="lin" valueType="num">
                                      <p:cBhvr additive="base">
                                        <p:cTn id="11" dur="500"/>
                                        <p:tgtEl>
                                          <p:spTgt spid="53"/>
                                        </p:tgtEl>
                                        <p:attrNameLst>
                                          <p:attrName>ppt_y</p:attrName>
                                        </p:attrNameLst>
                                      </p:cBhvr>
                                      <p:tavLst>
                                        <p:tav tm="0">
                                          <p:val>
                                            <p:strVal val="ppt_y"/>
                                          </p:val>
                                        </p:tav>
                                        <p:tav tm="100000">
                                          <p:val>
                                            <p:strVal val="0-ppt_h/2"/>
                                          </p:val>
                                        </p:tav>
                                      </p:tavLst>
                                    </p:anim>
                                    <p:set>
                                      <p:cBhvr>
                                        <p:cTn id="12" dur="1" fill="hold">
                                          <p:stCondLst>
                                            <p:cond delay="499"/>
                                          </p:stCondLst>
                                        </p:cTn>
                                        <p:tgtEl>
                                          <p:spTgt spid="53"/>
                                        </p:tgtEl>
                                        <p:attrNameLst>
                                          <p:attrName>style.visibility</p:attrName>
                                        </p:attrNameLst>
                                      </p:cBhvr>
                                      <p:to>
                                        <p:strVal val="hidden"/>
                                      </p:to>
                                    </p:set>
                                  </p:childTnLst>
                                </p:cTn>
                              </p:par>
                              <p:par>
                                <p:cTn id="13" presetID="2" presetClass="exit" presetSubtype="6" fill="hold" nodeType="withEffect">
                                  <p:stCondLst>
                                    <p:cond delay="0"/>
                                  </p:stCondLst>
                                  <p:childTnLst>
                                    <p:anim calcmode="lin" valueType="num">
                                      <p:cBhvr additive="base">
                                        <p:cTn id="14" dur="500"/>
                                        <p:tgtEl>
                                          <p:spTgt spid="27"/>
                                        </p:tgtEl>
                                        <p:attrNameLst>
                                          <p:attrName>ppt_x</p:attrName>
                                        </p:attrNameLst>
                                      </p:cBhvr>
                                      <p:tavLst>
                                        <p:tav tm="0">
                                          <p:val>
                                            <p:strVal val="ppt_x"/>
                                          </p:val>
                                        </p:tav>
                                        <p:tav tm="100000">
                                          <p:val>
                                            <p:strVal val="1+ppt_w/2"/>
                                          </p:val>
                                        </p:tav>
                                      </p:tavLst>
                                    </p:anim>
                                    <p:anim calcmode="lin" valueType="num">
                                      <p:cBhvr additive="base">
                                        <p:cTn id="15" dur="500"/>
                                        <p:tgtEl>
                                          <p:spTgt spid="27"/>
                                        </p:tgtEl>
                                        <p:attrNameLst>
                                          <p:attrName>ppt_y</p:attrName>
                                        </p:attrNameLst>
                                      </p:cBhvr>
                                      <p:tavLst>
                                        <p:tav tm="0">
                                          <p:val>
                                            <p:strVal val="ppt_y"/>
                                          </p:val>
                                        </p:tav>
                                        <p:tav tm="100000">
                                          <p:val>
                                            <p:strVal val="1+ppt_h/2"/>
                                          </p:val>
                                        </p:tav>
                                      </p:tavLst>
                                    </p:anim>
                                    <p:set>
                                      <p:cBhvr>
                                        <p:cTn id="16" dur="1" fill="hold">
                                          <p:stCondLst>
                                            <p:cond delay="499"/>
                                          </p:stCondLst>
                                        </p:cTn>
                                        <p:tgtEl>
                                          <p:spTgt spid="27"/>
                                        </p:tgtEl>
                                        <p:attrNameLst>
                                          <p:attrName>style.visibility</p:attrName>
                                        </p:attrNameLst>
                                      </p:cBhvr>
                                      <p:to>
                                        <p:strVal val="hidden"/>
                                      </p:to>
                                    </p:set>
                                  </p:childTnLst>
                                </p:cTn>
                              </p:par>
                              <p:par>
                                <p:cTn id="17" presetID="2" presetClass="exit" presetSubtype="3" fill="hold" nodeType="with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1+ppt_w/2"/>
                                          </p:val>
                                        </p:tav>
                                      </p:tavLst>
                                    </p:anim>
                                    <p:anim calcmode="lin" valueType="num">
                                      <p:cBhvr additive="base">
                                        <p:cTn id="19" dur="500"/>
                                        <p:tgtEl>
                                          <p:spTgt spid="2"/>
                                        </p:tgtEl>
                                        <p:attrNameLst>
                                          <p:attrName>ppt_y</p:attrName>
                                        </p:attrNameLst>
                                      </p:cBhvr>
                                      <p:tavLst>
                                        <p:tav tm="0">
                                          <p:val>
                                            <p:strVal val="ppt_y"/>
                                          </p:val>
                                        </p:tav>
                                        <p:tav tm="100000">
                                          <p:val>
                                            <p:strVal val="0-ppt_h/2"/>
                                          </p:val>
                                        </p:tav>
                                      </p:tavLst>
                                    </p:anim>
                                    <p:set>
                                      <p:cBhvr>
                                        <p:cTn id="20" dur="1" fill="hold">
                                          <p:stCondLst>
                                            <p:cond delay="499"/>
                                          </p:stCondLst>
                                        </p:cTn>
                                        <p:tgtEl>
                                          <p:spTgt spid="2"/>
                                        </p:tgtEl>
                                        <p:attrNameLst>
                                          <p:attrName>style.visibility</p:attrName>
                                        </p:attrNameLst>
                                      </p:cBhvr>
                                      <p:to>
                                        <p:strVal val="hidden"/>
                                      </p:to>
                                    </p:set>
                                  </p:childTnLst>
                                </p:cTn>
                              </p:par>
                              <p:par>
                                <p:cTn id="21" presetID="23" presetClass="entr" presetSubtype="16"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childTnLst>
                                </p:cTn>
                              </p:par>
                              <p:par>
                                <p:cTn id="25" presetID="2" presetClass="entr" presetSubtype="2"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836930" y="915035"/>
            <a:ext cx="7119620" cy="3664585"/>
            <a:chOff x="1643" y="3029"/>
            <a:chExt cx="10297" cy="1361"/>
          </a:xfrm>
          <a:effectLst/>
        </p:grpSpPr>
        <p:sp>
          <p:nvSpPr>
            <p:cNvPr id="11" name="Rounded Rectangle 10"/>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Các dân tộc thiểu số ở Việt Nam phân bố chủ yếu ở địa bàn có vị trí chiến lược quan trọng</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Chỉ chiếm 14,3% dân số, nhưng 53 dân tộc thiểu số Việt Nam cư trú trên 3/4 diện tích lãnh thổ ở những vị trí trọng yếu của quốc gia cả về kinh tế an ninh, quốc phòng, môi trường sinh thái đối là vùng biên giới hải đảo, vùng sâu vùng xa của đất nước.</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+ 1 số DT có QH dòng tộc với các DT ở các nước láng giềng và khu vực: DT Thái, Mông, Khmer, Hoa.. các thế lực phản động thường lợi dụng vấn đề dân tộc để chống phá cách mạng VN</a:t>
              </a:r>
              <a:endParaRPr lang="vi-VN" altLang="en-US" sz="1400">
                <a:latin typeface="Alfa Slab One" panose="00000500000000000000" charset="0"/>
                <a:cs typeface="Alfa Slab One" panose="00000500000000000000" charset="0"/>
              </a:endParaRPr>
            </a:p>
          </p:txBody>
        </p:sp>
      </p:grpSp>
      <p:grpSp>
        <p:nvGrpSpPr>
          <p:cNvPr id="7" name="Group 6"/>
          <p:cNvGrpSpPr/>
          <p:nvPr/>
        </p:nvGrpSpPr>
        <p:grpSpPr>
          <a:xfrm>
            <a:off x="179705" y="123190"/>
            <a:ext cx="4466590" cy="644525"/>
            <a:chOff x="1643" y="3029"/>
            <a:chExt cx="10206" cy="1361"/>
          </a:xfrm>
        </p:grpSpPr>
        <p:sp>
          <p:nvSpPr>
            <p:cNvPr id="14" name="Rounded Rectangle 13"/>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870" y="3303"/>
              <a:ext cx="9658" cy="974"/>
            </a:xfrm>
            <a:prstGeom prst="rect">
              <a:avLst/>
            </a:prstGeom>
            <a:noFill/>
          </p:spPr>
          <p:txBody>
            <a:bodyPr wrap="square" rtlCol="0">
              <a:noAutofit/>
            </a:bodyPr>
            <a:p>
              <a:pPr algn="ctr">
                <a:lnSpc>
                  <a:spcPct val="100000"/>
                </a:lnSpc>
              </a:pPr>
              <a:r>
                <a:rPr lang="vi-VN" altLang="en-US">
                  <a:latin typeface="Paytone One" charset="0"/>
                  <a:cs typeface="Paytone One" charset="0"/>
                </a:rPr>
                <a:t>Đặc điểm dân tộc Việt Nam</a:t>
              </a:r>
              <a:endParaRPr lang="vi-VN" altLang="en-US">
                <a:latin typeface="Paytone One" charset="0"/>
                <a:cs typeface="Paytone One" charset="0"/>
              </a:endParaRPr>
            </a:p>
          </p:txBody>
        </p:sp>
      </p:grpSp>
      <p:sp>
        <p:nvSpPr>
          <p:cNvPr id="13" name="Freeform 5"/>
          <p:cNvSpPr/>
          <p:nvPr/>
        </p:nvSpPr>
        <p:spPr>
          <a:xfrm>
            <a:off x="8028305" y="123825"/>
            <a:ext cx="817245" cy="1243965"/>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5" name="Group 4"/>
          <p:cNvGrpSpPr/>
          <p:nvPr/>
        </p:nvGrpSpPr>
        <p:grpSpPr>
          <a:xfrm>
            <a:off x="963930" y="1042035"/>
            <a:ext cx="7119620" cy="3441065"/>
            <a:chOff x="1643" y="3029"/>
            <a:chExt cx="10297" cy="1361"/>
          </a:xfrm>
          <a:effectLst/>
        </p:grpSpPr>
        <p:sp>
          <p:nvSpPr>
            <p:cNvPr id="6" name="Rounded Rectangle 5"/>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 Box 7"/>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Các dân tộc ở VN có trình độ phát triển không đều</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Về xã hội :trình độ tổ chức đời sống, quan hệ xã hội của các dân tộc thiểu số khác nhau</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Về kinh tế: một số ít dân tộc còn duy trì kinh tế chiếm đoạt dựa vào khai thác tự nhiên; đại bộ phận các dân tộc đã chuyển sang phương thức sản xuất tiến bộ tiến hành công nghiệp hóa, hiện đại hóa đất nước</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Về văn hóa: trình độ dân trí, trình độ chuyên môn kỹ thuật của nhiều dân tộc thiểu số còn thấp</a:t>
              </a:r>
              <a:endParaRPr lang="vi-VN" altLang="en-US" sz="1400">
                <a:latin typeface="Alfa Slab One" panose="00000500000000000000" charset="0"/>
                <a:cs typeface="Alfa Slab One" panose="00000500000000000000" charset="0"/>
              </a:endParaRPr>
            </a:p>
          </p:txBody>
        </p:sp>
      </p:grpSp>
      <p:sp>
        <p:nvSpPr>
          <p:cNvPr id="9" name="Freeform 8"/>
          <p:cNvSpPr/>
          <p:nvPr/>
        </p:nvSpPr>
        <p:spPr>
          <a:xfrm>
            <a:off x="8020685" y="304165"/>
            <a:ext cx="915035" cy="854075"/>
          </a:xfrm>
          <a:custGeom>
            <a:avLst/>
            <a:gdLst/>
            <a:ahLst/>
            <a:cxnLst/>
            <a:rect l="l" t="t" r="r" b="b"/>
            <a:pathLst>
              <a:path w="1160684" h="1393835">
                <a:moveTo>
                  <a:pt x="0" y="0"/>
                </a:moveTo>
                <a:lnTo>
                  <a:pt x="1160684" y="0"/>
                </a:lnTo>
                <a:lnTo>
                  <a:pt x="1160684" y="1393835"/>
                </a:lnTo>
                <a:lnTo>
                  <a:pt x="0" y="13938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3" fill="hold" nodeType="with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1+ppt_w/2"/>
                                          </p:val>
                                        </p:tav>
                                      </p:tavLst>
                                    </p:anim>
                                    <p:anim calcmode="lin" valueType="num">
                                      <p:cBhvr additive="base">
                                        <p:cTn id="7" dur="500"/>
                                        <p:tgtEl>
                                          <p:spTgt spid="13"/>
                                        </p:tgtEl>
                                        <p:attrNameLst>
                                          <p:attrName>ppt_y</p:attrName>
                                        </p:attrNameLst>
                                      </p:cBhvr>
                                      <p:tavLst>
                                        <p:tav tm="0">
                                          <p:val>
                                            <p:strVal val="ppt_y"/>
                                          </p:val>
                                        </p:tav>
                                        <p:tav tm="100000">
                                          <p:val>
                                            <p:strVal val="0-ppt_h/2"/>
                                          </p:val>
                                        </p:tav>
                                      </p:tavLst>
                                    </p:anim>
                                    <p:set>
                                      <p:cBhvr>
                                        <p:cTn id="8" dur="1" fill="hold">
                                          <p:stCondLst>
                                            <p:cond delay="499"/>
                                          </p:stCondLst>
                                        </p:cTn>
                                        <p:tgtEl>
                                          <p:spTgt spid="13"/>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0"/>
                                        </p:tgtEl>
                                        <p:attrNameLst>
                                          <p:attrName>ppt_x</p:attrName>
                                        </p:attrNameLst>
                                      </p:cBhvr>
                                      <p:tavLst>
                                        <p:tav tm="0">
                                          <p:val>
                                            <p:strVal val="ppt_x"/>
                                          </p:val>
                                        </p:tav>
                                        <p:tav tm="100000">
                                          <p:val>
                                            <p:strVal val="ppt_x"/>
                                          </p:val>
                                        </p:tav>
                                      </p:tavLst>
                                    </p:anim>
                                    <p:anim calcmode="lin" valueType="num">
                                      <p:cBhvr additive="base">
                                        <p:cTn id="11" dur="500"/>
                                        <p:tgtEl>
                                          <p:spTgt spid="10"/>
                                        </p:tgtEl>
                                        <p:attrNameLst>
                                          <p:attrName>ppt_y</p:attrName>
                                        </p:attrNameLst>
                                      </p:cBhvr>
                                      <p:tavLst>
                                        <p:tav tm="0">
                                          <p:val>
                                            <p:strVal val="ppt_y"/>
                                          </p:val>
                                        </p:tav>
                                        <p:tav tm="100000">
                                          <p:val>
                                            <p:strVal val="1+ppt_h/2"/>
                                          </p:val>
                                        </p:tav>
                                      </p:tavLst>
                                    </p:anim>
                                    <p:set>
                                      <p:cBhvr>
                                        <p:cTn id="12" dur="1" fill="hold">
                                          <p:stCondLst>
                                            <p:cond delay="499"/>
                                          </p:stCondLst>
                                        </p:cTn>
                                        <p:tgtEl>
                                          <p:spTgt spid="10"/>
                                        </p:tgtEl>
                                        <p:attrNameLst>
                                          <p:attrName>style.visibility</p:attrName>
                                        </p:attrNameLst>
                                      </p:cBhvr>
                                      <p:to>
                                        <p:strVal val="hidden"/>
                                      </p:to>
                                    </p:set>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3" presetClass="entr" presetSubtype="16"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179705" y="123190"/>
            <a:ext cx="4466590" cy="644525"/>
            <a:chOff x="1643" y="3029"/>
            <a:chExt cx="10206" cy="1361"/>
          </a:xfrm>
        </p:grpSpPr>
        <p:sp>
          <p:nvSpPr>
            <p:cNvPr id="14" name="Rounded Rectangle 13"/>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870" y="3303"/>
              <a:ext cx="9658" cy="974"/>
            </a:xfrm>
            <a:prstGeom prst="rect">
              <a:avLst/>
            </a:prstGeom>
            <a:noFill/>
          </p:spPr>
          <p:txBody>
            <a:bodyPr wrap="square" rtlCol="0">
              <a:noAutofit/>
            </a:bodyPr>
            <a:p>
              <a:pPr algn="ctr">
                <a:lnSpc>
                  <a:spcPct val="100000"/>
                </a:lnSpc>
              </a:pPr>
              <a:r>
                <a:rPr lang="vi-VN" altLang="en-US">
                  <a:latin typeface="Paytone One" charset="0"/>
                  <a:cs typeface="Paytone One" charset="0"/>
                </a:rPr>
                <a:t>Đặc điểm dân tộc Việt Nam</a:t>
              </a:r>
              <a:endParaRPr lang="vi-VN" altLang="en-US">
                <a:latin typeface="Paytone One" charset="0"/>
                <a:cs typeface="Paytone One" charset="0"/>
              </a:endParaRPr>
            </a:p>
          </p:txBody>
        </p:sp>
      </p:grpSp>
      <p:sp>
        <p:nvSpPr>
          <p:cNvPr id="9" name="Freeform 8"/>
          <p:cNvSpPr/>
          <p:nvPr/>
        </p:nvSpPr>
        <p:spPr>
          <a:xfrm>
            <a:off x="8020685" y="304165"/>
            <a:ext cx="915035" cy="854075"/>
          </a:xfrm>
          <a:custGeom>
            <a:avLst/>
            <a:gdLst/>
            <a:ahLst/>
            <a:cxnLst/>
            <a:rect l="l" t="t" r="r" b="b"/>
            <a:pathLst>
              <a:path w="1160684" h="1393835">
                <a:moveTo>
                  <a:pt x="0" y="0"/>
                </a:moveTo>
                <a:lnTo>
                  <a:pt x="1160684" y="0"/>
                </a:lnTo>
                <a:lnTo>
                  <a:pt x="1160684" y="1393835"/>
                </a:lnTo>
                <a:lnTo>
                  <a:pt x="0" y="139383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 name="Group 1"/>
          <p:cNvGrpSpPr/>
          <p:nvPr/>
        </p:nvGrpSpPr>
        <p:grpSpPr>
          <a:xfrm>
            <a:off x="1012190" y="986790"/>
            <a:ext cx="7119620" cy="3641090"/>
            <a:chOff x="1643" y="3029"/>
            <a:chExt cx="10297" cy="1361"/>
          </a:xfrm>
          <a:effectLst/>
        </p:grpSpPr>
        <p:sp>
          <p:nvSpPr>
            <p:cNvPr id="3" name="Rounded Rectangle 2"/>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Các dân tộc Việt Nam có truyền thống đoàn kết gắn bó lâu đời trong cộng đồng dân tộc quốc gia thống nhất</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Được hình thành do yêu cầu của quá trình cải biến tự nhiên và nhu cầu phải hợp sức, hợp quần để cùng đấu tranh chống ngoại xâm nên dân tộc Việt Nam đã hình thành sớm và tạo nên độ kết dính cao giữa các dân tộc</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Đoàn kết dân tộc trở thành truyền thống quý báu của dân tộc Việt Nam là một trong những nguyên nhân và động lực quyết định mọi thắng lợi của dân tộc Việt Nam</a:t>
              </a:r>
              <a:endParaRPr lang="vi-VN" altLang="en-US" sz="1400">
                <a:latin typeface="Alfa Slab One" panose="00000500000000000000" charset="0"/>
                <a:cs typeface="Alfa Slab One" panose="00000500000000000000" charset="0"/>
              </a:endParaRPr>
            </a:p>
          </p:txBody>
        </p:sp>
      </p:grpSp>
      <p:sp>
        <p:nvSpPr>
          <p:cNvPr id="29" name="Freeform 27"/>
          <p:cNvSpPr/>
          <p:nvPr/>
        </p:nvSpPr>
        <p:spPr>
          <a:xfrm>
            <a:off x="7949565" y="51435"/>
            <a:ext cx="1057275" cy="1246505"/>
          </a:xfrm>
          <a:custGeom>
            <a:avLst/>
            <a:gdLst/>
            <a:ahLst/>
            <a:cxnLst/>
            <a:rect l="l" t="t" r="r" b="b"/>
            <a:pathLst>
              <a:path w="1353071" h="1353071">
                <a:moveTo>
                  <a:pt x="0" y="0"/>
                </a:moveTo>
                <a:lnTo>
                  <a:pt x="1353071" y="0"/>
                </a:lnTo>
                <a:lnTo>
                  <a:pt x="1353071" y="1353071"/>
                </a:lnTo>
                <a:lnTo>
                  <a:pt x="0" y="13530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6" name="Group 15"/>
          <p:cNvGrpSpPr/>
          <p:nvPr/>
        </p:nvGrpSpPr>
        <p:grpSpPr>
          <a:xfrm>
            <a:off x="963930" y="1042035"/>
            <a:ext cx="7119620" cy="3441065"/>
            <a:chOff x="1643" y="3029"/>
            <a:chExt cx="10297" cy="1361"/>
          </a:xfrm>
          <a:effectLst/>
        </p:grpSpPr>
        <p:sp>
          <p:nvSpPr>
            <p:cNvPr id="20" name="Rounded Rectangle 19"/>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Text Box 20"/>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Các dân tộc ở VN có trình độ phát triển không đều</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Về xã hội :trình độ tổ chức đời sống, quan hệ xã hội của các dân tộc thiểu số khác nhau</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Về kinh tế: một số ít dân tộc còn duy trì kinh tế chiếm đoạt dựa vào khai thác tự nhiên; đại bộ phận các dân tộc đã chuyển sang phương thức sản xuất tiến bộ tiến hành công nghiệp hóa, hiện đại hóa đất nước</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Về văn hóa: trình độ dân trí, trình độ chuyên môn kỹ thuật của nhiều dân tộc thiểu số còn thấp</a:t>
              </a:r>
              <a:endParaRPr lang="vi-VN" altLang="en-US" sz="1400">
                <a:latin typeface="Alfa Slab One" panose="00000500000000000000" charset="0"/>
                <a:cs typeface="Alfa Slab One" panose="00000500000000000000"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16"/>
                                        </p:tgtEl>
                                        <p:attrNameLst>
                                          <p:attrName>ppt_x</p:attrName>
                                        </p:attrNameLst>
                                      </p:cBhvr>
                                      <p:tavLst>
                                        <p:tav tm="0">
                                          <p:val>
                                            <p:strVal val="ppt_x"/>
                                          </p:val>
                                        </p:tav>
                                        <p:tav tm="100000">
                                          <p:val>
                                            <p:strVal val="ppt_x"/>
                                          </p:val>
                                        </p:tav>
                                      </p:tavLst>
                                    </p:anim>
                                    <p:anim calcmode="lin" valueType="num">
                                      <p:cBhvr additive="base">
                                        <p:cTn id="7" dur="500"/>
                                        <p:tgtEl>
                                          <p:spTgt spid="16"/>
                                        </p:tgtEl>
                                        <p:attrNameLst>
                                          <p:attrName>ppt_y</p:attrName>
                                        </p:attrNameLst>
                                      </p:cBhvr>
                                      <p:tavLst>
                                        <p:tav tm="0">
                                          <p:val>
                                            <p:strVal val="ppt_y"/>
                                          </p:val>
                                        </p:tav>
                                        <p:tav tm="100000">
                                          <p:val>
                                            <p:strVal val="1+ppt_h/2"/>
                                          </p:val>
                                        </p:tav>
                                      </p:tavLst>
                                    </p:anim>
                                    <p:set>
                                      <p:cBhvr>
                                        <p:cTn id="8" dur="1" fill="hold">
                                          <p:stCondLst>
                                            <p:cond delay="499"/>
                                          </p:stCondLst>
                                        </p:cTn>
                                        <p:tgtEl>
                                          <p:spTgt spid="16"/>
                                        </p:tgtEl>
                                        <p:attrNameLst>
                                          <p:attrName>style.visibility</p:attrName>
                                        </p:attrNameLst>
                                      </p:cBhvr>
                                      <p:to>
                                        <p:strVal val="hidden"/>
                                      </p:to>
                                    </p:set>
                                  </p:childTnLst>
                                </p:cTn>
                              </p:par>
                              <p:par>
                                <p:cTn id="9" presetID="6" presetClass="exit" presetSubtype="16" fill="hold" nodeType="withEffect">
                                  <p:stCondLst>
                                    <p:cond delay="0"/>
                                  </p:stCondLst>
                                  <p:childTnLst>
                                    <p:animEffect transition="out" filter="circle(in)">
                                      <p:cBhvr>
                                        <p:cTn id="10" dur="500"/>
                                        <p:tgtEl>
                                          <p:spTgt spid="9"/>
                                        </p:tgtEl>
                                      </p:cBhvr>
                                    </p:animEffect>
                                    <p:set>
                                      <p:cBhvr>
                                        <p:cTn id="11" dur="1" fill="hold">
                                          <p:stCondLst>
                                            <p:cond delay="500"/>
                                          </p:stCondLst>
                                        </p:cTn>
                                        <p:tgtEl>
                                          <p:spTgt spid="9"/>
                                        </p:tgtEl>
                                        <p:attrNameLst>
                                          <p:attrName>style.visibility</p:attrName>
                                        </p:attrNameLst>
                                      </p:cBhvr>
                                      <p:to>
                                        <p:strVal val="hidden"/>
                                      </p:to>
                                    </p:set>
                                  </p:childTnLst>
                                </p:cTn>
                              </p:par>
                              <p:par>
                                <p:cTn id="12" presetID="2" presetClass="entr" presetSubtype="8"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012190" y="986790"/>
            <a:ext cx="7119620" cy="3641090"/>
            <a:chOff x="1643" y="3029"/>
            <a:chExt cx="10297" cy="1361"/>
          </a:xfrm>
          <a:effectLst/>
        </p:grpSpPr>
        <p:sp>
          <p:nvSpPr>
            <p:cNvPr id="16" name="Rounded Rectangle 15"/>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Text Box 16"/>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Các dân tộc Việt Nam có truyền thống đoàn kết gắn bó lâu đời trong cộng đồng dân tộc quốc gia thống nhất</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Được hình thành do yêu cầu của quá trình cải biến tự nhiên và nhu cầu phải hợp sức, hợp quần để cùng đấu tranh chống ngoại xâm nên dân tộc Việt Nam đã hình thành sớm và tạo nên độ kết dính cao giữa các dân tộc</a:t>
              </a:r>
              <a:endParaRPr lang="vi-VN" altLang="en-US" sz="1400">
                <a:latin typeface="Alfa Slab One" panose="00000500000000000000" charset="0"/>
                <a:cs typeface="Alfa Slab One" panose="00000500000000000000" charset="0"/>
              </a:endParaRPr>
            </a:p>
            <a:p>
              <a:pPr algn="l">
                <a:lnSpc>
                  <a:spcPct val="160000"/>
                </a:lnSpc>
              </a:pPr>
              <a:r>
                <a:rPr lang="vi-VN" altLang="en-US" sz="1400">
                  <a:latin typeface="Alfa Slab One" panose="00000500000000000000" charset="0"/>
                  <a:cs typeface="Alfa Slab One" panose="00000500000000000000" charset="0"/>
                </a:rPr>
                <a:t>+ Đoàn kết dân tộc trở thành truyền thống quý báu của dân tộc Việt Nam là một trong những nguyên nhân và động lực quyết định mọi thắng lợi của dân tộc Việt Nam</a:t>
              </a:r>
              <a:endParaRPr lang="vi-VN" altLang="en-US" sz="1400">
                <a:latin typeface="Alfa Slab One" panose="00000500000000000000" charset="0"/>
                <a:cs typeface="Alfa Slab One" panose="00000500000000000000" charset="0"/>
              </a:endParaRPr>
            </a:p>
          </p:txBody>
        </p:sp>
      </p:grpSp>
      <p:grpSp>
        <p:nvGrpSpPr>
          <p:cNvPr id="7" name="Group 6"/>
          <p:cNvGrpSpPr/>
          <p:nvPr/>
        </p:nvGrpSpPr>
        <p:grpSpPr>
          <a:xfrm>
            <a:off x="179705" y="123190"/>
            <a:ext cx="4466590" cy="644525"/>
            <a:chOff x="1643" y="3029"/>
            <a:chExt cx="10206" cy="1361"/>
          </a:xfrm>
        </p:grpSpPr>
        <p:sp>
          <p:nvSpPr>
            <p:cNvPr id="14" name="Rounded Rectangle 13"/>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870" y="3303"/>
              <a:ext cx="9658" cy="974"/>
            </a:xfrm>
            <a:prstGeom prst="rect">
              <a:avLst/>
            </a:prstGeom>
            <a:noFill/>
          </p:spPr>
          <p:txBody>
            <a:bodyPr wrap="square" rtlCol="0">
              <a:noAutofit/>
            </a:bodyPr>
            <a:p>
              <a:pPr algn="ctr">
                <a:lnSpc>
                  <a:spcPct val="100000"/>
                </a:lnSpc>
              </a:pPr>
              <a:r>
                <a:rPr lang="vi-VN" altLang="en-US">
                  <a:latin typeface="Paytone One" charset="0"/>
                  <a:cs typeface="Paytone One" charset="0"/>
                </a:rPr>
                <a:t>Đặc điểm dân tộc Việt Nam</a:t>
              </a:r>
              <a:endParaRPr lang="vi-VN" altLang="en-US">
                <a:latin typeface="Paytone One" charset="0"/>
                <a:cs typeface="Paytone One" charset="0"/>
              </a:endParaRPr>
            </a:p>
          </p:txBody>
        </p:sp>
      </p:grpSp>
      <p:sp>
        <p:nvSpPr>
          <p:cNvPr id="29" name="Freeform 27"/>
          <p:cNvSpPr/>
          <p:nvPr/>
        </p:nvSpPr>
        <p:spPr>
          <a:xfrm>
            <a:off x="7884160" y="51435"/>
            <a:ext cx="1057275" cy="1246505"/>
          </a:xfrm>
          <a:custGeom>
            <a:avLst/>
            <a:gdLst/>
            <a:ahLst/>
            <a:cxnLst/>
            <a:rect l="l" t="t" r="r" b="b"/>
            <a:pathLst>
              <a:path w="1353071" h="1353071">
                <a:moveTo>
                  <a:pt x="0" y="0"/>
                </a:moveTo>
                <a:lnTo>
                  <a:pt x="1353071" y="0"/>
                </a:lnTo>
                <a:lnTo>
                  <a:pt x="1353071" y="1353071"/>
                </a:lnTo>
                <a:lnTo>
                  <a:pt x="0" y="135307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0" name="Group 9"/>
          <p:cNvGrpSpPr/>
          <p:nvPr/>
        </p:nvGrpSpPr>
        <p:grpSpPr>
          <a:xfrm>
            <a:off x="949325" y="960120"/>
            <a:ext cx="7119620" cy="3232785"/>
            <a:chOff x="1643" y="3029"/>
            <a:chExt cx="10297" cy="1361"/>
          </a:xfrm>
          <a:effectLst/>
        </p:grpSpPr>
        <p:sp>
          <p:nvSpPr>
            <p:cNvPr id="11" name="Rounded Rectangle 10"/>
            <p:cNvSpPr/>
            <p:nvPr/>
          </p:nvSpPr>
          <p:spPr>
            <a:xfrm>
              <a:off x="1643" y="3029"/>
              <a:ext cx="10206" cy="1361"/>
            </a:xfrm>
            <a:prstGeom prst="roundRect">
              <a:avLst/>
            </a:prstGeom>
            <a:solidFill>
              <a:schemeClr val="bg1"/>
            </a:solid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Text Box 11"/>
            <p:cNvSpPr txBox="1"/>
            <p:nvPr/>
          </p:nvSpPr>
          <p:spPr>
            <a:xfrm>
              <a:off x="1943" y="3068"/>
              <a:ext cx="9997" cy="1300"/>
            </a:xfrm>
            <a:prstGeom prst="rect">
              <a:avLst/>
            </a:prstGeom>
            <a:noFill/>
          </p:spPr>
          <p:txBody>
            <a:bodyPr wrap="square" rtlCol="0">
              <a:noAutofit/>
            </a:bodyPr>
            <a:p>
              <a:pPr algn="l">
                <a:lnSpc>
                  <a:spcPct val="160000"/>
                </a:lnSpc>
              </a:pPr>
              <a:r>
                <a:rPr lang="vi-VN" altLang="en-US" sz="1400">
                  <a:latin typeface="Alfa Slab One" panose="00000500000000000000" charset="0"/>
                  <a:cs typeface="Alfa Slab One" panose="00000500000000000000" charset="0"/>
                </a:rPr>
                <a:t>- </a:t>
              </a:r>
              <a:r>
                <a:rPr lang="vi-VN" altLang="en-US" sz="1400">
                  <a:latin typeface="Alfa Slab One" panose="00000500000000000000" charset="0"/>
                  <a:cs typeface="Alfa Slab One" panose="00000500000000000000" charset="0"/>
                  <a:sym typeface="+mn-ea"/>
                </a:rPr>
                <a:t>Mỗi dân tộc có bản sắc văn hóa riêng góp phần tạo nên sự phong phú, đa dạng của nền văn hóa Việt Nam thống nhất</a:t>
              </a:r>
              <a:endParaRPr lang="vi-VN" altLang="en-US" sz="1400">
                <a:latin typeface="Alfa Slab One" panose="00000500000000000000" charset="0"/>
                <a:cs typeface="Alfa Slab One" panose="00000500000000000000" charset="0"/>
                <a:sym typeface="+mn-ea"/>
              </a:endParaRPr>
            </a:p>
            <a:p>
              <a:pPr algn="l">
                <a:lnSpc>
                  <a:spcPct val="160000"/>
                </a:lnSpc>
              </a:pPr>
              <a:r>
                <a:rPr lang="vi-VN" altLang="en-US" sz="1400">
                  <a:latin typeface="Alfa Slab One" panose="00000500000000000000" charset="0"/>
                  <a:cs typeface="Alfa Slab One" panose="00000500000000000000" charset="0"/>
                  <a:sym typeface="+mn-ea"/>
                </a:rPr>
                <a:t>+Việt Nam là một quốc gia đa dân tộc. Trong văn hóa của mỗi dân tộc đều có nhiễm sắc thái độc đáo riêng góp phần làm cho nền văn hóa VN thống nhất, đa dạng.</a:t>
              </a:r>
              <a:endParaRPr lang="vi-VN" altLang="en-US" sz="1400">
                <a:latin typeface="Alfa Slab One" panose="00000500000000000000" charset="0"/>
                <a:cs typeface="Alfa Slab One" panose="00000500000000000000" charset="0"/>
                <a:sym typeface="+mn-ea"/>
              </a:endParaRPr>
            </a:p>
            <a:p>
              <a:pPr algn="l">
                <a:lnSpc>
                  <a:spcPct val="160000"/>
                </a:lnSpc>
              </a:pPr>
              <a:r>
                <a:rPr lang="vi-VN" altLang="en-US" sz="1400">
                  <a:latin typeface="Alfa Slab One" panose="00000500000000000000" charset="0"/>
                  <a:cs typeface="Alfa Slab One" panose="00000500000000000000" charset="0"/>
                  <a:sym typeface="+mn-ea"/>
                </a:rPr>
                <a:t>+ Sự thống nhất đó, suy cho cùng là do các dân tộc đều có chung 1 lịch sử dựng nước và giữ nước, đều sớm hình thành ý thức về 1 Q</a:t>
              </a:r>
              <a:r>
                <a:rPr lang="en-US" altLang="vi-VN" sz="1400">
                  <a:latin typeface="Alfa Slab One" panose="00000500000000000000" charset="0"/>
                  <a:cs typeface="Alfa Slab One" panose="00000500000000000000" charset="0"/>
                  <a:sym typeface="+mn-ea"/>
                </a:rPr>
                <a:t>u</a:t>
              </a:r>
              <a:r>
                <a:rPr lang="vi-VN" altLang="en-US" sz="1400">
                  <a:latin typeface="Alfa Slab One" panose="00000500000000000000" charset="0"/>
                  <a:cs typeface="Alfa Slab One" panose="00000500000000000000" charset="0"/>
                  <a:sym typeface="+mn-ea"/>
                </a:rPr>
                <a:t>ốc </a:t>
              </a:r>
              <a:r>
                <a:rPr lang="vi-VN" altLang="en-US" sz="1400">
                  <a:latin typeface="Alfa Slab One" panose="00000500000000000000" charset="0"/>
                  <a:cs typeface="Alfa Slab One" panose="00000500000000000000" charset="0"/>
                  <a:sym typeface="+mn-ea"/>
                </a:rPr>
                <a:t>Gia độc lập, thống nhất.</a:t>
              </a:r>
              <a:endParaRPr lang="vi-VN" altLang="en-US" sz="1400">
                <a:latin typeface="Alfa Slab One" panose="00000500000000000000" charset="0"/>
                <a:cs typeface="Alfa Slab One" panose="00000500000000000000" charset="0"/>
                <a:sym typeface="+mn-ea"/>
              </a:endParaRPr>
            </a:p>
          </p:txBody>
        </p:sp>
      </p:grpSp>
      <p:sp>
        <p:nvSpPr>
          <p:cNvPr id="53" name="Freeform 8"/>
          <p:cNvSpPr/>
          <p:nvPr/>
        </p:nvSpPr>
        <p:spPr>
          <a:xfrm>
            <a:off x="7946390" y="27305"/>
            <a:ext cx="1197610" cy="985520"/>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3" fill="hold" nodeType="withEffect">
                                  <p:stCondLst>
                                    <p:cond delay="0"/>
                                  </p:stCondLst>
                                  <p:childTnLst>
                                    <p:anim calcmode="lin" valueType="num">
                                      <p:cBhvr additive="base">
                                        <p:cTn id="6" dur="500"/>
                                        <p:tgtEl>
                                          <p:spTgt spid="29"/>
                                        </p:tgtEl>
                                        <p:attrNameLst>
                                          <p:attrName>ppt_x</p:attrName>
                                        </p:attrNameLst>
                                      </p:cBhvr>
                                      <p:tavLst>
                                        <p:tav tm="0">
                                          <p:val>
                                            <p:strVal val="ppt_x"/>
                                          </p:val>
                                        </p:tav>
                                        <p:tav tm="100000">
                                          <p:val>
                                            <p:strVal val="1+ppt_w/2"/>
                                          </p:val>
                                        </p:tav>
                                      </p:tavLst>
                                    </p:anim>
                                    <p:anim calcmode="lin" valueType="num">
                                      <p:cBhvr additive="base">
                                        <p:cTn id="7" dur="500"/>
                                        <p:tgtEl>
                                          <p:spTgt spid="29"/>
                                        </p:tgtEl>
                                        <p:attrNameLst>
                                          <p:attrName>ppt_y</p:attrName>
                                        </p:attrNameLst>
                                      </p:cBhvr>
                                      <p:tavLst>
                                        <p:tav tm="0">
                                          <p:val>
                                            <p:strVal val="ppt_y"/>
                                          </p:val>
                                        </p:tav>
                                        <p:tav tm="100000">
                                          <p:val>
                                            <p:strVal val="0-ppt_h/2"/>
                                          </p:val>
                                        </p:tav>
                                      </p:tavLst>
                                    </p:anim>
                                    <p:set>
                                      <p:cBhvr>
                                        <p:cTn id="8" dur="1" fill="hold">
                                          <p:stCondLst>
                                            <p:cond delay="499"/>
                                          </p:stCondLst>
                                        </p:cTn>
                                        <p:tgtEl>
                                          <p:spTgt spid="29"/>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1+#ppt_w/2"/>
                                          </p:val>
                                        </p:tav>
                                        <p:tav tm="100000">
                                          <p:val>
                                            <p:strVal val="#ppt_x"/>
                                          </p:val>
                                        </p:tav>
                                      </p:tavLst>
                                    </p:anim>
                                    <p:anim calcmode="lin" valueType="num">
                                      <p:cBhvr additive="base">
                                        <p:cTn id="20"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24" name="Group 23"/>
          <p:cNvGrpSpPr/>
          <p:nvPr/>
        </p:nvGrpSpPr>
        <p:grpSpPr>
          <a:xfrm>
            <a:off x="179705" y="123190"/>
            <a:ext cx="8356600" cy="880280"/>
            <a:chOff x="1643" y="3029"/>
            <a:chExt cx="10206" cy="1247"/>
          </a:xfrm>
        </p:grpSpPr>
        <p:sp>
          <p:nvSpPr>
            <p:cNvPr id="25" name="Rounded Rectangle 24"/>
            <p:cNvSpPr/>
            <p:nvPr/>
          </p:nvSpPr>
          <p:spPr>
            <a:xfrm>
              <a:off x="1643" y="3029"/>
              <a:ext cx="10206" cy="1222"/>
            </a:xfrm>
            <a:prstGeom prst="roundRect">
              <a:avLst/>
            </a:prstGeom>
            <a:solidFill>
              <a:schemeClr val="bg1"/>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Text Box 25"/>
            <p:cNvSpPr txBox="1"/>
            <p:nvPr/>
          </p:nvSpPr>
          <p:spPr>
            <a:xfrm>
              <a:off x="1771" y="3303"/>
              <a:ext cx="9915" cy="973"/>
            </a:xfrm>
            <a:prstGeom prst="rect">
              <a:avLst/>
            </a:prstGeom>
            <a:noFill/>
          </p:spPr>
          <p:txBody>
            <a:bodyPr wrap="square" rtlCol="0">
              <a:noAutofit/>
            </a:bodyPr>
            <a:p>
              <a:pPr algn="ctr">
                <a:lnSpc>
                  <a:spcPct val="80000"/>
                </a:lnSpc>
              </a:pPr>
              <a:r>
                <a:rPr lang="vi-VN" altLang="en-US">
                  <a:latin typeface="Paytone One" charset="0"/>
                  <a:cs typeface="Paytone One" charset="0"/>
                  <a:sym typeface="+mn-ea"/>
                </a:rPr>
                <a:t>Giải pháp nhằm thực hiện chính sách đại đoàn kết toàn dân tộc ở Việt Nam</a:t>
              </a:r>
              <a:endParaRPr lang="vi-VN" altLang="en-US">
                <a:latin typeface="Paytone One" charset="0"/>
                <a:cs typeface="Paytone One" charset="0"/>
              </a:endParaRPr>
            </a:p>
          </p:txBody>
        </p:sp>
      </p:grpSp>
      <p:grpSp>
        <p:nvGrpSpPr>
          <p:cNvPr id="28" name="Group 27"/>
          <p:cNvGrpSpPr/>
          <p:nvPr/>
        </p:nvGrpSpPr>
        <p:grpSpPr>
          <a:xfrm>
            <a:off x="261602" y="1087755"/>
            <a:ext cx="8635623" cy="4001294"/>
            <a:chOff x="1643" y="3029"/>
            <a:chExt cx="10206" cy="1379"/>
          </a:xfrm>
          <a:effectLst/>
        </p:grpSpPr>
        <p:sp>
          <p:nvSpPr>
            <p:cNvPr id="29" name="Rounded Rectangle 28"/>
            <p:cNvSpPr/>
            <p:nvPr/>
          </p:nvSpPr>
          <p:spPr>
            <a:xfrm>
              <a:off x="1643" y="3029"/>
              <a:ext cx="10206" cy="1361"/>
            </a:xfrm>
            <a:prstGeom prst="roundRect">
              <a:avLst/>
            </a:prstGeom>
            <a:solidFill>
              <a:schemeClr val="bg1"/>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Text Box 29"/>
            <p:cNvSpPr txBox="1"/>
            <p:nvPr/>
          </p:nvSpPr>
          <p:spPr>
            <a:xfrm>
              <a:off x="1886" y="3069"/>
              <a:ext cx="9860" cy="1339"/>
            </a:xfrm>
            <a:prstGeom prst="rect">
              <a:avLst/>
            </a:prstGeom>
            <a:noFill/>
          </p:spPr>
          <p:txBody>
            <a:bodyPr wrap="square" rtlCol="0">
              <a:noAutofit/>
            </a:bodyPr>
            <a:p>
              <a:pPr algn="l">
                <a:lnSpc>
                  <a:spcPct val="190000"/>
                </a:lnSpc>
              </a:pPr>
              <a:r>
                <a:rPr lang="vi-VN" altLang="en-US" sz="1400">
                  <a:latin typeface="Paytone One" charset="0"/>
                  <a:cs typeface="Paytone One" charset="0"/>
                </a:rPr>
                <a:t>1. Tăng cường việc giáo dục về văn hóa, lịch sử và truyền thống của dân tộc Việt Nam trong các trường học và cộng đồng, giúp tạo ra nhận thức tích cực về những giá trị văn hóa và truyền thống của mỗi dân tộc.</a:t>
              </a:r>
              <a:endParaRPr lang="vi-VN" altLang="en-US" sz="1400">
                <a:latin typeface="Paytone One" charset="0"/>
                <a:cs typeface="Paytone One" charset="0"/>
              </a:endParaRPr>
            </a:p>
            <a:p>
              <a:pPr algn="l">
                <a:lnSpc>
                  <a:spcPct val="190000"/>
                </a:lnSpc>
              </a:pPr>
              <a:r>
                <a:rPr lang="vi-VN" altLang="en-US" sz="1400">
                  <a:latin typeface="Paytone One" charset="0"/>
                  <a:cs typeface="Paytone One" charset="0"/>
                </a:rPr>
                <a:t>2. Khuyến khích giao lưu văn hóa, hợp tác kinh tế và phát triển cộng đồng giữa các dân tộc thông qua các chương trình giao lưu, hội thảo, hoạt động xã hội, và thể thao.</a:t>
              </a:r>
              <a:endParaRPr lang="vi-VN" altLang="en-US" sz="1400">
                <a:latin typeface="Paytone One" charset="0"/>
                <a:cs typeface="Paytone One" charset="0"/>
              </a:endParaRPr>
            </a:p>
            <a:p>
              <a:pPr algn="l">
                <a:lnSpc>
                  <a:spcPct val="190000"/>
                </a:lnSpc>
              </a:pPr>
              <a:r>
                <a:rPr lang="vi-VN" altLang="en-US" sz="1400">
                  <a:latin typeface="Paytone One" charset="0"/>
                  <a:cs typeface="Paytone One" charset="0"/>
                </a:rPr>
                <a:t>3. Tạo cơ hội công bằng cho mọi dân tộc tham gia vào quá trình quản lý và ra quyết định tại cấp địa phương và quốc gia, đảm bảo đại diện cho tất cả các dân tộc trong các cơ quan lãnh đạo và quản lý.</a:t>
              </a:r>
              <a:endParaRPr lang="vi-VN" altLang="en-US" sz="1400">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10825</Words>
  <Application>WPS Presentation</Application>
  <PresentationFormat>On-screen Show (16:9)</PresentationFormat>
  <Paragraphs>199</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Alfa Slab One</vt:lpstr>
      <vt:lpstr>Paytone One</vt:lpstr>
      <vt:lpstr>Microsoft YaHei</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bảo</dc:creator>
  <cp:lastModifiedBy>bảo</cp:lastModifiedBy>
  <cp:revision>8</cp:revision>
  <dcterms:created xsi:type="dcterms:W3CDTF">2023-12-08T11:16:00Z</dcterms:created>
  <dcterms:modified xsi:type="dcterms:W3CDTF">2023-12-12T04:06:19Z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D02612773FE64F7DBA04D8999DA20D48_12</vt:lpwstr>
  </property>
  <property fmtid="{D5CDD505-2E9C-101B-9397-08002B2CF9AE}" pid="3" name="KSOProductBuildVer">
    <vt:lpwstr>1033-12.2.0.13359</vt:lpwstr>
  </property>
</Properties>
</file>