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20f514251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20f51425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20f5142ba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20f5142b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6f9e470d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6f9e470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2014775"/>
            <a:ext cx="8222100" cy="79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AI for inter-well saturation mapping</a:t>
            </a:r>
            <a:endParaRPr sz="40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Berserkers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 and solution</a:t>
            </a:r>
            <a:endParaRPr/>
          </a:p>
        </p:txBody>
      </p:sp>
      <p:grpSp>
        <p:nvGrpSpPr>
          <p:cNvPr id="92" name="Google Shape;92;p14"/>
          <p:cNvGrpSpPr/>
          <p:nvPr/>
        </p:nvGrpSpPr>
        <p:grpSpPr>
          <a:xfrm>
            <a:off x="191778" y="1304867"/>
            <a:ext cx="4248606" cy="3689029"/>
            <a:chOff x="431925" y="1304875"/>
            <a:chExt cx="2628925" cy="3416400"/>
          </a:xfrm>
        </p:grpSpPr>
        <p:sp>
          <p:nvSpPr>
            <p:cNvPr id="93" name="Google Shape;93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4"/>
          <p:cNvSpPr txBox="1"/>
          <p:nvPr>
            <p:ph idx="4294967295" type="body"/>
          </p:nvPr>
        </p:nvSpPr>
        <p:spPr>
          <a:xfrm>
            <a:off x="1068813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Driven Method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345200" y="1850300"/>
            <a:ext cx="4021200" cy="30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Take the Data and use ensemble ML models:</a:t>
            </a:r>
            <a:endParaRPr sz="16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-SciKit Bagging regressor. Train 2 hours. MSE - 0.086</a:t>
            </a:r>
            <a:endParaRPr sz="16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- Catboost - CatBoost regressor.Train 10 minutes. MSE - 0.055</a:t>
            </a:r>
            <a:endParaRPr sz="16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- XGBRegressor. Train 20 seconds. MSE-0.076</a:t>
            </a:r>
            <a:endParaRPr sz="1600"/>
          </a:p>
        </p:txBody>
      </p:sp>
      <p:grpSp>
        <p:nvGrpSpPr>
          <p:cNvPr id="97" name="Google Shape;97;p14"/>
          <p:cNvGrpSpPr/>
          <p:nvPr/>
        </p:nvGrpSpPr>
        <p:grpSpPr>
          <a:xfrm>
            <a:off x="4700140" y="1304876"/>
            <a:ext cx="4298346" cy="3689029"/>
            <a:chOff x="3320450" y="1304875"/>
            <a:chExt cx="2632500" cy="3416400"/>
          </a:xfrm>
        </p:grpSpPr>
        <p:sp>
          <p:nvSpPr>
            <p:cNvPr id="98" name="Google Shape;98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4"/>
          <p:cNvSpPr txBox="1"/>
          <p:nvPr>
            <p:ph idx="4294967295" type="body"/>
          </p:nvPr>
        </p:nvSpPr>
        <p:spPr>
          <a:xfrm>
            <a:off x="5557088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Driven+Physics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4"/>
          <p:cNvSpPr txBox="1"/>
          <p:nvPr>
            <p:ph idx="4294967295" type="body"/>
          </p:nvPr>
        </p:nvSpPr>
        <p:spPr>
          <a:xfrm>
            <a:off x="4776350" y="1850300"/>
            <a:ext cx="4056000" cy="30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Take the Data and use ensemble ML models plus use physical models simulation: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- </a:t>
            </a:r>
            <a:r>
              <a:rPr lang="en" sz="165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Archie's law, Archie's - Dahnov formula. We need more parameters for the equation.We use a=1,n=2,m=2 and Pickett plot. </a:t>
            </a:r>
            <a:endParaRPr sz="165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02" name="Google Shape;10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9887" y="4190725"/>
            <a:ext cx="3978850" cy="67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deep-dive</a:t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0" name="Google Shape;110;p15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Data interpretation problem.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We try to understand how the data is organise. It takes some time to understand but we manage it.</a:t>
            </a:r>
            <a:endParaRPr sz="1600"/>
          </a:p>
        </p:txBody>
      </p:sp>
      <p:sp>
        <p:nvSpPr>
          <p:cNvPr id="111" name="Google Shape;111;p15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3" name="Google Shape;113;p15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Materials about petrophysics.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We try to get some domain specific information about problem.</a:t>
            </a:r>
            <a:endParaRPr sz="1600"/>
          </a:p>
        </p:txBody>
      </p:sp>
      <p:sp>
        <p:nvSpPr>
          <p:cNvPr id="114" name="Google Shape;114;p15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6" name="Google Shape;116;p15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Choose right models and combine with physics simulations.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We need to choose ensemble models, deep learning models. What best models Archie,double water ets?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122" name="Google Shape;122;p16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3" name="Google Shape;123;p16"/>
          <p:cNvSpPr txBox="1"/>
          <p:nvPr>
            <p:ph idx="4294967295" type="body"/>
          </p:nvPr>
        </p:nvSpPr>
        <p:spPr>
          <a:xfrm>
            <a:off x="432350" y="1017800"/>
            <a:ext cx="2471700" cy="13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Porosity Distribution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Clearly see close to normal data distribution.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24" name="Google Shape;124;p16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5" name="Google Shape;125;p16"/>
          <p:cNvSpPr txBox="1"/>
          <p:nvPr>
            <p:ph idx="4294967295" type="body"/>
          </p:nvPr>
        </p:nvSpPr>
        <p:spPr>
          <a:xfrm>
            <a:off x="3336150" y="1017575"/>
            <a:ext cx="2471700" cy="18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Resistivity Distribution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Most of the data between 0 and 15.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26" name="Google Shape;126;p16"/>
          <p:cNvSpPr txBox="1"/>
          <p:nvPr>
            <p:ph idx="4294967295" type="body"/>
          </p:nvPr>
        </p:nvSpPr>
        <p:spPr>
          <a:xfrm>
            <a:off x="6254225" y="1017575"/>
            <a:ext cx="2471700" cy="10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Water Saturation Distribution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Two peaks 1.0 and 0.8</a:t>
            </a:r>
            <a:endParaRPr sz="1600"/>
          </a:p>
        </p:txBody>
      </p:sp>
      <p:pic>
        <p:nvPicPr>
          <p:cNvPr id="127" name="Google Shape;12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525" y="2851200"/>
            <a:ext cx="3031350" cy="215819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6"/>
          <p:cNvSpPr txBox="1"/>
          <p:nvPr/>
        </p:nvSpPr>
        <p:spPr>
          <a:xfrm>
            <a:off x="311700" y="-660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5132" y="2851200"/>
            <a:ext cx="3113731" cy="215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3575" y="2847088"/>
            <a:ext cx="3031350" cy="2166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idx="2" type="body"/>
          </p:nvPr>
        </p:nvSpPr>
        <p:spPr>
          <a:xfrm>
            <a:off x="4939500" y="77022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Pair plot correlation chart between all features. Not seen any good correlation.</a:t>
            </a:r>
            <a:endParaRPr/>
          </a:p>
        </p:txBody>
      </p:sp>
      <p:pic>
        <p:nvPicPr>
          <p:cNvPr id="136" name="Google Shape;13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67899"/>
            <a:ext cx="4419601" cy="442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idx="2" type="body"/>
          </p:nvPr>
        </p:nvSpPr>
        <p:spPr>
          <a:xfrm>
            <a:off x="4939500" y="77022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3D Cube model.It helps us to correctly interpret the data.</a:t>
            </a:r>
            <a:endParaRPr/>
          </a:p>
        </p:txBody>
      </p:sp>
      <p:pic>
        <p:nvPicPr>
          <p:cNvPr id="142" name="Google Shape;14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375" y="250350"/>
            <a:ext cx="4283877" cy="319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models strategy</a:t>
            </a:r>
            <a:endParaRPr/>
          </a:p>
        </p:txBody>
      </p:sp>
      <p:sp>
        <p:nvSpPr>
          <p:cNvPr id="148" name="Google Shape;148;p19"/>
          <p:cNvSpPr/>
          <p:nvPr/>
        </p:nvSpPr>
        <p:spPr>
          <a:xfrm>
            <a:off x="4147063" y="1049105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9"/>
          <p:cNvSpPr/>
          <p:nvPr/>
        </p:nvSpPr>
        <p:spPr>
          <a:xfrm>
            <a:off x="4147075" y="1049112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 txBox="1"/>
          <p:nvPr>
            <p:ph idx="4294967295" type="body"/>
          </p:nvPr>
        </p:nvSpPr>
        <p:spPr>
          <a:xfrm>
            <a:off x="4147075" y="11083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Solution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51" name="Google Shape;151;p19"/>
          <p:cNvSpPr txBox="1"/>
          <p:nvPr>
            <p:ph idx="4294967295" type="body"/>
          </p:nvPr>
        </p:nvSpPr>
        <p:spPr>
          <a:xfrm>
            <a:off x="4147075" y="145710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Combined Solution</a:t>
            </a:r>
            <a:endParaRPr sz="1300">
              <a:solidFill>
                <a:schemeClr val="dk1"/>
              </a:solidFill>
            </a:endParaRPr>
          </a:p>
        </p:txBody>
      </p:sp>
      <p:grpSp>
        <p:nvGrpSpPr>
          <p:cNvPr id="152" name="Google Shape;152;p19"/>
          <p:cNvGrpSpPr/>
          <p:nvPr/>
        </p:nvGrpSpPr>
        <p:grpSpPr>
          <a:xfrm>
            <a:off x="2918113" y="1746605"/>
            <a:ext cx="4160100" cy="531900"/>
            <a:chOff x="2918113" y="1746605"/>
            <a:chExt cx="4160100" cy="531900"/>
          </a:xfrm>
        </p:grpSpPr>
        <p:cxnSp>
          <p:nvCxnSpPr>
            <p:cNvPr id="153" name="Google Shape;153;p19"/>
            <p:cNvCxnSpPr>
              <a:stCxn id="148" idx="2"/>
              <a:endCxn id="154" idx="0"/>
            </p:cNvCxnSpPr>
            <p:nvPr/>
          </p:nvCxnSpPr>
          <p:spPr>
            <a:xfrm rot="5400000">
              <a:off x="3628963" y="1035755"/>
              <a:ext cx="531900" cy="1953600"/>
            </a:xfrm>
            <a:prstGeom prst="bentConnector3">
              <a:avLst>
                <a:gd fmla="val 49999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5" name="Google Shape;155;p19"/>
            <p:cNvCxnSpPr>
              <a:stCxn id="148" idx="2"/>
              <a:endCxn id="156" idx="0"/>
            </p:cNvCxnSpPr>
            <p:nvPr/>
          </p:nvCxnSpPr>
          <p:spPr>
            <a:xfrm flipH="1" rot="-5400000">
              <a:off x="5709013" y="909305"/>
              <a:ext cx="531900" cy="2206500"/>
            </a:xfrm>
            <a:prstGeom prst="bentConnector3">
              <a:avLst>
                <a:gd fmla="val 49999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57" name="Google Shape;157;p19"/>
          <p:cNvSpPr/>
          <p:nvPr/>
        </p:nvSpPr>
        <p:spPr>
          <a:xfrm>
            <a:off x="2194905" y="2278501"/>
            <a:ext cx="14493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9"/>
          <p:cNvSpPr/>
          <p:nvPr/>
        </p:nvSpPr>
        <p:spPr>
          <a:xfrm>
            <a:off x="2193500" y="2278499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9"/>
          <p:cNvSpPr txBox="1"/>
          <p:nvPr>
            <p:ph idx="4294967295" type="body"/>
          </p:nvPr>
        </p:nvSpPr>
        <p:spPr>
          <a:xfrm>
            <a:off x="2193650" y="23377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Machine Learning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59" name="Google Shape;159;p19"/>
          <p:cNvSpPr txBox="1"/>
          <p:nvPr>
            <p:ph idx="4294967295" type="body"/>
          </p:nvPr>
        </p:nvSpPr>
        <p:spPr>
          <a:xfrm>
            <a:off x="2193638" y="268658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Models from ML</a:t>
            </a:r>
            <a:endParaRPr sz="1300">
              <a:solidFill>
                <a:schemeClr val="dk1"/>
              </a:solidFill>
            </a:endParaRPr>
          </a:p>
        </p:txBody>
      </p:sp>
      <p:grpSp>
        <p:nvGrpSpPr>
          <p:cNvPr id="160" name="Google Shape;160;p19"/>
          <p:cNvGrpSpPr/>
          <p:nvPr/>
        </p:nvGrpSpPr>
        <p:grpSpPr>
          <a:xfrm>
            <a:off x="1256055" y="2975701"/>
            <a:ext cx="3327300" cy="531900"/>
            <a:chOff x="1256055" y="2975701"/>
            <a:chExt cx="3327300" cy="531900"/>
          </a:xfrm>
        </p:grpSpPr>
        <p:cxnSp>
          <p:nvCxnSpPr>
            <p:cNvPr id="161" name="Google Shape;161;p19"/>
            <p:cNvCxnSpPr>
              <a:stCxn id="157" idx="2"/>
              <a:endCxn id="162" idx="0"/>
            </p:cNvCxnSpPr>
            <p:nvPr/>
          </p:nvCxnSpPr>
          <p:spPr>
            <a:xfrm>
              <a:off x="2919555" y="2975701"/>
              <a:ext cx="0" cy="531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3" name="Google Shape;163;p19"/>
            <p:cNvCxnSpPr>
              <a:stCxn id="157" idx="2"/>
              <a:endCxn id="164" idx="0"/>
            </p:cNvCxnSpPr>
            <p:nvPr/>
          </p:nvCxnSpPr>
          <p:spPr>
            <a:xfrm rot="5400000">
              <a:off x="1821855" y="2409901"/>
              <a:ext cx="531900" cy="1663500"/>
            </a:xfrm>
            <a:prstGeom prst="bentConnector3">
              <a:avLst>
                <a:gd fmla="val 50012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5" name="Google Shape;165;p19"/>
            <p:cNvCxnSpPr>
              <a:stCxn id="157" idx="2"/>
              <a:endCxn id="166" idx="0"/>
            </p:cNvCxnSpPr>
            <p:nvPr/>
          </p:nvCxnSpPr>
          <p:spPr>
            <a:xfrm flipH="1" rot="-5400000">
              <a:off x="3485505" y="2409751"/>
              <a:ext cx="531900" cy="1663800"/>
            </a:xfrm>
            <a:prstGeom prst="bentConnector3">
              <a:avLst>
                <a:gd fmla="val 50012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67" name="Google Shape;167;p19"/>
          <p:cNvSpPr/>
          <p:nvPr/>
        </p:nvSpPr>
        <p:spPr>
          <a:xfrm>
            <a:off x="531436" y="3508068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9"/>
          <p:cNvSpPr/>
          <p:nvPr/>
        </p:nvSpPr>
        <p:spPr>
          <a:xfrm>
            <a:off x="531450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9"/>
          <p:cNvSpPr txBox="1"/>
          <p:nvPr>
            <p:ph idx="4294967295" type="body"/>
          </p:nvPr>
        </p:nvSpPr>
        <p:spPr>
          <a:xfrm>
            <a:off x="531750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Ensemble Models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69" name="Google Shape;169;p19"/>
          <p:cNvSpPr txBox="1"/>
          <p:nvPr>
            <p:ph idx="4294967295" type="body"/>
          </p:nvPr>
        </p:nvSpPr>
        <p:spPr>
          <a:xfrm>
            <a:off x="531738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CatBoost, XGB Boost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70" name="Google Shape;170;p19"/>
          <p:cNvSpPr/>
          <p:nvPr/>
        </p:nvSpPr>
        <p:spPr>
          <a:xfrm>
            <a:off x="2194998" y="3508068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9"/>
          <p:cNvSpPr/>
          <p:nvPr/>
        </p:nvSpPr>
        <p:spPr>
          <a:xfrm>
            <a:off x="2195013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9"/>
          <p:cNvSpPr txBox="1"/>
          <p:nvPr>
            <p:ph idx="4294967295" type="body"/>
          </p:nvPr>
        </p:nvSpPr>
        <p:spPr>
          <a:xfrm>
            <a:off x="2195138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Deep Learning Models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72" name="Google Shape;172;p19"/>
          <p:cNvSpPr txBox="1"/>
          <p:nvPr>
            <p:ph idx="4294967295" type="body"/>
          </p:nvPr>
        </p:nvSpPr>
        <p:spPr>
          <a:xfrm>
            <a:off x="2195163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Feed Forward Net,LSTM net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73" name="Google Shape;173;p19"/>
          <p:cNvSpPr/>
          <p:nvPr/>
        </p:nvSpPr>
        <p:spPr>
          <a:xfrm>
            <a:off x="3858523" y="3508068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9"/>
          <p:cNvSpPr/>
          <p:nvPr/>
        </p:nvSpPr>
        <p:spPr>
          <a:xfrm>
            <a:off x="3858600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"/>
          <p:cNvSpPr txBox="1"/>
          <p:nvPr>
            <p:ph idx="4294967295" type="body"/>
          </p:nvPr>
        </p:nvSpPr>
        <p:spPr>
          <a:xfrm>
            <a:off x="3858613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Regression Models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75" name="Google Shape;175;p19"/>
          <p:cNvSpPr txBox="1"/>
          <p:nvPr>
            <p:ph idx="4294967295" type="body"/>
          </p:nvPr>
        </p:nvSpPr>
        <p:spPr>
          <a:xfrm>
            <a:off x="3858700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Linear reg, Ridge reg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76" name="Google Shape;176;p19"/>
          <p:cNvSpPr/>
          <p:nvPr/>
        </p:nvSpPr>
        <p:spPr>
          <a:xfrm>
            <a:off x="6353691" y="2278501"/>
            <a:ext cx="14493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6353700" y="2278499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9"/>
          <p:cNvSpPr txBox="1"/>
          <p:nvPr>
            <p:ph idx="4294967295" type="body"/>
          </p:nvPr>
        </p:nvSpPr>
        <p:spPr>
          <a:xfrm>
            <a:off x="6353925" y="23377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Physics modeling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78" name="Google Shape;178;p19"/>
          <p:cNvSpPr txBox="1"/>
          <p:nvPr>
            <p:ph idx="4294967295" type="body"/>
          </p:nvPr>
        </p:nvSpPr>
        <p:spPr>
          <a:xfrm>
            <a:off x="6352413" y="268658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Equation simpl.</a:t>
            </a:r>
            <a:endParaRPr sz="1300">
              <a:solidFill>
                <a:schemeClr val="dk1"/>
              </a:solidFill>
            </a:endParaRPr>
          </a:p>
        </p:txBody>
      </p:sp>
      <p:grpSp>
        <p:nvGrpSpPr>
          <p:cNvPr id="179" name="Google Shape;179;p19"/>
          <p:cNvGrpSpPr/>
          <p:nvPr/>
        </p:nvGrpSpPr>
        <p:grpSpPr>
          <a:xfrm>
            <a:off x="6246741" y="2975701"/>
            <a:ext cx="1663500" cy="531900"/>
            <a:chOff x="6246741" y="2975701"/>
            <a:chExt cx="1663500" cy="531900"/>
          </a:xfrm>
        </p:grpSpPr>
        <p:cxnSp>
          <p:nvCxnSpPr>
            <p:cNvPr id="180" name="Google Shape;180;p19"/>
            <p:cNvCxnSpPr>
              <a:stCxn id="176" idx="2"/>
              <a:endCxn id="181" idx="0"/>
            </p:cNvCxnSpPr>
            <p:nvPr/>
          </p:nvCxnSpPr>
          <p:spPr>
            <a:xfrm rot="5400000">
              <a:off x="6396591" y="2825851"/>
              <a:ext cx="531900" cy="831600"/>
            </a:xfrm>
            <a:prstGeom prst="bentConnector3">
              <a:avLst>
                <a:gd fmla="val 50012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2" name="Google Shape;182;p19"/>
            <p:cNvCxnSpPr>
              <a:stCxn id="176" idx="2"/>
              <a:endCxn id="183" idx="0"/>
            </p:cNvCxnSpPr>
            <p:nvPr/>
          </p:nvCxnSpPr>
          <p:spPr>
            <a:xfrm flipH="1" rot="-5400000">
              <a:off x="7228341" y="2825701"/>
              <a:ext cx="531900" cy="831900"/>
            </a:xfrm>
            <a:prstGeom prst="bentConnector3">
              <a:avLst>
                <a:gd fmla="val 50013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4" name="Google Shape;184;p19"/>
          <p:cNvSpPr/>
          <p:nvPr/>
        </p:nvSpPr>
        <p:spPr>
          <a:xfrm>
            <a:off x="5522206" y="3507819"/>
            <a:ext cx="14490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9"/>
          <p:cNvSpPr/>
          <p:nvPr/>
        </p:nvSpPr>
        <p:spPr>
          <a:xfrm>
            <a:off x="5522175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"/>
          <p:cNvSpPr txBox="1"/>
          <p:nvPr>
            <p:ph idx="4294967295" type="body"/>
          </p:nvPr>
        </p:nvSpPr>
        <p:spPr>
          <a:xfrm>
            <a:off x="5522338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Archie Law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86" name="Google Shape;186;p19"/>
          <p:cNvSpPr txBox="1"/>
          <p:nvPr>
            <p:ph idx="4294967295" type="body"/>
          </p:nvPr>
        </p:nvSpPr>
        <p:spPr>
          <a:xfrm>
            <a:off x="5522263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Variations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87" name="Google Shape;187;p19"/>
          <p:cNvSpPr/>
          <p:nvPr/>
        </p:nvSpPr>
        <p:spPr>
          <a:xfrm>
            <a:off x="7185791" y="3507819"/>
            <a:ext cx="14490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9"/>
          <p:cNvSpPr/>
          <p:nvPr/>
        </p:nvSpPr>
        <p:spPr>
          <a:xfrm>
            <a:off x="7185650" y="3507737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9"/>
          <p:cNvSpPr txBox="1"/>
          <p:nvPr>
            <p:ph idx="4294967295" type="body"/>
          </p:nvPr>
        </p:nvSpPr>
        <p:spPr>
          <a:xfrm>
            <a:off x="7185738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Double Water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89" name="Google Shape;189;p19"/>
          <p:cNvSpPr txBox="1"/>
          <p:nvPr>
            <p:ph idx="4294967295" type="body"/>
          </p:nvPr>
        </p:nvSpPr>
        <p:spPr>
          <a:xfrm>
            <a:off x="7185688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Variations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