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96" r:id="rId7"/>
    <p:sldId id="263" r:id="rId8"/>
    <p:sldId id="264" r:id="rId9"/>
    <p:sldId id="295" r:id="rId10"/>
    <p:sldId id="278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3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8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4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34677" y="1483050"/>
            <a:ext cx="5528931" cy="17985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+mj-lt"/>
              </a:rPr>
              <a:t>LỌC ẢNH</a:t>
            </a:r>
            <a:br>
              <a:rPr lang="en" sz="4400" dirty="0">
                <a:latin typeface="+mj-lt"/>
              </a:rPr>
            </a:br>
            <a:r>
              <a:rPr lang="en" sz="4400" dirty="0">
                <a:latin typeface="+mj-lt"/>
              </a:rPr>
              <a:t>IMAGE FILTERING</a:t>
            </a:r>
            <a:endParaRPr sz="4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D55D7-A72D-031E-904A-D94D8B291F96}"/>
              </a:ext>
            </a:extLst>
          </p:cNvPr>
          <p:cNvSpPr txBox="1"/>
          <p:nvPr/>
        </p:nvSpPr>
        <p:spPr>
          <a:xfrm>
            <a:off x="3483935" y="3281598"/>
            <a:ext cx="474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TRẦN VĂN QUYỀN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MSSV: 19574802010166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38B3-93EF-9DE5-F016-8544A65F1FE4}"/>
              </a:ext>
            </a:extLst>
          </p:cNvPr>
          <p:cNvSpPr txBox="1"/>
          <p:nvPr/>
        </p:nvSpPr>
        <p:spPr>
          <a:xfrm>
            <a:off x="212651" y="1282995"/>
            <a:ext cx="189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XỬ LÝ ẢNH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598589" y="2228440"/>
            <a:ext cx="794682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  <a:latin typeface="+mj-lt"/>
              </a:rPr>
              <a:t>CẢM ƠN MỌI NGƯỜI </a:t>
            </a:r>
            <a:br>
              <a:rPr lang="en" sz="4800" dirty="0">
                <a:solidFill>
                  <a:schemeClr val="accent5"/>
                </a:solidFill>
                <a:latin typeface="+mj-lt"/>
              </a:rPr>
            </a:br>
            <a:r>
              <a:rPr lang="en" sz="4800" dirty="0">
                <a:solidFill>
                  <a:schemeClr val="accent5"/>
                </a:solidFill>
                <a:latin typeface="+mj-lt"/>
              </a:rPr>
              <a:t>ĐÃ LẮNG NGHE</a:t>
            </a:r>
            <a:endParaRPr sz="4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4027820"/>
            <a:ext cx="6593700" cy="713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+mj-lt"/>
              </a:rPr>
              <a:t>MỌI THẮC MẮC XIN ĐƯỢC GỬI VỀ: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+mj-lt"/>
              </a:rPr>
              <a:t>https://chat.openai.com/chat</a:t>
            </a:r>
            <a:endParaRPr sz="2000" b="1" dirty="0">
              <a:latin typeface="+mj-lt"/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73168" y="688711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845727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+mj-lt"/>
              </a:rPr>
              <a:t>LỌC ẢNH (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Image Filtering</a:t>
            </a:r>
            <a:r>
              <a:rPr lang="en-US" dirty="0">
                <a:latin typeface="+mj-lt"/>
              </a:rPr>
              <a:t>) LÀ GÌ ?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1C4F14-A45A-EDF5-180C-7DC39D41B821}"/>
              </a:ext>
            </a:extLst>
          </p:cNvPr>
          <p:cNvSpPr txBox="1"/>
          <p:nvPr/>
        </p:nvSpPr>
        <p:spPr>
          <a:xfrm>
            <a:off x="705640" y="1427949"/>
            <a:ext cx="765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Là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kĩ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thuật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chỉnh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sửa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hoặc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làm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rõ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ảnh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  <a:p>
            <a:pPr algn="just"/>
            <a:r>
              <a:rPr lang="en-US" sz="2400" b="1" dirty="0" err="1">
                <a:solidFill>
                  <a:srgbClr val="333333"/>
                </a:solidFill>
                <a:latin typeface="+mj-lt"/>
              </a:rPr>
              <a:t>L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oại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bỏ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những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điểm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lốm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đốm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trên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bức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ảnh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cũ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, hay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làm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nét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bức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ảnh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bị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+mj-lt"/>
              </a:rPr>
              <a:t>nhòe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</p:txBody>
      </p:sp>
      <p:pic>
        <p:nvPicPr>
          <p:cNvPr id="15" name="Picture 14" descr="A picture containing text, crater&#10;&#10;Description automatically generated">
            <a:extLst>
              <a:ext uri="{FF2B5EF4-FFF2-40B4-BE49-F238E27FC236}">
                <a16:creationId xmlns:a16="http://schemas.microsoft.com/office/drawing/2014/main" id="{6EFA41EB-5628-C312-5E5F-DBAFFC3A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70" y="2721131"/>
            <a:ext cx="5674728" cy="231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361129" y="569430"/>
            <a:ext cx="852098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MỘT SỐ BỘ LỌC ẢNH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64E9ED-7631-54EC-1FCE-52A1757A6D65}"/>
              </a:ext>
            </a:extLst>
          </p:cNvPr>
          <p:cNvGrpSpPr/>
          <p:nvPr/>
        </p:nvGrpSpPr>
        <p:grpSpPr>
          <a:xfrm>
            <a:off x="635641" y="1777226"/>
            <a:ext cx="3936359" cy="794524"/>
            <a:chOff x="1219578" y="1888035"/>
            <a:chExt cx="5330456" cy="99982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D7C6DD-A1BF-B25B-5F8C-7369245B70EA}"/>
                </a:ext>
              </a:extLst>
            </p:cNvPr>
            <p:cNvSpPr/>
            <p:nvPr/>
          </p:nvSpPr>
          <p:spPr>
            <a:xfrm>
              <a:off x="1219578" y="1888035"/>
              <a:ext cx="5330456" cy="99982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heckbox Checked with solid fill">
              <a:extLst>
                <a:ext uri="{FF2B5EF4-FFF2-40B4-BE49-F238E27FC236}">
                  <a16:creationId xmlns:a16="http://schemas.microsoft.com/office/drawing/2014/main" id="{53864537-481A-22EF-3F20-AAA49B914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9578" y="1930745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83BC1D-C42B-55D9-99A5-B2C2E43C2CCD}"/>
              </a:ext>
            </a:extLst>
          </p:cNvPr>
          <p:cNvGrpSpPr/>
          <p:nvPr/>
        </p:nvGrpSpPr>
        <p:grpSpPr>
          <a:xfrm>
            <a:off x="1648653" y="2901374"/>
            <a:ext cx="3936359" cy="799139"/>
            <a:chOff x="1219578" y="1888035"/>
            <a:chExt cx="5330456" cy="99982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D4A2A9-0D00-3BE7-36A9-1D127EFE0920}"/>
                </a:ext>
              </a:extLst>
            </p:cNvPr>
            <p:cNvSpPr/>
            <p:nvPr/>
          </p:nvSpPr>
          <p:spPr>
            <a:xfrm>
              <a:off x="1219578" y="1888035"/>
              <a:ext cx="5330456" cy="99982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Checkbox Checked with solid fill">
              <a:extLst>
                <a:ext uri="{FF2B5EF4-FFF2-40B4-BE49-F238E27FC236}">
                  <a16:creationId xmlns:a16="http://schemas.microsoft.com/office/drawing/2014/main" id="{7DFC6CD5-A53A-9D0D-A7C1-2D2DBFCB0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9578" y="1930745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1C010C-3937-DC17-8958-4B7D27FD7C2D}"/>
              </a:ext>
            </a:extLst>
          </p:cNvPr>
          <p:cNvSpPr txBox="1"/>
          <p:nvPr/>
        </p:nvSpPr>
        <p:spPr>
          <a:xfrm>
            <a:off x="1083356" y="1848392"/>
            <a:ext cx="328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F5F5F5"/>
                </a:solidFill>
                <a:effectLst/>
                <a:latin typeface="+mj-lt"/>
              </a:rPr>
              <a:t>LỌC TRUNG BÌNH</a:t>
            </a:r>
          </a:p>
          <a:p>
            <a:pPr algn="ctr"/>
            <a:r>
              <a:rPr lang="en-US" sz="1800" b="1" i="0" dirty="0">
                <a:solidFill>
                  <a:srgbClr val="F5F5F5"/>
                </a:solidFill>
                <a:effectLst/>
                <a:latin typeface="+mj-lt"/>
              </a:rPr>
              <a:t>(Normalized Box Filter)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D66D05-4493-675A-B0B1-C3D010D14878}"/>
              </a:ext>
            </a:extLst>
          </p:cNvPr>
          <p:cNvGrpSpPr/>
          <p:nvPr/>
        </p:nvGrpSpPr>
        <p:grpSpPr>
          <a:xfrm>
            <a:off x="3040628" y="3935758"/>
            <a:ext cx="4035407" cy="794524"/>
            <a:chOff x="1219578" y="1888035"/>
            <a:chExt cx="5330456" cy="99982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56C1482-0322-C824-7FE3-0B4170C41E68}"/>
                </a:ext>
              </a:extLst>
            </p:cNvPr>
            <p:cNvSpPr/>
            <p:nvPr/>
          </p:nvSpPr>
          <p:spPr>
            <a:xfrm>
              <a:off x="1219578" y="1888035"/>
              <a:ext cx="5330456" cy="99982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Checkbox Checked with solid fill">
              <a:extLst>
                <a:ext uri="{FF2B5EF4-FFF2-40B4-BE49-F238E27FC236}">
                  <a16:creationId xmlns:a16="http://schemas.microsoft.com/office/drawing/2014/main" id="{2DE0109A-3015-9CFF-1366-66B909E6B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9578" y="1930745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01630F2-ED57-B6A2-1701-C3CA6C8B5A4E}"/>
              </a:ext>
            </a:extLst>
          </p:cNvPr>
          <p:cNvSpPr txBox="1"/>
          <p:nvPr/>
        </p:nvSpPr>
        <p:spPr>
          <a:xfrm>
            <a:off x="2037091" y="3116277"/>
            <a:ext cx="27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LỌC TRUNG VỊ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41092-655D-0973-5759-A32FDF5D83C3}"/>
              </a:ext>
            </a:extLst>
          </p:cNvPr>
          <p:cNvSpPr txBox="1"/>
          <p:nvPr/>
        </p:nvSpPr>
        <p:spPr>
          <a:xfrm>
            <a:off x="3616833" y="4163743"/>
            <a:ext cx="3459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Bộ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lọc</a:t>
            </a:r>
            <a:r>
              <a:rPr lang="en-US" sz="1600" b="1" dirty="0">
                <a:solidFill>
                  <a:schemeClr val="bg1"/>
                </a:solidFill>
              </a:rPr>
              <a:t> Bilateral (</a:t>
            </a:r>
            <a:r>
              <a:rPr lang="en-US" sz="1600" b="1" dirty="0" err="1">
                <a:solidFill>
                  <a:schemeClr val="bg1"/>
                </a:solidFill>
              </a:rPr>
              <a:t>Bộ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lọc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hai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chiều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495881" y="35574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LỌC TRUNG BÌNH </a:t>
            </a:r>
            <a:r>
              <a:rPr lang="en-US" sz="2000" b="1" i="0" dirty="0">
                <a:solidFill>
                  <a:srgbClr val="F5F5F5"/>
                </a:solidFill>
                <a:effectLst/>
                <a:latin typeface="Inter"/>
              </a:rPr>
              <a:t>(Normalized Box Filter)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93FCA-39DF-5180-48A8-0AEECC3EF52C}"/>
              </a:ext>
            </a:extLst>
          </p:cNvPr>
          <p:cNvSpPr txBox="1"/>
          <p:nvPr/>
        </p:nvSpPr>
        <p:spPr>
          <a:xfrm>
            <a:off x="440377" y="1507493"/>
            <a:ext cx="700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Đ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ược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xây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dựng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dựa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trên ý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tưởng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tính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giá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trị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một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điểm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ảnh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bằng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trung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bình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cộng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các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điểm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ảnh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xung quanh </a:t>
            </a:r>
            <a:r>
              <a:rPr lang="vi-VN" sz="1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nó</a:t>
            </a:r>
            <a:r>
              <a:rPr lang="vi-VN" sz="1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.</a:t>
            </a:r>
            <a:endParaRPr lang="en-US" sz="1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lọc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trung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vị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trong</a:t>
            </a:r>
            <a:r>
              <a:rPr lang="en-US" sz="1800" b="1" dirty="0">
                <a:solidFill>
                  <a:schemeClr val="tx1"/>
                </a:solidFill>
              </a:rPr>
              <a:t> OpenCV, ta </a:t>
            </a:r>
            <a:r>
              <a:rPr lang="en-US" sz="1800" b="1" dirty="0" err="1">
                <a:solidFill>
                  <a:schemeClr val="tx1"/>
                </a:solidFill>
              </a:rPr>
              <a:t>dùng</a:t>
            </a:r>
            <a:r>
              <a:rPr lang="en-US" sz="1800" b="1" dirty="0">
                <a:solidFill>
                  <a:schemeClr val="tx1"/>
                </a:solidFill>
              </a:rPr>
              <a:t> hàm:cv2.blur()</a:t>
            </a:r>
          </a:p>
          <a:p>
            <a:pPr algn="just"/>
            <a:endParaRPr lang="en-US" sz="1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2589-0082-999F-D9FA-ECB383EBA6B4}"/>
              </a:ext>
            </a:extLst>
          </p:cNvPr>
          <p:cNvSpPr txBox="1"/>
          <p:nvPr/>
        </p:nvSpPr>
        <p:spPr>
          <a:xfrm>
            <a:off x="440377" y="2646267"/>
            <a:ext cx="428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 </a:t>
            </a:r>
            <a:r>
              <a:rPr lang="en-US" sz="1600" b="1" dirty="0" err="1"/>
              <a:t>trận</a:t>
            </a:r>
            <a:r>
              <a:rPr lang="en-US" sz="1600" b="1" dirty="0"/>
              <a:t> </a:t>
            </a:r>
            <a:r>
              <a:rPr lang="en-US" sz="1600" b="1" dirty="0" err="1"/>
              <a:t>lọc</a:t>
            </a:r>
            <a:r>
              <a:rPr lang="en-US" sz="1600" b="1" dirty="0"/>
              <a:t> </a:t>
            </a:r>
            <a:r>
              <a:rPr lang="en-US" sz="1600" b="1" dirty="0" err="1"/>
              <a:t>của</a:t>
            </a:r>
            <a:r>
              <a:rPr lang="en-US" sz="1600" b="1" dirty="0"/>
              <a:t> </a:t>
            </a:r>
            <a:r>
              <a:rPr lang="en-US" sz="1600" b="1" dirty="0" err="1"/>
              <a:t>lọc</a:t>
            </a:r>
            <a:r>
              <a:rPr lang="en-US" sz="1600" b="1" dirty="0"/>
              <a:t> </a:t>
            </a: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bình</a:t>
            </a:r>
            <a:r>
              <a:rPr lang="en-US" sz="1600" b="1" dirty="0"/>
              <a:t> </a:t>
            </a:r>
            <a:r>
              <a:rPr lang="en-US" sz="1600" b="1" dirty="0" err="1"/>
              <a:t>có</a:t>
            </a:r>
            <a:r>
              <a:rPr lang="en-US" sz="1600" b="1" dirty="0"/>
              <a:t> </a:t>
            </a:r>
            <a:r>
              <a:rPr lang="en-US" sz="1600" b="1" dirty="0" err="1"/>
              <a:t>dạng</a:t>
            </a:r>
            <a:r>
              <a:rPr lang="en-US" sz="1600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1F058-21E1-83BC-856B-6FB75446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69" y="3131223"/>
            <a:ext cx="4822612" cy="1984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479B8-971D-A86F-6A28-D4C320F47042}"/>
              </a:ext>
            </a:extLst>
          </p:cNvPr>
          <p:cNvSpPr txBox="1"/>
          <p:nvPr/>
        </p:nvSpPr>
        <p:spPr>
          <a:xfrm>
            <a:off x="324696" y="3600892"/>
            <a:ext cx="503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ẢNH QUA PHÉP LỌC TRUNG BÌNH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772D-08D2-8689-03A9-5D259F81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7" y="102010"/>
            <a:ext cx="5884666" cy="2393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4556D-C013-F8A5-F844-D78B646C49B9}"/>
              </a:ext>
            </a:extLst>
          </p:cNvPr>
          <p:cNvSpPr txBox="1"/>
          <p:nvPr/>
        </p:nvSpPr>
        <p:spPr>
          <a:xfrm>
            <a:off x="652130" y="2586334"/>
            <a:ext cx="206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BAN ĐẦU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389B0-BB7C-8FEF-4213-A6DC13A61EAB}"/>
              </a:ext>
            </a:extLst>
          </p:cNvPr>
          <p:cNvSpPr txBox="1"/>
          <p:nvPr/>
        </p:nvSpPr>
        <p:spPr>
          <a:xfrm>
            <a:off x="3483935" y="2586334"/>
            <a:ext cx="2069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SAU KHI THỰC HIỆN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-369005" y="35574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/>
                <a:latin typeface="+mj-lt"/>
              </a:rPr>
              <a:t>LỌC TRUNG VỊ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93FCA-39DF-5180-48A8-0AEECC3EF52C}"/>
              </a:ext>
            </a:extLst>
          </p:cNvPr>
          <p:cNvSpPr txBox="1"/>
          <p:nvPr/>
        </p:nvSpPr>
        <p:spPr>
          <a:xfrm>
            <a:off x="282216" y="1568483"/>
            <a:ext cx="8038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Phép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lọc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trung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vị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cũng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được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thực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hiện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với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ma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trận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lọc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. Tuy nhiên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nó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tính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trung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vị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tất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cả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các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giá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trị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điểm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ảnh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trong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vùng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ma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trận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lọc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và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sử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trung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vị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này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cho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giá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trị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điểm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trung tâm. 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+mn-lt"/>
              </a:rPr>
              <a:t>P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hương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lọc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này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có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khả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năng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loại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bỏ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nhiễu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muối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tiêu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khá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800" b="1" dirty="0" err="1">
                <a:solidFill>
                  <a:schemeClr val="tx1"/>
                </a:solidFill>
                <a:latin typeface="+mn-lt"/>
              </a:rPr>
              <a:t>tốt</a:t>
            </a:r>
            <a:r>
              <a:rPr lang="vi-VN" sz="1800" b="1" dirty="0">
                <a:solidFill>
                  <a:schemeClr val="tx1"/>
                </a:solidFill>
                <a:latin typeface="+mn-lt"/>
              </a:rPr>
              <a:t>.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Để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sử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lọc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trung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vị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OpenCV, ta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dùng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hàm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latin typeface="+mn-lt"/>
              </a:rPr>
              <a:t>cv.medianBlur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802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5B39AD8-6784-6547-93DF-B70487A93412}"/>
              </a:ext>
            </a:extLst>
          </p:cNvPr>
          <p:cNvSpPr/>
          <p:nvPr/>
        </p:nvSpPr>
        <p:spPr>
          <a:xfrm>
            <a:off x="5273749" y="1353460"/>
            <a:ext cx="3324446" cy="1729982"/>
          </a:xfrm>
          <a:prstGeom prst="wedgeEllipseCallout">
            <a:avLst>
              <a:gd name="adj1" fmla="val 33256"/>
              <a:gd name="adj2" fmla="val 5389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382573" y="37943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ẢNH QUA PHÉP LỌC TRUNG VỊ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08C232F-406D-D3C3-343D-6863E85B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" t="1176"/>
          <a:stretch/>
        </p:blipFill>
        <p:spPr>
          <a:xfrm>
            <a:off x="484059" y="1353460"/>
            <a:ext cx="4711718" cy="3792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29C52-C959-E244-D626-8D443CDF5F12}"/>
              </a:ext>
            </a:extLst>
          </p:cNvPr>
          <p:cNvSpPr txBox="1"/>
          <p:nvPr/>
        </p:nvSpPr>
        <p:spPr>
          <a:xfrm>
            <a:off x="5495419" y="1925419"/>
            <a:ext cx="286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</a:t>
            </a:r>
            <a:r>
              <a:rPr lang="vi-VN" sz="1200" b="1" dirty="0" err="1"/>
              <a:t>ới</a:t>
            </a:r>
            <a:r>
              <a:rPr lang="vi-VN" sz="1200" b="1" dirty="0"/>
              <a:t> </a:t>
            </a:r>
            <a:r>
              <a:rPr lang="vi-VN" sz="1200" b="1" dirty="0" err="1"/>
              <a:t>việc</a:t>
            </a:r>
            <a:r>
              <a:rPr lang="vi-VN" sz="1200" b="1" dirty="0"/>
              <a:t> </a:t>
            </a:r>
            <a:r>
              <a:rPr lang="vi-VN" sz="1200" b="1" dirty="0" err="1"/>
              <a:t>lọc</a:t>
            </a:r>
            <a:r>
              <a:rPr lang="vi-VN" sz="1200" b="1" dirty="0"/>
              <a:t> trung </a:t>
            </a:r>
            <a:r>
              <a:rPr lang="vi-VN" sz="1200" b="1" dirty="0" err="1"/>
              <a:t>vị</a:t>
            </a:r>
            <a:r>
              <a:rPr lang="vi-VN" sz="1200" b="1" dirty="0"/>
              <a:t>, </a:t>
            </a:r>
            <a:r>
              <a:rPr lang="vi-VN" sz="1200" b="1" dirty="0" err="1"/>
              <a:t>nhiễu</a:t>
            </a:r>
            <a:r>
              <a:rPr lang="vi-VN" sz="1200" b="1" dirty="0"/>
              <a:t> </a:t>
            </a:r>
            <a:r>
              <a:rPr lang="vi-VN" sz="1200" b="1" dirty="0" err="1"/>
              <a:t>muối</a:t>
            </a:r>
            <a:r>
              <a:rPr lang="vi-VN" sz="1200" b="1" dirty="0"/>
              <a:t> tiêu </a:t>
            </a:r>
            <a:r>
              <a:rPr lang="vi-VN" sz="1200" b="1" dirty="0" err="1"/>
              <a:t>đã</a:t>
            </a:r>
            <a:r>
              <a:rPr lang="vi-VN" sz="1200" b="1" dirty="0"/>
              <a:t> </a:t>
            </a:r>
            <a:r>
              <a:rPr lang="vi-VN" sz="1200" b="1" dirty="0" err="1"/>
              <a:t>được</a:t>
            </a:r>
            <a:r>
              <a:rPr lang="vi-VN" sz="1200" b="1" dirty="0"/>
              <a:t> </a:t>
            </a:r>
            <a:r>
              <a:rPr lang="vi-VN" sz="1200" b="1" dirty="0" err="1"/>
              <a:t>loại</a:t>
            </a:r>
            <a:r>
              <a:rPr lang="vi-VN" sz="1200" b="1" dirty="0"/>
              <a:t> </a:t>
            </a:r>
            <a:r>
              <a:rPr lang="vi-VN" sz="1200" b="1" dirty="0" err="1"/>
              <a:t>bỏ</a:t>
            </a:r>
            <a:r>
              <a:rPr lang="vi-VN" sz="1200" b="1" dirty="0"/>
              <a:t> </a:t>
            </a:r>
            <a:r>
              <a:rPr lang="vi-VN" sz="1200" b="1" dirty="0" err="1"/>
              <a:t>tốt</a:t>
            </a:r>
            <a:r>
              <a:rPr lang="vi-VN" sz="1200" b="1" dirty="0"/>
              <a:t> hơn </a:t>
            </a:r>
            <a:r>
              <a:rPr lang="vi-VN" sz="1200" b="1" dirty="0" err="1"/>
              <a:t>nhiều</a:t>
            </a:r>
            <a:r>
              <a:rPr lang="vi-VN" sz="1200" b="1" dirty="0"/>
              <a:t> so </a:t>
            </a:r>
            <a:r>
              <a:rPr lang="vi-VN" sz="1200" b="1" dirty="0" err="1"/>
              <a:t>với</a:t>
            </a:r>
            <a:r>
              <a:rPr lang="vi-VN" sz="1200" b="1" dirty="0"/>
              <a:t> </a:t>
            </a:r>
            <a:r>
              <a:rPr lang="vi-VN" sz="1200" b="1" dirty="0" err="1"/>
              <a:t>lọc</a:t>
            </a:r>
            <a:r>
              <a:rPr lang="vi-VN" sz="1200" b="1" dirty="0"/>
              <a:t> trung </a:t>
            </a:r>
            <a:r>
              <a:rPr lang="vi-VN" sz="1200" b="1" dirty="0" err="1"/>
              <a:t>bình</a:t>
            </a:r>
            <a:r>
              <a:rPr lang="vi-VN" sz="1200" b="1" dirty="0"/>
              <a:t> hay </a:t>
            </a:r>
            <a:r>
              <a:rPr lang="vi-VN" sz="1200" b="1" dirty="0" err="1"/>
              <a:t>lọc</a:t>
            </a:r>
            <a:r>
              <a:rPr lang="vi-VN" sz="1200" b="1" dirty="0"/>
              <a:t> </a:t>
            </a:r>
            <a:r>
              <a:rPr lang="vi-VN" sz="1200" b="1" dirty="0" err="1"/>
              <a:t>Gauss</a:t>
            </a:r>
            <a:r>
              <a:rPr lang="vi-VN" sz="1200" b="1" dirty="0"/>
              <a:t>.</a:t>
            </a:r>
            <a:endParaRPr lang="en-US" sz="1200" b="1" dirty="0"/>
          </a:p>
        </p:txBody>
      </p:sp>
      <p:pic>
        <p:nvPicPr>
          <p:cNvPr id="8" name="Graphic 7" descr="Confused person with solid fill">
            <a:extLst>
              <a:ext uri="{FF2B5EF4-FFF2-40B4-BE49-F238E27FC236}">
                <a16:creationId xmlns:a16="http://schemas.microsoft.com/office/drawing/2014/main" id="{89A664F6-29A5-1395-025A-B0A8BA6E7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841" y="3168502"/>
            <a:ext cx="1108501" cy="1108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BỘ LỌC BILATERAL (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lọc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hai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chiều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9AAB29-90D3-CE56-FFA0-A0D5ADB1FF7B}"/>
              </a:ext>
            </a:extLst>
          </p:cNvPr>
          <p:cNvSpPr txBox="1"/>
          <p:nvPr/>
        </p:nvSpPr>
        <p:spPr>
          <a:xfrm>
            <a:off x="382573" y="1549301"/>
            <a:ext cx="74549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b="1" dirty="0"/>
              <a:t> Bilateral </a:t>
            </a:r>
            <a:r>
              <a:rPr lang="en-US" b="1" dirty="0" err="1"/>
              <a:t>cũng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b="1" dirty="0"/>
              <a:t> Gauss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, </a:t>
            </a:r>
            <a:r>
              <a:rPr lang="en-US" b="1" dirty="0" err="1"/>
              <a:t>đảm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ở </a:t>
            </a:r>
            <a:r>
              <a:rPr lang="en-US" b="1" dirty="0" err="1"/>
              <a:t>gần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</a:t>
            </a:r>
            <a:r>
              <a:rPr lang="vi-VN" b="1" dirty="0"/>
              <a:t>ộ </a:t>
            </a:r>
            <a:r>
              <a:rPr lang="vi-VN" b="1" dirty="0" err="1"/>
              <a:t>lọc</a:t>
            </a:r>
            <a:r>
              <a:rPr lang="vi-VN" b="1" dirty="0"/>
              <a:t> </a:t>
            </a:r>
            <a:r>
              <a:rPr lang="vi-VN" b="1" dirty="0" err="1"/>
              <a:t>Bilateral</a:t>
            </a:r>
            <a:r>
              <a:rPr lang="vi-VN" b="1" dirty="0"/>
              <a:t> </a:t>
            </a:r>
            <a:r>
              <a:rPr lang="vi-VN" b="1" dirty="0" err="1"/>
              <a:t>bảo</a:t>
            </a:r>
            <a:r>
              <a:rPr lang="vi-VN" b="1" dirty="0"/>
              <a:t> </a:t>
            </a:r>
            <a:r>
              <a:rPr lang="vi-VN" b="1" dirty="0" err="1"/>
              <a:t>toàn</a:t>
            </a:r>
            <a:r>
              <a:rPr lang="vi-VN" b="1" dirty="0"/>
              <a:t> </a:t>
            </a:r>
            <a:r>
              <a:rPr lang="vi-VN" b="1" dirty="0" err="1"/>
              <a:t>được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</a:t>
            </a:r>
            <a:r>
              <a:rPr lang="vi-VN" b="1" dirty="0" err="1"/>
              <a:t>đường</a:t>
            </a:r>
            <a:r>
              <a:rPr lang="vi-VN" b="1" dirty="0"/>
              <a:t> biên trong </a:t>
            </a:r>
            <a:r>
              <a:rPr lang="vi-VN" b="1" dirty="0" err="1"/>
              <a:t>ảnh</a:t>
            </a:r>
            <a:r>
              <a:rPr lang="vi-VN" b="1" dirty="0"/>
              <a:t> </a:t>
            </a:r>
            <a:r>
              <a:rPr lang="vi-VN" b="1" dirty="0" err="1"/>
              <a:t>bởi</a:t>
            </a:r>
            <a:r>
              <a:rPr lang="vi-VN" b="1" dirty="0"/>
              <a:t> </a:t>
            </a:r>
            <a:r>
              <a:rPr lang="vi-VN" b="1" dirty="0" err="1"/>
              <a:t>vì</a:t>
            </a:r>
            <a:r>
              <a:rPr lang="vi-VN" b="1" dirty="0"/>
              <a:t> </a:t>
            </a:r>
            <a:r>
              <a:rPr lang="vi-VN" b="1" dirty="0" err="1"/>
              <a:t>điểm</a:t>
            </a:r>
            <a:r>
              <a:rPr lang="vi-VN" b="1" dirty="0"/>
              <a:t> </a:t>
            </a:r>
            <a:r>
              <a:rPr lang="vi-VN" b="1" dirty="0" err="1"/>
              <a:t>ảnh</a:t>
            </a:r>
            <a:r>
              <a:rPr lang="vi-VN" b="1" dirty="0"/>
              <a:t> ở biên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sự</a:t>
            </a:r>
            <a:r>
              <a:rPr lang="vi-VN" b="1" dirty="0"/>
              <a:t> thay </a:t>
            </a:r>
            <a:r>
              <a:rPr lang="vi-VN" b="1" dirty="0" err="1"/>
              <a:t>đổi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mức</a:t>
            </a:r>
            <a:r>
              <a:rPr lang="vi-VN" b="1" dirty="0"/>
              <a:t> </a:t>
            </a:r>
            <a:r>
              <a:rPr lang="vi-VN" b="1" dirty="0" err="1"/>
              <a:t>xám</a:t>
            </a:r>
            <a:r>
              <a:rPr lang="vi-VN" b="1" dirty="0"/>
              <a:t> </a:t>
            </a:r>
            <a:r>
              <a:rPr lang="vi-VN" b="1" dirty="0" err="1"/>
              <a:t>rất</a:t>
            </a:r>
            <a:r>
              <a:rPr lang="vi-VN" b="1" dirty="0"/>
              <a:t> </a:t>
            </a:r>
            <a:r>
              <a:rPr lang="vi-VN" b="1" dirty="0" err="1"/>
              <a:t>rõ</a:t>
            </a:r>
            <a:r>
              <a:rPr lang="vi-VN" b="1" dirty="0"/>
              <a:t> </a:t>
            </a:r>
            <a:r>
              <a:rPr lang="vi-VN" b="1" dirty="0" err="1"/>
              <a:t>ràng</a:t>
            </a:r>
            <a:r>
              <a:rPr lang="vi-VN" b="1" dirty="0"/>
              <a:t>. 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</a:t>
            </a:r>
            <a:r>
              <a:rPr lang="vi-VN" b="1" dirty="0"/>
              <a:t>hay </a:t>
            </a:r>
            <a:r>
              <a:rPr lang="vi-VN" b="1" dirty="0" err="1"/>
              <a:t>vì</a:t>
            </a:r>
            <a:r>
              <a:rPr lang="vi-VN" b="1" dirty="0"/>
              <a:t> </a:t>
            </a:r>
            <a:r>
              <a:rPr lang="vi-VN" b="1" dirty="0" err="1"/>
              <a:t>hoạt</a:t>
            </a:r>
            <a:r>
              <a:rPr lang="vi-VN" b="1" dirty="0"/>
              <a:t> </a:t>
            </a:r>
            <a:r>
              <a:rPr lang="vi-VN" b="1" dirty="0" err="1"/>
              <a:t>động</a:t>
            </a:r>
            <a:r>
              <a:rPr lang="vi-VN" b="1" dirty="0"/>
              <a:t> trên </a:t>
            </a:r>
            <a:r>
              <a:rPr lang="vi-VN" b="1" dirty="0" err="1"/>
              <a:t>các</a:t>
            </a:r>
            <a:r>
              <a:rPr lang="vi-VN" b="1" dirty="0"/>
              <a:t> kênh </a:t>
            </a:r>
            <a:r>
              <a:rPr lang="vi-VN" b="1" dirty="0" err="1"/>
              <a:t>màu</a:t>
            </a:r>
            <a:r>
              <a:rPr lang="vi-VN" b="1" dirty="0"/>
              <a:t> </a:t>
            </a:r>
            <a:r>
              <a:rPr lang="vi-VN" b="1" dirty="0" err="1"/>
              <a:t>một</a:t>
            </a:r>
            <a:r>
              <a:rPr lang="vi-VN" b="1" dirty="0"/>
              <a:t> </a:t>
            </a:r>
            <a:r>
              <a:rPr lang="vi-VN" b="1" dirty="0" err="1"/>
              <a:t>cách</a:t>
            </a:r>
            <a:r>
              <a:rPr lang="vi-VN" b="1" dirty="0"/>
              <a:t> riêng </a:t>
            </a:r>
            <a:r>
              <a:rPr lang="vi-VN" b="1" dirty="0" err="1"/>
              <a:t>rẽ</a:t>
            </a:r>
            <a:r>
              <a:rPr lang="vi-VN" b="1" dirty="0"/>
              <a:t> như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lọc</a:t>
            </a:r>
            <a:r>
              <a:rPr lang="vi-VN" b="1" dirty="0"/>
              <a:t> trung </a:t>
            </a:r>
            <a:r>
              <a:rPr lang="vi-VN" b="1" dirty="0" err="1"/>
              <a:t>bình</a:t>
            </a:r>
            <a:r>
              <a:rPr lang="vi-VN" b="1" dirty="0"/>
              <a:t> hay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lọc</a:t>
            </a:r>
            <a:r>
              <a:rPr lang="vi-VN" b="1" dirty="0"/>
              <a:t> </a:t>
            </a:r>
            <a:r>
              <a:rPr lang="vi-VN" b="1" dirty="0" err="1"/>
              <a:t>Gauss</a:t>
            </a:r>
            <a:r>
              <a:rPr lang="vi-VN" b="1" dirty="0"/>
              <a:t>, </a:t>
            </a:r>
            <a:r>
              <a:rPr lang="vi-VN" b="1" dirty="0" err="1"/>
              <a:t>bộ</a:t>
            </a:r>
            <a:r>
              <a:rPr lang="vi-VN" b="1" dirty="0"/>
              <a:t> </a:t>
            </a:r>
            <a:r>
              <a:rPr lang="vi-VN" b="1" dirty="0" err="1"/>
              <a:t>lọc</a:t>
            </a:r>
            <a:r>
              <a:rPr lang="vi-VN" b="1" dirty="0"/>
              <a:t> </a:t>
            </a:r>
            <a:r>
              <a:rPr lang="vi-VN" b="1" dirty="0" err="1"/>
              <a:t>Bilateral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thể</a:t>
            </a:r>
            <a:r>
              <a:rPr lang="vi-VN" b="1" dirty="0"/>
              <a:t> thi </a:t>
            </a:r>
            <a:r>
              <a:rPr lang="vi-VN" b="1" dirty="0" err="1"/>
              <a:t>hành</a:t>
            </a:r>
            <a:r>
              <a:rPr lang="vi-VN" b="1" dirty="0"/>
              <a:t> </a:t>
            </a:r>
            <a:r>
              <a:rPr lang="vi-VN" b="1" dirty="0" err="1"/>
              <a:t>việc</a:t>
            </a:r>
            <a:r>
              <a:rPr lang="vi-VN" b="1" dirty="0"/>
              <a:t> đo </a:t>
            </a:r>
            <a:r>
              <a:rPr lang="vi-VN" b="1" dirty="0" err="1"/>
              <a:t>đạc</a:t>
            </a:r>
            <a:r>
              <a:rPr lang="vi-VN" b="1" dirty="0"/>
              <a:t> </a:t>
            </a:r>
            <a:r>
              <a:rPr lang="vi-VN" b="1" dirty="0" err="1"/>
              <a:t>màu</a:t>
            </a:r>
            <a:r>
              <a:rPr lang="vi-VN" b="1" dirty="0"/>
              <a:t> </a:t>
            </a:r>
            <a:r>
              <a:rPr lang="vi-VN" b="1" dirty="0" err="1"/>
              <a:t>sắc</a:t>
            </a:r>
            <a:r>
              <a:rPr lang="vi-VN" b="1" dirty="0"/>
              <a:t> </a:t>
            </a:r>
            <a:r>
              <a:rPr lang="vi-VN" b="1" dirty="0" err="1"/>
              <a:t>có</a:t>
            </a:r>
            <a:r>
              <a:rPr lang="vi-VN" b="1" dirty="0"/>
              <a:t> </a:t>
            </a:r>
            <a:r>
              <a:rPr lang="vi-VN" b="1" dirty="0" err="1"/>
              <a:t>chủ</a:t>
            </a:r>
            <a:r>
              <a:rPr lang="vi-VN" b="1" dirty="0"/>
              <a:t> </a:t>
            </a:r>
            <a:r>
              <a:rPr lang="vi-VN" b="1" dirty="0" err="1"/>
              <a:t>đích</a:t>
            </a:r>
            <a:r>
              <a:rPr lang="vi-VN" b="1" dirty="0"/>
              <a:t> trong không gian </a:t>
            </a:r>
            <a:r>
              <a:rPr lang="vi-VN" b="1" dirty="0" err="1"/>
              <a:t>màu</a:t>
            </a:r>
            <a:r>
              <a:rPr lang="vi-VN" b="1" dirty="0"/>
              <a:t> CIE-</a:t>
            </a:r>
            <a:r>
              <a:rPr lang="vi-VN" b="1" dirty="0" err="1"/>
              <a:t>Lab</a:t>
            </a:r>
            <a:r>
              <a:rPr lang="vi-VN" b="1" dirty="0"/>
              <a:t>, </a:t>
            </a:r>
            <a:r>
              <a:rPr lang="vi-VN" b="1" dirty="0" err="1"/>
              <a:t>làm</a:t>
            </a:r>
            <a:r>
              <a:rPr lang="vi-VN" b="1" dirty="0"/>
              <a:t> </a:t>
            </a:r>
            <a:r>
              <a:rPr lang="vi-VN" b="1" dirty="0" err="1"/>
              <a:t>mượt</a:t>
            </a:r>
            <a:r>
              <a:rPr lang="vi-VN" b="1" dirty="0"/>
              <a:t> </a:t>
            </a:r>
            <a:r>
              <a:rPr lang="vi-VN" b="1" dirty="0" err="1"/>
              <a:t>màu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</a:t>
            </a:r>
            <a:r>
              <a:rPr lang="vi-VN" b="1" dirty="0" err="1"/>
              <a:t>bảo</a:t>
            </a:r>
            <a:r>
              <a:rPr lang="vi-VN" b="1" dirty="0"/>
              <a:t> </a:t>
            </a:r>
            <a:r>
              <a:rPr lang="vi-VN" b="1" dirty="0" err="1"/>
              <a:t>toàn</a:t>
            </a:r>
            <a:r>
              <a:rPr lang="vi-VN" b="1" dirty="0"/>
              <a:t> </a:t>
            </a:r>
            <a:r>
              <a:rPr lang="vi-VN" b="1" dirty="0" err="1"/>
              <a:t>các</a:t>
            </a:r>
            <a:r>
              <a:rPr lang="vi-VN" b="1" dirty="0"/>
              <a:t> biên theo </a:t>
            </a:r>
            <a:r>
              <a:rPr lang="vi-VN" b="1" dirty="0" err="1"/>
              <a:t>hướng</a:t>
            </a:r>
            <a:r>
              <a:rPr lang="vi-VN" b="1" dirty="0"/>
              <a:t> </a:t>
            </a:r>
            <a:r>
              <a:rPr lang="vi-VN" b="1" dirty="0" err="1"/>
              <a:t>phù</a:t>
            </a:r>
            <a:r>
              <a:rPr lang="vi-VN" b="1" dirty="0"/>
              <a:t> </a:t>
            </a:r>
            <a:r>
              <a:rPr lang="vi-VN" b="1" dirty="0" err="1"/>
              <a:t>hợp</a:t>
            </a:r>
            <a:r>
              <a:rPr lang="vi-VN" b="1" dirty="0"/>
              <a:t> hơn </a:t>
            </a:r>
            <a:r>
              <a:rPr lang="vi-VN" b="1" dirty="0" err="1"/>
              <a:t>với</a:t>
            </a:r>
            <a:r>
              <a:rPr lang="vi-VN" b="1" dirty="0"/>
              <a:t> </a:t>
            </a:r>
            <a:r>
              <a:rPr lang="vi-VN" b="1" dirty="0" err="1"/>
              <a:t>nhận</a:t>
            </a:r>
            <a:r>
              <a:rPr lang="vi-VN" b="1" dirty="0"/>
              <a:t> </a:t>
            </a:r>
            <a:r>
              <a:rPr lang="vi-VN" b="1" dirty="0" err="1"/>
              <a:t>thức</a:t>
            </a:r>
            <a:r>
              <a:rPr lang="vi-VN" b="1" dirty="0"/>
              <a:t> con </a:t>
            </a:r>
            <a:r>
              <a:rPr lang="vi-VN" b="1" dirty="0" err="1"/>
              <a:t>người</a:t>
            </a:r>
            <a:r>
              <a:rPr lang="vi-VN" b="1" dirty="0"/>
              <a:t>.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b="1" dirty="0"/>
              <a:t> BILATERAL </a:t>
            </a:r>
            <a:r>
              <a:rPr lang="en-US" b="1" dirty="0" err="1"/>
              <a:t>trong</a:t>
            </a:r>
            <a:r>
              <a:rPr lang="en-US" b="1" dirty="0"/>
              <a:t> OpenCV, ta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: cv2.bilateralFilter()</a:t>
            </a:r>
          </a:p>
          <a:p>
            <a:pPr algn="just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479B8-971D-A86F-6A28-D4C320F47042}"/>
              </a:ext>
            </a:extLst>
          </p:cNvPr>
          <p:cNvSpPr txBox="1"/>
          <p:nvPr/>
        </p:nvSpPr>
        <p:spPr>
          <a:xfrm>
            <a:off x="324697" y="3459124"/>
            <a:ext cx="503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VÍ DỤ VỀ BỘ LỌC BILATERAL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3F6EC-55A2-1E7C-01A3-F04C19E7F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/>
          <a:stretch/>
        </p:blipFill>
        <p:spPr>
          <a:xfrm>
            <a:off x="269357" y="0"/>
            <a:ext cx="4805918" cy="2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457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Condensed Light</vt:lpstr>
      <vt:lpstr>Roboto Condensed</vt:lpstr>
      <vt:lpstr>Arvo</vt:lpstr>
      <vt:lpstr>Arial</vt:lpstr>
      <vt:lpstr>Inter</vt:lpstr>
      <vt:lpstr>Salerio template</vt:lpstr>
      <vt:lpstr>LỌC ẢNH IMAGE FILTERING</vt:lpstr>
      <vt:lpstr>LỌC ẢNH (Image Filtering) LÀ GÌ ?</vt:lpstr>
      <vt:lpstr>MỘT SỐ BỘ LỌC ẢNH</vt:lpstr>
      <vt:lpstr>LỌC TRUNG BÌNH (Normalized Box Filter)</vt:lpstr>
      <vt:lpstr>PowerPoint Presentation</vt:lpstr>
      <vt:lpstr>LỌC TRUNG VỊ</vt:lpstr>
      <vt:lpstr>ẢNH QUA PHÉP LỌC TRUNG VỊ</vt:lpstr>
      <vt:lpstr>BỘ LỌC BILATERAL (Bộ lọc hai chiều)</vt:lpstr>
      <vt:lpstr>PowerPoint Presentation</vt:lpstr>
      <vt:lpstr>CẢM ƠN MỌI NGƯỜI 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LỌC ẢNH IMAGE FILTERING</dc:title>
  <cp:lastModifiedBy>Trần Văn Quyền</cp:lastModifiedBy>
  <cp:revision>23</cp:revision>
  <dcterms:modified xsi:type="dcterms:W3CDTF">2023-02-28T08:55:53Z</dcterms:modified>
</cp:coreProperties>
</file>