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  <p:sldMasterId id="2147483698" r:id="rId4"/>
  </p:sldMasterIdLst>
  <p:notesMasterIdLst>
    <p:notesMasterId r:id="rId19"/>
  </p:notesMasterIdLst>
  <p:sldIdLst>
    <p:sldId id="256" r:id="rId5"/>
    <p:sldId id="268" r:id="rId6"/>
    <p:sldId id="259" r:id="rId7"/>
    <p:sldId id="260" r:id="rId8"/>
    <p:sldId id="257" r:id="rId9"/>
    <p:sldId id="266" r:id="rId10"/>
    <p:sldId id="263" r:id="rId11"/>
    <p:sldId id="258" r:id="rId12"/>
    <p:sldId id="262" r:id="rId13"/>
    <p:sldId id="264" r:id="rId14"/>
    <p:sldId id="270" r:id="rId15"/>
    <p:sldId id="271" r:id="rId16"/>
    <p:sldId id="269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90" autoAdjust="0"/>
  </p:normalViewPr>
  <p:slideViewPr>
    <p:cSldViewPr snapToGrid="0">
      <p:cViewPr varScale="1">
        <p:scale>
          <a:sx n="92" d="100"/>
          <a:sy n="92" d="100"/>
        </p:scale>
        <p:origin x="-46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B5248-CC37-4894-8B74-B6D3D887F821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90762-4CE5-4702-BAEC-090C6F49F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5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观察数据，结合需求，定义实体、属性、关系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90762-4CE5-4702-BAEC-090C6F49FA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3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绝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17" tIns="60958" rIns="121917" bIns="60958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17" tIns="60958" rIns="121917" bIns="6095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绝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377941" y="6541261"/>
            <a:ext cx="1376873" cy="328295"/>
          </a:xfrm>
          <a:prstGeom prst="rect">
            <a:avLst/>
          </a:prstGeom>
        </p:spPr>
        <p:txBody>
          <a:bodyPr wrap="none" lIns="121917" tIns="60958" rIns="121917" bIns="60958" anchor="ctr" anchorCtr="1">
            <a:spAutoFit/>
          </a:bodyPr>
          <a:lstStyle/>
          <a:p>
            <a:r>
              <a:rPr lang="en-US" altLang="zh-CN" sz="1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19202" y="6563133"/>
            <a:ext cx="2355273" cy="292384"/>
          </a:xfrm>
          <a:prstGeom prst="rect">
            <a:avLst/>
          </a:prstGeom>
        </p:spPr>
        <p:txBody>
          <a:bodyPr wrap="square" lIns="121917" tIns="60958" rIns="121917" bIns="60958" anchor="ctr" anchorCtr="1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86125" y="2476005"/>
            <a:ext cx="4032448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4800" b="1" spc="9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 spc="93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6953" y="3343471"/>
            <a:ext cx="2043980" cy="45140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altLang="zh-CN" sz="2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1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/>
        </p:nvCxnSpPr>
        <p:spPr>
          <a:xfrm>
            <a:off x="4737101" y="3569173"/>
            <a:ext cx="339852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070780" y="3569173"/>
            <a:ext cx="369304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30" y="260648"/>
            <a:ext cx="1224137" cy="5760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绝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377941" y="6541261"/>
            <a:ext cx="1376873" cy="328295"/>
          </a:xfrm>
          <a:prstGeom prst="rect">
            <a:avLst/>
          </a:prstGeom>
        </p:spPr>
        <p:txBody>
          <a:bodyPr wrap="none" lIns="121917" tIns="60958" rIns="121917" bIns="60958" anchor="ctr" anchorCtr="1">
            <a:spAutoFit/>
          </a:bodyPr>
          <a:lstStyle/>
          <a:p>
            <a:r>
              <a:rPr lang="en-US" altLang="zh-CN" sz="1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1"/>
            <a:ext cx="12192000" cy="33434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lIns="121917" tIns="60958" rIns="121917" bIns="60958" rtlCol="0" anchor="ctr"/>
          <a:lstStyle/>
          <a:p>
            <a:pPr marL="0" marR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2475" y="3361638"/>
            <a:ext cx="2181233" cy="47705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altLang="zh-CN" sz="23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3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19202" y="6563133"/>
            <a:ext cx="2355273" cy="292384"/>
          </a:xfrm>
          <a:prstGeom prst="rect">
            <a:avLst/>
          </a:prstGeom>
        </p:spPr>
        <p:txBody>
          <a:bodyPr wrap="square" lIns="121917" tIns="60958" rIns="121917" bIns="60958" anchor="ctr" anchorCtr="1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02" y="2180861"/>
            <a:ext cx="2713175" cy="127678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231289-C552-4F7B-AD5D-4F2CEE0A5E03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C7A80-2500-41F4-A6F2-2AA0DA995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2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231289-C552-4F7B-AD5D-4F2CEE0A5E03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1C7A80-2500-41F4-A6F2-2AA0DA995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6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机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0491"/>
            <a:ext cx="10972800" cy="448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12" tIns="60956" rIns="121912" bIns="60956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3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12" tIns="60956" rIns="121912" bIns="60956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机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机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08789"/>
            <a:ext cx="5384800" cy="438877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08785"/>
            <a:ext cx="5384800" cy="438877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机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4" y="1508790"/>
            <a:ext cx="5386917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55" indent="0">
              <a:buNone/>
              <a:defRPr sz="2700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00" b="1"/>
            </a:lvl4pPr>
            <a:lvl5pPr marL="2438218" indent="0">
              <a:buNone/>
              <a:defRPr sz="2100" b="1"/>
            </a:lvl5pPr>
            <a:lvl6pPr marL="3047772" indent="0">
              <a:buNone/>
              <a:defRPr sz="2100" b="1"/>
            </a:lvl6pPr>
            <a:lvl7pPr marL="3657327" indent="0">
              <a:buNone/>
              <a:defRPr sz="2100" b="1"/>
            </a:lvl7pPr>
            <a:lvl8pPr marL="4266880" indent="0">
              <a:buNone/>
              <a:defRPr sz="2100" b="1"/>
            </a:lvl8pPr>
            <a:lvl9pPr marL="487643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1" y="1508790"/>
            <a:ext cx="5389033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55" indent="0">
              <a:buNone/>
              <a:defRPr sz="2700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00" b="1"/>
            </a:lvl4pPr>
            <a:lvl5pPr marL="2438218" indent="0">
              <a:buNone/>
              <a:defRPr sz="2100" b="1"/>
            </a:lvl5pPr>
            <a:lvl6pPr marL="3047772" indent="0">
              <a:buNone/>
              <a:defRPr sz="2100" b="1"/>
            </a:lvl6pPr>
            <a:lvl7pPr marL="3657327" indent="0">
              <a:buNone/>
              <a:defRPr sz="2100" b="1"/>
            </a:lvl7pPr>
            <a:lvl8pPr marL="4266880" indent="0">
              <a:buNone/>
              <a:defRPr sz="2100" b="1"/>
            </a:lvl8pPr>
            <a:lvl9pPr marL="487643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3" y="452655"/>
            <a:ext cx="1097260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12" tIns="60956" rIns="121912" bIns="60956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机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机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59" y="273070"/>
            <a:ext cx="6815668" cy="5853113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55" indent="0">
              <a:buNone/>
              <a:defRPr sz="1600"/>
            </a:lvl2pPr>
            <a:lvl3pPr marL="1219110" indent="0">
              <a:buNone/>
              <a:defRPr sz="1300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7" indent="0">
              <a:buNone/>
              <a:defRPr sz="1200"/>
            </a:lvl7pPr>
            <a:lvl8pPr marL="4266880" indent="0">
              <a:buNone/>
              <a:defRPr sz="1200"/>
            </a:lvl8pPr>
            <a:lvl9pPr marL="487643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绝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机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609555" indent="0">
              <a:buNone/>
              <a:defRPr sz="3700"/>
            </a:lvl2pPr>
            <a:lvl3pPr marL="1219110" indent="0">
              <a:buNone/>
              <a:defRPr sz="3200"/>
            </a:lvl3pPr>
            <a:lvl4pPr marL="1828664" indent="0">
              <a:buNone/>
              <a:defRPr sz="2700"/>
            </a:lvl4pPr>
            <a:lvl5pPr marL="2438218" indent="0">
              <a:buNone/>
              <a:defRPr sz="2700"/>
            </a:lvl5pPr>
            <a:lvl6pPr marL="3047772" indent="0">
              <a:buNone/>
              <a:defRPr sz="2700"/>
            </a:lvl6pPr>
            <a:lvl7pPr marL="3657327" indent="0">
              <a:buNone/>
              <a:defRPr sz="2700"/>
            </a:lvl7pPr>
            <a:lvl8pPr marL="4266880" indent="0">
              <a:buNone/>
              <a:defRPr sz="2700"/>
            </a:lvl8pPr>
            <a:lvl9pPr marL="4876435" indent="0">
              <a:buNone/>
              <a:defRPr sz="27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6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55" indent="0">
              <a:buNone/>
              <a:defRPr sz="1600"/>
            </a:lvl2pPr>
            <a:lvl3pPr marL="1219110" indent="0">
              <a:buNone/>
              <a:defRPr sz="1300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7" indent="0">
              <a:buNone/>
              <a:defRPr sz="1200"/>
            </a:lvl7pPr>
            <a:lvl8pPr marL="4266880" indent="0">
              <a:buNone/>
              <a:defRPr sz="1200"/>
            </a:lvl8pPr>
            <a:lvl9pPr marL="487643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机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机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04801"/>
            <a:ext cx="2743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机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377944" y="6541263"/>
            <a:ext cx="1376873" cy="328295"/>
          </a:xfrm>
          <a:prstGeom prst="rect">
            <a:avLst/>
          </a:prstGeom>
        </p:spPr>
        <p:txBody>
          <a:bodyPr wrap="none" lIns="121912" tIns="60956" rIns="121912" bIns="60956" anchor="ctr" anchorCtr="1">
            <a:spAutoFit/>
          </a:bodyPr>
          <a:lstStyle/>
          <a:p>
            <a:r>
              <a:rPr lang="en-US" altLang="zh-CN" sz="1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86125" y="2476007"/>
            <a:ext cx="4032448" cy="861775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algn="ctr"/>
            <a:r>
              <a:rPr lang="en-US" altLang="zh-CN" sz="4800" b="1" spc="9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 spc="93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6955" y="3343472"/>
            <a:ext cx="2043980" cy="451405"/>
          </a:xfrm>
          <a:prstGeom prst="rect">
            <a:avLst/>
          </a:prstGeom>
        </p:spPr>
        <p:txBody>
          <a:bodyPr wrap="none" lIns="121912" tIns="60956" rIns="121912" bIns="60956">
            <a:spAutoFit/>
          </a:bodyPr>
          <a:lstStyle/>
          <a:p>
            <a:pPr algn="ctr"/>
            <a:r>
              <a:rPr lang="en-US" altLang="zh-CN" sz="2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1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/>
        </p:nvCxnSpPr>
        <p:spPr>
          <a:xfrm>
            <a:off x="4737103" y="3569173"/>
            <a:ext cx="339852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070780" y="3569173"/>
            <a:ext cx="369304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96296" y="6563133"/>
            <a:ext cx="2003573" cy="292384"/>
          </a:xfrm>
          <a:prstGeom prst="rect">
            <a:avLst/>
          </a:prstGeom>
        </p:spPr>
        <p:txBody>
          <a:bodyPr wrap="square" lIns="121912" tIns="60956" rIns="121912" bIns="60956" anchor="ctr" anchorCtr="1">
            <a:spAutoFit/>
          </a:bodyPr>
          <a:lstStyle/>
          <a:p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33" y="260648"/>
            <a:ext cx="1224137" cy="5760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机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377944" y="6541263"/>
            <a:ext cx="1376873" cy="328295"/>
          </a:xfrm>
          <a:prstGeom prst="rect">
            <a:avLst/>
          </a:prstGeom>
        </p:spPr>
        <p:txBody>
          <a:bodyPr wrap="none" lIns="121912" tIns="60956" rIns="121912" bIns="60956" anchor="ctr" anchorCtr="1">
            <a:spAutoFit/>
          </a:bodyPr>
          <a:lstStyle/>
          <a:p>
            <a:r>
              <a:rPr lang="en-US" altLang="zh-CN" sz="1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3"/>
            <a:ext cx="12192000" cy="33434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lIns="121912" tIns="60956" rIns="121912" bIns="60956" rtlCol="0" anchor="ctr"/>
          <a:lstStyle/>
          <a:p>
            <a:pPr marL="0" marR="0" indent="0" algn="ctr" defTabSz="12191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2478" y="3361637"/>
            <a:ext cx="2181233" cy="477051"/>
          </a:xfrm>
          <a:prstGeom prst="rect">
            <a:avLst/>
          </a:prstGeom>
        </p:spPr>
        <p:txBody>
          <a:bodyPr wrap="none" lIns="121912" tIns="60956" rIns="121912" bIns="60956">
            <a:spAutoFit/>
          </a:bodyPr>
          <a:lstStyle/>
          <a:p>
            <a:pPr algn="ctr"/>
            <a:r>
              <a:rPr lang="en-US" altLang="zh-CN" sz="23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3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6296" y="6563133"/>
            <a:ext cx="2003573" cy="292384"/>
          </a:xfrm>
          <a:prstGeom prst="rect">
            <a:avLst/>
          </a:prstGeom>
        </p:spPr>
        <p:txBody>
          <a:bodyPr wrap="square" lIns="121912" tIns="60956" rIns="121912" bIns="60956" anchor="ctr" anchorCtr="1">
            <a:spAutoFit/>
          </a:bodyPr>
          <a:lstStyle/>
          <a:p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29" y="2135681"/>
            <a:ext cx="2952331" cy="138933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秘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0491"/>
            <a:ext cx="10972800" cy="448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09" tIns="60954" rIns="121909" bIns="60954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4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09" tIns="60954" rIns="121909" bIns="60954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秘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秘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08790"/>
            <a:ext cx="5384800" cy="438877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08785"/>
            <a:ext cx="5384800" cy="438877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秘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4" y="1508792"/>
            <a:ext cx="5386917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39" indent="0">
              <a:buNone/>
              <a:defRPr sz="2700" b="1"/>
            </a:lvl2pPr>
            <a:lvl3pPr marL="1219080" indent="0">
              <a:buNone/>
              <a:defRPr sz="2400" b="1"/>
            </a:lvl3pPr>
            <a:lvl4pPr marL="1828618" indent="0">
              <a:buNone/>
              <a:defRPr sz="2100" b="1"/>
            </a:lvl4pPr>
            <a:lvl5pPr marL="2438158" indent="0">
              <a:buNone/>
              <a:defRPr sz="2100" b="1"/>
            </a:lvl5pPr>
            <a:lvl6pPr marL="3047696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3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2" y="1508792"/>
            <a:ext cx="5389033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39" indent="0">
              <a:buNone/>
              <a:defRPr sz="2700" b="1"/>
            </a:lvl2pPr>
            <a:lvl3pPr marL="1219080" indent="0">
              <a:buNone/>
              <a:defRPr sz="2400" b="1"/>
            </a:lvl3pPr>
            <a:lvl4pPr marL="1828618" indent="0">
              <a:buNone/>
              <a:defRPr sz="2100" b="1"/>
            </a:lvl4pPr>
            <a:lvl5pPr marL="2438158" indent="0">
              <a:buNone/>
              <a:defRPr sz="2100" b="1"/>
            </a:lvl5pPr>
            <a:lvl6pPr marL="3047696" indent="0">
              <a:buNone/>
              <a:defRPr sz="2100" b="1"/>
            </a:lvl6pPr>
            <a:lvl7pPr marL="3657235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3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4" y="452655"/>
            <a:ext cx="1097260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09" tIns="60954" rIns="121909" bIns="60954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秘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绝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08786"/>
            <a:ext cx="5384800" cy="438877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08785"/>
            <a:ext cx="5384800" cy="438877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秘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59" y="273072"/>
            <a:ext cx="6815668" cy="5853113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39" indent="0">
              <a:buNone/>
              <a:defRPr sz="1600"/>
            </a:lvl2pPr>
            <a:lvl3pPr marL="1219080" indent="0">
              <a:buNone/>
              <a:defRPr sz="1300"/>
            </a:lvl3pPr>
            <a:lvl4pPr marL="1828618" indent="0">
              <a:buNone/>
              <a:defRPr sz="1200"/>
            </a:lvl4pPr>
            <a:lvl5pPr marL="2438158" indent="0">
              <a:buNone/>
              <a:defRPr sz="1200"/>
            </a:lvl5pPr>
            <a:lvl6pPr marL="3047696" indent="0">
              <a:buNone/>
              <a:defRPr sz="1200"/>
            </a:lvl6pPr>
            <a:lvl7pPr marL="3657235" indent="0">
              <a:buNone/>
              <a:defRPr sz="1200"/>
            </a:lvl7pPr>
            <a:lvl8pPr marL="4266773" indent="0">
              <a:buNone/>
              <a:defRPr sz="1200"/>
            </a:lvl8pPr>
            <a:lvl9pPr marL="4876313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秘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609539" indent="0">
              <a:buNone/>
              <a:defRPr sz="3700"/>
            </a:lvl2pPr>
            <a:lvl3pPr marL="1219080" indent="0">
              <a:buNone/>
              <a:defRPr sz="3200"/>
            </a:lvl3pPr>
            <a:lvl4pPr marL="1828618" indent="0">
              <a:buNone/>
              <a:defRPr sz="2700"/>
            </a:lvl4pPr>
            <a:lvl5pPr marL="2438158" indent="0">
              <a:buNone/>
              <a:defRPr sz="2700"/>
            </a:lvl5pPr>
            <a:lvl6pPr marL="3047696" indent="0">
              <a:buNone/>
              <a:defRPr sz="2700"/>
            </a:lvl6pPr>
            <a:lvl7pPr marL="3657235" indent="0">
              <a:buNone/>
              <a:defRPr sz="2700"/>
            </a:lvl7pPr>
            <a:lvl8pPr marL="4266773" indent="0">
              <a:buNone/>
              <a:defRPr sz="2700"/>
            </a:lvl8pPr>
            <a:lvl9pPr marL="4876313" indent="0">
              <a:buNone/>
              <a:defRPr sz="27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70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39" indent="0">
              <a:buNone/>
              <a:defRPr sz="1600"/>
            </a:lvl2pPr>
            <a:lvl3pPr marL="1219080" indent="0">
              <a:buNone/>
              <a:defRPr sz="1300"/>
            </a:lvl3pPr>
            <a:lvl4pPr marL="1828618" indent="0">
              <a:buNone/>
              <a:defRPr sz="1200"/>
            </a:lvl4pPr>
            <a:lvl5pPr marL="2438158" indent="0">
              <a:buNone/>
              <a:defRPr sz="1200"/>
            </a:lvl5pPr>
            <a:lvl6pPr marL="3047696" indent="0">
              <a:buNone/>
              <a:defRPr sz="1200"/>
            </a:lvl6pPr>
            <a:lvl7pPr marL="3657235" indent="0">
              <a:buNone/>
              <a:defRPr sz="1200"/>
            </a:lvl7pPr>
            <a:lvl8pPr marL="4266773" indent="0">
              <a:buNone/>
              <a:defRPr sz="1200"/>
            </a:lvl8pPr>
            <a:lvl9pPr marL="4876313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秘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秘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04801"/>
            <a:ext cx="2743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秘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377945" y="6541265"/>
            <a:ext cx="1376873" cy="328295"/>
          </a:xfrm>
          <a:prstGeom prst="rect">
            <a:avLst/>
          </a:prstGeom>
        </p:spPr>
        <p:txBody>
          <a:bodyPr wrap="none" lIns="121909" tIns="60954" rIns="121909" bIns="60954" anchor="ctr" anchorCtr="1">
            <a:spAutoFit/>
          </a:bodyPr>
          <a:lstStyle/>
          <a:p>
            <a:r>
              <a:rPr lang="en-US" altLang="zh-CN" sz="1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88542" y="6563133"/>
            <a:ext cx="1437247" cy="292384"/>
          </a:xfrm>
          <a:prstGeom prst="rect">
            <a:avLst/>
          </a:prstGeom>
        </p:spPr>
        <p:txBody>
          <a:bodyPr wrap="none" lIns="121909" tIns="60954" rIns="121909" bIns="60954" anchor="ctr" anchorCtr="1">
            <a:spAutoFit/>
          </a:bodyPr>
          <a:lstStyle/>
          <a:p>
            <a:r>
              <a:rPr lang="en-US" altLang="zh-CN" sz="11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Confidential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86125" y="2476009"/>
            <a:ext cx="4032448" cy="861775"/>
          </a:xfrm>
          <a:prstGeom prst="rect">
            <a:avLst/>
          </a:prstGeom>
          <a:noFill/>
        </p:spPr>
        <p:txBody>
          <a:bodyPr wrap="square" lIns="121909" tIns="60954" rIns="121909" bIns="60954" rtlCol="0">
            <a:spAutoFit/>
          </a:bodyPr>
          <a:lstStyle/>
          <a:p>
            <a:pPr algn="ctr"/>
            <a:r>
              <a:rPr lang="en-US" altLang="zh-CN" sz="4800" b="1" spc="9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 spc="93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76955" y="3343472"/>
            <a:ext cx="2043980" cy="451405"/>
          </a:xfrm>
          <a:prstGeom prst="rect">
            <a:avLst/>
          </a:prstGeom>
        </p:spPr>
        <p:txBody>
          <a:bodyPr wrap="none" lIns="121909" tIns="60954" rIns="121909" bIns="60954">
            <a:spAutoFit/>
          </a:bodyPr>
          <a:lstStyle/>
          <a:p>
            <a:pPr algn="ctr"/>
            <a:r>
              <a:rPr lang="en-US" altLang="zh-CN" sz="2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1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/>
        </p:nvCxnSpPr>
        <p:spPr>
          <a:xfrm>
            <a:off x="4737103" y="3569173"/>
            <a:ext cx="339852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70780" y="3569173"/>
            <a:ext cx="369304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34" y="260648"/>
            <a:ext cx="1224137" cy="5760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秘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377945" y="6541265"/>
            <a:ext cx="1376873" cy="328295"/>
          </a:xfrm>
          <a:prstGeom prst="rect">
            <a:avLst/>
          </a:prstGeom>
        </p:spPr>
        <p:txBody>
          <a:bodyPr wrap="none" lIns="121909" tIns="60954" rIns="121909" bIns="60954" anchor="ctr" anchorCtr="1">
            <a:spAutoFit/>
          </a:bodyPr>
          <a:lstStyle/>
          <a:p>
            <a:r>
              <a:rPr lang="en-US" altLang="zh-CN" sz="1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88542" y="6563133"/>
            <a:ext cx="1437247" cy="292384"/>
          </a:xfrm>
          <a:prstGeom prst="rect">
            <a:avLst/>
          </a:prstGeom>
        </p:spPr>
        <p:txBody>
          <a:bodyPr wrap="none" lIns="121909" tIns="60954" rIns="121909" bIns="60954" anchor="ctr" anchorCtr="1">
            <a:spAutoFit/>
          </a:bodyPr>
          <a:lstStyle/>
          <a:p>
            <a:r>
              <a:rPr lang="en-US" altLang="zh-CN" sz="11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Confidential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"/>
            <a:ext cx="12192000" cy="33434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lIns="121909" tIns="60954" rIns="121909" bIns="60954" rtlCol="0" anchor="ctr"/>
          <a:lstStyle/>
          <a:p>
            <a:pPr marL="0" marR="0" indent="0" algn="ctr" defTabSz="12190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2480" y="3361637"/>
            <a:ext cx="2181233" cy="477051"/>
          </a:xfrm>
          <a:prstGeom prst="rect">
            <a:avLst/>
          </a:prstGeom>
        </p:spPr>
        <p:txBody>
          <a:bodyPr wrap="none" lIns="121909" tIns="60954" rIns="121909" bIns="60954">
            <a:spAutoFit/>
          </a:bodyPr>
          <a:lstStyle/>
          <a:p>
            <a:pPr algn="ctr"/>
            <a:r>
              <a:rPr lang="en-US" altLang="zh-CN" sz="23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3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5" y="2084853"/>
            <a:ext cx="2713175" cy="127678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参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0491"/>
            <a:ext cx="10972800" cy="448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06" tIns="60953" rIns="121906" bIns="60953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5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06" tIns="60953" rIns="121906" bIns="60953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参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内参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15" y="452655"/>
            <a:ext cx="10972591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08791"/>
            <a:ext cx="5384800" cy="438877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08785"/>
            <a:ext cx="5384800" cy="438877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参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4" y="1508793"/>
            <a:ext cx="5386917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23" indent="0">
              <a:buNone/>
              <a:defRPr sz="2700" b="1"/>
            </a:lvl2pPr>
            <a:lvl3pPr marL="1219050" indent="0">
              <a:buNone/>
              <a:defRPr sz="2400" b="1"/>
            </a:lvl3pPr>
            <a:lvl4pPr marL="1828573" indent="0">
              <a:buNone/>
              <a:defRPr sz="2100" b="1"/>
            </a:lvl4pPr>
            <a:lvl5pPr marL="2438098" indent="0">
              <a:buNone/>
              <a:defRPr sz="2100" b="1"/>
            </a:lvl5pPr>
            <a:lvl6pPr marL="3047620" indent="0">
              <a:buNone/>
              <a:defRPr sz="2100" b="1"/>
            </a:lvl6pPr>
            <a:lvl7pPr marL="3657143" indent="0">
              <a:buNone/>
              <a:defRPr sz="2100" b="1"/>
            </a:lvl7pPr>
            <a:lvl8pPr marL="4266667" indent="0">
              <a:buNone/>
              <a:defRPr sz="2100" b="1"/>
            </a:lvl8pPr>
            <a:lvl9pPr marL="4876191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4" y="1508793"/>
            <a:ext cx="5389033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23" indent="0">
              <a:buNone/>
              <a:defRPr sz="2700" b="1"/>
            </a:lvl2pPr>
            <a:lvl3pPr marL="1219050" indent="0">
              <a:buNone/>
              <a:defRPr sz="2400" b="1"/>
            </a:lvl3pPr>
            <a:lvl4pPr marL="1828573" indent="0">
              <a:buNone/>
              <a:defRPr sz="2100" b="1"/>
            </a:lvl4pPr>
            <a:lvl5pPr marL="2438098" indent="0">
              <a:buNone/>
              <a:defRPr sz="2100" b="1"/>
            </a:lvl5pPr>
            <a:lvl6pPr marL="3047620" indent="0">
              <a:buNone/>
              <a:defRPr sz="2100" b="1"/>
            </a:lvl6pPr>
            <a:lvl7pPr marL="3657143" indent="0">
              <a:buNone/>
              <a:defRPr sz="2100" b="1"/>
            </a:lvl7pPr>
            <a:lvl8pPr marL="4266667" indent="0">
              <a:buNone/>
              <a:defRPr sz="2100" b="1"/>
            </a:lvl8pPr>
            <a:lvl9pPr marL="4876191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6" y="452655"/>
            <a:ext cx="1097260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06" tIns="60953" rIns="121906" bIns="60953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绝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08788"/>
            <a:ext cx="5386917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08788"/>
            <a:ext cx="5389033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97260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17" tIns="60958" rIns="121917" bIns="6095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参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16" y="452655"/>
            <a:ext cx="11054809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参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59" y="273073"/>
            <a:ext cx="6815668" cy="5853113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23" indent="0">
              <a:buNone/>
              <a:defRPr sz="1600"/>
            </a:lvl2pPr>
            <a:lvl3pPr marL="1219050" indent="0">
              <a:buNone/>
              <a:defRPr sz="1300"/>
            </a:lvl3pPr>
            <a:lvl4pPr marL="1828573" indent="0">
              <a:buNone/>
              <a:defRPr sz="1200"/>
            </a:lvl4pPr>
            <a:lvl5pPr marL="2438098" indent="0">
              <a:buNone/>
              <a:defRPr sz="1200"/>
            </a:lvl5pPr>
            <a:lvl6pPr marL="3047620" indent="0">
              <a:buNone/>
              <a:defRPr sz="1200"/>
            </a:lvl6pPr>
            <a:lvl7pPr marL="3657143" indent="0">
              <a:buNone/>
              <a:defRPr sz="1200"/>
            </a:lvl7pPr>
            <a:lvl8pPr marL="4266667" indent="0">
              <a:buNone/>
              <a:defRPr sz="1200"/>
            </a:lvl8pPr>
            <a:lvl9pPr marL="4876191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内参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609523" indent="0">
              <a:buNone/>
              <a:defRPr sz="3700"/>
            </a:lvl2pPr>
            <a:lvl3pPr marL="1219050" indent="0">
              <a:buNone/>
              <a:defRPr sz="3200"/>
            </a:lvl3pPr>
            <a:lvl4pPr marL="1828573" indent="0">
              <a:buNone/>
              <a:defRPr sz="2700"/>
            </a:lvl4pPr>
            <a:lvl5pPr marL="2438098" indent="0">
              <a:buNone/>
              <a:defRPr sz="2700"/>
            </a:lvl5pPr>
            <a:lvl6pPr marL="3047620" indent="0">
              <a:buNone/>
              <a:defRPr sz="2700"/>
            </a:lvl6pPr>
            <a:lvl7pPr marL="3657143" indent="0">
              <a:buNone/>
              <a:defRPr sz="2700"/>
            </a:lvl7pPr>
            <a:lvl8pPr marL="4266667" indent="0">
              <a:buNone/>
              <a:defRPr sz="2700"/>
            </a:lvl8pPr>
            <a:lvl9pPr marL="4876191" indent="0">
              <a:buNone/>
              <a:defRPr sz="27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71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23" indent="0">
              <a:buNone/>
              <a:defRPr sz="1600"/>
            </a:lvl2pPr>
            <a:lvl3pPr marL="1219050" indent="0">
              <a:buNone/>
              <a:defRPr sz="1300"/>
            </a:lvl3pPr>
            <a:lvl4pPr marL="1828573" indent="0">
              <a:buNone/>
              <a:defRPr sz="1200"/>
            </a:lvl4pPr>
            <a:lvl5pPr marL="2438098" indent="0">
              <a:buNone/>
              <a:defRPr sz="1200"/>
            </a:lvl5pPr>
            <a:lvl6pPr marL="3047620" indent="0">
              <a:buNone/>
              <a:defRPr sz="1200"/>
            </a:lvl6pPr>
            <a:lvl7pPr marL="3657143" indent="0">
              <a:buNone/>
              <a:defRPr sz="1200"/>
            </a:lvl7pPr>
            <a:lvl8pPr marL="4266667" indent="0">
              <a:buNone/>
              <a:defRPr sz="1200"/>
            </a:lvl8pPr>
            <a:lvl9pPr marL="4876191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内参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15" y="452655"/>
            <a:ext cx="10972591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内参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04801"/>
            <a:ext cx="2743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参-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377946" y="6541266"/>
            <a:ext cx="1376873" cy="328295"/>
          </a:xfrm>
          <a:prstGeom prst="rect">
            <a:avLst/>
          </a:prstGeom>
        </p:spPr>
        <p:txBody>
          <a:bodyPr wrap="none" lIns="121906" tIns="60953" rIns="121906" bIns="60953" anchor="ctr" anchorCtr="1">
            <a:spAutoFit/>
          </a:bodyPr>
          <a:lstStyle/>
          <a:p>
            <a:r>
              <a:rPr lang="en-US" altLang="zh-CN" sz="1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6125" y="2476010"/>
            <a:ext cx="4032448" cy="861775"/>
          </a:xfrm>
          <a:prstGeom prst="rect">
            <a:avLst/>
          </a:prstGeom>
          <a:noFill/>
        </p:spPr>
        <p:txBody>
          <a:bodyPr wrap="square" lIns="121906" tIns="60953" rIns="121906" bIns="60953" rtlCol="0">
            <a:spAutoFit/>
          </a:bodyPr>
          <a:lstStyle/>
          <a:p>
            <a:pPr algn="ctr"/>
            <a:r>
              <a:rPr lang="en-US" altLang="zh-CN" sz="4800" b="1" spc="9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 spc="93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76955" y="3343472"/>
            <a:ext cx="2043980" cy="451405"/>
          </a:xfrm>
          <a:prstGeom prst="rect">
            <a:avLst/>
          </a:prstGeom>
        </p:spPr>
        <p:txBody>
          <a:bodyPr wrap="none" lIns="121906" tIns="60953" rIns="121906" bIns="60953">
            <a:spAutoFit/>
          </a:bodyPr>
          <a:lstStyle/>
          <a:p>
            <a:pPr algn="ctr"/>
            <a:r>
              <a:rPr lang="en-US" altLang="zh-CN" sz="2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1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/>
        </p:nvCxnSpPr>
        <p:spPr>
          <a:xfrm>
            <a:off x="4737103" y="3569173"/>
            <a:ext cx="339852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70780" y="3569173"/>
            <a:ext cx="369304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13517" y="6563133"/>
            <a:ext cx="1123059" cy="292384"/>
          </a:xfrm>
          <a:prstGeom prst="rect">
            <a:avLst/>
          </a:prstGeom>
        </p:spPr>
        <p:txBody>
          <a:bodyPr wrap="none" lIns="121906" tIns="60953" rIns="121906" bIns="60953" anchor="ctr" anchorCtr="1">
            <a:spAutoFit/>
          </a:bodyPr>
          <a:lstStyle/>
          <a:p>
            <a:r>
              <a:rPr lang="en-US" altLang="zh-CN" sz="11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Internal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66" y="260648"/>
            <a:ext cx="1836207" cy="86409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参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377946" y="6541266"/>
            <a:ext cx="1376873" cy="328295"/>
          </a:xfrm>
          <a:prstGeom prst="rect">
            <a:avLst/>
          </a:prstGeom>
        </p:spPr>
        <p:txBody>
          <a:bodyPr wrap="none" lIns="121906" tIns="60953" rIns="121906" bIns="60953" anchor="ctr" anchorCtr="1">
            <a:spAutoFit/>
          </a:bodyPr>
          <a:lstStyle/>
          <a:p>
            <a:r>
              <a:rPr lang="en-US" altLang="zh-CN" sz="1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"/>
            <a:ext cx="12192000" cy="33434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lIns="121906" tIns="60953" rIns="121906" bIns="60953" rtlCol="0" anchor="ctr"/>
          <a:lstStyle/>
          <a:p>
            <a:pPr marL="0" marR="0" indent="0" algn="ctr" defTabSz="12190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2481" y="3361637"/>
            <a:ext cx="2181233" cy="477051"/>
          </a:xfrm>
          <a:prstGeom prst="rect">
            <a:avLst/>
          </a:prstGeom>
        </p:spPr>
        <p:txBody>
          <a:bodyPr wrap="none" lIns="121906" tIns="60953" rIns="121906" bIns="60953">
            <a:spAutoFit/>
          </a:bodyPr>
          <a:lstStyle/>
          <a:p>
            <a:pPr algn="ctr"/>
            <a:r>
              <a:rPr lang="en-US" altLang="zh-CN" sz="23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3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13517" y="6563133"/>
            <a:ext cx="1164736" cy="292384"/>
          </a:xfrm>
          <a:prstGeom prst="rect">
            <a:avLst/>
          </a:prstGeom>
        </p:spPr>
        <p:txBody>
          <a:bodyPr wrap="none" lIns="121906" tIns="60953" rIns="121906" bIns="60953" anchor="ctr" anchorCtr="1">
            <a:spAutoFit/>
          </a:bodyPr>
          <a:lstStyle/>
          <a:p>
            <a:r>
              <a:rPr lang="en-US" altLang="zh-CN" sz="11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Internal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25" y="2149745"/>
            <a:ext cx="2976331" cy="14006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秘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0491"/>
            <a:ext cx="10972800" cy="448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06" tIns="60953" rIns="121906" bIns="60953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5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06" tIns="60953" rIns="121906" bIns="60953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2493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绝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绝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59" y="273068"/>
            <a:ext cx="6815668" cy="5853113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绝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66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绝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绝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04801"/>
            <a:ext cx="2743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741" y="6522753"/>
            <a:ext cx="12192001" cy="33020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17" tIns="60958" rIns="121917" bIns="60958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17" tIns="60958" rIns="121917" bIns="60958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矩形 10"/>
          <p:cNvSpPr/>
          <p:nvPr/>
        </p:nvSpPr>
        <p:spPr>
          <a:xfrm>
            <a:off x="4919202" y="6563133"/>
            <a:ext cx="2355273" cy="292384"/>
          </a:xfrm>
          <a:prstGeom prst="rect">
            <a:avLst/>
          </a:prstGeom>
        </p:spPr>
        <p:txBody>
          <a:bodyPr wrap="square" lIns="121917" tIns="60958" rIns="121917" bIns="60958" anchor="ctr" anchorCtr="1">
            <a:spAutoFit/>
          </a:bodyPr>
          <a:lstStyle/>
          <a:p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Top-Secret 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3527" y="557872"/>
            <a:ext cx="892239" cy="38404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0608501" y="452669"/>
            <a:ext cx="1534816" cy="5486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dash"/>
          </a:ln>
          <a:effectLst/>
        </p:spPr>
        <p:txBody>
          <a:bodyPr lIns="121917" tIns="60958" rIns="121917" bIns="60958" rtlCol="0" anchor="ctr"/>
          <a:lstStyle/>
          <a:p>
            <a:pPr marL="0" marR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30" y="260648"/>
            <a:ext cx="1224137" cy="576064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0193645" y="6532410"/>
            <a:ext cx="1376873" cy="328295"/>
          </a:xfrm>
          <a:prstGeom prst="rect">
            <a:avLst/>
          </a:prstGeom>
        </p:spPr>
        <p:txBody>
          <a:bodyPr wrap="none" lIns="121917" tIns="60958" rIns="121917" bIns="60958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/>
        </p:nvSpPr>
        <p:spPr>
          <a:xfrm>
            <a:off x="11745269" y="6496217"/>
            <a:ext cx="455680" cy="32829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300" noProof="0" smtClean="0"/>
              <a:pPr/>
              <a:t>‹#›</a:t>
            </a:fld>
            <a:endParaRPr lang="en-GB" altLang="zh-CN" sz="1300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457189" indent="-457189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24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575" indent="-38099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2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523962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9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2133547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74313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5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35271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6pPr>
      <a:lvl7pPr marL="396230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7pPr>
      <a:lvl8pPr marL="457188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8pPr>
      <a:lvl9pPr marL="5181470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741" y="6522753"/>
            <a:ext cx="12192001" cy="33020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0491"/>
            <a:ext cx="10972800" cy="448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14" tIns="60957" rIns="121914" bIns="60957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1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14" tIns="60957" rIns="121914" bIns="60957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2546" y="565433"/>
            <a:ext cx="892239" cy="38404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096296" y="6563133"/>
            <a:ext cx="2003573" cy="292384"/>
          </a:xfrm>
          <a:prstGeom prst="rect">
            <a:avLst/>
          </a:prstGeom>
        </p:spPr>
        <p:txBody>
          <a:bodyPr wrap="square" lIns="121914" tIns="60957" rIns="121914" bIns="60957" anchor="ctr" anchorCtr="1">
            <a:spAutoFit/>
          </a:bodyPr>
          <a:lstStyle/>
          <a:p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608501" y="452669"/>
            <a:ext cx="1534816" cy="5486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dash"/>
          </a:ln>
          <a:effectLst/>
        </p:spPr>
        <p:txBody>
          <a:bodyPr lIns="121914" tIns="60957" rIns="121914" bIns="60957" rtlCol="0" anchor="ctr"/>
          <a:lstStyle/>
          <a:p>
            <a:pPr marL="0" marR="0" indent="0" algn="ctr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32" y="260648"/>
            <a:ext cx="1224137" cy="57606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0193646" y="6532411"/>
            <a:ext cx="1376873" cy="328295"/>
          </a:xfrm>
          <a:prstGeom prst="rect">
            <a:avLst/>
          </a:prstGeom>
        </p:spPr>
        <p:txBody>
          <a:bodyPr wrap="none" lIns="121914" tIns="60957" rIns="121914" bIns="60957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/>
        </p:nvSpPr>
        <p:spPr>
          <a:xfrm>
            <a:off x="11745269" y="6496218"/>
            <a:ext cx="455680" cy="328295"/>
          </a:xfrm>
          <a:prstGeom prst="rect">
            <a:avLst/>
          </a:prstGeom>
          <a:noFill/>
        </p:spPr>
        <p:txBody>
          <a:bodyPr wrap="none" lIns="121914" tIns="60957" rIns="121914" bIns="60957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300" noProof="0" smtClean="0"/>
              <a:pPr/>
              <a:t>‹#›</a:t>
            </a:fld>
            <a:endParaRPr lang="en-GB" altLang="zh-CN" sz="1300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609570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1219140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828709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2438278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457178" indent="-457178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24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550" indent="-380981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2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523925" indent="-304784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9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2133493" indent="-304784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743062" indent="-3047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5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352632" indent="-3047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6pPr>
      <a:lvl7pPr marL="3962202" indent="-3047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7pPr>
      <a:lvl8pPr marL="4571772" indent="-3047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8pPr>
      <a:lvl9pPr marL="5181341" indent="-3047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741" y="6522753"/>
            <a:ext cx="12192001" cy="33020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0491"/>
            <a:ext cx="10972800" cy="448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12" tIns="60956" rIns="121912" bIns="60956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3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12" tIns="60956" rIns="121912" bIns="60956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2547" y="565433"/>
            <a:ext cx="892239" cy="38404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388541" y="6563133"/>
            <a:ext cx="1437247" cy="292384"/>
          </a:xfrm>
          <a:prstGeom prst="rect">
            <a:avLst/>
          </a:prstGeom>
        </p:spPr>
        <p:txBody>
          <a:bodyPr wrap="none" lIns="121912" tIns="60956" rIns="121912" bIns="60956" anchor="ctr" anchorCtr="1">
            <a:spAutoFit/>
          </a:bodyPr>
          <a:lstStyle/>
          <a:p>
            <a:r>
              <a:rPr lang="en-US" altLang="zh-CN" sz="11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Confidential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25" name="矩形 24"/>
          <p:cNvSpPr/>
          <p:nvPr/>
        </p:nvSpPr>
        <p:spPr>
          <a:xfrm>
            <a:off x="10608501" y="452669"/>
            <a:ext cx="1534816" cy="5486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dash"/>
          </a:ln>
          <a:effectLst/>
        </p:spPr>
        <p:txBody>
          <a:bodyPr lIns="121912" tIns="60956" rIns="121912" bIns="60956" rtlCol="0" anchor="ctr"/>
          <a:lstStyle/>
          <a:p>
            <a:pPr marL="0" marR="0" indent="0" algn="ctr" defTabSz="12191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33" y="260648"/>
            <a:ext cx="1224137" cy="576064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0193648" y="6532413"/>
            <a:ext cx="1376873" cy="328295"/>
          </a:xfrm>
          <a:prstGeom prst="rect">
            <a:avLst/>
          </a:prstGeom>
        </p:spPr>
        <p:txBody>
          <a:bodyPr wrap="none" lIns="121912" tIns="60956" rIns="121912" bIns="60956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/>
        </p:nvSpPr>
        <p:spPr>
          <a:xfrm>
            <a:off x="11745269" y="6496219"/>
            <a:ext cx="455680" cy="32829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300" noProof="0" smtClean="0"/>
              <a:pPr/>
              <a:t>‹#›</a:t>
            </a:fld>
            <a:endParaRPr lang="en-GB" altLang="zh-CN" sz="1300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609555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1219110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828664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2438218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457167" indent="-457167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24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526" indent="-38097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2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523887" indent="-304776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9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2133440" indent="-304776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742994" indent="-30477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5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352548" indent="-30477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6pPr>
      <a:lvl7pPr marL="3962104" indent="-30477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7pPr>
      <a:lvl8pPr marL="4571658" indent="-30477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8pPr>
      <a:lvl9pPr marL="5181212" indent="-30477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741" y="6522753"/>
            <a:ext cx="12192001" cy="33020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0491"/>
            <a:ext cx="10972800" cy="448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09" tIns="60954" rIns="121909" bIns="60954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4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09" tIns="60954" rIns="121909" bIns="6095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2549" y="557873"/>
            <a:ext cx="892239" cy="38404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513517" y="6563133"/>
            <a:ext cx="1164736" cy="292384"/>
          </a:xfrm>
          <a:prstGeom prst="rect">
            <a:avLst/>
          </a:prstGeom>
        </p:spPr>
        <p:txBody>
          <a:bodyPr wrap="none" lIns="121909" tIns="60954" rIns="121909" bIns="60954" anchor="ctr" anchorCtr="1">
            <a:spAutoFit/>
          </a:bodyPr>
          <a:lstStyle/>
          <a:p>
            <a:r>
              <a:rPr lang="en-US" altLang="zh-CN" sz="11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Internal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sp>
        <p:nvSpPr>
          <p:cNvPr id="25" name="矩形 24"/>
          <p:cNvSpPr/>
          <p:nvPr/>
        </p:nvSpPr>
        <p:spPr>
          <a:xfrm>
            <a:off x="10608501" y="452669"/>
            <a:ext cx="1534816" cy="5486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dash"/>
          </a:ln>
          <a:effectLst/>
        </p:spPr>
        <p:txBody>
          <a:bodyPr lIns="121909" tIns="60954" rIns="121909" bIns="60954" rtlCol="0" anchor="ctr"/>
          <a:lstStyle/>
          <a:p>
            <a:pPr marL="0" marR="0" indent="0" algn="ctr" defTabSz="12190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34" y="260648"/>
            <a:ext cx="1224137" cy="576064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0193649" y="6532414"/>
            <a:ext cx="1376873" cy="328295"/>
          </a:xfrm>
          <a:prstGeom prst="rect">
            <a:avLst/>
          </a:prstGeom>
        </p:spPr>
        <p:txBody>
          <a:bodyPr wrap="none" lIns="121909" tIns="60954" rIns="121909" bIns="60954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/>
        </p:nvSpPr>
        <p:spPr>
          <a:xfrm>
            <a:off x="11745269" y="6496221"/>
            <a:ext cx="455680" cy="328295"/>
          </a:xfrm>
          <a:prstGeom prst="rect">
            <a:avLst/>
          </a:prstGeom>
          <a:noFill/>
        </p:spPr>
        <p:txBody>
          <a:bodyPr wrap="none" lIns="121909" tIns="60954" rIns="121909" bIns="60954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300" noProof="0" smtClean="0"/>
              <a:pPr/>
              <a:t>‹#›</a:t>
            </a:fld>
            <a:endParaRPr lang="en-GB" altLang="zh-CN" sz="1300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609539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1219080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828618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2438158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457155" indent="-457155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24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502" indent="-38096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2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523849" indent="-304768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9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2133387" indent="-304768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742926" indent="-30476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5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352464" indent="-30476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6pPr>
      <a:lvl7pPr marL="3962005" indent="-30476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7pPr>
      <a:lvl8pPr marL="4571544" indent="-30476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8pPr>
      <a:lvl9pPr marL="5181082" indent="-30476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huanyong/QASystemOnMedicalKG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基于知识图谱的医疗问答系统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000" dirty="0" smtClean="0">
                <a:hlinkClick r:id="rId2"/>
              </a:rPr>
              <a:t>https://github.com/liuhuanyong/QASystemOnMedicalKG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05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知识图谱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24000"/>
            <a:ext cx="10677788" cy="48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问答框架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88" y="1465244"/>
            <a:ext cx="8837362" cy="4904114"/>
          </a:xfrm>
        </p:spPr>
      </p:pic>
    </p:spTree>
    <p:extLst>
      <p:ext uri="{BB962C8B-B14F-4D97-AF65-F5344CB8AC3E}">
        <p14:creationId xmlns:p14="http://schemas.microsoft.com/office/powerpoint/2010/main" val="83235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问题类型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71343"/>
              </p:ext>
            </p:extLst>
          </p:nvPr>
        </p:nvGraphicFramePr>
        <p:xfrm>
          <a:off x="3434859" y="1870833"/>
          <a:ext cx="8522677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267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三元组查询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查询症状会导致哪些疾病       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m:Disease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)-[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r:has_symptom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]-&gt;(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n:Symptom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查询疾病的并发症    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m:Disease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)-[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r:acompany_with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]-&gt;(</a:t>
                      </a:r>
                      <a:r>
                        <a:rPr lang="en-US" altLang="zh-CN" sz="180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n:Disease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查询疾病的忌口    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m:Disease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)-[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r:no_eat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]-&gt;(</a:t>
                      </a:r>
                      <a:r>
                        <a:rPr lang="en-US" altLang="zh-CN" sz="180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n:Food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查询疾病建议吃的东西   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m:Disease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)-[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r:do_eat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recommand_eat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]-&gt;(</a:t>
                      </a:r>
                      <a:r>
                        <a:rPr lang="en-US" altLang="zh-CN" sz="180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n:Food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已知忌口查疾病    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m:Disease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)-[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r:no_eat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]-&gt;(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n:Food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已知推荐查疾病    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m:Disease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)-[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r:do_eat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recommand_eat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]-&gt;(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n:Food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查询疾病常用药品   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m:Disease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)-[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r:common_drug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common_drug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]-&gt;(</a:t>
                      </a:r>
                      <a:r>
                        <a:rPr lang="en-US" altLang="zh-CN" sz="180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n:Drug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已知药品查询能够治疗的疾病  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m:Disease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)-[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r:common_drug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common_drug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]-&gt;(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n:Drug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查询疾病应该进行的检查    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m:Disease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)-[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r:need_check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]-&gt;(</a:t>
                      </a:r>
                      <a:r>
                        <a:rPr lang="en-US" altLang="zh-CN" sz="180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n:Check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已知检查查询疾病    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m:Disease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)-[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r:need_check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]-&gt;(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n:Check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58541"/>
              </p:ext>
            </p:extLst>
          </p:nvPr>
        </p:nvGraphicFramePr>
        <p:xfrm>
          <a:off x="334107" y="2241673"/>
          <a:ext cx="2645508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50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属性查询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查询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疾病</a:t>
                      </a:r>
                      <a:r>
                        <a:rPr lang="zh-CN" altLang="en-US" sz="1800" dirty="0" smtClean="0"/>
                        <a:t>的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原因</a:t>
                      </a:r>
                      <a:endParaRPr lang="en-US" altLang="zh-CN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查询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疾病</a:t>
                      </a:r>
                      <a:r>
                        <a:rPr lang="zh-CN" altLang="en-US" sz="1800" dirty="0" smtClean="0"/>
                        <a:t>的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预防措施</a:t>
                      </a:r>
                      <a:endParaRPr lang="en-US" altLang="zh-CN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查询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疾病</a:t>
                      </a:r>
                      <a:r>
                        <a:rPr lang="zh-CN" altLang="en-US" sz="1800" dirty="0" smtClean="0"/>
                        <a:t>的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持续时间</a:t>
                      </a:r>
                      <a:endParaRPr lang="en-US" altLang="zh-CN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查询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疾病</a:t>
                      </a:r>
                      <a:r>
                        <a:rPr lang="zh-CN" altLang="en-US" sz="1800" dirty="0" smtClean="0"/>
                        <a:t>的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治愈概率</a:t>
                      </a:r>
                      <a:endParaRPr lang="en-US" altLang="zh-CN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查询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疾病</a:t>
                      </a:r>
                      <a:r>
                        <a:rPr lang="zh-CN" altLang="en-US" sz="1800" dirty="0" smtClean="0"/>
                        <a:t>的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治疗方式</a:t>
                      </a:r>
                      <a:endParaRPr lang="en-US" altLang="zh-CN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查询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疾病</a:t>
                      </a:r>
                      <a:r>
                        <a:rPr lang="zh-CN" altLang="en-US" sz="1800" dirty="0" smtClean="0"/>
                        <a:t>的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易发人群</a:t>
                      </a:r>
                      <a:endParaRPr lang="en-US" altLang="zh-CN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查询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疾病</a:t>
                      </a:r>
                      <a:r>
                        <a:rPr lang="zh-CN" altLang="en-US" sz="1800" dirty="0" smtClean="0"/>
                        <a:t>的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相关介绍</a:t>
                      </a:r>
                      <a:endParaRPr lang="en-US" altLang="zh-CN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查询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疾病</a:t>
                      </a:r>
                      <a:r>
                        <a:rPr lang="zh-CN" altLang="en-US" sz="1800" dirty="0" smtClean="0"/>
                        <a:t>有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哪些症状</a:t>
                      </a:r>
                      <a:endParaRPr lang="en-US" altLang="zh-CN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42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项目流程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589" y="1035257"/>
            <a:ext cx="8932984" cy="549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1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Thank you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7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基于垂直网站数据的医药知识图谱构建</a:t>
            </a:r>
          </a:p>
          <a:p>
            <a:r>
              <a:rPr lang="zh-CN" altLang="en-US" dirty="0"/>
              <a:t>基于医药知识图谱的自动问答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04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知识图谱构建方式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78" y="1384949"/>
            <a:ext cx="7583043" cy="5146933"/>
          </a:xfrm>
        </p:spPr>
      </p:pic>
    </p:spTree>
    <p:extLst>
      <p:ext uri="{BB962C8B-B14F-4D97-AF65-F5344CB8AC3E}">
        <p14:creationId xmlns:p14="http://schemas.microsoft.com/office/powerpoint/2010/main" val="412079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最终问答效果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84" y="1439863"/>
            <a:ext cx="10401231" cy="44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4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源数据</a:t>
            </a:r>
            <a:endParaRPr lang="zh-CN" altLang="en-US" dirty="0"/>
          </a:p>
        </p:txBody>
      </p:sp>
      <p:pic>
        <p:nvPicPr>
          <p:cNvPr id="25" name="内容占位符 2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4029" y="154241"/>
            <a:ext cx="6683881" cy="6551341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542361" y="1561030"/>
            <a:ext cx="2562048" cy="4440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Departmanet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542361" y="2209952"/>
            <a:ext cx="1769129" cy="4440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Disease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542361" y="3623485"/>
            <a:ext cx="1680077" cy="4440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913223" y="4262459"/>
            <a:ext cx="1111786" cy="4440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Drug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830095" y="5841844"/>
            <a:ext cx="1111786" cy="4440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506682" y="5002694"/>
            <a:ext cx="1930954" cy="4440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Producer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506682" y="2957401"/>
            <a:ext cx="1930954" cy="4440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Symptom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6"/>
            <a:endCxn id="44" idx="1"/>
          </p:cNvCxnSpPr>
          <p:nvPr/>
        </p:nvCxnSpPr>
        <p:spPr>
          <a:xfrm>
            <a:off x="3222438" y="3845506"/>
            <a:ext cx="2396829" cy="115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42" idx="1"/>
          </p:cNvCxnSpPr>
          <p:nvPr/>
        </p:nvCxnSpPr>
        <p:spPr>
          <a:xfrm flipV="1">
            <a:off x="4104409" y="1566950"/>
            <a:ext cx="1833683" cy="2161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50" idx="1"/>
          </p:cNvCxnSpPr>
          <p:nvPr/>
        </p:nvCxnSpPr>
        <p:spPr>
          <a:xfrm flipV="1">
            <a:off x="3311490" y="1914049"/>
            <a:ext cx="1998844" cy="5179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6"/>
            <a:endCxn id="54" idx="1"/>
          </p:cNvCxnSpPr>
          <p:nvPr/>
        </p:nvCxnSpPr>
        <p:spPr>
          <a:xfrm>
            <a:off x="3025009" y="4484480"/>
            <a:ext cx="6246602" cy="16849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6"/>
            <a:endCxn id="56" idx="1"/>
          </p:cNvCxnSpPr>
          <p:nvPr/>
        </p:nvCxnSpPr>
        <p:spPr>
          <a:xfrm>
            <a:off x="2941881" y="6063865"/>
            <a:ext cx="2705180" cy="3572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6"/>
            <a:endCxn id="54" idx="1"/>
          </p:cNvCxnSpPr>
          <p:nvPr/>
        </p:nvCxnSpPr>
        <p:spPr>
          <a:xfrm>
            <a:off x="3437636" y="5224715"/>
            <a:ext cx="5833975" cy="9447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6"/>
            <a:endCxn id="48" idx="1"/>
          </p:cNvCxnSpPr>
          <p:nvPr/>
        </p:nvCxnSpPr>
        <p:spPr>
          <a:xfrm>
            <a:off x="3437636" y="3179422"/>
            <a:ext cx="2179038" cy="15644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938092" y="1443211"/>
            <a:ext cx="1085814" cy="247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619267" y="4886452"/>
            <a:ext cx="473134" cy="2233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616674" y="4632265"/>
            <a:ext cx="473134" cy="2233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310334" y="1790382"/>
            <a:ext cx="859112" cy="2473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271611" y="6037244"/>
            <a:ext cx="1965594" cy="2644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647061" y="6284942"/>
            <a:ext cx="599503" cy="2722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大括号 65"/>
          <p:cNvSpPr/>
          <p:nvPr/>
        </p:nvSpPr>
        <p:spPr>
          <a:xfrm>
            <a:off x="1024569" y="1690688"/>
            <a:ext cx="517792" cy="4594254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42875" y="3270889"/>
            <a:ext cx="804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7</a:t>
            </a:r>
            <a:r>
              <a:rPr lang="zh-CN" altLang="en-US" sz="1600" dirty="0" smtClean="0">
                <a:solidFill>
                  <a:srgbClr val="C00000"/>
                </a:solidFill>
              </a:rPr>
              <a:t>种实体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2802" y="3451626"/>
            <a:ext cx="473134" cy="22330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592802" y="3701943"/>
            <a:ext cx="473134" cy="22330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238709" y="5646947"/>
            <a:ext cx="1144688" cy="1524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765222" y="3650108"/>
            <a:ext cx="3403347" cy="100542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3311490" y="2431973"/>
            <a:ext cx="2281312" cy="1131305"/>
            <a:chOff x="3311490" y="2431973"/>
            <a:chExt cx="2281312" cy="1131305"/>
          </a:xfrm>
        </p:grpSpPr>
        <p:cxnSp>
          <p:nvCxnSpPr>
            <p:cNvPr id="74" name="直接箭头连接符 73"/>
            <p:cNvCxnSpPr>
              <a:stCxn id="7" idx="6"/>
              <a:endCxn id="69" idx="1"/>
            </p:cNvCxnSpPr>
            <p:nvPr/>
          </p:nvCxnSpPr>
          <p:spPr>
            <a:xfrm>
              <a:off x="3311490" y="2431973"/>
              <a:ext cx="2281312" cy="1131305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 rot="1570725">
              <a:off x="4043190" y="2724468"/>
              <a:ext cx="810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cause</a:t>
              </a:r>
              <a:endParaRPr lang="zh-CN" altLang="en-US" sz="1600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311490" y="2431973"/>
            <a:ext cx="2281312" cy="1381622"/>
            <a:chOff x="3159090" y="2279573"/>
            <a:chExt cx="2281312" cy="1381622"/>
          </a:xfrm>
        </p:grpSpPr>
        <p:cxnSp>
          <p:nvCxnSpPr>
            <p:cNvPr id="80" name="直接箭头连接符 79"/>
            <p:cNvCxnSpPr>
              <a:stCxn id="7" idx="6"/>
              <a:endCxn id="70" idx="1"/>
            </p:cNvCxnSpPr>
            <p:nvPr/>
          </p:nvCxnSpPr>
          <p:spPr>
            <a:xfrm>
              <a:off x="3159090" y="2279573"/>
              <a:ext cx="2281312" cy="138162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 rot="1931999">
              <a:off x="4083532" y="3030079"/>
              <a:ext cx="964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prevent</a:t>
              </a:r>
              <a:endParaRPr lang="zh-CN" altLang="en-US" sz="1600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311490" y="2431973"/>
            <a:ext cx="4896076" cy="1191512"/>
            <a:chOff x="3159090" y="2279573"/>
            <a:chExt cx="4896076" cy="1191512"/>
          </a:xfrm>
        </p:grpSpPr>
        <p:cxnSp>
          <p:nvCxnSpPr>
            <p:cNvPr id="85" name="直接箭头连接符 84"/>
            <p:cNvCxnSpPr>
              <a:stCxn id="7" idx="6"/>
            </p:cNvCxnSpPr>
            <p:nvPr/>
          </p:nvCxnSpPr>
          <p:spPr>
            <a:xfrm>
              <a:off x="3159090" y="2279573"/>
              <a:ext cx="4896076" cy="119151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/>
            <p:cNvSpPr txBox="1"/>
            <p:nvPr/>
          </p:nvSpPr>
          <p:spPr>
            <a:xfrm rot="994203">
              <a:off x="5442332" y="2691418"/>
              <a:ext cx="810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/>
                <a:t>desc</a:t>
              </a:r>
              <a:endParaRPr lang="zh-CN" altLang="en-US" sz="1600" dirty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311490" y="2431973"/>
            <a:ext cx="5927219" cy="3313580"/>
            <a:chOff x="3006690" y="2127173"/>
            <a:chExt cx="5927219" cy="3313580"/>
          </a:xfrm>
        </p:grpSpPr>
        <p:cxnSp>
          <p:nvCxnSpPr>
            <p:cNvPr id="90" name="直接箭头连接符 89"/>
            <p:cNvCxnSpPr>
              <a:stCxn id="7" idx="6"/>
            </p:cNvCxnSpPr>
            <p:nvPr/>
          </p:nvCxnSpPr>
          <p:spPr>
            <a:xfrm>
              <a:off x="3006690" y="2127173"/>
              <a:ext cx="5927219" cy="331358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 rot="1717252">
              <a:off x="7037388" y="4585723"/>
              <a:ext cx="1831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>
                  <a:effectLst/>
                </a:rPr>
                <a:t>cure_lasttime</a:t>
              </a:r>
              <a:endParaRPr lang="zh-CN" altLang="en-US" sz="1600" dirty="0"/>
            </a:p>
          </p:txBody>
        </p:sp>
      </p:grpSp>
      <p:sp>
        <p:nvSpPr>
          <p:cNvPr id="94" name="矩形 93"/>
          <p:cNvSpPr/>
          <p:nvPr/>
        </p:nvSpPr>
        <p:spPr>
          <a:xfrm>
            <a:off x="9238709" y="5413684"/>
            <a:ext cx="1710165" cy="23326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>
            <a:stCxn id="7" idx="6"/>
          </p:cNvCxnSpPr>
          <p:nvPr/>
        </p:nvCxnSpPr>
        <p:spPr>
          <a:xfrm>
            <a:off x="3311490" y="2431973"/>
            <a:ext cx="6302457" cy="300303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 rot="1522934">
            <a:off x="8026305" y="4697042"/>
            <a:ext cx="1385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effectLst/>
              </a:rPr>
              <a:t>cure_way</a:t>
            </a:r>
            <a:endParaRPr lang="zh-CN" altLang="en-US" sz="1600" dirty="0"/>
          </a:p>
        </p:txBody>
      </p:sp>
      <p:sp>
        <p:nvSpPr>
          <p:cNvPr id="99" name="矩形 98"/>
          <p:cNvSpPr/>
          <p:nvPr/>
        </p:nvSpPr>
        <p:spPr>
          <a:xfrm>
            <a:off x="9269922" y="5825306"/>
            <a:ext cx="1144688" cy="19301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3311490" y="2431973"/>
            <a:ext cx="5927219" cy="3499690"/>
            <a:chOff x="2854290" y="1974773"/>
            <a:chExt cx="5927219" cy="3499690"/>
          </a:xfrm>
        </p:grpSpPr>
        <p:cxnSp>
          <p:nvCxnSpPr>
            <p:cNvPr id="101" name="直接箭头连接符 100"/>
            <p:cNvCxnSpPr>
              <a:stCxn id="7" idx="6"/>
            </p:cNvCxnSpPr>
            <p:nvPr/>
          </p:nvCxnSpPr>
          <p:spPr>
            <a:xfrm>
              <a:off x="2854290" y="1974773"/>
              <a:ext cx="5927219" cy="349969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 rot="1717252">
              <a:off x="7183723" y="4767170"/>
              <a:ext cx="14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>
                  <a:effectLst/>
                </a:rPr>
                <a:t>cured_prob</a:t>
              </a:r>
              <a:endParaRPr lang="zh-CN" altLang="en-US" sz="1600" dirty="0"/>
            </a:p>
          </p:txBody>
        </p:sp>
      </p:grpSp>
      <p:sp>
        <p:nvSpPr>
          <p:cNvPr id="105" name="矩形 104"/>
          <p:cNvSpPr/>
          <p:nvPr/>
        </p:nvSpPr>
        <p:spPr>
          <a:xfrm>
            <a:off x="6835192" y="5193413"/>
            <a:ext cx="1144688" cy="1524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>
            <a:stCxn id="7" idx="6"/>
            <a:endCxn id="105" idx="1"/>
          </p:cNvCxnSpPr>
          <p:nvPr/>
        </p:nvCxnSpPr>
        <p:spPr>
          <a:xfrm>
            <a:off x="3311490" y="2431973"/>
            <a:ext cx="3523702" cy="28376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 rot="2296922">
            <a:off x="4665173" y="3855697"/>
            <a:ext cx="103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e</a:t>
            </a:r>
            <a:r>
              <a:rPr lang="en-US" altLang="zh-CN" sz="1600" dirty="0" err="1" smtClean="0"/>
              <a:t>asy_get</a:t>
            </a:r>
            <a:endParaRPr lang="zh-CN" altLang="en-US" sz="16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71956" y="4006306"/>
            <a:ext cx="994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</a:rPr>
              <a:t>Disease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</a:rPr>
              <a:t>具有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</a:rPr>
              <a:t>8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</a:rPr>
              <a:t>种属性</a:t>
            </a:r>
            <a:endParaRPr lang="zh-CN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9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结构化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34" y="365125"/>
            <a:ext cx="8982385" cy="64133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262" y="2532185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8217" y="3743014"/>
            <a:ext cx="89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Json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838199" y="2989385"/>
            <a:ext cx="193431" cy="7536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9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本体构建（图谱设计）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99" y="1617600"/>
            <a:ext cx="7317039" cy="4504278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41479"/>
              </p:ext>
            </p:extLst>
          </p:nvPr>
        </p:nvGraphicFramePr>
        <p:xfrm>
          <a:off x="7512628" y="1758817"/>
          <a:ext cx="4597313" cy="3725090"/>
        </p:xfrm>
        <a:graphic>
          <a:graphicData uri="http://schemas.openxmlformats.org/drawingml/2006/table">
            <a:tbl>
              <a:tblPr/>
              <a:tblGrid>
                <a:gridCol w="1330037"/>
                <a:gridCol w="1218138"/>
                <a:gridCol w="2049138"/>
              </a:tblGrid>
              <a:tr h="3727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effectLst/>
                        </a:rPr>
                        <a:t>属性类型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effectLst/>
                        </a:rPr>
                        <a:t>中文含义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effectLst/>
                        </a:rPr>
                        <a:t>举例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7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疾病名称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喘息样支气管炎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74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desc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疾病简介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又称哮喘性支气管炎</a:t>
                      </a:r>
                      <a:r>
                        <a:rPr lang="en-US" altLang="zh-CN" sz="1200" dirty="0">
                          <a:effectLst/>
                        </a:rPr>
                        <a:t>...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7274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cause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疾病病因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常见的有合胞病毒等</a:t>
                      </a:r>
                      <a:r>
                        <a:rPr lang="en-US" altLang="zh-CN" sz="1200" dirty="0">
                          <a:effectLst/>
                        </a:rPr>
                        <a:t>...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85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prevent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预防措施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注意家族与患儿自身过敏史</a:t>
                      </a:r>
                      <a:r>
                        <a:rPr lang="en-US" altLang="zh-CN" sz="1200">
                          <a:effectLst/>
                        </a:rPr>
                        <a:t>...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727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cure_lasttime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治疗周期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6-12</a:t>
                      </a:r>
                      <a:r>
                        <a:rPr lang="zh-CN" altLang="en-US" sz="1200">
                          <a:effectLst/>
                        </a:rPr>
                        <a:t>个月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cure_way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治疗方式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"</a:t>
                      </a:r>
                      <a:r>
                        <a:rPr lang="zh-CN" altLang="en-US" sz="1200">
                          <a:effectLst/>
                        </a:rPr>
                        <a:t>药物治疗</a:t>
                      </a:r>
                      <a:r>
                        <a:rPr lang="en-US" altLang="zh-CN" sz="1200">
                          <a:effectLst/>
                        </a:rPr>
                        <a:t>","</a:t>
                      </a:r>
                      <a:r>
                        <a:rPr lang="zh-CN" altLang="en-US" sz="1200">
                          <a:effectLst/>
                        </a:rPr>
                        <a:t>支持性治疗</a:t>
                      </a:r>
                      <a:r>
                        <a:rPr lang="en-US" altLang="zh-CN" sz="1200">
                          <a:effectLst/>
                        </a:rPr>
                        <a:t>"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727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cured_prob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治愈概率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95%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74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easy_get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疾病易感人群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无特定的人群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3716215" y="2930236"/>
            <a:ext cx="3754849" cy="85631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782794" y="1321356"/>
            <a:ext cx="435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图谱中每个</a:t>
            </a:r>
            <a:r>
              <a:rPr lang="en-US" altLang="zh-CN" dirty="0" smtClean="0"/>
              <a:t>Disease</a:t>
            </a:r>
            <a:r>
              <a:rPr lang="zh-CN" altLang="en-US" dirty="0" smtClean="0"/>
              <a:t>实体具有以下属性：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62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实体信息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1774"/>
              </p:ext>
            </p:extLst>
          </p:nvPr>
        </p:nvGraphicFramePr>
        <p:xfrm>
          <a:off x="119688" y="1783355"/>
          <a:ext cx="5829421" cy="4395219"/>
        </p:xfrm>
        <a:graphic>
          <a:graphicData uri="http://schemas.openxmlformats.org/drawingml/2006/table">
            <a:tbl>
              <a:tblPr/>
              <a:tblGrid>
                <a:gridCol w="1324648"/>
                <a:gridCol w="1132609"/>
                <a:gridCol w="1025571"/>
                <a:gridCol w="2346593"/>
              </a:tblGrid>
              <a:tr h="29707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effectLst/>
                        </a:rPr>
                        <a:t>实体类型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中文含义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/>
                        </a:rPr>
                        <a:t>实体数量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effectLst/>
                        </a:rPr>
                        <a:t>举例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67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Check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诊断检查项目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</a:rPr>
                        <a:t>3,353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支气管造影</a:t>
                      </a:r>
                      <a:r>
                        <a:rPr lang="en-US" altLang="zh-CN" sz="1400">
                          <a:effectLst/>
                        </a:rPr>
                        <a:t>;</a:t>
                      </a:r>
                      <a:r>
                        <a:rPr lang="zh-CN" altLang="en-US" sz="1400">
                          <a:effectLst/>
                        </a:rPr>
                        <a:t>关节镜检查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678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Department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医疗科目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54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整形美容科</a:t>
                      </a:r>
                      <a:r>
                        <a:rPr lang="en-US" altLang="zh-CN" sz="1400" dirty="0">
                          <a:effectLst/>
                        </a:rPr>
                        <a:t>;</a:t>
                      </a:r>
                      <a:r>
                        <a:rPr lang="zh-CN" altLang="en-US" sz="1400" dirty="0">
                          <a:effectLst/>
                        </a:rPr>
                        <a:t>烧伤科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50678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Disease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疾病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8,807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血栓闭塞性脉管炎</a:t>
                      </a:r>
                      <a:r>
                        <a:rPr lang="en-US" altLang="zh-CN" sz="1400" dirty="0">
                          <a:effectLst/>
                        </a:rPr>
                        <a:t>;</a:t>
                      </a:r>
                      <a:r>
                        <a:rPr lang="zh-CN" altLang="en-US" sz="1400" dirty="0">
                          <a:effectLst/>
                        </a:rPr>
                        <a:t>胸降主动脉动脉瘤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678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Drug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药品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3,828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京万红痔疮膏</a:t>
                      </a:r>
                      <a:r>
                        <a:rPr lang="en-US" altLang="zh-CN" sz="1400" dirty="0">
                          <a:effectLst/>
                        </a:rPr>
                        <a:t>;</a:t>
                      </a:r>
                      <a:r>
                        <a:rPr lang="zh-CN" altLang="en-US" sz="1400" dirty="0">
                          <a:effectLst/>
                        </a:rPr>
                        <a:t>布林佐胺滴眼液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50678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Food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食物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4,870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番茄冲菜牛肉丸汤</a:t>
                      </a:r>
                      <a:r>
                        <a:rPr lang="en-US" altLang="zh-CN" sz="1400" dirty="0">
                          <a:effectLst/>
                        </a:rPr>
                        <a:t>;</a:t>
                      </a:r>
                      <a:r>
                        <a:rPr lang="zh-CN" altLang="en-US" sz="1400" dirty="0">
                          <a:effectLst/>
                        </a:rPr>
                        <a:t>竹笋炖羊肉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648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Producer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在售药品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17,201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通药制药青霉素</a:t>
                      </a:r>
                      <a:r>
                        <a:rPr lang="en-US" altLang="zh-CN" sz="1400">
                          <a:effectLst/>
                        </a:rPr>
                        <a:t>V</a:t>
                      </a:r>
                      <a:r>
                        <a:rPr lang="zh-CN" altLang="en-US" sz="1400">
                          <a:effectLst/>
                        </a:rPr>
                        <a:t>钾片</a:t>
                      </a:r>
                      <a:r>
                        <a:rPr lang="en-US" altLang="zh-CN" sz="1400">
                          <a:effectLst/>
                        </a:rPr>
                        <a:t>;</a:t>
                      </a:r>
                      <a:r>
                        <a:rPr lang="zh-CN" altLang="en-US" sz="1400">
                          <a:effectLst/>
                        </a:rPr>
                        <a:t>青阳醋酸地塞米松片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50678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Symptom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疾病症状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5,998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乳腺组织肥厚</a:t>
                      </a:r>
                      <a:r>
                        <a:rPr lang="en-US" altLang="zh-CN" sz="1400">
                          <a:effectLst/>
                        </a:rPr>
                        <a:t>;</a:t>
                      </a:r>
                      <a:r>
                        <a:rPr lang="zh-CN" altLang="en-US" sz="1400">
                          <a:effectLst/>
                        </a:rPr>
                        <a:t>脑实质深部出血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Total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总计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44,111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约</a:t>
                      </a:r>
                      <a:r>
                        <a:rPr lang="en-US" altLang="zh-CN" sz="1400" dirty="0">
                          <a:effectLst/>
                        </a:rPr>
                        <a:t>4.4</a:t>
                      </a:r>
                      <a:r>
                        <a:rPr lang="zh-CN" altLang="en-US" sz="1400" dirty="0">
                          <a:effectLst/>
                        </a:rPr>
                        <a:t>万实体量级</a:t>
                      </a:r>
                    </a:p>
                  </a:txBody>
                  <a:tcPr marL="94658" marR="94658" marT="43688" marB="4368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62916"/>
              </p:ext>
            </p:extLst>
          </p:nvPr>
        </p:nvGraphicFramePr>
        <p:xfrm>
          <a:off x="6722919" y="2172079"/>
          <a:ext cx="5424055" cy="3617770"/>
        </p:xfrm>
        <a:graphic>
          <a:graphicData uri="http://schemas.openxmlformats.org/drawingml/2006/table">
            <a:tbl>
              <a:tblPr/>
              <a:tblGrid>
                <a:gridCol w="1451598"/>
                <a:gridCol w="1355075"/>
                <a:gridCol w="2617382"/>
              </a:tblGrid>
              <a:tr h="3727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effectLst/>
                        </a:rPr>
                        <a:t>属性类型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中文含义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举例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7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疾病名称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喘息样支气管炎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7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desc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疾病简介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又称哮喘性支气管炎</a:t>
                      </a:r>
                      <a:r>
                        <a:rPr lang="en-US" altLang="zh-CN" sz="1400">
                          <a:effectLst/>
                        </a:rPr>
                        <a:t>...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727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cause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疾病病因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常见的有合胞病毒等</a:t>
                      </a:r>
                      <a:r>
                        <a:rPr lang="en-US" altLang="zh-CN" sz="1400">
                          <a:effectLst/>
                        </a:rPr>
                        <a:t>...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85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prevent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预防措施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注意家族与患儿自身过敏史</a:t>
                      </a:r>
                      <a:r>
                        <a:rPr lang="en-US" altLang="zh-CN" sz="1400">
                          <a:effectLst/>
                        </a:rPr>
                        <a:t>...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727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cure_lasttime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治疗周期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6-12</a:t>
                      </a:r>
                      <a:r>
                        <a:rPr lang="zh-CN" altLang="en-US" sz="1400">
                          <a:effectLst/>
                        </a:rPr>
                        <a:t>个月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7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cure_way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治疗方式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"</a:t>
                      </a:r>
                      <a:r>
                        <a:rPr lang="zh-CN" altLang="en-US" sz="1400">
                          <a:effectLst/>
                        </a:rPr>
                        <a:t>药物治疗</a:t>
                      </a:r>
                      <a:r>
                        <a:rPr lang="en-US" altLang="zh-CN" sz="1400">
                          <a:effectLst/>
                        </a:rPr>
                        <a:t>","</a:t>
                      </a:r>
                      <a:r>
                        <a:rPr lang="zh-CN" altLang="en-US" sz="1400">
                          <a:effectLst/>
                        </a:rPr>
                        <a:t>支持性治疗</a:t>
                      </a:r>
                      <a:r>
                        <a:rPr lang="en-US" altLang="zh-CN" sz="1400">
                          <a:effectLst/>
                        </a:rPr>
                        <a:t>"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727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cured_prob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治愈概率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95%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7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easy_get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疾病易感人群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无特定的人群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9688" y="13773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smtClean="0">
                <a:solidFill>
                  <a:srgbClr val="24292E"/>
                </a:solidFill>
                <a:effectLst/>
                <a:latin typeface="-apple-system"/>
              </a:rPr>
              <a:t>实体类型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38141" y="1746717"/>
            <a:ext cx="2118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实体属性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65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实体关系信息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309986"/>
              </p:ext>
            </p:extLst>
          </p:nvPr>
        </p:nvGraphicFramePr>
        <p:xfrm>
          <a:off x="2708312" y="1159524"/>
          <a:ext cx="7746695" cy="5313781"/>
        </p:xfrm>
        <a:graphic>
          <a:graphicData uri="http://schemas.openxmlformats.org/drawingml/2006/table">
            <a:tbl>
              <a:tblPr/>
              <a:tblGrid>
                <a:gridCol w="1693844"/>
                <a:gridCol w="1693844"/>
                <a:gridCol w="1693844"/>
                <a:gridCol w="2665163"/>
              </a:tblGrid>
              <a:tr h="29645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effectLst/>
                        </a:rPr>
                        <a:t>实体关系类型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effectLst/>
                        </a:rPr>
                        <a:t>中文含义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effectLst/>
                        </a:rPr>
                        <a:t>关系数量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>
                          <a:effectLst/>
                        </a:rPr>
                        <a:t>举例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66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belongs_to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属于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8,844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&lt;</a:t>
                      </a:r>
                      <a:r>
                        <a:rPr lang="zh-CN" altLang="en-US" sz="1200">
                          <a:effectLst/>
                        </a:rPr>
                        <a:t>妇科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属于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妇产科</a:t>
                      </a:r>
                      <a:r>
                        <a:rPr lang="en-US" altLang="zh-CN" sz="1200">
                          <a:effectLst/>
                        </a:rPr>
                        <a:t>&gt;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66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common_drug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疾病常用药品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14,649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&lt;</a:t>
                      </a:r>
                      <a:r>
                        <a:rPr lang="zh-CN" altLang="en-US" sz="1200">
                          <a:effectLst/>
                        </a:rPr>
                        <a:t>阳强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常用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甲磺酸酚妥拉明分散片</a:t>
                      </a:r>
                      <a:r>
                        <a:rPr lang="en-US" altLang="zh-CN" sz="1200">
                          <a:effectLst/>
                        </a:rPr>
                        <a:t>&gt;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0966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do_eat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疾病宜吃食物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22,238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&lt;</a:t>
                      </a:r>
                      <a:r>
                        <a:rPr lang="zh-CN" altLang="en-US" sz="1200">
                          <a:effectLst/>
                        </a:rPr>
                        <a:t>胸椎骨折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宜吃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黑鱼</a:t>
                      </a:r>
                      <a:r>
                        <a:rPr lang="en-US" altLang="zh-CN" sz="1200">
                          <a:effectLst/>
                        </a:rPr>
                        <a:t>&gt;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9185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drugs_of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药品在售药品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17,315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&lt;</a:t>
                      </a:r>
                      <a:r>
                        <a:rPr lang="zh-CN" altLang="en-US" sz="1200">
                          <a:effectLst/>
                        </a:rPr>
                        <a:t>青霉素</a:t>
                      </a:r>
                      <a:r>
                        <a:rPr lang="en-US" altLang="zh-CN" sz="1200">
                          <a:effectLst/>
                        </a:rPr>
                        <a:t>V</a:t>
                      </a:r>
                      <a:r>
                        <a:rPr lang="zh-CN" altLang="en-US" sz="1200">
                          <a:effectLst/>
                        </a:rPr>
                        <a:t>钾片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在售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通药制药青霉素</a:t>
                      </a:r>
                      <a:r>
                        <a:rPr lang="en-US" altLang="zh-CN" sz="1200">
                          <a:effectLst/>
                        </a:rPr>
                        <a:t>V</a:t>
                      </a:r>
                      <a:r>
                        <a:rPr lang="zh-CN" altLang="en-US" sz="1200">
                          <a:effectLst/>
                        </a:rPr>
                        <a:t>钾片</a:t>
                      </a:r>
                      <a:r>
                        <a:rPr lang="en-US" altLang="zh-CN" sz="1200">
                          <a:effectLst/>
                        </a:rPr>
                        <a:t>&gt;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0966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need_check</a:t>
                      </a:r>
                      <a:endParaRPr lang="en-US" sz="1200" dirty="0">
                        <a:effectLst/>
                      </a:endParaRP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疾病所需检查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39,422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&lt;</a:t>
                      </a:r>
                      <a:r>
                        <a:rPr lang="zh-CN" altLang="en-US" sz="1200">
                          <a:effectLst/>
                        </a:rPr>
                        <a:t>单侧肺气肿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所需检查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支气管造影</a:t>
                      </a:r>
                      <a:r>
                        <a:rPr lang="en-US" altLang="zh-CN" sz="1200">
                          <a:effectLst/>
                        </a:rPr>
                        <a:t>&gt;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15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no_eat</a:t>
                      </a:r>
                      <a:endParaRPr lang="en-US" sz="1200" dirty="0">
                        <a:effectLst/>
                      </a:endParaRP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疾病忌吃食物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22,247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&lt;</a:t>
                      </a:r>
                      <a:r>
                        <a:rPr lang="zh-CN" altLang="en-US" sz="1200">
                          <a:effectLst/>
                        </a:rPr>
                        <a:t>唇病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忌吃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杏仁</a:t>
                      </a:r>
                      <a:r>
                        <a:rPr lang="en-US" altLang="zh-CN" sz="1200">
                          <a:effectLst/>
                        </a:rPr>
                        <a:t>&gt;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0966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recommand_drug</a:t>
                      </a:r>
                      <a:endParaRPr lang="en-US" sz="1200" dirty="0">
                        <a:effectLst/>
                      </a:endParaRP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疾病推荐药品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59,467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&lt;</a:t>
                      </a:r>
                      <a:r>
                        <a:rPr lang="zh-CN" altLang="en-US" sz="1200">
                          <a:effectLst/>
                        </a:rPr>
                        <a:t>混合痔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推荐用药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京万红痔疮膏</a:t>
                      </a:r>
                      <a:r>
                        <a:rPr lang="en-US" altLang="zh-CN" sz="1200">
                          <a:effectLst/>
                        </a:rPr>
                        <a:t>&gt;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9185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recommand_eat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疾病推荐食谱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40,221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effectLst/>
                        </a:rPr>
                        <a:t>&lt;</a:t>
                      </a:r>
                      <a:r>
                        <a:rPr lang="zh-CN" altLang="en-US" sz="1200" dirty="0">
                          <a:effectLst/>
                        </a:rPr>
                        <a:t>鞘膜积液</a:t>
                      </a:r>
                      <a:r>
                        <a:rPr lang="en-US" altLang="zh-CN" sz="1200" dirty="0">
                          <a:effectLst/>
                        </a:rPr>
                        <a:t>,</a:t>
                      </a:r>
                      <a:r>
                        <a:rPr lang="zh-CN" altLang="en-US" sz="1200" dirty="0">
                          <a:effectLst/>
                        </a:rPr>
                        <a:t>推荐食谱</a:t>
                      </a:r>
                      <a:r>
                        <a:rPr lang="en-US" altLang="zh-CN" sz="1200" dirty="0">
                          <a:effectLst/>
                        </a:rPr>
                        <a:t>,</a:t>
                      </a:r>
                      <a:r>
                        <a:rPr lang="zh-CN" altLang="en-US" sz="1200" dirty="0">
                          <a:effectLst/>
                        </a:rPr>
                        <a:t>番茄冲菜牛肉丸汤</a:t>
                      </a:r>
                      <a:r>
                        <a:rPr lang="en-US" altLang="zh-CN" sz="1200" dirty="0">
                          <a:effectLst/>
                        </a:rPr>
                        <a:t>&gt;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579185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has_symptom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疾病症状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5,998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&lt;</a:t>
                      </a:r>
                      <a:r>
                        <a:rPr lang="zh-CN" altLang="en-US" sz="1200">
                          <a:effectLst/>
                        </a:rPr>
                        <a:t>早期乳腺癌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疾病症状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乳腺组织肥厚</a:t>
                      </a:r>
                      <a:r>
                        <a:rPr lang="en-US" altLang="zh-CN" sz="1200">
                          <a:effectLst/>
                        </a:rPr>
                        <a:t>&gt;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8703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acompany_with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疾病并发疾病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12,029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</a:rPr>
                        <a:t>&lt;</a:t>
                      </a:r>
                      <a:r>
                        <a:rPr lang="zh-CN" altLang="en-US" sz="1200">
                          <a:effectLst/>
                        </a:rPr>
                        <a:t>下肢交通静脉瓣膜关闭不全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并发疾病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血栓闭塞性脉管炎</a:t>
                      </a:r>
                      <a:r>
                        <a:rPr lang="en-US" altLang="zh-CN" sz="1200">
                          <a:effectLst/>
                        </a:rPr>
                        <a:t>&gt;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401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Total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总计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294,149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</a:rPr>
                        <a:t>约</a:t>
                      </a:r>
                      <a:r>
                        <a:rPr lang="en-US" altLang="zh-CN" sz="1200" dirty="0">
                          <a:effectLst/>
                        </a:rPr>
                        <a:t>30</a:t>
                      </a:r>
                      <a:r>
                        <a:rPr lang="zh-CN" altLang="en-US" sz="1200" dirty="0">
                          <a:effectLst/>
                        </a:rPr>
                        <a:t>万关系量级</a:t>
                      </a:r>
                    </a:p>
                  </a:txBody>
                  <a:tcPr marL="63360" marR="63360" marT="29243" marB="2924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445819"/>
      </p:ext>
    </p:extLst>
  </p:cSld>
  <p:clrMapOvr>
    <a:masterClrMapping/>
  </p:clrMapOvr>
</p:sld>
</file>

<file path=ppt/theme/theme1.xml><?xml version="1.0" encoding="utf-8"?>
<a:theme xmlns:a="http://schemas.openxmlformats.org/drawingml/2006/main" name="h3c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h3c" id="{39903FC4-1E57-41A3-AEC0-74094CFA1D98}" vid="{0E324F94-4735-47E2-BBF6-BA1333BF8BA4}"/>
    </a:ext>
  </a:extLst>
</a:theme>
</file>

<file path=ppt/theme/theme2.xml><?xml version="1.0" encoding="utf-8"?>
<a:theme xmlns:a="http://schemas.openxmlformats.org/drawingml/2006/main" name="模板-Secret  机密 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-Confidential 秘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模板-Internal  内参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h3c</Template>
  <TotalTime>5778</TotalTime>
  <Words>707</Words>
  <Application>Microsoft Office PowerPoint</Application>
  <PresentationFormat>自定义</PresentationFormat>
  <Paragraphs>201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h3c</vt:lpstr>
      <vt:lpstr>模板-Secret  机密 </vt:lpstr>
      <vt:lpstr>模板-Confidential 秘密</vt:lpstr>
      <vt:lpstr>模板-Internal  内参</vt:lpstr>
      <vt:lpstr>基于知识图谱的医疗问答系统</vt:lpstr>
      <vt:lpstr>项目内容</vt:lpstr>
      <vt:lpstr>知识图谱构建方式</vt:lpstr>
      <vt:lpstr>最终问答效果</vt:lpstr>
      <vt:lpstr>源数据</vt:lpstr>
      <vt:lpstr>结构化</vt:lpstr>
      <vt:lpstr>本体构建（图谱设计）</vt:lpstr>
      <vt:lpstr>实体信息</vt:lpstr>
      <vt:lpstr>实体关系信息</vt:lpstr>
      <vt:lpstr>知识图谱</vt:lpstr>
      <vt:lpstr>问答框架</vt:lpstr>
      <vt:lpstr>问题类型</vt:lpstr>
      <vt:lpstr>项目流程</vt:lpstr>
      <vt:lpstr>PowerPoint 演示文稿</vt:lpstr>
    </vt:vector>
  </TitlesOfParts>
  <Company>H3C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基于知识图谱的医疗问答系统</dc:title>
  <dc:creator>tiancuixia (RD)</dc:creator>
  <cp:lastModifiedBy>Administrator</cp:lastModifiedBy>
  <cp:revision>58</cp:revision>
  <dcterms:created xsi:type="dcterms:W3CDTF">2019-11-13T06:50:16Z</dcterms:created>
  <dcterms:modified xsi:type="dcterms:W3CDTF">2019-11-17T07:19:38Z</dcterms:modified>
</cp:coreProperties>
</file>