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2" r:id="rId2"/>
    <p:sldId id="273" r:id="rId3"/>
    <p:sldId id="278" r:id="rId4"/>
    <p:sldId id="279" r:id="rId5"/>
    <p:sldId id="281" r:id="rId6"/>
    <p:sldId id="282" r:id="rId7"/>
    <p:sldId id="284" r:id="rId8"/>
    <p:sldId id="274" r:id="rId9"/>
    <p:sldId id="275" r:id="rId10"/>
    <p:sldId id="276" r:id="rId11"/>
    <p:sldId id="277" r:id="rId12"/>
    <p:sldId id="283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9B23B-EC83-4686-B30A-512413B5E67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12/7/2021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/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/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/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706921" y="3393996"/>
            <a:ext cx="3473143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Vaibhavi Thakkar (POC)(PA)</a:t>
            </a:r>
          </a:p>
          <a:p>
            <a:r>
              <a:rPr lang="en-US" dirty="0"/>
              <a:t>Shrutika Raut (PA)(PS)</a:t>
            </a:r>
          </a:p>
          <a:p>
            <a:r>
              <a:rPr lang="en-US" dirty="0"/>
              <a:t>Smriti Raina (PS)</a:t>
            </a:r>
          </a:p>
          <a:p>
            <a:r>
              <a:rPr lang="en-US" dirty="0"/>
              <a:t>Nitin Kumar (BA)</a:t>
            </a:r>
          </a:p>
          <a:p>
            <a:r>
              <a:rPr lang="en-US" dirty="0"/>
              <a:t>Abhishek Dadwal (BA)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0941" y="1178004"/>
            <a:ext cx="2337269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AIDI_1100_01</a:t>
            </a:r>
          </a:p>
          <a:p>
            <a:r>
              <a:rPr lang="en-US" sz="2200" dirty="0"/>
              <a:t>FINAL PROJECT</a:t>
            </a:r>
          </a:p>
          <a:p>
            <a:r>
              <a:rPr lang="en-US" sz="2200" b="1" dirty="0"/>
              <a:t>GROUP_4 </a:t>
            </a:r>
          </a:p>
        </p:txBody>
      </p:sp>
      <p:pic>
        <p:nvPicPr>
          <p:cNvPr id="10" name="Picture 9" descr="A picture containing background pattern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1" y="3015678"/>
            <a:ext cx="5440150" cy="2860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Stock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936085"/>
            <a:ext cx="4739218" cy="2783842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The Figure depicts the selected stock's Volume measure using the line graph.​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X axis depicts the timeline of the two months starting from September to January.​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Y axis depicts the numerical value.​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483" y="2067983"/>
            <a:ext cx="11376063" cy="73866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200" dirty="0"/>
              <a:t>This visualization depicts the change in stock's  volume  </a:t>
            </a:r>
          </a:p>
          <a:p>
            <a:r>
              <a:rPr lang="en-US" sz="2000" dirty="0"/>
              <a:t>comparing with the second stock of the last sixty days.​</a:t>
            </a:r>
          </a:p>
        </p:txBody>
      </p:sp>
      <p:pic>
        <p:nvPicPr>
          <p:cNvPr id="10" name="Picture 10" descr="Chart, line chart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4434" y="2852144"/>
            <a:ext cx="6167966" cy="294113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240"/>
            <a:ext cx="11068685" cy="4434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Model used for stock prediction is </a:t>
            </a:r>
            <a:r>
              <a:rPr lang="en-US" sz="2200" b="1" dirty="0"/>
              <a:t>Long Short-Term Memory </a:t>
            </a:r>
            <a:r>
              <a:rPr lang="en-US" sz="2200" dirty="0"/>
              <a:t>(LSTM) networks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Here we feed Yahoo finance data of 5 years from current date  and preform necessary evaluation.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Here we have used user selected stock to evaluate future stock price.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Stock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4"/>
            <a:ext cx="5384800" cy="47055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 graph its seen that stock for JNJ for past 5 years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shows fluctuating close value from past 5 years.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predicted that the value will be decreasing for the upcoming days and hence its recommended not purchase the JNJ stock.</a:t>
            </a:r>
          </a:p>
        </p:txBody>
      </p:sp>
      <p:pic>
        <p:nvPicPr>
          <p:cNvPr id="7" name="Content Placeholder 6" descr="Chart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65" y="2371725"/>
            <a:ext cx="4902200" cy="353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679D-7BC0-4836-A559-9D4F22D1E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568" y="2204114"/>
            <a:ext cx="10468864" cy="1828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909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Search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Yahoo Finance Module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Stock Comparison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from the website – The process is called Web scarping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Web scraping in Python?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Make </a:t>
            </a:r>
            <a:r>
              <a:rPr lang="en-US" sz="2200" dirty="0"/>
              <a:t>an HTTP request to access content of a webpage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of Python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webpage URL as a parameter to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(url:) -&gt;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requests.Response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959371"/>
            <a:ext cx="5384800" cy="566628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Parse HTML content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libraries available. We would be using </a:t>
            </a:r>
            <a:r>
              <a:rPr lang="en-US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of Python</a:t>
            </a:r>
          </a:p>
          <a:p>
            <a:pPr>
              <a:lnSpc>
                <a:spcPct val="17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an instance of </a:t>
            </a:r>
            <a:r>
              <a:rPr lang="en-US" sz="7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BeautifulSoup(html_content, ‘</a:t>
            </a:r>
            <a:r>
              <a:rPr lang="en-US" sz="7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html.parser</a:t>
            </a:r>
            <a:r>
              <a:rPr lang="en-US" sz="7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en-US" sz="6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6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html_content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be Response().content</a:t>
            </a:r>
          </a:p>
          <a:p>
            <a:pPr>
              <a:lnSpc>
                <a:spcPct val="17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elements for which content needs to be extracted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CA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e.g.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CA" sz="6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child1Html = </a:t>
            </a:r>
            <a:r>
              <a:rPr lang="en-CA" sz="6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parentHtml.find_all</a:t>
            </a:r>
            <a:r>
              <a:rPr lang="en-CA" sz="6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(‘a’, 			class_='</a:t>
            </a:r>
            <a:r>
              <a:rPr lang="en-CA" sz="6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newsreleaseconsolidatelink</a:t>
            </a:r>
            <a:r>
              <a:rPr lang="en-CA" sz="6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CA" sz="6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child2Html = child1Html.h3.text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2" y="1502882"/>
            <a:ext cx="5886548" cy="4509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scraping the required data from the news articles , we decided to store it in a CSV file.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files are easy to create and convenient to use. Also, the manipulation in CSV files is fast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994400" y="2118055"/>
            <a:ext cx="5810913" cy="2621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the Stock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920085"/>
            <a:ext cx="10972799" cy="4434840"/>
          </a:xfrm>
        </p:spPr>
        <p:txBody>
          <a:bodyPr/>
          <a:lstStyle/>
          <a:p>
            <a:r>
              <a:rPr lang="en-US" sz="2200" dirty="0"/>
              <a:t>Further, for extracting the list of stock symbols, we are using regular expressions. For example.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sz="2200" dirty="0"/>
              <a:t>From the latest  top stocks, we are letting the user to choose the specific stocks to be analysed.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02291" y="2818264"/>
            <a:ext cx="1641752" cy="573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2291" y="4875781"/>
            <a:ext cx="5785112" cy="147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92AF-5A85-4F34-B04A-6851F8B9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FCFD-A005-4E41-B55F-59EEFA76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350871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yahoo finance API below frameworks are required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 yahoofinancials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 yfinance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used to fetch data for yfinance is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parameters : stock name , start date ,end date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F2AB1-803B-440B-B8E2-9449D3639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44197"/>
            <a:ext cx="695422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0" y="1910877"/>
            <a:ext cx="5408083" cy="1516602"/>
          </a:xfrm>
        </p:spPr>
        <p:txBody>
          <a:bodyPr/>
          <a:lstStyle/>
          <a:p>
            <a:r>
              <a:rPr lang="en-US" sz="2200" b="0" dirty="0">
                <a:ea typeface="+mn-lt"/>
                <a:cs typeface="+mn-lt"/>
              </a:rPr>
              <a:t>This visualization shows some features of the two specific stocks that have been selected by the user  for the last 60 days.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598" y="3321935"/>
            <a:ext cx="3577169" cy="2797488"/>
          </a:xfrm>
        </p:spPr>
        <p:txBody>
          <a:bodyPr vert="horz" lIns="91440" tIns="0" rIns="91440" bIns="45720" anchor="t">
            <a:noAutofit/>
          </a:bodyPr>
          <a:lstStyle/>
          <a:p>
            <a:pPr marL="285750" indent="-285750">
              <a:lnSpc>
                <a:spcPct val="170000"/>
              </a:lnSpc>
              <a:spcBef>
                <a:spcPct val="20000"/>
              </a:spcBef>
              <a:buClr>
                <a:srgbClr val="626B1A"/>
              </a:buClr>
              <a:buFont typeface="Arial" panose="020B0604020202020204"/>
              <a:buChar char="•"/>
            </a:pPr>
            <a:r>
              <a:rPr lang="en-US" sz="1600" dirty="0">
                <a:latin typeface="Times New Roman" panose="02020603050405020304"/>
                <a:ea typeface="+mn-lt"/>
                <a:cs typeface="Times New Roman" panose="02020603050405020304"/>
              </a:rPr>
              <a:t>Adj Close(Adjusted Closing price)</a:t>
            </a:r>
            <a:endParaRPr lang="en-US" dirty="0"/>
          </a:p>
          <a:p>
            <a:pPr marL="285750" indent="-285750">
              <a:lnSpc>
                <a:spcPct val="170000"/>
              </a:lnSpc>
              <a:spcBef>
                <a:spcPct val="20000"/>
              </a:spcBef>
              <a:buFont typeface="Arial" panose="020B0604020202020204"/>
              <a:buChar char="•"/>
            </a:pPr>
            <a:r>
              <a:rPr lang="en-US" sz="1600" dirty="0">
                <a:latin typeface="Times New Roman" panose="02020603050405020304"/>
                <a:ea typeface="+mn-lt"/>
                <a:cs typeface="Times New Roman" panose="02020603050405020304"/>
              </a:rPr>
              <a:t>Close (Final Closing price)</a:t>
            </a:r>
          </a:p>
          <a:p>
            <a:pPr marL="285750" indent="-285750">
              <a:lnSpc>
                <a:spcPct val="170000"/>
              </a:lnSpc>
              <a:spcBef>
                <a:spcPct val="20000"/>
              </a:spcBef>
              <a:buFont typeface="Arial" panose="020B0604020202020204"/>
              <a:buChar char="•"/>
            </a:pPr>
            <a:r>
              <a:rPr lang="en-US" sz="1600" dirty="0">
                <a:latin typeface="Times New Roman" panose="02020603050405020304"/>
                <a:ea typeface="+mn-lt"/>
                <a:cs typeface="Times New Roman" panose="02020603050405020304"/>
              </a:rPr>
              <a:t>High (Highest for the day)</a:t>
            </a:r>
          </a:p>
          <a:p>
            <a:pPr marL="285750" indent="-285750">
              <a:lnSpc>
                <a:spcPct val="170000"/>
              </a:lnSpc>
              <a:spcBef>
                <a:spcPct val="20000"/>
              </a:spcBef>
              <a:buFont typeface="Arial" panose="020B0604020202020204"/>
              <a:buChar char="•"/>
            </a:pPr>
            <a:r>
              <a:rPr lang="en-US" sz="1600" dirty="0">
                <a:latin typeface="Times New Roman" panose="02020603050405020304"/>
                <a:ea typeface="+mn-lt"/>
                <a:cs typeface="Times New Roman" panose="02020603050405020304"/>
              </a:rPr>
              <a:t>Low (Lowest for the day)</a:t>
            </a:r>
          </a:p>
          <a:p>
            <a:pPr marL="285750" indent="-285750">
              <a:lnSpc>
                <a:spcPct val="170000"/>
              </a:lnSpc>
              <a:spcBef>
                <a:spcPct val="20000"/>
              </a:spcBef>
              <a:buFont typeface="Arial" panose="020B0604020202020204"/>
              <a:buChar char="•"/>
            </a:pPr>
            <a:r>
              <a:rPr lang="en-US" sz="1600" dirty="0">
                <a:latin typeface="Times New Roman" panose="02020603050405020304"/>
                <a:ea typeface="+mn-lt"/>
                <a:cs typeface="Times New Roman" panose="02020603050405020304"/>
              </a:rPr>
              <a:t>Open (Stock's opening price)</a:t>
            </a:r>
          </a:p>
          <a:p>
            <a:pPr marL="285750" indent="-285750">
              <a:lnSpc>
                <a:spcPct val="170000"/>
              </a:lnSpc>
              <a:spcBef>
                <a:spcPct val="20000"/>
              </a:spcBef>
              <a:buFont typeface="Arial" panose="020B0604020202020204"/>
              <a:buChar char="•"/>
            </a:pPr>
            <a:r>
              <a:rPr lang="en-US" sz="1600" dirty="0">
                <a:latin typeface="Times New Roman" panose="02020603050405020304"/>
                <a:ea typeface="+mn-lt"/>
                <a:cs typeface="Times New Roman" panose="02020603050405020304"/>
              </a:rPr>
              <a:t>Volume (Stock total volume)</a:t>
            </a:r>
          </a:p>
          <a:p>
            <a:pPr marL="0" indent="0">
              <a:spcBef>
                <a:spcPct val="20000"/>
              </a:spcBef>
              <a:buNone/>
            </a:pPr>
            <a:endParaRPr lang="en-US" dirty="0"/>
          </a:p>
        </p:txBody>
      </p:sp>
      <p:pic>
        <p:nvPicPr>
          <p:cNvPr id="7" name="Picture 8" descr="Table&#10;&#10;Description automatically generated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54035" y="3427903"/>
            <a:ext cx="6913033" cy="206144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41076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Stock Comparison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2807297"/>
            <a:ext cx="4165665" cy="3458592"/>
          </a:xfrm>
        </p:spPr>
        <p:txBody>
          <a:bodyPr vert="horz" lIns="91440" tIns="0" rIns="91440" bIns="45720" anchor="t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800" dirty="0">
                <a:latin typeface="Times New Roman" panose="02020603050405020304"/>
                <a:ea typeface="+mn-lt"/>
                <a:cs typeface="Times New Roman" panose="02020603050405020304"/>
              </a:rPr>
              <a:t>The Figure illustrate the selected stock's closing price using the line graph.</a:t>
            </a:r>
            <a:endParaRPr lang="en-US" sz="1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800" dirty="0">
                <a:latin typeface="Times New Roman" panose="02020603050405020304"/>
                <a:ea typeface="+mn-lt"/>
                <a:cs typeface="Times New Roman" panose="02020603050405020304"/>
              </a:rPr>
              <a:t>X axis depicts the timeline of the last 60 days.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800" dirty="0">
                <a:latin typeface="Times New Roman" panose="02020603050405020304"/>
                <a:ea typeface="+mn-lt"/>
                <a:cs typeface="Times New Roman" panose="02020603050405020304"/>
              </a:rPr>
              <a:t>Y axis depicts the closing price of the stocks.</a:t>
            </a:r>
            <a:br>
              <a:rPr lang="en-US" sz="1800" dirty="0">
                <a:ea typeface="+mn-lt"/>
                <a:cs typeface="+mn-lt"/>
              </a:rPr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7483" y="1803400"/>
            <a:ext cx="11758295" cy="7694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200" dirty="0"/>
              <a:t>This visualization illustrates the stock's closing price </a:t>
            </a:r>
          </a:p>
          <a:p>
            <a:r>
              <a:rPr lang="en-US" sz="2200" dirty="0"/>
              <a:t>comparison  of the last sixty days.</a:t>
            </a:r>
          </a:p>
        </p:txBody>
      </p:sp>
      <p:pic>
        <p:nvPicPr>
          <p:cNvPr id="11" name="Picture 11" descr="Chart, line chart&#10;&#10;Description automatically generated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22285" y="2808449"/>
            <a:ext cx="6807200" cy="3459106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79</TotalTime>
  <Words>596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Times New Roman</vt:lpstr>
      <vt:lpstr>Wingdings 2</vt:lpstr>
      <vt:lpstr>Presentation on brainstorming</vt:lpstr>
      <vt:lpstr>Stock Analysis</vt:lpstr>
      <vt:lpstr>Overview</vt:lpstr>
      <vt:lpstr>Data Extraction</vt:lpstr>
      <vt:lpstr>PowerPoint Presentation</vt:lpstr>
      <vt:lpstr>Storing the data</vt:lpstr>
      <vt:lpstr>Extracting the Stock</vt:lpstr>
      <vt:lpstr>Yahoo Finance</vt:lpstr>
      <vt:lpstr>Visualization</vt:lpstr>
      <vt:lpstr>Stock Comparison</vt:lpstr>
      <vt:lpstr>Stock Comparison</vt:lpstr>
      <vt:lpstr>Prediction</vt:lpstr>
      <vt:lpstr>Stock Prediction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</dc:title>
  <dc:creator>vaibhavi thakkar</dc:creator>
  <cp:lastModifiedBy>vaibhavi thakkar</cp:lastModifiedBy>
  <cp:revision>121</cp:revision>
  <dcterms:created xsi:type="dcterms:W3CDTF">2021-12-05T00:06:00Z</dcterms:created>
  <dcterms:modified xsi:type="dcterms:W3CDTF">2021-12-07T16:12:41Z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74069104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ICV">
    <vt:lpwstr>666939382B1145FBAE26AE5C37EBED1A</vt:lpwstr>
  </property>
  <property fmtid="{D5CDD505-2E9C-101B-9397-08002B2CF9AE}" pid="13" name="KSOProductBuildVer">
    <vt:lpwstr>1033-11.2.0.10382</vt:lpwstr>
  </property>
</Properties>
</file>