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5"/>
  </p:notesMasterIdLst>
  <p:handoutMasterIdLst>
    <p:handoutMasterId r:id="rId16"/>
  </p:handoutMasterIdLst>
  <p:sldIdLst>
    <p:sldId id="350" r:id="rId5"/>
    <p:sldId id="361" r:id="rId6"/>
    <p:sldId id="364" r:id="rId7"/>
    <p:sldId id="365" r:id="rId8"/>
    <p:sldId id="366" r:id="rId9"/>
    <p:sldId id="367" r:id="rId10"/>
    <p:sldId id="368" r:id="rId11"/>
    <p:sldId id="369" r:id="rId12"/>
    <p:sldId id="370" r:id="rId13"/>
    <p:sldId id="3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C9C78-638E-4A04-89ED-16E954C9E0DA}" v="3" dt="2022-04-11T23:10:00.420"/>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26"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ka Raut" userId="S::shrutika.raut@dcmail.ca::37a41340-260f-42f0-bce3-72c5b139389e" providerId="AD" clId="Web-{18AC9C78-638E-4A04-89ED-16E954C9E0DA}"/>
    <pc:docChg chg="modSld">
      <pc:chgData name="Shrutika Raut" userId="S::shrutika.raut@dcmail.ca::37a41340-260f-42f0-bce3-72c5b139389e" providerId="AD" clId="Web-{18AC9C78-638E-4A04-89ED-16E954C9E0DA}" dt="2022-04-11T23:10:00.420" v="2" actId="20577"/>
      <pc:docMkLst>
        <pc:docMk/>
      </pc:docMkLst>
      <pc:sldChg chg="modSp">
        <pc:chgData name="Shrutika Raut" userId="S::shrutika.raut@dcmail.ca::37a41340-260f-42f0-bce3-72c5b139389e" providerId="AD" clId="Web-{18AC9C78-638E-4A04-89ED-16E954C9E0DA}" dt="2022-04-11T23:10:00.420" v="2" actId="20577"/>
        <pc:sldMkLst>
          <pc:docMk/>
          <pc:sldMk cId="3878399583" sldId="368"/>
        </pc:sldMkLst>
        <pc:spChg chg="mod">
          <ac:chgData name="Shrutika Raut" userId="S::shrutika.raut@dcmail.ca::37a41340-260f-42f0-bce3-72c5b139389e" providerId="AD" clId="Web-{18AC9C78-638E-4A04-89ED-16E954C9E0DA}" dt="2022-04-11T23:10:00.420" v="2" actId="20577"/>
          <ac:spMkLst>
            <pc:docMk/>
            <pc:sldMk cId="3878399583" sldId="368"/>
            <ac:spMk id="4" creationId="{9F51EA82-4D50-4DF8-AADC-4D13386C146C}"/>
          </ac:spMkLst>
        </pc:spChg>
      </pc:sldChg>
      <pc:sldChg chg="modSp">
        <pc:chgData name="Shrutika Raut" userId="S::shrutika.raut@dcmail.ca::37a41340-260f-42f0-bce3-72c5b139389e" providerId="AD" clId="Web-{18AC9C78-638E-4A04-89ED-16E954C9E0DA}" dt="2022-04-11T23:09:00.623" v="0" actId="20577"/>
        <pc:sldMkLst>
          <pc:docMk/>
          <pc:sldMk cId="1090897291" sldId="369"/>
        </pc:sldMkLst>
        <pc:spChg chg="mod">
          <ac:chgData name="Shrutika Raut" userId="S::shrutika.raut@dcmail.ca::37a41340-260f-42f0-bce3-72c5b139389e" providerId="AD" clId="Web-{18AC9C78-638E-4A04-89ED-16E954C9E0DA}" dt="2022-04-11T23:09:00.623" v="0" actId="20577"/>
          <ac:spMkLst>
            <pc:docMk/>
            <pc:sldMk cId="1090897291" sldId="369"/>
            <ac:spMk id="4" creationId="{9F51EA82-4D50-4DF8-AADC-4D13386C14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r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p:cNvGrpSpPr/>
          <p:nvPr userDrawn="1"/>
        </p:nvGrpSpPr>
        <p:grpSpPr bwMode="auto">
          <a:xfrm>
            <a:off x="1" y="758752"/>
            <a:ext cx="6099248" cy="6099248"/>
            <a:chOff x="0" y="12289"/>
            <a:chExt cx="3550" cy="3551"/>
          </a:xfrm>
        </p:grpSpPr>
        <p:sp>
          <p:nvSpPr>
            <p:cNvPr id="10" name="Freeform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2" name="Freeform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8" name="Text Placeholder 29"/>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p:cNvGrpSpPr/>
          <p:nvPr userDrawn="1"/>
        </p:nvGrpSpPr>
        <p:grpSpPr bwMode="auto">
          <a:xfrm rot="16200000" flipV="1">
            <a:off x="0" y="3900132"/>
            <a:ext cx="2959226" cy="2959226"/>
            <a:chOff x="0" y="12289"/>
            <a:chExt cx="3550" cy="3551"/>
          </a:xfrm>
        </p:grpSpPr>
        <p:sp>
          <p:nvSpPr>
            <p:cNvPr id="20" name="Freeform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1" name="Freeform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2" name="Freeform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p:cNvSpPr>
            <a:spLocks noGrp="1"/>
          </p:cNvSpPr>
          <p:nvPr>
            <p:ph type="dt" sz="half" idx="14"/>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p:cNvGrpSpPr/>
          <p:nvPr userDrawn="1"/>
        </p:nvGrpSpPr>
        <p:grpSpPr bwMode="auto">
          <a:xfrm rot="16200000" flipV="1">
            <a:off x="0" y="3900132"/>
            <a:ext cx="2959226" cy="2959226"/>
            <a:chOff x="0" y="12289"/>
            <a:chExt cx="3550" cy="3551"/>
          </a:xfrm>
        </p:grpSpPr>
        <p:sp>
          <p:nvSpPr>
            <p:cNvPr id="38" name="Freeform 37"/>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9" name="Freeform 38"/>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40" name="Freeform 39"/>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p:cNvSpPr>
            <a:spLocks noGrp="1"/>
          </p:cNvSpPr>
          <p:nvPr>
            <p:ph type="dt" sz="half" idx="14"/>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p:cNvGrpSpPr/>
          <p:nvPr userDrawn="1"/>
        </p:nvGrpSpPr>
        <p:grpSpPr bwMode="auto">
          <a:xfrm rot="10800000">
            <a:off x="8870040" y="0"/>
            <a:ext cx="3325208" cy="3325208"/>
            <a:chOff x="0" y="12289"/>
            <a:chExt cx="3550" cy="3551"/>
          </a:xfrm>
        </p:grpSpPr>
        <p:sp>
          <p:nvSpPr>
            <p:cNvPr id="16" name="Freeform 15"/>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7" name="Freeform 16"/>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8" name="Freeform 17"/>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4" name="Text Placeholder 3"/>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p:cNvSpPr>
            <a:spLocks noGrp="1"/>
          </p:cNvSpPr>
          <p:nvPr>
            <p:ph type="dt" sz="half" idx="21"/>
          </p:nvPr>
        </p:nvSpPr>
        <p:spPr/>
        <p:txBody>
          <a:bodyPr/>
          <a:lstStyle/>
          <a:p>
            <a:fld id="{6FCA8E82-58CD-E045-8B98-B7A85B79B752}" type="datetime4">
              <a:rPr lang="en-US" smtClean="0"/>
              <a:t>April 11, 2022</a:t>
            </a:fld>
            <a:endParaRPr lang="en-US" dirty="0">
              <a:latin typeface="+mn-lt"/>
            </a:endParaRPr>
          </a:p>
        </p:txBody>
      </p:sp>
      <p:sp>
        <p:nvSpPr>
          <p:cNvPr id="5" name="Footer Placeholder 4"/>
          <p:cNvSpPr>
            <a:spLocks noGrp="1"/>
          </p:cNvSpPr>
          <p:nvPr>
            <p:ph type="ftr" sz="quarter" idx="22"/>
          </p:nvPr>
        </p:nvSpPr>
        <p:spPr/>
        <p:txBody>
          <a:bodyPr/>
          <a:lstStyle/>
          <a:p>
            <a:r>
              <a:rPr lang="en-US"/>
              <a:t>Annual Review</a:t>
            </a:r>
            <a:endParaRPr lang="en-US" b="0" dirty="0"/>
          </a:p>
        </p:txBody>
      </p:sp>
      <p:sp>
        <p:nvSpPr>
          <p:cNvPr id="6" name="Slide Number Placeholder 5"/>
          <p:cNvSpPr>
            <a:spLocks noGrp="1"/>
          </p:cNvSpPr>
          <p:nvPr>
            <p:ph type="sldNum" sz="quarter" idx="23"/>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p:cNvGrpSpPr/>
          <p:nvPr userDrawn="1"/>
        </p:nvGrpSpPr>
        <p:grpSpPr bwMode="auto">
          <a:xfrm rot="10800000">
            <a:off x="8870040" y="0"/>
            <a:ext cx="3325208" cy="3325208"/>
            <a:chOff x="0" y="12289"/>
            <a:chExt cx="3550" cy="3551"/>
          </a:xfrm>
        </p:grpSpPr>
        <p:sp>
          <p:nvSpPr>
            <p:cNvPr id="31" name="Freeform 30"/>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2" name="Freeform 31"/>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3" name="Freeform 32"/>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362700" y="0"/>
            <a:ext cx="5829298" cy="3235602"/>
            <a:chOff x="5612972" y="1"/>
            <a:chExt cx="6615961" cy="3672246"/>
          </a:xfrm>
        </p:grpSpPr>
        <p:sp>
          <p:nvSpPr>
            <p:cNvPr id="7"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8" name="Freeform 7"/>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9" name="Freeform 8"/>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0" name="Freeform 9"/>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p:cNvSpPr>
            <a:spLocks noGrp="1"/>
          </p:cNvSpPr>
          <p:nvPr>
            <p:ph type="dt" sz="half" idx="25"/>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26"/>
          </p:nvPr>
        </p:nvSpPr>
        <p:spPr/>
        <p:txBody>
          <a:bodyPr/>
          <a:lstStyle/>
          <a:p>
            <a:r>
              <a:rPr lang="en-US"/>
              <a:t>Annual Review</a:t>
            </a:r>
            <a:endParaRPr lang="en-US" b="0" dirty="0"/>
          </a:p>
        </p:txBody>
      </p:sp>
      <p:sp>
        <p:nvSpPr>
          <p:cNvPr id="4" name="Slide Number Placeholder 3"/>
          <p:cNvSpPr>
            <a:spLocks noGrp="1"/>
          </p:cNvSpPr>
          <p:nvPr>
            <p:ph type="sldNum" sz="quarter" idx="27"/>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p:cNvGrpSpPr/>
          <p:nvPr userDrawn="1"/>
        </p:nvGrpSpPr>
        <p:grpSpPr bwMode="auto">
          <a:xfrm rot="16200000" flipV="1">
            <a:off x="0" y="3900132"/>
            <a:ext cx="2959226" cy="2959226"/>
            <a:chOff x="0" y="12289"/>
            <a:chExt cx="3550" cy="3551"/>
          </a:xfrm>
        </p:grpSpPr>
        <p:sp>
          <p:nvSpPr>
            <p:cNvPr id="15" name="Freeform 1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6" name="Freeform 1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9" name="Freeform 18"/>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4" name="Picture Placeholder 2"/>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p:cNvSpPr>
            <a:spLocks noGrp="1"/>
          </p:cNvSpPr>
          <p:nvPr>
            <p:ph type="dt" sz="half" idx="14"/>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p:cNvGrpSpPr/>
          <p:nvPr userDrawn="1"/>
        </p:nvGrpSpPr>
        <p:grpSpPr bwMode="auto">
          <a:xfrm rot="10800000">
            <a:off x="9509760" y="-3"/>
            <a:ext cx="2682238" cy="2682238"/>
            <a:chOff x="0" y="12289"/>
            <a:chExt cx="3550" cy="3551"/>
          </a:xfrm>
          <a:solidFill>
            <a:schemeClr val="tx1"/>
          </a:solidFill>
        </p:grpSpPr>
        <p:sp>
          <p:nvSpPr>
            <p:cNvPr id="23" name="Freeform 22"/>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4" name="Freeform 23"/>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5" name="Freeform 24"/>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p:cNvSpPr>
            <a:spLocks noGrp="1"/>
          </p:cNvSpPr>
          <p:nvPr>
            <p:ph type="chart" sz="quarter" idx="10" hasCustomPrompt="1"/>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p:cNvSpPr>
            <a:spLocks noGrp="1"/>
          </p:cNvSpPr>
          <p:nvPr>
            <p:ph type="dt" sz="half" idx="11"/>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12"/>
          </p:nvPr>
        </p:nvSpPr>
        <p:spPr/>
        <p:txBody>
          <a:bodyPr/>
          <a:lstStyle/>
          <a:p>
            <a:r>
              <a:rPr lang="en-US"/>
              <a:t>Annual Review</a:t>
            </a:r>
            <a:endParaRPr lang="en-US" b="0" dirty="0"/>
          </a:p>
        </p:txBody>
      </p:sp>
      <p:sp>
        <p:nvSpPr>
          <p:cNvPr id="4" name="Slide Number Placeholder 3"/>
          <p:cNvSpPr>
            <a:spLocks noGrp="1"/>
          </p:cNvSpPr>
          <p:nvPr>
            <p:ph type="sldNum" sz="quarter" idx="13"/>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p:cNvSpPr>
            <a:spLocks noGrp="1"/>
          </p:cNvSpPr>
          <p:nvPr>
            <p:ph type="tbl" sz="quarter" idx="10" hasCustomPrompt="1"/>
          </p:nvPr>
        </p:nvSpPr>
        <p:spPr>
          <a:xfrm>
            <a:off x="952500" y="2209800"/>
            <a:ext cx="10287000" cy="2593109"/>
          </a:xfrm>
        </p:spPr>
        <p:txBody>
          <a:bodyPr/>
          <a:lstStyle/>
          <a:p>
            <a:r>
              <a:rPr lang="en-US"/>
              <a:t>Click icon to add table</a:t>
            </a:r>
            <a:endParaRPr lang="en-US" dirty="0"/>
          </a:p>
        </p:txBody>
      </p:sp>
      <p:sp>
        <p:nvSpPr>
          <p:cNvPr id="2" name="Date Placeholder 1"/>
          <p:cNvSpPr>
            <a:spLocks noGrp="1"/>
          </p:cNvSpPr>
          <p:nvPr>
            <p:ph type="dt" sz="half" idx="11"/>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12"/>
          </p:nvPr>
        </p:nvSpPr>
        <p:spPr/>
        <p:txBody>
          <a:bodyPr/>
          <a:lstStyle/>
          <a:p>
            <a:r>
              <a:rPr lang="en-US"/>
              <a:t>Annual Review</a:t>
            </a:r>
            <a:endParaRPr lang="en-US" b="0" dirty="0"/>
          </a:p>
        </p:txBody>
      </p:sp>
      <p:sp>
        <p:nvSpPr>
          <p:cNvPr id="4" name="Slide Number Placeholder 3"/>
          <p:cNvSpPr>
            <a:spLocks noGrp="1"/>
          </p:cNvSpPr>
          <p:nvPr>
            <p:ph type="sldNum" sz="quarter" idx="13"/>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p:cNvGrpSpPr/>
          <p:nvPr userDrawn="1"/>
        </p:nvGrpSpPr>
        <p:grpSpPr>
          <a:xfrm>
            <a:off x="6362700" y="0"/>
            <a:ext cx="5829298" cy="3235602"/>
            <a:chOff x="5612972" y="1"/>
            <a:chExt cx="6615961" cy="3672246"/>
          </a:xfrm>
        </p:grpSpPr>
        <p:sp>
          <p:nvSpPr>
            <p:cNvPr id="19"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0" name="Freeform 19"/>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1" name="Freeform 20"/>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2" name="Freeform 21"/>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grpSp>
        <p:nvGrpSpPr>
          <p:cNvPr id="24" name="Group 23"/>
          <p:cNvGrpSpPr/>
          <p:nvPr userDrawn="1"/>
        </p:nvGrpSpPr>
        <p:grpSpPr bwMode="auto">
          <a:xfrm rot="16200000" flipV="1">
            <a:off x="0" y="3900132"/>
            <a:ext cx="2959226" cy="2959226"/>
            <a:chOff x="0" y="12289"/>
            <a:chExt cx="3550" cy="3551"/>
          </a:xfrm>
        </p:grpSpPr>
        <p:sp>
          <p:nvSpPr>
            <p:cNvPr id="25" name="Freeform 2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6" name="Freeform 2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7" name="Freeform 26"/>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p:cNvGrpSpPr/>
          <p:nvPr userDrawn="1"/>
        </p:nvGrpSpPr>
        <p:grpSpPr bwMode="auto">
          <a:xfrm rot="16200000" flipV="1">
            <a:off x="0" y="3900132"/>
            <a:ext cx="2959226" cy="2959226"/>
            <a:chOff x="0" y="12289"/>
            <a:chExt cx="3550" cy="3551"/>
          </a:xfrm>
        </p:grpSpPr>
        <p:sp>
          <p:nvSpPr>
            <p:cNvPr id="26" name="Freeform 25"/>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7" name="Freeform 26"/>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6" name="Freeform 35"/>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8" name="Picture Placeholder 25"/>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p:cNvGrpSpPr/>
          <p:nvPr userDrawn="1"/>
        </p:nvGrpSpPr>
        <p:grpSpPr>
          <a:xfrm>
            <a:off x="6362700" y="0"/>
            <a:ext cx="5829298" cy="3235602"/>
            <a:chOff x="5612972" y="1"/>
            <a:chExt cx="6615961" cy="3672246"/>
          </a:xfrm>
        </p:grpSpPr>
        <p:sp>
          <p:nvSpPr>
            <p:cNvPr id="28"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9" name="Freeform 28"/>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0" name="Freeform 29"/>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1" name="Freeform 30"/>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66" name="Picture Placeholder 25"/>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p:cNvSpPr>
            <a:spLocks noGrp="1"/>
          </p:cNvSpPr>
          <p:nvPr>
            <p:ph type="dt" sz="half" idx="32"/>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33"/>
          </p:nvPr>
        </p:nvSpPr>
        <p:spPr/>
        <p:txBody>
          <a:bodyPr/>
          <a:lstStyle/>
          <a:p>
            <a:r>
              <a:rPr lang="en-US"/>
              <a:t>Annual Review</a:t>
            </a:r>
            <a:endParaRPr lang="en-US" b="0" dirty="0"/>
          </a:p>
        </p:txBody>
      </p:sp>
      <p:sp>
        <p:nvSpPr>
          <p:cNvPr id="4" name="Slide Number Placeholder 3"/>
          <p:cNvSpPr>
            <a:spLocks noGrp="1"/>
          </p:cNvSpPr>
          <p:nvPr>
            <p:ph type="sldNum" sz="quarter" idx="34"/>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36"/>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37"/>
          </p:nvPr>
        </p:nvSpPr>
        <p:spPr/>
        <p:txBody>
          <a:bodyPr/>
          <a:lstStyle/>
          <a:p>
            <a:r>
              <a:rPr lang="en-US"/>
              <a:t>Annual Review</a:t>
            </a:r>
            <a:endParaRPr lang="en-US" b="0" dirty="0"/>
          </a:p>
        </p:txBody>
      </p:sp>
      <p:sp>
        <p:nvSpPr>
          <p:cNvPr id="4" name="Slide Number Placeholder 3"/>
          <p:cNvSpPr>
            <a:spLocks noGrp="1"/>
          </p:cNvSpPr>
          <p:nvPr>
            <p:ph type="sldNum" sz="quarter" idx="38"/>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t>April 11, 2022</a:t>
            </a:fld>
            <a:endParaRPr lang="en-US" dirty="0">
              <a:latin typeface="+mn-lt"/>
            </a:endParaRPr>
          </a:p>
        </p:txBody>
      </p:sp>
      <p:sp>
        <p:nvSpPr>
          <p:cNvPr id="31" name="Footer Placeholder 4"/>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t>‹#›</a:t>
            </a:fld>
            <a:endParaRPr lang="en-US" dirty="0">
              <a:latin typeface="+mn-lt"/>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mayoclinic.org/diseases-conditions" TargetMode="External"/><Relationship Id="rId2" Type="http://schemas.openxmlformats.org/officeDocument/2006/relationships/hyperlink" Target="https://www.webmd.com/a-to-z-guides/common-topic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7054" y="2116182"/>
            <a:ext cx="5491571" cy="1514019"/>
          </a:xfrm>
        </p:spPr>
        <p:txBody>
          <a:bodyPr/>
          <a:lstStyle/>
          <a:p>
            <a:r>
              <a:rPr lang="en-US" sz="4500" dirty="0"/>
              <a:t>Disease Prognosis Expert System</a:t>
            </a:r>
          </a:p>
        </p:txBody>
      </p:sp>
      <p:sp>
        <p:nvSpPr>
          <p:cNvPr id="3" name="Text Placeholder 2"/>
          <p:cNvSpPr>
            <a:spLocks noGrp="1"/>
          </p:cNvSpPr>
          <p:nvPr>
            <p:ph type="body" sz="quarter" idx="11"/>
          </p:nvPr>
        </p:nvSpPr>
        <p:spPr>
          <a:xfrm>
            <a:off x="6367055" y="4549553"/>
            <a:ext cx="5491570" cy="2001372"/>
          </a:xfrm>
        </p:spPr>
        <p:txBody>
          <a:bodyPr/>
          <a:lstStyle/>
          <a:p>
            <a:r>
              <a:rPr lang="en-US" dirty="0">
                <a:latin typeface="+mj-lt"/>
              </a:rPr>
              <a:t>Group 4:</a:t>
            </a:r>
            <a:r>
              <a:rPr lang="en-US" dirty="0"/>
              <a:t> </a:t>
            </a:r>
          </a:p>
          <a:p>
            <a:r>
              <a:rPr lang="en-US" dirty="0"/>
              <a:t>Vaibhav Jain (100837042)</a:t>
            </a:r>
          </a:p>
          <a:p>
            <a:r>
              <a:rPr lang="en-US" dirty="0"/>
              <a:t>Smirit Raina (100830255)</a:t>
            </a:r>
          </a:p>
          <a:p>
            <a:r>
              <a:rPr lang="en-US" dirty="0"/>
              <a:t>Vaibhavi Thakkar (100833169)</a:t>
            </a:r>
          </a:p>
          <a:p>
            <a:r>
              <a:rPr lang="en-US" dirty="0"/>
              <a:t>Shuritka Raut (100844617)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E8691-C4B9-41EA-A05F-DDBE4A1B696E}"/>
              </a:ext>
            </a:extLst>
          </p:cNvPr>
          <p:cNvSpPr>
            <a:spLocks noGrp="1"/>
          </p:cNvSpPr>
          <p:nvPr>
            <p:ph type="body" sz="quarter" idx="11"/>
          </p:nvPr>
        </p:nvSpPr>
        <p:spPr>
          <a:xfrm>
            <a:off x="6896100" y="3713872"/>
            <a:ext cx="4914900" cy="815926"/>
          </a:xfrm>
        </p:spPr>
        <p:txBody>
          <a:bodyPr/>
          <a:lstStyle/>
          <a:p>
            <a:r>
              <a:rPr lang="en-US" sz="5600" dirty="0"/>
              <a:t>Thank You</a:t>
            </a:r>
          </a:p>
        </p:txBody>
      </p:sp>
      <p:pic>
        <p:nvPicPr>
          <p:cNvPr id="5122" name="Picture 2" descr="Shaking Hands Businessman">
            <a:extLst>
              <a:ext uri="{FF2B5EF4-FFF2-40B4-BE49-F238E27FC236}">
                <a16:creationId xmlns:a16="http://schemas.microsoft.com/office/drawing/2014/main" id="{6E96B9A7-B8C9-4824-9679-5207320FF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80898"/>
            <a:ext cx="6203852" cy="489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67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Introduction</a:t>
            </a:r>
          </a:p>
        </p:txBody>
      </p:sp>
      <p:sp>
        <p:nvSpPr>
          <p:cNvPr id="4" name="Text Placeholder 3"/>
          <p:cNvSpPr>
            <a:spLocks noGrp="1"/>
          </p:cNvSpPr>
          <p:nvPr>
            <p:ph type="body" sz="quarter" idx="11"/>
          </p:nvPr>
        </p:nvSpPr>
        <p:spPr>
          <a:xfrm>
            <a:off x="952500" y="2289363"/>
            <a:ext cx="9228730" cy="3265276"/>
          </a:xfrm>
        </p:spPr>
        <p:txBody>
          <a:bodyPr/>
          <a:lstStyle/>
          <a:p>
            <a:pPr algn="just"/>
            <a:r>
              <a:rPr lang="en-US" sz="1800" dirty="0">
                <a:latin typeface="Calibri" panose="020F0502020204030204" pitchFamily="34" charset="0"/>
                <a:cs typeface="Calibri" panose="020F0502020204030204" pitchFamily="34" charset="0"/>
              </a:rPr>
              <a:t>Advancement in the medical field has helped both doctor and patient to fight against many severe diseases. However, there are many  real time cases where though providing symptoms patients need to wait for a report and to overcome this, the provided Expert System will help to detect diagnosis based on symptoms provided.</a:t>
            </a:r>
          </a:p>
          <a:p>
            <a:pPr algn="just"/>
            <a:endParaRPr lang="en-US" dirty="0"/>
          </a:p>
          <a:p>
            <a:pPr rtl="0">
              <a:spcBef>
                <a:spcPts val="1200"/>
              </a:spcBef>
              <a:spcAft>
                <a:spcPts val="1500"/>
              </a:spcAft>
            </a:pPr>
            <a:r>
              <a:rPr lang="en-US" sz="1800" i="0" u="none" strike="noStrike" dirty="0">
                <a:solidFill>
                  <a:srgbClr val="000000"/>
                </a:solidFill>
                <a:effectLst/>
                <a:latin typeface="+mj-lt"/>
              </a:rPr>
              <a:t>Task and Purpose of the Expert System </a:t>
            </a:r>
            <a:endParaRPr lang="en-US" sz="1800" dirty="0">
              <a:effectLst/>
              <a:latin typeface="+mj-lt"/>
            </a:endParaRPr>
          </a:p>
          <a:p>
            <a:r>
              <a:rPr lang="en-US" sz="1800" b="0" i="0" u="none" strike="noStrike" dirty="0">
                <a:solidFill>
                  <a:srgbClr val="202124"/>
                </a:solidFill>
                <a:effectLst/>
                <a:latin typeface="Calibri" panose="020F0502020204030204" pitchFamily="34" charset="0"/>
              </a:rPr>
              <a:t>The purpose of this expert system is to support the diagnosis process of physicians. It considers facts and symptoms to provide diagnosis. </a:t>
            </a:r>
            <a:r>
              <a:rPr lang="en-US" sz="1800" b="0" i="0" u="none" strike="noStrike" dirty="0">
                <a:solidFill>
                  <a:srgbClr val="24292F"/>
                </a:solidFill>
                <a:effectLst/>
                <a:latin typeface="Calibri" panose="020F0502020204030204" pitchFamily="34" charset="0"/>
              </a:rPr>
              <a:t>This is a Rule Based Expert System that helps the user to detect which disease they have by analyzing their provided symptoms. In this system we have added a couple of diseases to analyze.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Technology Stack</a:t>
            </a:r>
          </a:p>
        </p:txBody>
      </p:sp>
      <p:graphicFrame>
        <p:nvGraphicFramePr>
          <p:cNvPr id="5" name="Table 7"/>
          <p:cNvGraphicFramePr/>
          <p:nvPr>
            <p:extLst>
              <p:ext uri="{D42A27DB-BD31-4B8C-83A1-F6EECF244321}">
                <p14:modId xmlns:p14="http://schemas.microsoft.com/office/powerpoint/2010/main" val="2256178605"/>
              </p:ext>
            </p:extLst>
          </p:nvPr>
        </p:nvGraphicFramePr>
        <p:xfrm>
          <a:off x="964023" y="2223446"/>
          <a:ext cx="8488908" cy="2130188"/>
        </p:xfrm>
        <a:graphic>
          <a:graphicData uri="http://schemas.openxmlformats.org/drawingml/2006/table">
            <a:tbl>
              <a:tblPr firstRow="1" bandRow="1">
                <a:tableStyleId>{22838BEF-8BB2-4498-84A7-C5851F593DF1}</a:tableStyleId>
              </a:tblPr>
              <a:tblGrid>
                <a:gridCol w="4244454">
                  <a:extLst>
                    <a:ext uri="{9D8B030D-6E8A-4147-A177-3AD203B41FA5}">
                      <a16:colId xmlns:a16="http://schemas.microsoft.com/office/drawing/2014/main" val="20000"/>
                    </a:ext>
                  </a:extLst>
                </a:gridCol>
                <a:gridCol w="4244454">
                  <a:extLst>
                    <a:ext uri="{9D8B030D-6E8A-4147-A177-3AD203B41FA5}">
                      <a16:colId xmlns:a16="http://schemas.microsoft.com/office/drawing/2014/main" val="20001"/>
                    </a:ext>
                  </a:extLst>
                </a:gridCol>
              </a:tblGrid>
              <a:tr h="427208">
                <a:tc>
                  <a:txBody>
                    <a:bodyPr/>
                    <a:lstStyle/>
                    <a:p>
                      <a:r>
                        <a:rPr lang="en-US" b="0" dirty="0">
                          <a:solidFill>
                            <a:schemeClr val="bg1"/>
                          </a:solidFill>
                        </a:rPr>
                        <a:t>Repository</a:t>
                      </a:r>
                      <a:endParaRPr lang="en-US" b="0" dirty="0">
                        <a:solidFill>
                          <a:schemeClr val="bg1"/>
                        </a:solidFill>
                        <a:latin typeface="Calibri" panose="020F0502020204030204" pitchFamily="34" charset="0"/>
                        <a:cs typeface="Calibri" panose="020F0502020204030204" pitchFamily="34" charset="0"/>
                      </a:endParaRPr>
                    </a:p>
                  </a:txBody>
                  <a:tcPr/>
                </a:tc>
                <a:tc>
                  <a:txBody>
                    <a:bodyPr/>
                    <a:lstStyle/>
                    <a:p>
                      <a:r>
                        <a:rPr lang="en-US" b="0" dirty="0">
                          <a:solidFill>
                            <a:schemeClr val="bg1"/>
                          </a:solidFill>
                        </a:rPr>
                        <a:t>Github</a:t>
                      </a:r>
                      <a:endParaRPr lang="en-US" b="0"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421356">
                <a:tc>
                  <a:txBody>
                    <a:bodyPr/>
                    <a:lstStyle/>
                    <a:p>
                      <a:r>
                        <a:rPr lang="en-US" dirty="0">
                          <a:solidFill>
                            <a:schemeClr val="bg1"/>
                          </a:solidFill>
                        </a:rPr>
                        <a:t>Programming Language</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Python</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427208">
                <a:tc>
                  <a:txBody>
                    <a:bodyPr/>
                    <a:lstStyle/>
                    <a:p>
                      <a:r>
                        <a:rPr lang="en-US" dirty="0">
                          <a:solidFill>
                            <a:schemeClr val="bg1"/>
                          </a:solidFill>
                        </a:rPr>
                        <a:t>IDE</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PyCharm, Anaconda, Visual Studio</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427208">
                <a:tc>
                  <a:txBody>
                    <a:bodyPr/>
                    <a:lstStyle/>
                    <a:p>
                      <a:r>
                        <a:rPr lang="en-US" dirty="0">
                          <a:solidFill>
                            <a:schemeClr val="bg1"/>
                          </a:solidFill>
                        </a:rPr>
                        <a:t>Data</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Text File</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427208">
                <a:tc>
                  <a:txBody>
                    <a:bodyPr/>
                    <a:lstStyle/>
                    <a:p>
                      <a:r>
                        <a:rPr lang="en-US" dirty="0">
                          <a:solidFill>
                            <a:schemeClr val="bg1"/>
                          </a:solidFill>
                        </a:rPr>
                        <a:t>Featured Library</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Experta</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40AEB6-A0AA-46A6-95F4-56C799FFD786}"/>
              </a:ext>
            </a:extLst>
          </p:cNvPr>
          <p:cNvSpPr>
            <a:spLocks noGrp="1"/>
          </p:cNvSpPr>
          <p:nvPr>
            <p:ph type="title"/>
          </p:nvPr>
        </p:nvSpPr>
        <p:spPr>
          <a:xfrm>
            <a:off x="964023" y="477673"/>
            <a:ext cx="10759404" cy="1012254"/>
          </a:xfrm>
        </p:spPr>
        <p:txBody>
          <a:bodyPr>
            <a:noAutofit/>
          </a:bodyPr>
          <a:lstStyle/>
          <a:p>
            <a:r>
              <a:rPr lang="en-US" sz="4000" dirty="0"/>
              <a:t>Knowledge Sources &amp; Knowledge Acquisition </a:t>
            </a:r>
          </a:p>
        </p:txBody>
      </p:sp>
      <p:sp>
        <p:nvSpPr>
          <p:cNvPr id="4" name="Text Placeholder 3">
            <a:extLst>
              <a:ext uri="{FF2B5EF4-FFF2-40B4-BE49-F238E27FC236}">
                <a16:creationId xmlns:a16="http://schemas.microsoft.com/office/drawing/2014/main" id="{9995C02B-5963-4160-BA56-C9354ECC6833}"/>
              </a:ext>
            </a:extLst>
          </p:cNvPr>
          <p:cNvSpPr>
            <a:spLocks noGrp="1"/>
          </p:cNvSpPr>
          <p:nvPr>
            <p:ph type="body" sz="quarter" idx="11"/>
          </p:nvPr>
        </p:nvSpPr>
        <p:spPr>
          <a:xfrm>
            <a:off x="952499" y="2289363"/>
            <a:ext cx="10607155" cy="2795232"/>
          </a:xfrm>
        </p:spPr>
        <p:txBody>
          <a:bodyPr/>
          <a:lstStyle/>
          <a:p>
            <a:r>
              <a:rPr lang="en-US" sz="1800" b="0" dirty="0">
                <a:solidFill>
                  <a:srgbClr val="000000"/>
                </a:solidFill>
                <a:effectLst/>
                <a:latin typeface="Calibri" panose="020F0502020204030204" pitchFamily="34" charset="0"/>
                <a:cs typeface="Calibri" panose="020F0502020204030204" pitchFamily="34" charset="0"/>
              </a:rPr>
              <a:t>The system is designed based on the data of various diseases, its symptoms, and treatments. Nearly 15 diseases were analyzed for training and testing of the system. The data was segregated into separate text files containing disease details, symptoms and treatments and further mapped to each disease. </a:t>
            </a:r>
          </a:p>
          <a:p>
            <a:pPr algn="l" rtl="0" fontAlgn="base"/>
            <a:endParaRPr lang="en-US" sz="1800" dirty="0">
              <a:solidFill>
                <a:srgbClr val="000000"/>
              </a:solidFill>
              <a:latin typeface="Calibri" panose="020F0502020204030204" pitchFamily="34" charset="0"/>
              <a:cs typeface="Calibri" panose="020F0502020204030204" pitchFamily="34" charset="0"/>
            </a:endParaRPr>
          </a:p>
          <a:p>
            <a:pPr algn="l" rtl="0" fontAlgn="base"/>
            <a:r>
              <a:rPr lang="en-US" sz="1800" b="1" dirty="0">
                <a:solidFill>
                  <a:srgbClr val="000000"/>
                </a:solidFill>
                <a:effectLst/>
                <a:latin typeface="Calibri" panose="020F0502020204030204" pitchFamily="34" charset="0"/>
                <a:cs typeface="Calibri" panose="020F0502020204030204" pitchFamily="34" charset="0"/>
              </a:rPr>
              <a:t>Source of Data:</a:t>
            </a:r>
            <a:r>
              <a:rPr lang="en-US" sz="1800" b="0" dirty="0">
                <a:solidFill>
                  <a:srgbClr val="000000"/>
                </a:solidFill>
                <a:effectLst/>
                <a:latin typeface="Calibri" panose="020F0502020204030204" pitchFamily="34" charset="0"/>
                <a:cs typeface="Calibri" panose="020F0502020204030204" pitchFamily="34" charset="0"/>
              </a:rPr>
              <a:t> </a:t>
            </a:r>
          </a:p>
          <a:p>
            <a:pPr algn="l" rtl="0" fontAlgn="base"/>
            <a:r>
              <a:rPr lang="en-US" sz="1800" b="0" i="1" u="sng" strike="noStrike" dirty="0">
                <a:solidFill>
                  <a:srgbClr val="0000FF"/>
                </a:solidFill>
                <a:effectLst/>
                <a:latin typeface="Calibri" panose="020F0502020204030204" pitchFamily="34" charset="0"/>
                <a:cs typeface="Calibri" panose="020F0502020204030204" pitchFamily="34" charset="0"/>
                <a:hlinkClick r:id="rId2"/>
              </a:rPr>
              <a:t>https://www.webmd.com/a-to-z-guides/common-topics</a:t>
            </a:r>
            <a:r>
              <a:rPr lang="en-US" sz="1800" b="0" i="1" dirty="0">
                <a:solidFill>
                  <a:srgbClr val="000000"/>
                </a:solidFill>
                <a:effectLst/>
                <a:latin typeface="Calibri" panose="020F0502020204030204" pitchFamily="34" charset="0"/>
                <a:cs typeface="Calibri" panose="020F0502020204030204" pitchFamily="34" charset="0"/>
              </a:rPr>
              <a:t> </a:t>
            </a:r>
          </a:p>
          <a:p>
            <a:pPr algn="l" rtl="0" fontAlgn="base"/>
            <a:r>
              <a:rPr lang="en-US" sz="1800" b="0" i="1" u="sng" strike="noStrike" dirty="0">
                <a:solidFill>
                  <a:srgbClr val="0000FF"/>
                </a:solidFill>
                <a:effectLst/>
                <a:latin typeface="Calibri" panose="020F0502020204030204" pitchFamily="34" charset="0"/>
                <a:cs typeface="Calibri" panose="020F0502020204030204" pitchFamily="34" charset="0"/>
                <a:hlinkClick r:id="rId3"/>
              </a:rPr>
              <a:t>https://www.mayoclinic.org/diseases-conditions</a:t>
            </a:r>
            <a:r>
              <a:rPr lang="en-US" sz="1800" b="0" i="1" dirty="0">
                <a:solidFill>
                  <a:srgbClr val="000000"/>
                </a:solidFill>
                <a:effectLst/>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1075565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327547"/>
            <a:ext cx="5131977" cy="1433014"/>
          </a:xfrm>
        </p:spPr>
        <p:txBody>
          <a:bodyPr>
            <a:normAutofit/>
          </a:bodyPr>
          <a:lstStyle/>
          <a:p>
            <a:r>
              <a:rPr lang="en-US" sz="3500" dirty="0"/>
              <a:t>Knowledge Design &amp; Engineering </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p:txBody>
          <a:bodyPr/>
          <a:lstStyle/>
          <a:p>
            <a:r>
              <a:rPr lang="en-US" sz="1800" b="0" i="0" dirty="0">
                <a:solidFill>
                  <a:srgbClr val="000000"/>
                </a:solidFill>
                <a:effectLst/>
                <a:latin typeface="Calibri" panose="020F0502020204030204" pitchFamily="34" charset="0"/>
                <a:cs typeface="Calibri" panose="020F0502020204030204" pitchFamily="34" charset="0"/>
              </a:rPr>
              <a:t>The goal of designing an expert system is to solve a complex problem by reasoning with knowledge rather than by conventional procedural codes. The design of a system consists of consists user interface, data management layer (knowledge base) and application processing (inference engine). </a:t>
            </a:r>
            <a:endParaRPr lang="en-US" dirty="0">
              <a:latin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6C9FBA1E-7E7D-4CCD-85AA-DCCD507F1D5A}"/>
              </a:ext>
            </a:extLst>
          </p:cNvPr>
          <p:cNvPicPr>
            <a:picLocks noChangeAspect="1"/>
          </p:cNvPicPr>
          <p:nvPr/>
        </p:nvPicPr>
        <p:blipFill>
          <a:blip r:embed="rId2"/>
          <a:stretch>
            <a:fillRect/>
          </a:stretch>
        </p:blipFill>
        <p:spPr>
          <a:xfrm>
            <a:off x="6096000" y="761628"/>
            <a:ext cx="6012178" cy="5334744"/>
          </a:xfrm>
          <a:prstGeom prst="rect">
            <a:avLst/>
          </a:prstGeom>
        </p:spPr>
      </p:pic>
    </p:spTree>
    <p:extLst>
      <p:ext uri="{BB962C8B-B14F-4D97-AF65-F5344CB8AC3E}">
        <p14:creationId xmlns:p14="http://schemas.microsoft.com/office/powerpoint/2010/main" val="26373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1146411"/>
            <a:ext cx="9353684" cy="614149"/>
          </a:xfrm>
        </p:spPr>
        <p:txBody>
          <a:bodyPr>
            <a:normAutofit/>
          </a:bodyPr>
          <a:lstStyle/>
          <a:p>
            <a:r>
              <a:rPr lang="en-US" sz="3500" dirty="0"/>
              <a:t>System Components</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a:xfrm>
            <a:off x="964023" y="2289362"/>
            <a:ext cx="10650222" cy="3756596"/>
          </a:xfrm>
        </p:spPr>
        <p:txBody>
          <a:bodyPr/>
          <a:lstStyle/>
          <a:p>
            <a:pPr algn="l" rtl="0" fontAlgn="base"/>
            <a:r>
              <a:rPr lang="en-US" sz="1800" b="1" i="0" dirty="0">
                <a:solidFill>
                  <a:srgbClr val="000000"/>
                </a:solidFill>
                <a:effectLst/>
                <a:latin typeface="Calibri" panose="020F0502020204030204" pitchFamily="34" charset="0"/>
                <a:cs typeface="Calibri" panose="020F0502020204030204" pitchFamily="34" charset="0"/>
              </a:rPr>
              <a:t>User interface</a:t>
            </a:r>
            <a:r>
              <a:rPr lang="en-US" sz="1800" b="0" i="0" dirty="0">
                <a:solidFill>
                  <a:srgbClr val="000000"/>
                </a:solidFill>
                <a:effectLst/>
                <a:latin typeface="Calibri" panose="020F0502020204030204" pitchFamily="34" charset="0"/>
                <a:cs typeface="Calibri" panose="020F0502020204030204" pitchFamily="34" charset="0"/>
              </a:rPr>
              <a:t> interacts to system user to get input data and to receive system generated output.  </a:t>
            </a:r>
          </a:p>
          <a:p>
            <a:pPr algn="l" rtl="0" fontAlgn="base"/>
            <a:r>
              <a:rPr lang="en-US" sz="1800" b="1" i="0" dirty="0">
                <a:solidFill>
                  <a:srgbClr val="000000"/>
                </a:solidFill>
                <a:effectLst/>
                <a:latin typeface="Calibri" panose="020F0502020204030204" pitchFamily="34" charset="0"/>
                <a:cs typeface="Calibri" panose="020F0502020204030204" pitchFamily="34" charset="0"/>
              </a:rPr>
              <a:t>Data management</a:t>
            </a:r>
            <a:r>
              <a:rPr lang="en-US" sz="1800" b="0" i="0" dirty="0">
                <a:solidFill>
                  <a:srgbClr val="000000"/>
                </a:solidFill>
                <a:effectLst/>
                <a:latin typeface="Calibri" panose="020F0502020204030204" pitchFamily="34" charset="0"/>
                <a:cs typeface="Calibri" panose="020F0502020204030204" pitchFamily="34" charset="0"/>
              </a:rPr>
              <a:t> layer includes designing the knowledge base containing the rules and facts about various diseases.  </a:t>
            </a:r>
          </a:p>
          <a:p>
            <a:pPr algn="l" rtl="0" fontAlgn="base"/>
            <a:r>
              <a:rPr lang="en-US" sz="1800" b="1" i="0" dirty="0">
                <a:solidFill>
                  <a:srgbClr val="000000"/>
                </a:solidFill>
                <a:effectLst/>
                <a:latin typeface="Calibri" panose="020F0502020204030204" pitchFamily="34" charset="0"/>
                <a:cs typeface="Calibri" panose="020F0502020204030204" pitchFamily="34" charset="0"/>
              </a:rPr>
              <a:t>Application processing </a:t>
            </a:r>
            <a:r>
              <a:rPr lang="en-US" sz="1800" b="0" i="0" dirty="0">
                <a:solidFill>
                  <a:srgbClr val="000000"/>
                </a:solidFill>
                <a:effectLst/>
                <a:latin typeface="Calibri" panose="020F0502020204030204" pitchFamily="34" charset="0"/>
                <a:cs typeface="Calibri" panose="020F0502020204030204" pitchFamily="34" charset="0"/>
              </a:rPr>
              <a:t>layer is concerned with input transformation, rule activation weight calculation, and the aggregation of the rules. </a:t>
            </a:r>
          </a:p>
          <a:p>
            <a:endParaRPr lang="en-US" dirty="0"/>
          </a:p>
          <a:p>
            <a:endParaRPr lang="en-US" dirty="0"/>
          </a:p>
        </p:txBody>
      </p:sp>
    </p:spTree>
    <p:extLst>
      <p:ext uri="{BB962C8B-B14F-4D97-AF65-F5344CB8AC3E}">
        <p14:creationId xmlns:p14="http://schemas.microsoft.com/office/powerpoint/2010/main" val="404533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1146411"/>
            <a:ext cx="9353684" cy="614149"/>
          </a:xfrm>
        </p:spPr>
        <p:txBody>
          <a:bodyPr>
            <a:normAutofit/>
          </a:bodyPr>
          <a:lstStyle/>
          <a:p>
            <a:r>
              <a:rPr lang="en-US" sz="3500" dirty="0"/>
              <a:t>Inference Procedures </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a:xfrm>
            <a:off x="964023" y="2289362"/>
            <a:ext cx="10650222" cy="3756596"/>
          </a:xfrm>
        </p:spPr>
        <p:txBody>
          <a:bodyPr vert="horz" lIns="0" tIns="0" rIns="0" bIns="0" rtlCol="0" anchor="t">
            <a:noAutofit/>
          </a:bodyPr>
          <a:lstStyle/>
          <a:p>
            <a:pPr algn="l" rtl="0" fontAlgn="base"/>
            <a:r>
              <a:rPr lang="en-US" sz="1800" b="0" i="0" dirty="0">
                <a:solidFill>
                  <a:srgbClr val="000000"/>
                </a:solidFill>
                <a:effectLst/>
                <a:latin typeface="Calibri"/>
                <a:ea typeface="Calibri"/>
                <a:cs typeface="Calibri"/>
              </a:rPr>
              <a:t>To diagnose the diseases, it is necessary to get its values of the signs and symptoms, collected from experts. These values considered as the input values of the expert system. Basically, these signs and symptoms considered as the antecedent attributes of a rule. Each input value needs to be distributed over the referential values of an antecedent attribute to demonstrate what amount of this input value match with each of the referential value. The referential values of each antecedent attribute may by “Severe”, “Mild” and “No”, which are similar to the signs and symptoms of the diseases as express by the experts in terms of these linguistic terms.  </a:t>
            </a:r>
          </a:p>
          <a:p>
            <a:pPr algn="l" rtl="0" fontAlgn="base"/>
            <a:r>
              <a:rPr lang="en-US" sz="1800" b="0" i="0" dirty="0">
                <a:solidFill>
                  <a:srgbClr val="000000"/>
                </a:solidFill>
                <a:effectLst/>
                <a:latin typeface="Calibri"/>
                <a:ea typeface="Calibri"/>
                <a:cs typeface="Calibri"/>
              </a:rPr>
              <a:t>This factual knowledge is used to derive logical conclusions. Here the system uses forward chaining to search from the rules until the rule is found where the if-clause is known to be true. When such a rule is found, the process may conclude or forward to the then-clause for further inference. The process is iterated until a goal is reached.  </a:t>
            </a:r>
          </a:p>
          <a:p>
            <a:pPr algn="l" rtl="0" fontAlgn="base"/>
            <a:endParaRPr lang="en-US" sz="2000" b="0" i="0" dirty="0">
              <a:solidFill>
                <a:srgbClr val="000000"/>
              </a:solidFill>
              <a:effectLst/>
              <a:latin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387839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1146411"/>
            <a:ext cx="9353684" cy="614149"/>
          </a:xfrm>
        </p:spPr>
        <p:txBody>
          <a:bodyPr>
            <a:normAutofit/>
          </a:bodyPr>
          <a:lstStyle/>
          <a:p>
            <a:r>
              <a:rPr lang="en-US" sz="3500" dirty="0"/>
              <a:t>Knowledgebase Construction </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a:xfrm>
            <a:off x="964022" y="2190887"/>
            <a:ext cx="10570505" cy="3879426"/>
          </a:xfrm>
        </p:spPr>
        <p:txBody>
          <a:bodyPr vert="horz" lIns="0" tIns="0" rIns="0" bIns="0" rtlCol="0" anchor="t">
            <a:noAutofit/>
          </a:bodyPr>
          <a:lstStyle/>
          <a:p>
            <a:pPr algn="l" rtl="0" fontAlgn="base"/>
            <a:r>
              <a:rPr lang="en-US" sz="1800" b="0" dirty="0">
                <a:solidFill>
                  <a:srgbClr val="000000"/>
                </a:solidFill>
                <a:effectLst/>
                <a:latin typeface="Calibri" panose="020F0502020204030204" pitchFamily="34" charset="0"/>
                <a:cs typeface="Calibri" panose="020F0502020204030204" pitchFamily="34" charset="0"/>
              </a:rPr>
              <a:t>Decision tree which has been developed using knowledge acquisition. The tree represents a multilevel hierarchical structure of the knowledge base. The leaf nodes become the antecedent attributes of a rule and the parent node becomes its consequent attribute.  </a:t>
            </a:r>
            <a:endParaRPr lang="en-US" sz="1800" dirty="0">
              <a:latin typeface="Calibri" panose="020F0502020204030204" pitchFamily="34" charset="0"/>
              <a:cs typeface="Calibri" panose="020F0502020204030204" pitchFamily="34" charset="0"/>
            </a:endParaRPr>
          </a:p>
          <a:p>
            <a:pPr algn="l" rtl="0" fontAlgn="base"/>
            <a:endParaRPr lang="en-US" sz="1800" b="0" dirty="0">
              <a:solidFill>
                <a:srgbClr val="000000"/>
              </a:solidFill>
              <a:effectLst/>
              <a:latin typeface="Calibri" panose="020F0502020204030204" pitchFamily="34" charset="0"/>
              <a:cs typeface="Calibri" panose="020F0502020204030204" pitchFamily="34" charset="0"/>
            </a:endParaRPr>
          </a:p>
          <a:p>
            <a:pPr algn="l" rtl="0" fontAlgn="base"/>
            <a:r>
              <a:rPr lang="en-US" sz="1800" b="0" dirty="0">
                <a:solidFill>
                  <a:srgbClr val="000000"/>
                </a:solidFill>
                <a:effectLst/>
                <a:latin typeface="Calibri" panose="020F0502020204030204" pitchFamily="34" charset="0"/>
                <a:cs typeface="Calibri" panose="020F0502020204030204" pitchFamily="34" charset="0"/>
              </a:rPr>
              <a:t>This rule base consists of 11 antecedent attributes namely A1, A2, A3… A11.</a:t>
            </a:r>
          </a:p>
          <a:p>
            <a:pPr algn="l" rtl="0" fontAlgn="base"/>
            <a:r>
              <a:rPr lang="en-US" sz="1800" b="0" dirty="0">
                <a:solidFill>
                  <a:srgbClr val="000000"/>
                </a:solidFill>
                <a:effectLst/>
                <a:latin typeface="Calibri" panose="020F0502020204030204" pitchFamily="34" charset="0"/>
                <a:cs typeface="Calibri" panose="020F0502020204030204" pitchFamily="34" charset="0"/>
              </a:rPr>
              <a:t>Each attribute has three referential values, namely severe (S), mild (M) and </a:t>
            </a:r>
          </a:p>
          <a:p>
            <a:pPr algn="l" rtl="0" fontAlgn="base"/>
            <a:r>
              <a:rPr lang="en-US" sz="1800" b="0" dirty="0">
                <a:solidFill>
                  <a:srgbClr val="000000"/>
                </a:solidFill>
                <a:effectLst/>
                <a:latin typeface="Calibri" panose="020F0502020204030204" pitchFamily="34" charset="0"/>
                <a:cs typeface="Calibri" panose="020F0502020204030204" pitchFamily="34" charset="0"/>
              </a:rPr>
              <a:t>no symptoms (N). So, the belief rule is written as, </a:t>
            </a:r>
          </a:p>
          <a:p>
            <a:pPr algn="l" rtl="0" fontAlgn="base"/>
            <a:r>
              <a:rPr lang="en-US" sz="1800" b="0" dirty="0">
                <a:solidFill>
                  <a:srgbClr val="000000"/>
                </a:solidFill>
                <a:effectLst/>
                <a:latin typeface="Calibri"/>
                <a:ea typeface="Calibri"/>
                <a:cs typeface="Calibri"/>
              </a:rPr>
              <a:t> R1: </a:t>
            </a:r>
            <a:r>
              <a:rPr lang="en-US" sz="1800" b="0" i="1" dirty="0">
                <a:solidFill>
                  <a:srgbClr val="000000"/>
                </a:solidFill>
                <a:effectLst/>
                <a:latin typeface="Calibri"/>
                <a:ea typeface="Calibri"/>
                <a:cs typeface="Calibri"/>
              </a:rPr>
              <a:t>IF Chest Pain is Severe AND Cough is Severe AND Restlessness is Mild AND … </a:t>
            </a:r>
          </a:p>
          <a:p>
            <a:pPr fontAlgn="base"/>
            <a:r>
              <a:rPr lang="en-US" sz="1800" i="1" dirty="0">
                <a:solidFill>
                  <a:srgbClr val="000000"/>
                </a:solidFill>
                <a:latin typeface="Calibri"/>
                <a:ea typeface="Calibri"/>
                <a:cs typeface="Calibri"/>
              </a:rPr>
              <a:t>        </a:t>
            </a:r>
            <a:r>
              <a:rPr lang="en-US" sz="1800" b="0" i="1" dirty="0">
                <a:solidFill>
                  <a:srgbClr val="000000"/>
                </a:solidFill>
                <a:effectLst/>
                <a:latin typeface="Calibri"/>
                <a:ea typeface="Calibri"/>
                <a:cs typeface="Calibri"/>
              </a:rPr>
              <a:t>THEN { Disease identified is Asthma } </a:t>
            </a:r>
          </a:p>
          <a:p>
            <a:pPr algn="l" rtl="0" fontAlgn="base"/>
            <a:endParaRPr lang="en-US" b="0" i="0" dirty="0">
              <a:solidFill>
                <a:srgbClr val="000000"/>
              </a:solidFill>
              <a:effectLst/>
              <a:latin typeface="Segoe UI" panose="020B0502040204020203" pitchFamily="34" charset="0"/>
            </a:endParaRPr>
          </a:p>
          <a:p>
            <a:endParaRPr lang="en-US" dirty="0"/>
          </a:p>
        </p:txBody>
      </p:sp>
      <p:pic>
        <p:nvPicPr>
          <p:cNvPr id="2050" name="Picture 2">
            <a:extLst>
              <a:ext uri="{FF2B5EF4-FFF2-40B4-BE49-F238E27FC236}">
                <a16:creationId xmlns:a16="http://schemas.microsoft.com/office/drawing/2014/main" id="{EA11F9C0-64CB-49F8-AC7D-23F100E49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1327" y="3227834"/>
            <a:ext cx="27432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81EF8FB-3A8B-46D4-931D-BA168E751AF0}"/>
              </a:ext>
            </a:extLst>
          </p:cNvPr>
          <p:cNvPicPr>
            <a:picLocks noChangeAspect="1"/>
          </p:cNvPicPr>
          <p:nvPr/>
        </p:nvPicPr>
        <p:blipFill>
          <a:blip r:embed="rId3"/>
          <a:stretch>
            <a:fillRect/>
          </a:stretch>
        </p:blipFill>
        <p:spPr>
          <a:xfrm>
            <a:off x="9715104" y="4387752"/>
            <a:ext cx="1819529" cy="1819529"/>
          </a:xfrm>
          <a:prstGeom prst="rect">
            <a:avLst/>
          </a:prstGeom>
        </p:spPr>
      </p:pic>
    </p:spTree>
    <p:extLst>
      <p:ext uri="{BB962C8B-B14F-4D97-AF65-F5344CB8AC3E}">
        <p14:creationId xmlns:p14="http://schemas.microsoft.com/office/powerpoint/2010/main" val="109089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E8691-C4B9-41EA-A05F-DDBE4A1B696E}"/>
              </a:ext>
            </a:extLst>
          </p:cNvPr>
          <p:cNvSpPr>
            <a:spLocks noGrp="1"/>
          </p:cNvSpPr>
          <p:nvPr>
            <p:ph type="body" sz="quarter" idx="11"/>
          </p:nvPr>
        </p:nvSpPr>
        <p:spPr>
          <a:xfrm>
            <a:off x="6896100" y="3713872"/>
            <a:ext cx="4914900" cy="815926"/>
          </a:xfrm>
        </p:spPr>
        <p:txBody>
          <a:bodyPr/>
          <a:lstStyle/>
          <a:p>
            <a:r>
              <a:rPr lang="en-US" sz="5600" dirty="0"/>
              <a:t>DEMO</a:t>
            </a:r>
          </a:p>
        </p:txBody>
      </p:sp>
      <p:pic>
        <p:nvPicPr>
          <p:cNvPr id="4100" name="Picture 4" descr="Introducing Your Group Leader &amp; Co-Facilitators for Halifax &amp; Marshfield - MCOA Online">
            <a:extLst>
              <a:ext uri="{FF2B5EF4-FFF2-40B4-BE49-F238E27FC236}">
                <a16:creationId xmlns:a16="http://schemas.microsoft.com/office/drawing/2014/main" id="{ECEFCAA8-FA1F-4D98-AA39-9F22DCBF2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784" y="2388667"/>
            <a:ext cx="4430421" cy="332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25029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D36D8C0A5043428C2DDE91E468A8B2" ma:contentTypeVersion="8" ma:contentTypeDescription="Create a new document." ma:contentTypeScope="" ma:versionID="efcfa5f582c6d5a95e8d927f3383a0d6">
  <xsd:schema xmlns:xsd="http://www.w3.org/2001/XMLSchema" xmlns:xs="http://www.w3.org/2001/XMLSchema" xmlns:p="http://schemas.microsoft.com/office/2006/metadata/properties" xmlns:ns2="b4d7c522-5109-4367-a306-f9dd1e06673b" targetNamespace="http://schemas.microsoft.com/office/2006/metadata/properties" ma:root="true" ma:fieldsID="cf644c5791a229f835a9162be5afe9df" ns2:_="">
    <xsd:import namespace="b4d7c522-5109-4367-a306-f9dd1e0667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d7c522-5109-4367-a306-f9dd1e0667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2251A8-FFEC-4BB1-9324-F3EDDFEE0EE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15B8416-9D2F-4BE1-A8C9-179E76FCA41E}">
  <ds:schemaRefs>
    <ds:schemaRef ds:uri="http://schemas.microsoft.com/sharepoint/v3/contenttype/forms"/>
  </ds:schemaRefs>
</ds:datastoreItem>
</file>

<file path=customXml/itemProps3.xml><?xml version="1.0" encoding="utf-8"?>
<ds:datastoreItem xmlns:ds="http://schemas.openxmlformats.org/officeDocument/2006/customXml" ds:itemID="{77C1BFF2-7AEF-479D-AC30-BBA8CA897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d7c522-5109-4367-a306-f9dd1e0667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88</TotalTime>
  <Words>674</Words>
  <Application>Microsoft Office PowerPoint</Application>
  <PresentationFormat>Widescreen</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Theme1</vt:lpstr>
      <vt:lpstr>Disease Prognosis Expert System</vt:lpstr>
      <vt:lpstr>Introduction</vt:lpstr>
      <vt:lpstr>Technology Stack</vt:lpstr>
      <vt:lpstr>Knowledge Sources &amp; Knowledge Acquisition </vt:lpstr>
      <vt:lpstr>Knowledge Design &amp; Engineering </vt:lpstr>
      <vt:lpstr>System Components</vt:lpstr>
      <vt:lpstr>Inference Procedures </vt:lpstr>
      <vt:lpstr>Knowledgebase Construction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Prognosis Expert System</dc:title>
  <dc:creator>vaibhavi thakkar</dc:creator>
  <cp:lastModifiedBy>vaibhavi thakkar</cp:lastModifiedBy>
  <cp:revision>35</cp:revision>
  <dcterms:created xsi:type="dcterms:W3CDTF">2022-04-10T22:54:00Z</dcterms:created>
  <dcterms:modified xsi:type="dcterms:W3CDTF">2022-04-11T23:10:04Z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0x010100E0D36D8C0A5043428C2DDE91E468A8B2</vt:lpwstr>
  </property>
  <property fmtid="{D5CDD505-2E9C-101B-9397-08002B2CF9AE}" pid="3" name="ICV">
    <vt:lpwstr>91F93D7FB1554CC1B0EB0CE36A61EAF6</vt:lpwstr>
  </property>
  <property fmtid="{D5CDD505-2E9C-101B-9397-08002B2CF9AE}" pid="4" name="KSOProductBuildVer">
    <vt:lpwstr>1033-11.2.0.11074</vt:lpwstr>
  </property>
</Properties>
</file>