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50" r:id="rId5"/>
    <p:sldId id="361" r:id="rId6"/>
    <p:sldId id="364" r:id="rId7"/>
    <p:sldId id="365" r:id="rId8"/>
    <p:sldId id="366" r:id="rId9"/>
    <p:sldId id="367" r:id="rId10"/>
    <p:sldId id="368" r:id="rId11"/>
    <p:sldId id="369" r:id="rId12"/>
    <p:sldId id="370"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C9C78-638E-4A04-89ED-16E954C9E0DA}" v="3" dt="2022-04-11T23:10:00.42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5226" autoAdjust="0"/>
  </p:normalViewPr>
  <p:slideViewPr>
    <p:cSldViewPr snapToGrid="0">
      <p:cViewPr varScale="1">
        <p:scale>
          <a:sx n="91" d="100"/>
          <a:sy n="91" d="100"/>
        </p:scale>
        <p:origin x="208" y="88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ka Raut" userId="S::shrutika.raut@dcmail.ca::37a41340-260f-42f0-bce3-72c5b139389e" providerId="AD" clId="Web-{18AC9C78-638E-4A04-89ED-16E954C9E0DA}"/>
    <pc:docChg chg="modSld">
      <pc:chgData name="Shrutika Raut" userId="S::shrutika.raut@dcmail.ca::37a41340-260f-42f0-bce3-72c5b139389e" providerId="AD" clId="Web-{18AC9C78-638E-4A04-89ED-16E954C9E0DA}" dt="2022-04-11T23:10:00.420" v="2" actId="20577"/>
      <pc:docMkLst>
        <pc:docMk/>
      </pc:docMkLst>
      <pc:sldChg chg="modSp">
        <pc:chgData name="Shrutika Raut" userId="S::shrutika.raut@dcmail.ca::37a41340-260f-42f0-bce3-72c5b139389e" providerId="AD" clId="Web-{18AC9C78-638E-4A04-89ED-16E954C9E0DA}" dt="2022-04-11T23:10:00.420" v="2" actId="20577"/>
        <pc:sldMkLst>
          <pc:docMk/>
          <pc:sldMk cId="3878399583" sldId="368"/>
        </pc:sldMkLst>
        <pc:spChg chg="mod">
          <ac:chgData name="Shrutika Raut" userId="S::shrutika.raut@dcmail.ca::37a41340-260f-42f0-bce3-72c5b139389e" providerId="AD" clId="Web-{18AC9C78-638E-4A04-89ED-16E954C9E0DA}" dt="2022-04-11T23:10:00.420" v="2" actId="20577"/>
          <ac:spMkLst>
            <pc:docMk/>
            <pc:sldMk cId="3878399583" sldId="368"/>
            <ac:spMk id="4" creationId="{9F51EA82-4D50-4DF8-AADC-4D13386C146C}"/>
          </ac:spMkLst>
        </pc:spChg>
      </pc:sldChg>
      <pc:sldChg chg="modSp">
        <pc:chgData name="Shrutika Raut" userId="S::shrutika.raut@dcmail.ca::37a41340-260f-42f0-bce3-72c5b139389e" providerId="AD" clId="Web-{18AC9C78-638E-4A04-89ED-16E954C9E0DA}" dt="2022-04-11T23:09:00.623" v="0" actId="20577"/>
        <pc:sldMkLst>
          <pc:docMk/>
          <pc:sldMk cId="1090897291" sldId="369"/>
        </pc:sldMkLst>
        <pc:spChg chg="mod">
          <ac:chgData name="Shrutika Raut" userId="S::shrutika.raut@dcmail.ca::37a41340-260f-42f0-bce3-72c5b139389e" providerId="AD" clId="Web-{18AC9C78-638E-4A04-89ED-16E954C9E0DA}" dt="2022-04-11T23:09:00.623" v="0" actId="20577"/>
          <ac:spMkLst>
            <pc:docMk/>
            <pc:sldMk cId="1090897291" sldId="369"/>
            <ac:spMk id="4" creationId="{9F51EA82-4D50-4DF8-AADC-4D13386C1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p:cNvSpPr>
            <a:spLocks noGrp="1"/>
          </p:cNvSpPr>
          <p:nvPr>
            <p:ph type="dt" sz="half" idx="21"/>
          </p:nvPr>
        </p:nvSpPr>
        <p:spPr/>
        <p:txBody>
          <a:bodyPr/>
          <a:lstStyle/>
          <a:p>
            <a:fld id="{6FCA8E82-58CD-E045-8B98-B7A85B79B752}" type="datetime4">
              <a:rPr lang="en-US" smtClean="0"/>
              <a:t>April 12, 2022</a:t>
            </a:fld>
            <a:endParaRPr lang="en-US" dirty="0">
              <a:latin typeface="+mn-lt"/>
            </a:endParaRPr>
          </a:p>
        </p:txBody>
      </p:sp>
      <p:sp>
        <p:nvSpPr>
          <p:cNvPr id="5" name="Footer Placeholder 4"/>
          <p:cNvSpPr>
            <a:spLocks noGrp="1"/>
          </p:cNvSpPr>
          <p:nvPr>
            <p:ph type="ftr" sz="quarter" idx="22"/>
          </p:nvPr>
        </p:nvSpPr>
        <p:spPr/>
        <p:txBody>
          <a:bodyPr/>
          <a:lstStyle/>
          <a:p>
            <a:r>
              <a:rPr lang="en-US"/>
              <a:t>Annual Review</a:t>
            </a:r>
            <a:endParaRPr lang="en-US" b="0" dirty="0"/>
          </a:p>
        </p:txBody>
      </p:sp>
      <p:sp>
        <p:nvSpPr>
          <p:cNvPr id="6" name="Slide Number Placeholder 5"/>
          <p:cNvSpPr>
            <a:spLocks noGrp="1"/>
          </p:cNvSpPr>
          <p:nvPr>
            <p:ph type="sldNum" sz="quarter" idx="23"/>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25"/>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26"/>
          </p:nvPr>
        </p:nvSpPr>
        <p:spPr/>
        <p:txBody>
          <a:bodyPr/>
          <a:lstStyle/>
          <a:p>
            <a:r>
              <a:rPr lang="en-US"/>
              <a:t>Annual Review</a:t>
            </a:r>
            <a:endParaRPr lang="en-US" b="0" dirty="0"/>
          </a:p>
        </p:txBody>
      </p:sp>
      <p:sp>
        <p:nvSpPr>
          <p:cNvPr id="4" name="Slide Number Placeholder 3"/>
          <p:cNvSpPr>
            <a:spLocks noGrp="1"/>
          </p:cNvSpPr>
          <p:nvPr>
            <p:ph type="sldNum" sz="quarter" idx="27"/>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14"/>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hasCustomPrompt="1"/>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p:cNvSpPr>
            <a:spLocks noGrp="1"/>
          </p:cNvSpPr>
          <p:nvPr>
            <p:ph type="tbl" sz="quarter" idx="10" hasCustomPrompt="1"/>
          </p:nvPr>
        </p:nvSpPr>
        <p:spPr>
          <a:xfrm>
            <a:off x="952500" y="2209800"/>
            <a:ext cx="10287000" cy="2593109"/>
          </a:xfrm>
        </p:spPr>
        <p:txBody>
          <a:bodyPr/>
          <a:lstStyle/>
          <a:p>
            <a:r>
              <a:rPr lang="en-US"/>
              <a:t>Click icon to add table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p:cNvSpPr>
            <a:spLocks noGrp="1"/>
          </p:cNvSpPr>
          <p:nvPr>
            <p:ph type="dt" sz="half" idx="32"/>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33"/>
          </p:nvPr>
        </p:nvSpPr>
        <p:spPr/>
        <p:txBody>
          <a:bodyPr/>
          <a:lstStyle/>
          <a:p>
            <a:r>
              <a:rPr lang="en-US"/>
              <a:t>Annual Review</a:t>
            </a:r>
            <a:endParaRPr lang="en-US" b="0" dirty="0"/>
          </a:p>
        </p:txBody>
      </p:sp>
      <p:sp>
        <p:nvSpPr>
          <p:cNvPr id="4" name="Slide Number Placeholder 3"/>
          <p:cNvSpPr>
            <a:spLocks noGrp="1"/>
          </p:cNvSpPr>
          <p:nvPr>
            <p:ph type="sldNum" sz="quarter" idx="34"/>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36"/>
          </p:nvPr>
        </p:nvSpPr>
        <p:spPr/>
        <p:txBody>
          <a:bodyPr/>
          <a:lstStyle/>
          <a:p>
            <a:fld id="{6FCA8E82-58CD-E045-8B98-B7A85B79B752}" type="datetime4">
              <a:rPr lang="en-US" smtClean="0"/>
              <a:t>April 12, 2022</a:t>
            </a:fld>
            <a:endParaRPr lang="en-US" dirty="0">
              <a:latin typeface="+mn-lt"/>
            </a:endParaRPr>
          </a:p>
        </p:txBody>
      </p:sp>
      <p:sp>
        <p:nvSpPr>
          <p:cNvPr id="3" name="Footer Placeholder 2"/>
          <p:cNvSpPr>
            <a:spLocks noGrp="1"/>
          </p:cNvSpPr>
          <p:nvPr>
            <p:ph type="ftr" sz="quarter" idx="37"/>
          </p:nvPr>
        </p:nvSpPr>
        <p:spPr/>
        <p:txBody>
          <a:bodyPr/>
          <a:lstStyle/>
          <a:p>
            <a:r>
              <a:rPr lang="en-US"/>
              <a:t>Annual Review</a:t>
            </a:r>
            <a:endParaRPr lang="en-US" b="0" dirty="0"/>
          </a:p>
        </p:txBody>
      </p:sp>
      <p:sp>
        <p:nvSpPr>
          <p:cNvPr id="4" name="Slide Number Placeholder 3"/>
          <p:cNvSpPr>
            <a:spLocks noGrp="1"/>
          </p:cNvSpPr>
          <p:nvPr>
            <p:ph type="sldNum" sz="quarter" idx="38"/>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t>April 12, 2022</a:t>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t>‹#›</a:t>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 TargetMode="External"/><Relationship Id="rId2" Type="http://schemas.openxmlformats.org/officeDocument/2006/relationships/hyperlink" Target="https://www.webmd.com/a-to-z-guides/common-topic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1.m4a"/><Relationship Id="rId1" Type="http://schemas.openxmlformats.org/officeDocument/2006/relationships/audio" Target="NUL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2.m4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media" Target="../media/media3.m4a"/><Relationship Id="rId1" Type="http://schemas.openxmlformats.org/officeDocument/2006/relationships/audio" Target="NULL" TargetMode="External"/><Relationship Id="rId5" Type="http://schemas.openxmlformats.org/officeDocument/2006/relationships/image" Target="../media/image2.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p:spPr>
        <p:txBody>
          <a:bodyPr/>
          <a:lstStyle/>
          <a:p>
            <a:r>
              <a:rPr lang="en-US" sz="4500" dirty="0"/>
              <a:t>Disease Prognosis Expert System</a:t>
            </a:r>
          </a:p>
        </p:txBody>
      </p:sp>
      <p:sp>
        <p:nvSpPr>
          <p:cNvPr id="3" name="Text Placeholder 2"/>
          <p:cNvSpPr>
            <a:spLocks noGrp="1"/>
          </p:cNvSpPr>
          <p:nvPr>
            <p:ph type="body" sz="quarter" idx="11"/>
          </p:nvPr>
        </p:nvSpPr>
        <p:spPr>
          <a:xfrm>
            <a:off x="6367055" y="4549553"/>
            <a:ext cx="5491570" cy="2001372"/>
          </a:xfrm>
        </p:spPr>
        <p:txBody>
          <a:bodyPr/>
          <a:lstStyle/>
          <a:p>
            <a:r>
              <a:rPr lang="en-US" dirty="0">
                <a:latin typeface="+mj-lt"/>
              </a:rPr>
              <a:t>Group 4:</a:t>
            </a:r>
            <a:r>
              <a:rPr lang="en-US" dirty="0"/>
              <a:t> </a:t>
            </a:r>
          </a:p>
          <a:p>
            <a:r>
              <a:rPr lang="en-US" dirty="0"/>
              <a:t>Vaibhav Jain (100837042)</a:t>
            </a:r>
          </a:p>
          <a:p>
            <a:r>
              <a:rPr lang="en-US" dirty="0"/>
              <a:t>Smirit Raina (100830255)</a:t>
            </a:r>
          </a:p>
          <a:p>
            <a:r>
              <a:rPr lang="en-US" dirty="0"/>
              <a:t>Vaibhavi Thakkar (100833169)</a:t>
            </a:r>
          </a:p>
          <a:p>
            <a:r>
              <a:rPr lang="en-US" dirty="0"/>
              <a:t>Shuritka Raut (100844617)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Thank You</a:t>
            </a:r>
          </a:p>
        </p:txBody>
      </p:sp>
      <p:pic>
        <p:nvPicPr>
          <p:cNvPr id="5122" name="Picture 2" descr="Shaking Hands Businessman">
            <a:extLst>
              <a:ext uri="{FF2B5EF4-FFF2-40B4-BE49-F238E27FC236}">
                <a16:creationId xmlns:a16="http://schemas.microsoft.com/office/drawing/2014/main" id="{6E96B9A7-B8C9-4824-9679-520732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80898"/>
            <a:ext cx="6203852" cy="489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6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Introduction</a:t>
            </a:r>
          </a:p>
        </p:txBody>
      </p:sp>
      <p:sp>
        <p:nvSpPr>
          <p:cNvPr id="4" name="Text Placeholder 3"/>
          <p:cNvSpPr>
            <a:spLocks noGrp="1"/>
          </p:cNvSpPr>
          <p:nvPr>
            <p:ph type="body" sz="quarter" idx="11"/>
          </p:nvPr>
        </p:nvSpPr>
        <p:spPr>
          <a:xfrm>
            <a:off x="952500" y="2289363"/>
            <a:ext cx="9228730" cy="3265276"/>
          </a:xfrm>
        </p:spPr>
        <p:txBody>
          <a:bodyPr/>
          <a:lstStyle/>
          <a:p>
            <a:pPr algn="just"/>
            <a:r>
              <a:rPr lang="en-US" sz="1800" dirty="0">
                <a:latin typeface="Calibri" panose="020F0502020204030204" pitchFamily="34" charset="0"/>
                <a:cs typeface="Calibri" panose="020F0502020204030204" pitchFamily="34" charset="0"/>
              </a:rPr>
              <a:t>Advancement in the medical field has helped both doctor and patient to fight against many severe diseases. However, there are many  real time cases where though providing symptoms patients need to wait for a report and to overcome this, the provided Expert System will help to detect diagnosis based on symptoms provided.</a:t>
            </a:r>
          </a:p>
          <a:p>
            <a:pPr algn="just"/>
            <a:endParaRPr lang="en-US" dirty="0"/>
          </a:p>
          <a:p>
            <a:pPr rtl="0">
              <a:spcBef>
                <a:spcPts val="1200"/>
              </a:spcBef>
              <a:spcAft>
                <a:spcPts val="1500"/>
              </a:spcAft>
            </a:pPr>
            <a:r>
              <a:rPr lang="en-US" sz="1800" i="0" u="none" strike="noStrike" dirty="0">
                <a:solidFill>
                  <a:srgbClr val="000000"/>
                </a:solidFill>
                <a:effectLst/>
                <a:latin typeface="+mj-lt"/>
              </a:rPr>
              <a:t>Task and Purpose of the Expert System </a:t>
            </a:r>
            <a:endParaRPr lang="en-US" sz="1800" dirty="0">
              <a:effectLst/>
              <a:latin typeface="+mj-lt"/>
            </a:endParaRPr>
          </a:p>
          <a:p>
            <a:r>
              <a:rPr lang="en-US" sz="1800" b="0" i="0" u="none" strike="noStrike" dirty="0">
                <a:solidFill>
                  <a:srgbClr val="202124"/>
                </a:solidFill>
                <a:effectLst/>
                <a:latin typeface="Calibri" panose="020F0502020204030204" pitchFamily="34" charset="0"/>
              </a:rPr>
              <a:t>The purpose of this expert system is to support the diagnosis process of physicians. It considers facts and symptoms to provide diagnosis. </a:t>
            </a:r>
            <a:r>
              <a:rPr lang="en-US" sz="1800" b="0" i="0" u="none" strike="noStrike" dirty="0">
                <a:solidFill>
                  <a:srgbClr val="24292F"/>
                </a:solidFill>
                <a:effectLst/>
                <a:latin typeface="Calibri" panose="020F0502020204030204" pitchFamily="34" charset="0"/>
              </a:rPr>
              <a:t>This is a Rule Based Expert System that helps the user to detect which disease they have by analyzing their provided symptoms. In this system we have added a couple of diseases to analyze.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Technology Stack</a:t>
            </a:r>
          </a:p>
        </p:txBody>
      </p:sp>
      <p:graphicFrame>
        <p:nvGraphicFramePr>
          <p:cNvPr id="5" name="Table 7"/>
          <p:cNvGraphicFramePr/>
          <p:nvPr>
            <p:extLst>
              <p:ext uri="{D42A27DB-BD31-4B8C-83A1-F6EECF244321}">
                <p14:modId xmlns:p14="http://schemas.microsoft.com/office/powerpoint/2010/main" val="2256178605"/>
              </p:ext>
            </p:extLst>
          </p:nvPr>
        </p:nvGraphicFramePr>
        <p:xfrm>
          <a:off x="964023" y="2223446"/>
          <a:ext cx="8488908" cy="2130188"/>
        </p:xfrm>
        <a:graphic>
          <a:graphicData uri="http://schemas.openxmlformats.org/drawingml/2006/table">
            <a:tbl>
              <a:tblPr firstRow="1" bandRow="1">
                <a:tableStyleId>{22838BEF-8BB2-4498-84A7-C5851F593DF1}</a:tableStyleId>
              </a:tblPr>
              <a:tblGrid>
                <a:gridCol w="4244454">
                  <a:extLst>
                    <a:ext uri="{9D8B030D-6E8A-4147-A177-3AD203B41FA5}">
                      <a16:colId xmlns:a16="http://schemas.microsoft.com/office/drawing/2014/main" val="20000"/>
                    </a:ext>
                  </a:extLst>
                </a:gridCol>
                <a:gridCol w="4244454">
                  <a:extLst>
                    <a:ext uri="{9D8B030D-6E8A-4147-A177-3AD203B41FA5}">
                      <a16:colId xmlns:a16="http://schemas.microsoft.com/office/drawing/2014/main" val="20001"/>
                    </a:ext>
                  </a:extLst>
                </a:gridCol>
              </a:tblGrid>
              <a:tr h="427208">
                <a:tc>
                  <a:txBody>
                    <a:bodyPr/>
                    <a:lstStyle/>
                    <a:p>
                      <a:r>
                        <a:rPr lang="en-US" b="0" dirty="0">
                          <a:solidFill>
                            <a:schemeClr val="bg1"/>
                          </a:solidFill>
                        </a:rPr>
                        <a:t>Repository</a:t>
                      </a:r>
                      <a:endParaRPr lang="en-US" b="0" dirty="0">
                        <a:solidFill>
                          <a:schemeClr val="bg1"/>
                        </a:solidFill>
                        <a:latin typeface="Calibri" panose="020F0502020204030204" pitchFamily="34" charset="0"/>
                        <a:cs typeface="Calibri" panose="020F0502020204030204" pitchFamily="34" charset="0"/>
                      </a:endParaRPr>
                    </a:p>
                  </a:txBody>
                  <a:tcPr/>
                </a:tc>
                <a:tc>
                  <a:txBody>
                    <a:bodyPr/>
                    <a:lstStyle/>
                    <a:p>
                      <a:r>
                        <a:rPr lang="en-US" b="0" dirty="0">
                          <a:solidFill>
                            <a:schemeClr val="bg1"/>
                          </a:solidFill>
                        </a:rPr>
                        <a:t>Github</a:t>
                      </a:r>
                      <a:endParaRPr lang="en-US" b="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421356">
                <a:tc>
                  <a:txBody>
                    <a:bodyPr/>
                    <a:lstStyle/>
                    <a:p>
                      <a:r>
                        <a:rPr lang="en-US" dirty="0">
                          <a:solidFill>
                            <a:schemeClr val="bg1"/>
                          </a:solidFill>
                        </a:rPr>
                        <a:t>Programming Language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Python</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27208">
                <a:tc>
                  <a:txBody>
                    <a:bodyPr/>
                    <a:lstStyle/>
                    <a:p>
                      <a:r>
                        <a:rPr lang="en-US" dirty="0">
                          <a:solidFill>
                            <a:schemeClr val="bg1"/>
                          </a:solidFill>
                        </a:rPr>
                        <a:t>IDE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PyCharm, Anaconda, Visual Studio</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427208">
                <a:tc>
                  <a:txBody>
                    <a:bodyPr/>
                    <a:lstStyle/>
                    <a:p>
                      <a:r>
                        <a:rPr lang="en-US" dirty="0">
                          <a:solidFill>
                            <a:schemeClr val="bg1"/>
                          </a:solidFill>
                        </a:rPr>
                        <a:t>Data</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Text File</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427208">
                <a:tc>
                  <a:txBody>
                    <a:bodyPr/>
                    <a:lstStyle/>
                    <a:p>
                      <a:r>
                        <a:rPr lang="en-US" dirty="0">
                          <a:solidFill>
                            <a:schemeClr val="bg1"/>
                          </a:solidFill>
                        </a:rPr>
                        <a:t>Featured Library</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Experta</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0AEB6-A0AA-46A6-95F4-56C799FFD786}"/>
              </a:ext>
            </a:extLst>
          </p:cNvPr>
          <p:cNvSpPr>
            <a:spLocks noGrp="1"/>
          </p:cNvSpPr>
          <p:nvPr>
            <p:ph type="title"/>
          </p:nvPr>
        </p:nvSpPr>
        <p:spPr>
          <a:xfrm>
            <a:off x="964023" y="477673"/>
            <a:ext cx="10759404" cy="1012254"/>
          </a:xfrm>
        </p:spPr>
        <p:txBody>
          <a:bodyPr>
            <a:noAutofit/>
          </a:bodyPr>
          <a:lstStyle/>
          <a:p>
            <a:r>
              <a:rPr lang="en-US" sz="4000" dirty="0"/>
              <a:t>Knowledge Sources &amp; Knowledge Acquisition </a:t>
            </a:r>
          </a:p>
        </p:txBody>
      </p:sp>
      <p:sp>
        <p:nvSpPr>
          <p:cNvPr id="4" name="Text Placeholder 3">
            <a:extLst>
              <a:ext uri="{FF2B5EF4-FFF2-40B4-BE49-F238E27FC236}">
                <a16:creationId xmlns:a16="http://schemas.microsoft.com/office/drawing/2014/main" id="{9995C02B-5963-4160-BA56-C9354ECC6833}"/>
              </a:ext>
            </a:extLst>
          </p:cNvPr>
          <p:cNvSpPr>
            <a:spLocks noGrp="1"/>
          </p:cNvSpPr>
          <p:nvPr>
            <p:ph type="body" sz="quarter" idx="11"/>
          </p:nvPr>
        </p:nvSpPr>
        <p:spPr>
          <a:xfrm>
            <a:off x="952499" y="2289363"/>
            <a:ext cx="10607155" cy="2795232"/>
          </a:xfrm>
        </p:spPr>
        <p:txBody>
          <a:bodyPr/>
          <a:lstStyle/>
          <a:p>
            <a:r>
              <a:rPr lang="en-US" sz="1800" b="0" dirty="0">
                <a:solidFill>
                  <a:srgbClr val="000000"/>
                </a:solidFill>
                <a:effectLst/>
                <a:latin typeface="Calibri" panose="020F0502020204030204" pitchFamily="34" charset="0"/>
                <a:cs typeface="Calibri" panose="020F0502020204030204" pitchFamily="34" charset="0"/>
              </a:rPr>
              <a:t>The system is designed based on the data of various diseases, its symptoms, and treatments. Nearly 15 diseases were analyzed for training and testing of the system. The data was segregated into separate text files containing disease details, symptoms and treatments and further mapped to each disease. </a:t>
            </a:r>
          </a:p>
          <a:p>
            <a:pPr algn="l" rtl="0" fontAlgn="base"/>
            <a:endParaRPr lang="en-US" sz="1800" dirty="0">
              <a:solidFill>
                <a:srgbClr val="000000"/>
              </a:solidFill>
              <a:latin typeface="Calibri" panose="020F0502020204030204" pitchFamily="34" charset="0"/>
              <a:cs typeface="Calibri" panose="020F0502020204030204" pitchFamily="34" charset="0"/>
            </a:endParaRPr>
          </a:p>
          <a:p>
            <a:pPr algn="l" rtl="0" fontAlgn="base"/>
            <a:r>
              <a:rPr lang="en-US" sz="1800" b="1" dirty="0">
                <a:solidFill>
                  <a:srgbClr val="000000"/>
                </a:solidFill>
                <a:effectLst/>
                <a:latin typeface="Calibri" panose="020F0502020204030204" pitchFamily="34" charset="0"/>
                <a:cs typeface="Calibri" panose="020F0502020204030204" pitchFamily="34" charset="0"/>
              </a:rPr>
              <a:t>Source of Data:</a:t>
            </a:r>
            <a:r>
              <a:rPr lang="en-US" sz="1800" b="0"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2"/>
              </a:rPr>
              <a:t>https://www.webmd.com/a-to-z-guides/common-topics</a:t>
            </a:r>
            <a:r>
              <a:rPr lang="en-US" sz="1800" b="0" i="1"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3"/>
              </a:rPr>
              <a:t>https://www.mayoclinic.org/diseases-conditions</a:t>
            </a:r>
            <a:r>
              <a:rPr lang="en-US" sz="1800" b="0" i="1" dirty="0">
                <a:solidFill>
                  <a:srgbClr val="000000"/>
                </a:solidFill>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07556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327547"/>
            <a:ext cx="5131977" cy="1433014"/>
          </a:xfrm>
        </p:spPr>
        <p:txBody>
          <a:bodyPr>
            <a:normAutofit/>
          </a:bodyPr>
          <a:lstStyle/>
          <a:p>
            <a:r>
              <a:rPr lang="en-US" sz="3500" dirty="0"/>
              <a:t>Knowledge Design &amp; Engineering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 goal of designing an expert system is to solve a complex problem by reasoning with knowledge rather than by conventional procedural codes. The design of a system consists of consists user interface, data management layer (knowledge base) and application processing (inference engine). </a:t>
            </a:r>
            <a:endParaRPr lang="en-US" dirty="0">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6C9FBA1E-7E7D-4CCD-85AA-DCCD507F1D5A}"/>
              </a:ext>
            </a:extLst>
          </p:cNvPr>
          <p:cNvPicPr>
            <a:picLocks noChangeAspect="1"/>
          </p:cNvPicPr>
          <p:nvPr/>
        </p:nvPicPr>
        <p:blipFill>
          <a:blip r:embed="rId2"/>
          <a:stretch>
            <a:fillRect/>
          </a:stretch>
        </p:blipFill>
        <p:spPr>
          <a:xfrm>
            <a:off x="6096000" y="761628"/>
            <a:ext cx="6012178" cy="5334744"/>
          </a:xfrm>
          <a:prstGeom prst="rect">
            <a:avLst/>
          </a:prstGeom>
        </p:spPr>
      </p:pic>
    </p:spTree>
    <p:extLst>
      <p:ext uri="{BB962C8B-B14F-4D97-AF65-F5344CB8AC3E}">
        <p14:creationId xmlns:p14="http://schemas.microsoft.com/office/powerpoint/2010/main" val="26373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System Components</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a:lstStyle/>
          <a:p>
            <a:pPr algn="l" rtl="0" fontAlgn="base"/>
            <a:r>
              <a:rPr lang="en-US" sz="1800" b="1" i="0" dirty="0">
                <a:solidFill>
                  <a:srgbClr val="000000"/>
                </a:solidFill>
                <a:effectLst/>
                <a:latin typeface="Calibri" panose="020F0502020204030204" pitchFamily="34" charset="0"/>
                <a:cs typeface="Calibri" panose="020F0502020204030204" pitchFamily="34" charset="0"/>
              </a:rPr>
              <a:t>User interface</a:t>
            </a:r>
            <a:r>
              <a:rPr lang="en-US" sz="1800" b="0" i="0" dirty="0">
                <a:solidFill>
                  <a:srgbClr val="000000"/>
                </a:solidFill>
                <a:effectLst/>
                <a:latin typeface="Calibri" panose="020F0502020204030204" pitchFamily="34" charset="0"/>
                <a:cs typeface="Calibri" panose="020F0502020204030204" pitchFamily="34" charset="0"/>
              </a:rPr>
              <a:t> interacts to system user to get input data and to receive system generated output.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Data management</a:t>
            </a:r>
            <a:r>
              <a:rPr lang="en-US" sz="1800" b="0" i="0" dirty="0">
                <a:solidFill>
                  <a:srgbClr val="000000"/>
                </a:solidFill>
                <a:effectLst/>
                <a:latin typeface="Calibri" panose="020F0502020204030204" pitchFamily="34" charset="0"/>
                <a:cs typeface="Calibri" panose="020F0502020204030204" pitchFamily="34" charset="0"/>
              </a:rPr>
              <a:t> layer includes designing the knowledge base containing the rules and facts about various diseases.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Application processing </a:t>
            </a:r>
            <a:r>
              <a:rPr lang="en-US" sz="1800" b="0" i="0" dirty="0">
                <a:solidFill>
                  <a:srgbClr val="000000"/>
                </a:solidFill>
                <a:effectLst/>
                <a:latin typeface="Calibri" panose="020F0502020204030204" pitchFamily="34" charset="0"/>
                <a:cs typeface="Calibri" panose="020F0502020204030204" pitchFamily="34" charset="0"/>
              </a:rPr>
              <a:t>layer is concerned with input transformation, rule activation weight calculation, and the aggregation of the rules. </a:t>
            </a:r>
          </a:p>
          <a:p>
            <a:endParaRPr lang="en-US" dirty="0"/>
          </a:p>
          <a:p>
            <a:endParaRPr lang="en-US" dirty="0"/>
          </a:p>
        </p:txBody>
      </p:sp>
    </p:spTree>
    <p:extLst>
      <p:ext uri="{BB962C8B-B14F-4D97-AF65-F5344CB8AC3E}">
        <p14:creationId xmlns:p14="http://schemas.microsoft.com/office/powerpoint/2010/main" val="404533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Inference Procedures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vert="horz" lIns="0" tIns="0" rIns="0" bIns="0" rtlCol="0" anchor="t">
            <a:noAutofit/>
          </a:bodyPr>
          <a:lstStyle/>
          <a:p>
            <a:pPr algn="l" rtl="0" fontAlgn="base"/>
            <a:r>
              <a:rPr lang="en-US" sz="1800" b="0" i="0" dirty="0">
                <a:solidFill>
                  <a:srgbClr val="000000"/>
                </a:solidFill>
                <a:effectLst/>
                <a:latin typeface="Calibri"/>
                <a:ea typeface="Calibri"/>
                <a:cs typeface="Calibri"/>
              </a:rPr>
              <a:t>To diagnose the diseases, it is necessary to get the values of the signs and symptoms, collected from the experts.</a:t>
            </a:r>
          </a:p>
          <a:p>
            <a:pPr algn="l" rtl="0" fontAlgn="base"/>
            <a:r>
              <a:rPr lang="en-US" sz="1800" b="0" i="0" dirty="0">
                <a:solidFill>
                  <a:srgbClr val="000000"/>
                </a:solidFill>
                <a:effectLst/>
                <a:latin typeface="Calibri"/>
                <a:ea typeface="Calibri"/>
                <a:cs typeface="Calibri"/>
              </a:rPr>
              <a:t>These signs and symptoms are considered as the antecedent attributes of a rule. </a:t>
            </a:r>
          </a:p>
          <a:p>
            <a:pPr algn="l" rtl="0" fontAlgn="base"/>
            <a:r>
              <a:rPr lang="en-US" sz="1800" b="0" i="0" dirty="0">
                <a:solidFill>
                  <a:srgbClr val="000000"/>
                </a:solidFill>
                <a:effectLst/>
                <a:latin typeface="Calibri"/>
                <a:ea typeface="Calibri"/>
                <a:cs typeface="Calibri"/>
              </a:rPr>
              <a:t>The referential values of each antecedent attribute are “Severe”, “Mild” or “No.  </a:t>
            </a:r>
          </a:p>
          <a:p>
            <a:pPr algn="l" rtl="0" fontAlgn="base"/>
            <a:r>
              <a:rPr lang="en-US" sz="1800" b="0" i="0" dirty="0">
                <a:solidFill>
                  <a:srgbClr val="000000"/>
                </a:solidFill>
                <a:effectLst/>
                <a:latin typeface="Calibri"/>
                <a:ea typeface="Calibri"/>
                <a:cs typeface="Calibri"/>
              </a:rPr>
              <a:t>The system uses forward chaining to search from the rules until the rule is found where the if-clause is known to be true. </a:t>
            </a:r>
          </a:p>
          <a:p>
            <a:pPr algn="l" rtl="0" fontAlgn="base"/>
            <a:r>
              <a:rPr lang="en-US" sz="1800" b="0" i="0" dirty="0">
                <a:solidFill>
                  <a:srgbClr val="000000"/>
                </a:solidFill>
                <a:effectLst/>
                <a:latin typeface="Calibri"/>
                <a:ea typeface="Calibri"/>
                <a:cs typeface="Calibri"/>
              </a:rPr>
              <a:t>When such a rule is found, the process may conclude or forward to the then-clause for further inference. </a:t>
            </a:r>
          </a:p>
          <a:p>
            <a:pPr algn="l" rtl="0" fontAlgn="base"/>
            <a:endParaRPr lang="en-US" sz="2000" b="0" i="0" dirty="0">
              <a:solidFill>
                <a:srgbClr val="000000"/>
              </a:solidFill>
              <a:effectLst/>
              <a:latin typeface="Segoe UI" panose="020B0502040204020203" pitchFamily="34" charset="0"/>
            </a:endParaRPr>
          </a:p>
          <a:p>
            <a:endParaRPr lang="en-US" dirty="0"/>
          </a:p>
          <a:p>
            <a:endParaRPr lang="en-US" dirty="0"/>
          </a:p>
        </p:txBody>
      </p:sp>
      <p:pic>
        <p:nvPicPr>
          <p:cNvPr id="5" name="Audio Recording Apr 12, 2022 at 1:14:02 AM" descr="Audio Recording Apr 12, 2022 at 1:14:02 AM">
            <a:hlinkClick r:id="" action="ppaction://media"/>
            <a:extLst>
              <a:ext uri="{FF2B5EF4-FFF2-40B4-BE49-F238E27FC236}">
                <a16:creationId xmlns:a16="http://schemas.microsoft.com/office/drawing/2014/main" id="{CB0B0CED-22BB-534E-B9DC-15A18EC2E3BD}"/>
              </a:ext>
            </a:extLst>
          </p:cNvPr>
          <p:cNvPicPr>
            <a:picLocks noChangeAspect="1"/>
          </p:cNvPicPr>
          <p:nvPr>
            <a:audioFile r:link="rId1"/>
            <p:extLst>
              <p:ext uri="{DAA4B4D4-6D71-4841-9C94-3DE7FCFB9230}">
                <p14:media xmlns:p14="http://schemas.microsoft.com/office/powerpoint/2010/main" r:embed="rId2">
                  <p14:trim st="3521.8179" end="1951.4892"/>
                </p14:media>
              </p:ext>
            </p:extLst>
          </p:nvPr>
        </p:nvPicPr>
        <p:blipFill>
          <a:blip r:embed="rId4"/>
          <a:stretch>
            <a:fillRect/>
          </a:stretch>
        </p:blipFill>
        <p:spPr>
          <a:xfrm>
            <a:off x="10792067" y="5512581"/>
            <a:ext cx="812800" cy="812800"/>
          </a:xfrm>
          <a:prstGeom prst="rect">
            <a:avLst/>
          </a:prstGeom>
        </p:spPr>
      </p:pic>
    </p:spTree>
    <p:extLst>
      <p:ext uri="{BB962C8B-B14F-4D97-AF65-F5344CB8AC3E}">
        <p14:creationId xmlns:p14="http://schemas.microsoft.com/office/powerpoint/2010/main" val="387839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66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Knowledgebase Construction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2" y="2190887"/>
            <a:ext cx="10570505" cy="3879426"/>
          </a:xfrm>
        </p:spPr>
        <p:txBody>
          <a:bodyPr vert="horz" lIns="0" tIns="0" rIns="0" bIns="0" rtlCol="0" anchor="t">
            <a:noAutofit/>
          </a:bodyPr>
          <a:lstStyle/>
          <a:p>
            <a:pPr algn="l" rtl="0" fontAlgn="base"/>
            <a:r>
              <a:rPr lang="en-US" sz="1800" b="0" dirty="0">
                <a:solidFill>
                  <a:srgbClr val="000000"/>
                </a:solidFill>
                <a:effectLst/>
                <a:latin typeface="Calibri" panose="020F0502020204030204" pitchFamily="34" charset="0"/>
                <a:cs typeface="Calibri" panose="020F0502020204030204" pitchFamily="34" charset="0"/>
              </a:rPr>
              <a:t>Decision tree has been developed using knowledge acquisition. </a:t>
            </a:r>
          </a:p>
          <a:p>
            <a:pPr algn="l" rtl="0" fontAlgn="base"/>
            <a:r>
              <a:rPr lang="en-US" sz="1800" b="0" dirty="0">
                <a:solidFill>
                  <a:srgbClr val="000000"/>
                </a:solidFill>
                <a:effectLst/>
                <a:latin typeface="Calibri" panose="020F0502020204030204" pitchFamily="34" charset="0"/>
                <a:cs typeface="Calibri" panose="020F0502020204030204" pitchFamily="34" charset="0"/>
              </a:rPr>
              <a:t>The leaf nodes become the antecedent attributes of a rule and the parent node becomes its consequent attribute.  </a:t>
            </a:r>
            <a:endParaRPr lang="en-US" sz="1800" dirty="0">
              <a:latin typeface="Calibri" panose="020F0502020204030204" pitchFamily="34" charset="0"/>
              <a:cs typeface="Calibri" panose="020F0502020204030204" pitchFamily="34" charset="0"/>
            </a:endParaRPr>
          </a:p>
          <a:p>
            <a:pPr algn="l" rtl="0" fontAlgn="base"/>
            <a:endParaRPr lang="en-US" sz="1800" b="0" dirty="0">
              <a:solidFill>
                <a:srgbClr val="000000"/>
              </a:solidFill>
              <a:effectLst/>
              <a:latin typeface="Calibri" panose="020F0502020204030204" pitchFamily="34" charset="0"/>
              <a:cs typeface="Calibri" panose="020F0502020204030204" pitchFamily="34" charset="0"/>
            </a:endParaRPr>
          </a:p>
          <a:p>
            <a:pPr algn="l" rtl="0" fontAlgn="base"/>
            <a:r>
              <a:rPr lang="en-US" sz="1800" b="0" dirty="0">
                <a:solidFill>
                  <a:srgbClr val="000000"/>
                </a:solidFill>
                <a:effectLst/>
                <a:latin typeface="Calibri" panose="020F0502020204030204" pitchFamily="34" charset="0"/>
                <a:cs typeface="Calibri" panose="020F0502020204030204" pitchFamily="34" charset="0"/>
              </a:rPr>
              <a:t>The rule base shown </a:t>
            </a:r>
            <a:r>
              <a:rPr lang="en-US" sz="1800" dirty="0">
                <a:solidFill>
                  <a:srgbClr val="000000"/>
                </a:solidFill>
                <a:latin typeface="Calibri" panose="020F0502020204030204" pitchFamily="34" charset="0"/>
                <a:cs typeface="Calibri" panose="020F0502020204030204" pitchFamily="34" charset="0"/>
              </a:rPr>
              <a:t>in the figure </a:t>
            </a:r>
            <a:r>
              <a:rPr lang="en-US" sz="1800" b="0" dirty="0">
                <a:solidFill>
                  <a:srgbClr val="000000"/>
                </a:solidFill>
                <a:effectLst/>
                <a:latin typeface="Calibri" panose="020F0502020204030204" pitchFamily="34" charset="0"/>
                <a:cs typeface="Calibri" panose="020F0502020204030204" pitchFamily="34" charset="0"/>
              </a:rPr>
              <a:t>consists of 11 antecedent attributes namely, </a:t>
            </a:r>
          </a:p>
          <a:p>
            <a:pPr algn="l" rtl="0" fontAlgn="base"/>
            <a:r>
              <a:rPr lang="en-US" sz="1800" b="0" dirty="0">
                <a:solidFill>
                  <a:srgbClr val="000000"/>
                </a:solidFill>
                <a:effectLst/>
                <a:latin typeface="Calibri" panose="020F0502020204030204" pitchFamily="34" charset="0"/>
                <a:cs typeface="Calibri" panose="020F0502020204030204" pitchFamily="34" charset="0"/>
              </a:rPr>
              <a:t>A1, A2, A3… A11.</a:t>
            </a:r>
          </a:p>
          <a:p>
            <a:pPr algn="l" rtl="0" fontAlgn="base"/>
            <a:r>
              <a:rPr lang="en-US" sz="1800" b="0" dirty="0">
                <a:solidFill>
                  <a:srgbClr val="000000"/>
                </a:solidFill>
                <a:effectLst/>
                <a:latin typeface="Calibri" panose="020F0502020204030204" pitchFamily="34" charset="0"/>
                <a:cs typeface="Calibri" panose="020F0502020204030204" pitchFamily="34" charset="0"/>
              </a:rPr>
              <a:t>Each attribute has three referential values, namely severe (S), mild (M) and no symptoms (N). </a:t>
            </a:r>
          </a:p>
          <a:p>
            <a:pPr algn="l" rtl="0" fontAlgn="base"/>
            <a:r>
              <a:rPr lang="en-US" sz="1800" b="0" dirty="0">
                <a:solidFill>
                  <a:srgbClr val="000000"/>
                </a:solidFill>
                <a:effectLst/>
                <a:latin typeface="Calibri" panose="020F0502020204030204" pitchFamily="34" charset="0"/>
                <a:cs typeface="Calibri" panose="020F0502020204030204" pitchFamily="34" charset="0"/>
              </a:rPr>
              <a:t>So, the belief rule is written as, </a:t>
            </a:r>
          </a:p>
          <a:p>
            <a:pPr algn="l" rtl="0" fontAlgn="base"/>
            <a:r>
              <a:rPr lang="en-US" sz="1800" b="0" dirty="0">
                <a:solidFill>
                  <a:srgbClr val="000000"/>
                </a:solidFill>
                <a:effectLst/>
                <a:latin typeface="Calibri"/>
                <a:ea typeface="Calibri"/>
                <a:cs typeface="Calibri"/>
              </a:rPr>
              <a:t> 	R1: </a:t>
            </a:r>
            <a:r>
              <a:rPr lang="en-US" sz="1800" b="0" i="1" dirty="0">
                <a:solidFill>
                  <a:srgbClr val="000000"/>
                </a:solidFill>
                <a:effectLst/>
                <a:latin typeface="Calibri"/>
                <a:ea typeface="Calibri"/>
                <a:cs typeface="Calibri"/>
              </a:rPr>
              <a:t>IF Chest Pain is Severe AND Cough is Severe AND Restlessness is Mild AND … </a:t>
            </a:r>
          </a:p>
          <a:p>
            <a:pPr fontAlgn="base"/>
            <a:r>
              <a:rPr lang="en-US" sz="1800" i="1" dirty="0">
                <a:solidFill>
                  <a:srgbClr val="000000"/>
                </a:solidFill>
                <a:latin typeface="Calibri"/>
                <a:ea typeface="Calibri"/>
                <a:cs typeface="Calibri"/>
              </a:rPr>
              <a:t>        	</a:t>
            </a:r>
            <a:r>
              <a:rPr lang="en-US" sz="1800" b="0" i="1" dirty="0">
                <a:solidFill>
                  <a:srgbClr val="000000"/>
                </a:solidFill>
                <a:effectLst/>
                <a:latin typeface="Calibri"/>
                <a:ea typeface="Calibri"/>
                <a:cs typeface="Calibri"/>
              </a:rPr>
              <a:t>THEN { Disease identified is Asthma } </a:t>
            </a:r>
          </a:p>
          <a:p>
            <a:pPr algn="l" rtl="0" fontAlgn="base"/>
            <a:endParaRPr lang="en-US" b="0" i="0" dirty="0">
              <a:solidFill>
                <a:srgbClr val="000000"/>
              </a:solidFill>
              <a:effectLst/>
              <a:latin typeface="Segoe UI" panose="020B0502040204020203" pitchFamily="34" charset="0"/>
            </a:endParaRPr>
          </a:p>
          <a:p>
            <a:endParaRPr lang="en-US" dirty="0"/>
          </a:p>
        </p:txBody>
      </p:sp>
      <p:pic>
        <p:nvPicPr>
          <p:cNvPr id="2050" name="Picture 2">
            <a:extLst>
              <a:ext uri="{FF2B5EF4-FFF2-40B4-BE49-F238E27FC236}">
                <a16:creationId xmlns:a16="http://schemas.microsoft.com/office/drawing/2014/main" id="{EA11F9C0-64CB-49F8-AC7D-23F100E49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8267" y="3164774"/>
            <a:ext cx="27432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81EF8FB-3A8B-46D4-931D-BA168E751AF0}"/>
              </a:ext>
            </a:extLst>
          </p:cNvPr>
          <p:cNvPicPr>
            <a:picLocks noChangeAspect="1"/>
          </p:cNvPicPr>
          <p:nvPr/>
        </p:nvPicPr>
        <p:blipFill>
          <a:blip r:embed="rId5"/>
          <a:stretch>
            <a:fillRect/>
          </a:stretch>
        </p:blipFill>
        <p:spPr>
          <a:xfrm>
            <a:off x="9715104" y="4240612"/>
            <a:ext cx="1819529" cy="1819529"/>
          </a:xfrm>
          <a:prstGeom prst="rect">
            <a:avLst/>
          </a:prstGeom>
        </p:spPr>
      </p:pic>
      <p:pic>
        <p:nvPicPr>
          <p:cNvPr id="2" name="Audio Recording Apr 12, 2022 at 1:18:52 AM" descr="Audio Recording Apr 12, 2022 at 1:18:52 AM">
            <a:hlinkClick r:id="" action="ppaction://media"/>
            <a:extLst>
              <a:ext uri="{FF2B5EF4-FFF2-40B4-BE49-F238E27FC236}">
                <a16:creationId xmlns:a16="http://schemas.microsoft.com/office/drawing/2014/main" id="{B395DFE1-15A1-AE41-A37A-7CF808DD36F0}"/>
              </a:ext>
            </a:extLst>
          </p:cNvPr>
          <p:cNvPicPr>
            <a:picLocks noChangeAspect="1"/>
          </p:cNvPicPr>
          <p:nvPr>
            <a:audioFile r:link="rId1"/>
            <p:extLst>
              <p:ext uri="{DAA4B4D4-6D71-4841-9C94-3DE7FCFB9230}">
                <p14:media xmlns:p14="http://schemas.microsoft.com/office/powerpoint/2010/main" r:embed="rId2">
                  <p14:trim st="2601.9033" end="965.8083"/>
                </p14:media>
              </p:ext>
            </p:extLst>
          </p:nvPr>
        </p:nvPicPr>
        <p:blipFill>
          <a:blip r:embed="rId6"/>
          <a:stretch>
            <a:fillRect/>
          </a:stretch>
        </p:blipFill>
        <p:spPr>
          <a:xfrm>
            <a:off x="11218600" y="5792496"/>
            <a:ext cx="812800" cy="812800"/>
          </a:xfrm>
          <a:prstGeom prst="rect">
            <a:avLst/>
          </a:prstGeom>
        </p:spPr>
      </p:pic>
    </p:spTree>
    <p:extLst>
      <p:ext uri="{BB962C8B-B14F-4D97-AF65-F5344CB8AC3E}">
        <p14:creationId xmlns:p14="http://schemas.microsoft.com/office/powerpoint/2010/main" val="109089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DEMO</a:t>
            </a:r>
          </a:p>
        </p:txBody>
      </p:sp>
      <p:pic>
        <p:nvPicPr>
          <p:cNvPr id="4100" name="Picture 4" descr="Introducing Your Group Leader &amp; Co-Facilitators for Halifax &amp; Marshfield - MCOA Online">
            <a:extLst>
              <a:ext uri="{FF2B5EF4-FFF2-40B4-BE49-F238E27FC236}">
                <a16:creationId xmlns:a16="http://schemas.microsoft.com/office/drawing/2014/main" id="{ECEFCAA8-FA1F-4D98-AA39-9F22DCBF2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784" y="2388667"/>
            <a:ext cx="4430421" cy="3322816"/>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Apr 12, 2022 at 1:24:13 AM" descr="Audio Recording Apr 12, 2022 at 1:24:13 AM">
            <a:hlinkClick r:id="" action="ppaction://media"/>
            <a:extLst>
              <a:ext uri="{FF2B5EF4-FFF2-40B4-BE49-F238E27FC236}">
                <a16:creationId xmlns:a16="http://schemas.microsoft.com/office/drawing/2014/main" id="{03772448-CDAA-A142-807B-202546D3918F}"/>
              </a:ext>
            </a:extLst>
          </p:cNvPr>
          <p:cNvPicPr>
            <a:picLocks noChangeAspect="1"/>
          </p:cNvPicPr>
          <p:nvPr>
            <a:audioFile r:link="rId1"/>
            <p:extLst>
              <p:ext uri="{DAA4B4D4-6D71-4841-9C94-3DE7FCFB9230}">
                <p14:media xmlns:p14="http://schemas.microsoft.com/office/powerpoint/2010/main" r:embed="rId2">
                  <p14:trim st="722.2616" end="588.1476"/>
                </p14:media>
              </p:ext>
            </p:extLst>
          </p:nvPr>
        </p:nvPicPr>
        <p:blipFill>
          <a:blip r:embed="rId5"/>
          <a:stretch>
            <a:fillRect/>
          </a:stretch>
        </p:blipFill>
        <p:spPr>
          <a:xfrm>
            <a:off x="11088567" y="5711483"/>
            <a:ext cx="812800" cy="812800"/>
          </a:xfrm>
          <a:prstGeom prst="rect">
            <a:avLst/>
          </a:prstGeom>
        </p:spPr>
      </p:pic>
    </p:spTree>
    <p:extLst>
      <p:ext uri="{BB962C8B-B14F-4D97-AF65-F5344CB8AC3E}">
        <p14:creationId xmlns:p14="http://schemas.microsoft.com/office/powerpoint/2010/main" val="88425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D36D8C0A5043428C2DDE91E468A8B2" ma:contentTypeVersion="8" ma:contentTypeDescription="Create a new document." ma:contentTypeScope="" ma:versionID="efcfa5f582c6d5a95e8d927f3383a0d6">
  <xsd:schema xmlns:xsd="http://www.w3.org/2001/XMLSchema" xmlns:xs="http://www.w3.org/2001/XMLSchema" xmlns:p="http://schemas.microsoft.com/office/2006/metadata/properties" xmlns:ns2="b4d7c522-5109-4367-a306-f9dd1e06673b" targetNamespace="http://schemas.microsoft.com/office/2006/metadata/properties" ma:root="true" ma:fieldsID="cf644c5791a229f835a9162be5afe9df" ns2:_="">
    <xsd:import namespace="b4d7c522-5109-4367-a306-f9dd1e0667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d7c522-5109-4367-a306-f9dd1e066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B8416-9D2F-4BE1-A8C9-179E76FCA41E}">
  <ds:schemaRefs>
    <ds:schemaRef ds:uri="http://schemas.microsoft.com/sharepoint/v3/contenttype/forms"/>
  </ds:schemaRefs>
</ds:datastoreItem>
</file>

<file path=customXml/itemProps2.xml><?xml version="1.0" encoding="utf-8"?>
<ds:datastoreItem xmlns:ds="http://schemas.openxmlformats.org/officeDocument/2006/customXml" ds:itemID="{F72251A8-FFEC-4BB1-9324-F3EDDFEE0EE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C1BFF2-7AEF-479D-AC30-BBA8CA897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d7c522-5109-4367-a306-f9dd1e0667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171</TotalTime>
  <Words>578</Words>
  <Application>Microsoft Macintosh PowerPoint</Application>
  <PresentationFormat>Widescreen</PresentationFormat>
  <Paragraphs>53</Paragraphs>
  <Slides>10</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Segoe UI</vt:lpstr>
      <vt:lpstr>Wingdings</vt:lpstr>
      <vt:lpstr>Theme1</vt:lpstr>
      <vt:lpstr>Disease Prognosis Expert System</vt:lpstr>
      <vt:lpstr>Introduction</vt:lpstr>
      <vt:lpstr>Technology Stack</vt:lpstr>
      <vt:lpstr>Knowledge Sources &amp; Knowledge Acquisition </vt:lpstr>
      <vt:lpstr>Knowledge Design &amp; Engineering </vt:lpstr>
      <vt:lpstr>System Components</vt:lpstr>
      <vt:lpstr>Inference Procedures </vt:lpstr>
      <vt:lpstr>Knowledgebase Construction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Prognosis Expert System</dc:title>
  <dc:creator>vaibhavi thakkar</dc:creator>
  <cp:lastModifiedBy>Raut, Shrutika</cp:lastModifiedBy>
  <cp:revision>42</cp:revision>
  <dcterms:created xsi:type="dcterms:W3CDTF">2022-04-10T22:54:00Z</dcterms:created>
  <dcterms:modified xsi:type="dcterms:W3CDTF">2022-04-12T05:25:04Z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0x010100E0D36D8C0A5043428C2DDE91E468A8B2</vt:lpwstr>
  </property>
  <property fmtid="{D5CDD505-2E9C-101B-9397-08002B2CF9AE}" pid="3" name="ICV">
    <vt:lpwstr>91F93D7FB1554CC1B0EB0CE36A61EAF6</vt:lpwstr>
  </property>
  <property fmtid="{D5CDD505-2E9C-101B-9397-08002B2CF9AE}" pid="4" name="KSOProductBuildVer">
    <vt:lpwstr>1033-11.2.0.11074</vt:lpwstr>
  </property>
</Properties>
</file>