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7" r:id="rId7"/>
    <p:sldId id="268" r:id="rId8"/>
    <p:sldId id="266" r:id="rId9"/>
    <p:sldId id="257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Seasonality</a:t>
            </a:r>
            <a:r>
              <a:rPr lang="en-US" sz="1600" b="1" baseline="0" dirty="0"/>
              <a:t> of Missing Persons' Disappearance</a:t>
            </a:r>
          </a:p>
          <a:p>
            <a:pPr>
              <a:defRPr/>
            </a:pPr>
            <a:endParaRPr lang="en-US" sz="1600" b="1" baseline="0" dirty="0"/>
          </a:p>
          <a:p>
            <a:pPr>
              <a:defRPr/>
            </a:pP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MissingMonthly!$B$2:$B$13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MissingMonthly!$C$2:$C$13</c:f>
              <c:numCache>
                <c:formatCode>General</c:formatCode>
                <c:ptCount val="12"/>
                <c:pt idx="0">
                  <c:v>-6.5134353403877299E-3</c:v>
                </c:pt>
                <c:pt idx="1">
                  <c:v>-2.5234988763908852</c:v>
                </c:pt>
                <c:pt idx="2">
                  <c:v>-1.4903844030822881</c:v>
                </c:pt>
                <c:pt idx="3">
                  <c:v>-1.9108145106091854</c:v>
                </c:pt>
                <c:pt idx="4">
                  <c:v>1.0902607582080144</c:v>
                </c:pt>
                <c:pt idx="5">
                  <c:v>2.3891854893908153</c:v>
                </c:pt>
                <c:pt idx="6">
                  <c:v>2.1870349517564129</c:v>
                </c:pt>
                <c:pt idx="7">
                  <c:v>1.7999381775629146</c:v>
                </c:pt>
                <c:pt idx="8">
                  <c:v>-0.81081451060918752</c:v>
                </c:pt>
                <c:pt idx="9">
                  <c:v>-1.0065134353403877</c:v>
                </c:pt>
                <c:pt idx="10">
                  <c:v>0.12251882272421355</c:v>
                </c:pt>
                <c:pt idx="11">
                  <c:v>-7.1029564372587117E-2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8-4DA4-B9CA-E541E97F3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1884288"/>
        <c:axId val="1223046720"/>
      </c:radarChart>
      <c:catAx>
        <c:axId val="123188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046720"/>
        <c:crosses val="autoZero"/>
        <c:auto val="1"/>
        <c:lblAlgn val="ctr"/>
        <c:lblOffset val="100"/>
        <c:noMultiLvlLbl val="0"/>
      </c:catAx>
      <c:valAx>
        <c:axId val="122304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88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F8B5-C13B-4626-B1EF-7F239F32E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5BD1D-0F89-4F52-A6E7-A52E4CFA8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62F5-9F88-4B5B-A50B-2FDAB8D8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F5DB-62A0-4EA3-B407-B83D1CF1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6D04-FC59-404F-868D-44FB4637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A14C-697D-4648-89FA-E97DF275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C8527-2846-4CA3-803C-2A24DDF0D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31A5-ECDB-478B-9FE1-225DA80E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440F-A769-4022-9E37-D3EA71B5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E6F7-A136-4135-807B-CC725B2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0F0DA-2656-48F2-BEDD-2ED173194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E32C-669A-4126-A0F2-E9B2D6D1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494A-68D8-48BA-B81D-CB4A62C3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45DF-EEA0-47E8-B418-19793D0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5999-051E-4D27-8F39-572F2AA9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2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B13B-7C38-4997-BDAA-C1556276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7938-AA55-4A4A-A4A8-94FEA41D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292F-3701-404F-AB98-9D94F36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80C2-4B7A-44BF-9DA6-CECBB295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B47F-55F4-476E-A485-96AE3433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0BB-A023-4DF2-AD54-DE6A84DE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2F2B-D117-4650-8942-F2FC7E88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51BB-8A83-4BFC-8DD8-2E50D783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0C48-2FB6-46A8-870E-51D84A0D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2329F-8880-4233-B3CA-C4D7447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27BD-92C5-44EE-939E-3C92877C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410F-35EC-427B-9596-CBFE87C5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3E850-B11A-4A0A-8D3B-7160AF00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BCF8B-4380-419B-B48D-B2443FC2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D938-164B-4831-994A-33C6B009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DD2F-7D0E-46F6-8972-F57D7A4E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1B6B-0CB6-45E2-AD0E-DD6F9585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BC06D-D2FC-4197-BA36-B5A3E82B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08B6-8E20-4A11-88CA-B43984361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F53BD-3B8D-4063-A520-68BEB738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1E9D3-68C5-4265-932B-B9954531D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4B2F3-94B4-4D66-A4D3-0C0B0677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35479-A3D3-4D99-9E0C-0E397B3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66FB1-9485-4D04-8135-18BD9097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8236-29D7-42F4-B4D1-22FAA3AC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6CB88-5640-4467-9321-832A9886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7462-09DE-43DD-9C84-64711E0F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01EB-2241-4E0E-BEA0-8F2282B8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491B-9CA6-4E63-8610-078C3DD3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F9195-0494-4A48-83E4-A1433A40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B8EE6-73BE-458C-9655-EBC8278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3832-37B0-4B39-A717-0EE65E0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D17B-9362-465A-8209-EC26915F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9A784-F933-4CC1-98FD-C859B31DD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E2AA-1475-46CC-B3F2-57A16BDD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35BA-88A9-4482-9FA5-E869F15C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60A9-7E34-48A5-83AF-55878E34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E978-94C1-4CEA-8CC9-6F10EE21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9C7D6-6862-4BC8-95FF-20160AF0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6A2E-D6FB-4CBA-B7EF-65D69B78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93D8-4944-46E2-866E-F73F7BA1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82AA-A8E8-40DB-94EB-5685DE9B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5F19-A5E2-45FA-A482-EFB0FCD0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F014E-B18F-47C5-B086-0FB617A9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83F75-D175-4FD5-A554-466BF92A9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4956-7603-40A4-89E5-07CFEDEB7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E713-9965-46E4-9115-3AA0F54642E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5962-0717-4BD5-9AF3-F65BD5CA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BF1A-6B23-42A4-8CE6-7CBBFCE80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9004-B539-4D9B-9F17-58DFA2EA4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816A0-7D73-4C92-BBE2-F9172BA73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Missing Persons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A951C-99AB-4C02-A85F-F3150E1BE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7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41A8-F02C-4EA3-B635-26C6736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Persons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F416-DD6D-431E-B319-805F4883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following are samples of choropleths available for decades ending each year from 1977 through 2017.</a:t>
            </a:r>
          </a:p>
          <a:p>
            <a:r>
              <a:rPr lang="en-US" dirty="0"/>
              <a:t>Based on rate of missing persons per population</a:t>
            </a:r>
          </a:p>
          <a:p>
            <a:r>
              <a:rPr lang="en-US" dirty="0"/>
              <a:t>The colors range from red to blue, </a:t>
            </a:r>
          </a:p>
          <a:p>
            <a:pPr lvl="1"/>
            <a:r>
              <a:rPr lang="en-US" dirty="0"/>
              <a:t>Red being over 10 times the national average rate.</a:t>
            </a:r>
          </a:p>
          <a:p>
            <a:pPr lvl="1"/>
            <a:r>
              <a:rPr lang="en-US" dirty="0"/>
              <a:t>Blue is less than 30% of the national average rate.</a:t>
            </a:r>
          </a:p>
          <a:p>
            <a:pPr lvl="1"/>
            <a:r>
              <a:rPr lang="en-US" dirty="0"/>
              <a:t>A logarithmic scale was used, since Alaska would have dominated any linear scale.</a:t>
            </a:r>
          </a:p>
          <a:p>
            <a:r>
              <a:rPr lang="en-US" dirty="0"/>
              <a:t>Alaska is the biggest outlier</a:t>
            </a:r>
          </a:p>
          <a:p>
            <a:r>
              <a:rPr lang="en-US" dirty="0"/>
              <a:t>The less populated western areas tend to have higher rates</a:t>
            </a:r>
          </a:p>
          <a:p>
            <a:r>
              <a:rPr lang="en-US" dirty="0"/>
              <a:t>Arizona has been steadily rising in missing persons</a:t>
            </a:r>
          </a:p>
        </p:txBody>
      </p:sp>
    </p:spTree>
    <p:extLst>
      <p:ext uri="{BB962C8B-B14F-4D97-AF65-F5344CB8AC3E}">
        <p14:creationId xmlns:p14="http://schemas.microsoft.com/office/powerpoint/2010/main" val="239081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7ABD6-5754-4985-9F02-53AC2FA6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1645920"/>
            <a:ext cx="9483634" cy="52120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71863C6-2B30-41E0-97D4-376C26E3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Persons Rate - Decade Ending 1977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340B8-97E0-456F-8E5A-D1C41DE9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169-BA15-43BB-902D-506C35BB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Persons Rate - Decade Ending 1997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16C1D-4EE9-446E-9F7A-5C62EF32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6" y="1825624"/>
            <a:ext cx="832104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4FFD-EF0A-4E90-80A2-B85D241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Persons Rate - Decade Ending 2017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7D27B-CFC6-4C56-A448-E532B8511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1825625"/>
            <a:ext cx="8752114" cy="477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F85-3B6B-4B1A-8D7A-5C0A4BC4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Deal with Missing Persons???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109A-7B01-4F16-82F4-C44C4608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99% of missing persons are found or return home within 48 hours. </a:t>
            </a:r>
          </a:p>
          <a:p>
            <a:r>
              <a:rPr lang="en-US" dirty="0"/>
              <a:t>A person remains on the missing persons file until they are found dead or alive.</a:t>
            </a:r>
          </a:p>
          <a:p>
            <a:r>
              <a:rPr lang="en-US" dirty="0"/>
              <a:t>The missing persons file has information into 2018, but we limited it through 2017.</a:t>
            </a:r>
          </a:p>
        </p:txBody>
      </p:sp>
    </p:spTree>
    <p:extLst>
      <p:ext uri="{BB962C8B-B14F-4D97-AF65-F5344CB8AC3E}">
        <p14:creationId xmlns:p14="http://schemas.microsoft.com/office/powerpoint/2010/main" val="14512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F719-B0A4-436E-A636-199672F5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0A07-D488-4D28-94A0-0706EC7A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&lt;Line Graph of Missing Persons By Gender and Year of Disappearance&gt;</a:t>
            </a:r>
          </a:p>
        </p:txBody>
      </p:sp>
    </p:spTree>
    <p:extLst>
      <p:ext uri="{BB962C8B-B14F-4D97-AF65-F5344CB8AC3E}">
        <p14:creationId xmlns:p14="http://schemas.microsoft.com/office/powerpoint/2010/main" val="373021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61DA-F070-428B-859F-42C51BF2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E54E-9604-45D7-9DF5-D3BB73F1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csv files for missing persons data and population data.</a:t>
            </a:r>
          </a:p>
          <a:p>
            <a:r>
              <a:rPr lang="en-US" dirty="0"/>
              <a:t>Combine, transform, parse and map data into formats for specific analyses.</a:t>
            </a:r>
          </a:p>
          <a:p>
            <a:pPr lvl="1">
              <a:buFontTx/>
              <a:buChar char="-"/>
            </a:pPr>
            <a:r>
              <a:rPr lang="en-US" dirty="0"/>
              <a:t>Identified null values to be removed</a:t>
            </a:r>
          </a:p>
          <a:p>
            <a:pPr lvl="1">
              <a:buFontTx/>
              <a:buChar char="-"/>
            </a:pPr>
            <a:r>
              <a:rPr lang="en-US" dirty="0"/>
              <a:t>Removed unnecessary columns</a:t>
            </a:r>
          </a:p>
          <a:p>
            <a:pPr lvl="1">
              <a:buFontTx/>
              <a:buChar char="-"/>
            </a:pPr>
            <a:r>
              <a:rPr lang="en-US" dirty="0"/>
              <a:t>Limited some data to 1990 forward due to 15 million rows of </a:t>
            </a:r>
            <a:r>
              <a:rPr lang="en-US" dirty="0" err="1"/>
              <a:t>datat</a:t>
            </a:r>
            <a:endParaRPr lang="en-US" dirty="0"/>
          </a:p>
          <a:p>
            <a:r>
              <a:rPr lang="en-US" dirty="0"/>
              <a:t>Schema developed in </a:t>
            </a:r>
            <a:r>
              <a:rPr lang="en-US" dirty="0" err="1"/>
              <a:t>postgres</a:t>
            </a:r>
            <a:r>
              <a:rPr lang="en-US" dirty="0"/>
              <a:t> for further filtering.</a:t>
            </a:r>
          </a:p>
          <a:p>
            <a:r>
              <a:rPr lang="en-US" dirty="0"/>
              <a:t>Flask app created to render html and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r>
              <a:rPr lang="en-US" dirty="0"/>
              <a:t>Choropleth colors were pre-computed rather than numbers being used for each state for each year to speed up the data updates</a:t>
            </a:r>
          </a:p>
        </p:txBody>
      </p:sp>
    </p:spTree>
    <p:extLst>
      <p:ext uri="{BB962C8B-B14F-4D97-AF65-F5344CB8AC3E}">
        <p14:creationId xmlns:p14="http://schemas.microsoft.com/office/powerpoint/2010/main" val="117140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3B38-6B47-4132-87DC-30F6474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CFC0-1B44-4547-8D17-04C55429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Bar Chart of Missing Persons by Gender &gt;</a:t>
            </a:r>
          </a:p>
        </p:txBody>
      </p:sp>
    </p:spTree>
    <p:extLst>
      <p:ext uri="{BB962C8B-B14F-4D97-AF65-F5344CB8AC3E}">
        <p14:creationId xmlns:p14="http://schemas.microsoft.com/office/powerpoint/2010/main" val="372541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7C32-052C-407A-AF74-1FB3253D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337C-12FA-40AA-B0E6-8FF466F6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&lt;Bar Chart of missing persons by race&gt;</a:t>
            </a:r>
          </a:p>
        </p:txBody>
      </p:sp>
    </p:spTree>
    <p:extLst>
      <p:ext uri="{BB962C8B-B14F-4D97-AF65-F5344CB8AC3E}">
        <p14:creationId xmlns:p14="http://schemas.microsoft.com/office/powerpoint/2010/main" val="36760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AAF1-CFA8-44F3-94FC-A2822DF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FAE0-01B6-4DC7-B78C-ABC592AA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&lt;Bar chart of missing persons by age group.&gt;</a:t>
            </a:r>
          </a:p>
        </p:txBody>
      </p:sp>
    </p:spTree>
    <p:extLst>
      <p:ext uri="{BB962C8B-B14F-4D97-AF65-F5344CB8AC3E}">
        <p14:creationId xmlns:p14="http://schemas.microsoft.com/office/powerpoint/2010/main" val="193752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9B7D-D4C4-44CC-9330-D6B3BC62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E620-ACA9-4D5C-9751-3BF9A00C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Learning to load </a:t>
            </a:r>
            <a:r>
              <a:rPr lang="en-US" dirty="0" err="1"/>
              <a:t>fwf</a:t>
            </a:r>
            <a:r>
              <a:rPr lang="en-US" dirty="0"/>
              <a:t> file with no heading</a:t>
            </a:r>
          </a:p>
          <a:p>
            <a:r>
              <a:rPr lang="en-US" dirty="0"/>
              <a:t>Population data had numbers representing values, such as 1 = Male, 2= Female…making the data difficult to analyze, and for this reason we had to replace the numerical values with the true value. We assume this was done to reduce space.</a:t>
            </a:r>
          </a:p>
          <a:p>
            <a:r>
              <a:rPr lang="en-US" dirty="0"/>
              <a:t>Flask errors that resulted from null values called by improper </a:t>
            </a:r>
            <a:r>
              <a:rPr lang="en-US" dirty="0" err="1"/>
              <a:t>sql</a:t>
            </a:r>
            <a:r>
              <a:rPr lang="en-US" dirty="0"/>
              <a:t> joins.</a:t>
            </a:r>
          </a:p>
          <a:p>
            <a:r>
              <a:rPr lang="en-US" dirty="0"/>
              <a:t>Census data changing formats and information during the study period, resulting in limited probability comparisons.</a:t>
            </a:r>
          </a:p>
          <a:p>
            <a:r>
              <a:rPr lang="en-US" dirty="0"/>
              <a:t>Different files using different descriptors for the same item (e.g. Native American vs. Native Indian)</a:t>
            </a:r>
          </a:p>
          <a:p>
            <a:r>
              <a:rPr lang="en-US" dirty="0"/>
              <a:t>Radar Chart (</a:t>
            </a:r>
            <a:r>
              <a:rPr lang="en-US" dirty="0" err="1"/>
              <a:t>Chartjs</a:t>
            </a:r>
            <a:r>
              <a:rPr lang="en-US" dirty="0"/>
              <a:t> library) loading library issues – needed </a:t>
            </a:r>
            <a:r>
              <a:rPr lang="en-US" dirty="0" err="1"/>
              <a:t>npm</a:t>
            </a:r>
            <a:r>
              <a:rPr lang="en-US" dirty="0"/>
              <a:t> or bower to install. Pip nor </a:t>
            </a:r>
            <a:r>
              <a:rPr lang="en-US" dirty="0" err="1"/>
              <a:t>conda</a:t>
            </a:r>
            <a:r>
              <a:rPr lang="en-US" dirty="0"/>
              <a:t> installs worked.  </a:t>
            </a:r>
          </a:p>
          <a:p>
            <a:r>
              <a:rPr lang="en-US" dirty="0"/>
              <a:t>Choropleth map of missing number per states was giving correct results for all but 2 states; we were never able to figure out why the fill colors were skipped for these 2 states (TN and VA).</a:t>
            </a:r>
          </a:p>
        </p:txBody>
      </p:sp>
    </p:spTree>
    <p:extLst>
      <p:ext uri="{BB962C8B-B14F-4D97-AF65-F5344CB8AC3E}">
        <p14:creationId xmlns:p14="http://schemas.microsoft.com/office/powerpoint/2010/main" val="265149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635FF4-B581-4099-928B-117F746AF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869173"/>
              </p:ext>
            </p:extLst>
          </p:nvPr>
        </p:nvGraphicFramePr>
        <p:xfrm>
          <a:off x="3196992" y="483326"/>
          <a:ext cx="5462546" cy="52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557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483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Missing Persons in the USA</vt:lpstr>
      <vt:lpstr>What’s the Deal with Missing Persons???</vt:lpstr>
      <vt:lpstr>PowerPoint Presentation</vt:lpstr>
      <vt:lpstr>Data Munging</vt:lpstr>
      <vt:lpstr>PowerPoint Presentation</vt:lpstr>
      <vt:lpstr>PowerPoint Presentation</vt:lpstr>
      <vt:lpstr>PowerPoint Presentation</vt:lpstr>
      <vt:lpstr>Challenges</vt:lpstr>
      <vt:lpstr>PowerPoint Presentation</vt:lpstr>
      <vt:lpstr>Missing Persons by State</vt:lpstr>
      <vt:lpstr>Missing Persons Rate - Decade Ending 1977 </vt:lpstr>
      <vt:lpstr>Missing Persons Rate - Decade Ending 1997 </vt:lpstr>
      <vt:lpstr>Missing Persons Rate - Decade Ending 2017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Persons in the USA</dc:title>
  <dc:creator>Randall Stevenson</dc:creator>
  <cp:lastModifiedBy>Randall Stevenson</cp:lastModifiedBy>
  <cp:revision>7</cp:revision>
  <dcterms:created xsi:type="dcterms:W3CDTF">2020-05-31T15:25:39Z</dcterms:created>
  <dcterms:modified xsi:type="dcterms:W3CDTF">2020-06-01T05:02:10Z</dcterms:modified>
</cp:coreProperties>
</file>