
<file path=[Content_Types].xml><?xml version="1.0" encoding="utf-8"?>
<Types xmlns="http://schemas.openxmlformats.org/package/2006/content-types">
  <Override PartName="/_rels/.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7.png" ContentType="image/png"/>
  <Override PartName="/ppt/media/image4.jpeg" ContentType="image/jpe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LevelClick to 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2" name="PlaceHolder 3"/>
          <p:cNvSpPr>
            <a:spLocks noGrp="1"/>
          </p:cNvSpPr>
          <p:nvPr>
            <p:ph type="dt"/>
          </p:nvPr>
        </p:nvSpPr>
        <p:spPr>
          <a:xfrm>
            <a:off x="838080" y="6356520"/>
            <a:ext cx="2742840" cy="364680"/>
          </a:xfrm>
          <a:prstGeom prst="rect">
            <a:avLst/>
          </a:prstGeom>
        </p:spPr>
        <p:txBody>
          <a:bodyPr anchor="ctr"/>
          <a:p>
            <a:pPr>
              <a:lnSpc>
                <a:spcPct val="100000"/>
              </a:lnSpc>
            </a:pPr>
            <a:r>
              <a:rPr b="0" lang="en-GB" sz="1200" spc="-1" strike="noStrike">
                <a:solidFill>
                  <a:srgbClr val="8b8b8b"/>
                </a:solidFill>
                <a:uFill>
                  <a:solidFill>
                    <a:srgbClr val="ffffff"/>
                  </a:solidFill>
                </a:uFill>
                <a:latin typeface="Calibri"/>
              </a:rPr>
              <a:t>05/11/17</a:t>
            </a:r>
            <a:endParaRPr b="0" lang="en-GB"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p>
            <a:pPr algn="r">
              <a:lnSpc>
                <a:spcPct val="100000"/>
              </a:lnSpc>
            </a:pPr>
            <a:fld id="{646217A3-0C55-41B2-9C95-084245B511D9}" type="slidenum">
              <a:rPr b="0" lang="en-GB" sz="1200" spc="-1" strike="noStrike">
                <a:solidFill>
                  <a:srgbClr val="8b8b8b"/>
                </a:solidFill>
                <a:uFill>
                  <a:solidFill>
                    <a:srgbClr val="ffffff"/>
                  </a:solidFill>
                </a:uFill>
                <a:latin typeface="Calibri"/>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hyperlink" Target="https://start.spring.io/" TargetMode="External"/><Relationship Id="rId2" Type="http://schemas.openxmlformats.org/officeDocument/2006/relationships/hyperlink" Target="https://start.spring.io/" TargetMode="External"/><Relationship Id="rId3" Type="http://schemas.openxmlformats.org/officeDocument/2006/relationships/hyperlink" Target="https://start.spring.io/" TargetMode="External"/><Relationship Id="rId4"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hyperlink" Target="https://www.digitalocean.com/community/tutorials/an-introduction-to-oauth-2" TargetMode="External"/><Relationship Id="rId2" Type="http://schemas.openxmlformats.org/officeDocument/2006/relationships/hyperlink" Target="https://www.digitalocean.com/community/tutorials/an-introduction-to-oauth-2" TargetMode="External"/><Relationship Id="rId3" Type="http://schemas.openxmlformats.org/officeDocument/2006/relationships/hyperlink" Target="http://websystique.com/spring-security/secure-spring-rest-api-using-oauth2/" TargetMode="External"/><Relationship Id="rId4" Type="http://schemas.openxmlformats.org/officeDocument/2006/relationships/hyperlink" Target="http://websystique.com/spring-security/secure-spring-rest-api-using-oauth2/" TargetMode="External"/><Relationship Id="rId5"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hyperlink" Target="https://docs.spring.io/spring-boot/docs/current-SNAPSHOT/reference/htmlsingle/#getting-started-first-application-auto-configuration" TargetMode="External"/><Relationship Id="rId2" Type="http://schemas.openxmlformats.org/officeDocument/2006/relationships/hyperlink" Target="http://o7planning.org/vi/10773/restful-web-service-la-gi" TargetMode="External"/><Relationship Id="rId3" Type="http://schemas.openxmlformats.org/officeDocument/2006/relationships/hyperlink" Target="https://www.digitalocean.com/community/tutorials/an-introduction-to-oauth-2" TargetMode="External"/><Relationship Id="rId4" Type="http://schemas.openxmlformats.org/officeDocument/2006/relationships/hyperlink" Target="https://www.digitalocean.com/community/tutorials/an-introduction-to-oauth-2" TargetMode="External"/><Relationship Id="rId5" Type="http://schemas.openxmlformats.org/officeDocument/2006/relationships/hyperlink" Target="http://websystique.com/spring-security/secure-spring-rest-api-using-oauth2/" TargetMode="External"/><Relationship Id="rId6" Type="http://schemas.openxmlformats.org/officeDocument/2006/relationships/hyperlink" Target="http://websystique.com/spring-security/secure-spring-rest-api-using-oauth2/" TargetMode="External"/><Relationship Id="rId7"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838080" y="365040"/>
            <a:ext cx="10515240" cy="1325160"/>
          </a:xfrm>
          <a:prstGeom prst="rect">
            <a:avLst/>
          </a:prstGeom>
          <a:noFill/>
          <a:ln>
            <a:noFill/>
          </a:ln>
        </p:spPr>
        <p:txBody>
          <a:bodyPr anchor="ctr"/>
          <a:p>
            <a:pPr algn="ctr">
              <a:lnSpc>
                <a:spcPct val="100000"/>
              </a:lnSpc>
            </a:pPr>
            <a:r>
              <a:rPr b="0" lang="en-US" sz="3600" spc="-1" strike="noStrike">
                <a:solidFill>
                  <a:srgbClr val="000000"/>
                </a:solidFill>
                <a:uFill>
                  <a:solidFill>
                    <a:srgbClr val="ffffff"/>
                  </a:solidFill>
                </a:uFill>
                <a:latin typeface="Times New Roman"/>
              </a:rPr>
              <a:t>Tạo RESTful services với java</a:t>
            </a:r>
            <a:endParaRPr b="0" lang="en-US" sz="1800" spc="-1" strike="noStrike">
              <a:solidFill>
                <a:srgbClr val="000000"/>
              </a:solidFill>
              <a:uFill>
                <a:solidFill>
                  <a:srgbClr val="ffffff"/>
                </a:solidFill>
              </a:uFill>
              <a:latin typeface="Calibri"/>
            </a:endParaRPr>
          </a:p>
        </p:txBody>
      </p:sp>
      <p:sp>
        <p:nvSpPr>
          <p:cNvPr id="40" name="TextShape 2"/>
          <p:cNvSpPr txBox="1"/>
          <p:nvPr/>
        </p:nvSpPr>
        <p:spPr>
          <a:xfrm>
            <a:off x="838080" y="1825560"/>
            <a:ext cx="10515240" cy="4350960"/>
          </a:xfrm>
          <a:prstGeom prst="rect">
            <a:avLst/>
          </a:prstGeom>
          <a:noFill/>
          <a:ln>
            <a:noFill/>
          </a:ln>
        </p:spPr>
        <p:txBody>
          <a:bodyPr/>
          <a:p>
            <a:pPr>
              <a:lnSpc>
                <a:spcPct val="100000"/>
              </a:lnSpc>
            </a:pPr>
            <a:r>
              <a:rPr b="0" lang="en-US" sz="2800" spc="-1" strike="noStrike">
                <a:solidFill>
                  <a:srgbClr val="000000"/>
                </a:solidFill>
                <a:uFill>
                  <a:solidFill>
                    <a:srgbClr val="ffffff"/>
                  </a:solidFill>
                </a:uFill>
                <a:latin typeface="Times New Roman"/>
              </a:rPr>
              <a:t>1. Web service là gì ?</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Times New Roman"/>
              </a:rPr>
              <a:t>2. </a:t>
            </a:r>
            <a:r>
              <a:rPr b="0" lang="en-US" sz="2800" spc="-1" strike="noStrike">
                <a:solidFill>
                  <a:srgbClr val="000000"/>
                </a:solidFill>
                <a:uFill>
                  <a:solidFill>
                    <a:srgbClr val="ffffff"/>
                  </a:solidFill>
                </a:uFill>
                <a:latin typeface="Calibri"/>
              </a:rPr>
              <a:t>REST</a:t>
            </a:r>
            <a:r>
              <a:rPr b="0" lang="en-US" sz="2800" spc="-1" strike="noStrike">
                <a:solidFill>
                  <a:srgbClr val="000000"/>
                </a:solidFill>
                <a:uFill>
                  <a:solidFill>
                    <a:srgbClr val="ffffff"/>
                  </a:solidFill>
                </a:uFill>
                <a:latin typeface="Times New Roman"/>
              </a:rPr>
              <a:t>ful webservice là gì ?</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Times New Roman"/>
              </a:rPr>
              <a:t>3. Tạo RESTful webservice với spring-boot</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Sử dụng các giao thức Http ở spring-boot</a:t>
            </a:r>
            <a:endParaRPr b="0" lang="en-US" sz="1800" spc="-1" strike="noStrike">
              <a:solidFill>
                <a:srgbClr val="000000"/>
              </a:solidFill>
              <a:uFill>
                <a:solidFill>
                  <a:srgbClr val="ffffff"/>
                </a:solidFill>
              </a:uFill>
              <a:latin typeface="Calibri"/>
            </a:endParaRPr>
          </a:p>
        </p:txBody>
      </p:sp>
      <p:sp>
        <p:nvSpPr>
          <p:cNvPr id="62" name="TextShape 2"/>
          <p:cNvSpPr txBox="1"/>
          <p:nvPr/>
        </p:nvSpPr>
        <p:spPr>
          <a:xfrm>
            <a:off x="75564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rPr>
              <a:t>Với http put dùng  anotation  @PutMapping(“tên của url”) hoặc @ RequestMapping(value=“tên của url”,method= RequestMethod.PUT)</a:t>
            </a:r>
            <a:endParaRPr b="0" lang="en-US" sz="2800" spc="-1" strike="noStrike">
              <a:solidFill>
                <a:srgbClr val="000000"/>
              </a:solidFill>
              <a:uFill>
                <a:solidFill>
                  <a:srgbClr val="ffffff"/>
                </a:solidFill>
              </a:uFill>
              <a:latin typeface="Calibri"/>
            </a:endParaRPr>
          </a:p>
        </p:txBody>
      </p:sp>
      <p:pic>
        <p:nvPicPr>
          <p:cNvPr id="63" name="Picture 3" descr=""/>
          <p:cNvPicPr/>
          <p:nvPr/>
        </p:nvPicPr>
        <p:blipFill>
          <a:blip r:embed="rId1"/>
          <a:stretch/>
        </p:blipFill>
        <p:spPr>
          <a:xfrm>
            <a:off x="1234800" y="2949120"/>
            <a:ext cx="9866160" cy="32274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Sử dụng các giao thức Http ở spring-boot</a:t>
            </a:r>
            <a:endParaRPr b="0" lang="en-US" sz="1800" spc="-1" strike="noStrike">
              <a:solidFill>
                <a:srgbClr val="000000"/>
              </a:solidFill>
              <a:uFill>
                <a:solidFill>
                  <a:srgbClr val="ffffff"/>
                </a:solidFill>
              </a:uFill>
              <a:latin typeface="Calibri"/>
            </a:endParaRPr>
          </a:p>
        </p:txBody>
      </p:sp>
      <p:sp>
        <p:nvSpPr>
          <p:cNvPr id="65"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rPr>
              <a:t>Với http delete dùng  anotation  @DeleteMapping(“tên của url”) hoặc @ RequestMapping(value=“tên của url”,method= RequestMethod.DELETE)</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pic>
        <p:nvPicPr>
          <p:cNvPr id="66" name="Picture 4" descr=""/>
          <p:cNvPicPr/>
          <p:nvPr/>
        </p:nvPicPr>
        <p:blipFill>
          <a:blip r:embed="rId1"/>
          <a:stretch/>
        </p:blipFill>
        <p:spPr>
          <a:xfrm>
            <a:off x="838080" y="3245400"/>
            <a:ext cx="10842480" cy="27813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Khởi tạo project</a:t>
            </a:r>
            <a:endParaRPr b="0" lang="en-US" sz="1800" spc="-1" strike="noStrike">
              <a:solidFill>
                <a:srgbClr val="000000"/>
              </a:solidFill>
              <a:uFill>
                <a:solidFill>
                  <a:srgbClr val="ffffff"/>
                </a:solidFill>
              </a:uFill>
              <a:latin typeface="Calibri"/>
            </a:endParaRPr>
          </a:p>
        </p:txBody>
      </p:sp>
      <p:sp>
        <p:nvSpPr>
          <p:cNvPr id="68"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u="sng">
                <a:solidFill>
                  <a:srgbClr val="0563c1"/>
                </a:solidFill>
                <a:uFill>
                  <a:solidFill>
                    <a:srgbClr val="ffffff"/>
                  </a:solidFill>
                </a:uFill>
                <a:latin typeface="Calibri"/>
                <a:hlinkClick r:id="rId1"/>
              </a:rPr>
              <a:t>https</a:t>
            </a:r>
            <a:r>
              <a:rPr b="0" lang="en-US" sz="2800" spc="-1" strike="noStrike" u="sng">
                <a:solidFill>
                  <a:srgbClr val="0563c1"/>
                </a:solidFill>
                <a:uFill>
                  <a:solidFill>
                    <a:srgbClr val="ffffff"/>
                  </a:solidFill>
                </a:uFill>
                <a:latin typeface="Calibri"/>
                <a:hlinkClick r:id="rId2"/>
              </a:rPr>
              <a:t>://start.spring.io</a:t>
            </a:r>
            <a:r>
              <a:rPr b="0" lang="en-US" sz="2800" spc="-1" strike="noStrike" u="sng">
                <a:solidFill>
                  <a:srgbClr val="0563c1"/>
                </a:solidFill>
                <a:uFill>
                  <a:solidFill>
                    <a:srgbClr val="ffffff"/>
                  </a:solidFill>
                </a:uFill>
                <a:latin typeface="Calibri"/>
                <a:hlinkClick r:id="rId3"/>
              </a:rPr>
              <a:t>/</a:t>
            </a:r>
            <a:r>
              <a:rPr b="0" lang="en-US" sz="2800" spc="-1" strike="noStrike">
                <a:solidFill>
                  <a:srgbClr val="000000"/>
                </a:solidFill>
                <a:uFill>
                  <a:solidFill>
                    <a:srgbClr val="ffffff"/>
                  </a:solidFill>
                </a:uFill>
                <a:latin typeface="Calibri"/>
              </a:rPr>
              <a:t>.</a:t>
            </a:r>
            <a:endParaRPr b="0" lang="en-US" sz="28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Bảo mật với spring-oauth2</a:t>
            </a:r>
            <a:r>
              <a:rPr b="0" lang="en-US" sz="4400" spc="-1" strike="noStrike">
                <a:solidFill>
                  <a:srgbClr val="000000"/>
                </a:solidFill>
                <a:uFill>
                  <a:solidFill>
                    <a:srgbClr val="ffffff"/>
                  </a:solidFill>
                </a:uFill>
                <a:latin typeface="Times New Roman"/>
              </a:rPr>
              <a:t>
</a:t>
            </a:r>
            <a:endParaRPr b="0" lang="en-US" sz="1800" spc="-1" strike="noStrike">
              <a:solidFill>
                <a:srgbClr val="000000"/>
              </a:solidFill>
              <a:uFill>
                <a:solidFill>
                  <a:srgbClr val="ffffff"/>
                </a:solidFill>
              </a:uFill>
              <a:latin typeface="Calibri"/>
            </a:endParaRPr>
          </a:p>
        </p:txBody>
      </p:sp>
      <p:sp>
        <p:nvSpPr>
          <p:cNvPr id="70" name="TextShape 2"/>
          <p:cNvSpPr txBox="1"/>
          <p:nvPr/>
        </p:nvSpPr>
        <p:spPr>
          <a:xfrm>
            <a:off x="838080" y="1825560"/>
            <a:ext cx="10515240" cy="4350960"/>
          </a:xfrm>
          <a:prstGeom prst="rect">
            <a:avLst/>
          </a:prstGeom>
          <a:noFill/>
          <a:ln>
            <a:noFill/>
          </a:ln>
        </p:spPr>
        <p:txBody>
          <a:bodyPr/>
          <a:p>
            <a:pPr>
              <a:lnSpc>
                <a:spcPct val="100000"/>
              </a:lnSpc>
            </a:pPr>
            <a:r>
              <a:rPr b="0" lang="en-US" sz="2800" spc="-1" strike="noStrike">
                <a:solidFill>
                  <a:srgbClr val="000000"/>
                </a:solidFill>
                <a:uFill>
                  <a:solidFill>
                    <a:srgbClr val="ffffff"/>
                  </a:solidFill>
                </a:uFill>
                <a:latin typeface="Times New Roman"/>
              </a:rPr>
              <a:t>- Nội dung :</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Một số kiến thức OAuth 2 (</a:t>
            </a:r>
            <a:r>
              <a:rPr b="0" lang="en-US" sz="2800" spc="-1" strike="noStrike" u="sng">
                <a:solidFill>
                  <a:srgbClr val="0563c1"/>
                </a:solidFill>
                <a:uFill>
                  <a:solidFill>
                    <a:srgbClr val="ffffff"/>
                  </a:solidFill>
                </a:uFill>
                <a:latin typeface="Times New Roman"/>
                <a:hlinkClick r:id="rId1"/>
              </a:rPr>
              <a:t>https://</a:t>
            </a:r>
            <a:r>
              <a:rPr b="0" lang="en-US" sz="2800" spc="-1" strike="noStrike" u="sng">
                <a:solidFill>
                  <a:srgbClr val="0563c1"/>
                </a:solidFill>
                <a:uFill>
                  <a:solidFill>
                    <a:srgbClr val="ffffff"/>
                  </a:solidFill>
                </a:uFill>
                <a:latin typeface="Times New Roman"/>
                <a:hlinkClick r:id="rId2"/>
              </a:rPr>
              <a:t>www.digitalocean.com/community/tutorials/an-introduction-to-oauth-2</a:t>
            </a:r>
            <a:r>
              <a:rPr b="0" lang="en-US" sz="2800" spc="-1" strike="noStrike">
                <a:solidFill>
                  <a:srgbClr val="000000"/>
                </a:solidFill>
                <a:uFill>
                  <a:solidFill>
                    <a:srgbClr val="ffffff"/>
                  </a:solidFill>
                </a:uFill>
                <a:latin typeface="Times New Roman"/>
              </a:rPr>
              <a:t>).</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Demo với spring-oauth2</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Times New Roman"/>
              </a:rPr>
              <a:t>(</a:t>
            </a:r>
            <a:r>
              <a:rPr b="0" lang="en-US" sz="2800" spc="-1" strike="noStrike" u="sng">
                <a:solidFill>
                  <a:srgbClr val="0563c1"/>
                </a:solidFill>
                <a:uFill>
                  <a:solidFill>
                    <a:srgbClr val="ffffff"/>
                  </a:solidFill>
                </a:uFill>
                <a:latin typeface="Calibri"/>
                <a:hlinkClick r:id="rId3"/>
              </a:rPr>
              <a:t>http://websystique.com/spring-security/secure-spring-rest-api-using-oauth2</a:t>
            </a:r>
            <a:r>
              <a:rPr b="0" lang="en-US" sz="2800" spc="-1" strike="noStrike" u="sng">
                <a:solidFill>
                  <a:srgbClr val="0563c1"/>
                </a:solidFill>
                <a:uFill>
                  <a:solidFill>
                    <a:srgbClr val="ffffff"/>
                  </a:solidFill>
                </a:uFill>
                <a:latin typeface="Calibri"/>
                <a:hlinkClick r:id="rId4"/>
              </a:rPr>
              <a:t>/</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Times New Roman"/>
              </a:rPr>
              <a:t>
</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Một số kiến thức </a:t>
            </a:r>
            <a:r>
              <a:rPr b="0" lang="en-US" sz="4400" spc="-1" strike="noStrike">
                <a:solidFill>
                  <a:srgbClr val="000000"/>
                </a:solidFill>
                <a:uFill>
                  <a:solidFill>
                    <a:srgbClr val="ffffff"/>
                  </a:solidFill>
                </a:uFill>
                <a:latin typeface="Calibri Light"/>
              </a:rPr>
              <a:t>OAuth 2</a:t>
            </a:r>
            <a:r>
              <a:rPr b="0" lang="en-US" sz="4400" spc="-1" strike="noStrike">
                <a:solidFill>
                  <a:srgbClr val="000000"/>
                </a:solidFill>
                <a:uFill>
                  <a:solidFill>
                    <a:srgbClr val="ffffff"/>
                  </a:solidFill>
                </a:uFill>
                <a:latin typeface="Calibri Light"/>
              </a:rPr>
              <a:t>
</a:t>
            </a:r>
            <a:endParaRPr b="0" lang="en-US" sz="1800" spc="-1" strike="noStrike">
              <a:solidFill>
                <a:srgbClr val="000000"/>
              </a:solidFill>
              <a:uFill>
                <a:solidFill>
                  <a:srgbClr val="ffffff"/>
                </a:solidFill>
              </a:uFill>
              <a:latin typeface="Calibri"/>
            </a:endParaRPr>
          </a:p>
        </p:txBody>
      </p:sp>
      <p:sp>
        <p:nvSpPr>
          <p:cNvPr id="72" name="TextShape 2"/>
          <p:cNvSpPr txBox="1"/>
          <p:nvPr/>
        </p:nvSpPr>
        <p:spPr>
          <a:xfrm>
            <a:off x="838080" y="1825560"/>
            <a:ext cx="10515240" cy="4350960"/>
          </a:xfrm>
          <a:prstGeom prst="rect">
            <a:avLst/>
          </a:prstGeom>
          <a:noFill/>
          <a:ln>
            <a:noFill/>
          </a:ln>
        </p:spPr>
        <p:txBody>
          <a:bodyPr/>
          <a:p>
            <a:pPr marL="228600" indent="-228240">
              <a:lnSpc>
                <a:spcPct val="100000"/>
              </a:lnSpc>
              <a:buClr>
                <a:srgbClr val="000000"/>
              </a:buClr>
              <a:buFont typeface="Wingdings" charset="2"/>
              <a:buChar char=""/>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Times New Roman"/>
              </a:rPr>
              <a:t>OAuth 2 là một framework để ứng dụng có thể giới hạn quyền truy cập của tài khoản ở Http service như:  Facebook, GitHub, and DigitalOcean…</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Wingdings" charset="2"/>
              <a:buChar char=""/>
            </a:pP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OAuth Roles</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Times New Roman"/>
              </a:rPr>
              <a:t>Resource Owner:  User: tài khoản người dùng ủy quyền cho ứng dụng truy cập vào tài khoản . Việc truy nhập vào tài khoản bị giới hạn phạm vi truy cập .</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Times New Roman"/>
              </a:rPr>
              <a:t>Client: Là các ứng dụng muốn truy cập vào tài khoản người dùng </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Times New Roman"/>
              </a:rPr>
              <a:t>Authorization Server: Xác minh danh tính người dùng câp phát mã truy cập. </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Times New Roman"/>
              </a:rPr>
              <a:t>Resource Server</a:t>
            </a:r>
            <a:endParaRPr b="0" lang="en-US" sz="1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Một số kiến thức </a:t>
            </a:r>
            <a:r>
              <a:rPr b="0" lang="en-US" sz="4400" spc="-1" strike="noStrike">
                <a:solidFill>
                  <a:srgbClr val="000000"/>
                </a:solidFill>
                <a:uFill>
                  <a:solidFill>
                    <a:srgbClr val="ffffff"/>
                  </a:solidFill>
                </a:uFill>
                <a:latin typeface="Calibri Light"/>
              </a:rPr>
              <a:t>OAuth 2</a:t>
            </a:r>
            <a:endParaRPr b="0" lang="en-US" sz="1800" spc="-1" strike="noStrike">
              <a:solidFill>
                <a:srgbClr val="000000"/>
              </a:solidFill>
              <a:uFill>
                <a:solidFill>
                  <a:srgbClr val="ffffff"/>
                </a:solidFill>
              </a:uFill>
              <a:latin typeface="Calibri"/>
            </a:endParaRPr>
          </a:p>
        </p:txBody>
      </p:sp>
      <p:sp>
        <p:nvSpPr>
          <p:cNvPr id="74" name="TextShape 2"/>
          <p:cNvSpPr txBox="1"/>
          <p:nvPr/>
        </p:nvSpPr>
        <p:spPr>
          <a:xfrm>
            <a:off x="413280" y="1671480"/>
            <a:ext cx="10515240" cy="4350960"/>
          </a:xfrm>
          <a:prstGeom prst="rect">
            <a:avLst/>
          </a:prstGeom>
          <a:noFill/>
          <a:ln>
            <a:noFill/>
          </a:ln>
        </p:spPr>
        <p:txBody>
          <a:bodyPr/>
          <a:p>
            <a:pPr marL="228600" indent="-228240">
              <a:lnSpc>
                <a:spcPct val="100000"/>
              </a:lnSpc>
              <a:buClr>
                <a:srgbClr val="000000"/>
              </a:buClr>
              <a:buFont typeface="Wingdings" charset="2"/>
              <a:buChar char=""/>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Flow:</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pic>
        <p:nvPicPr>
          <p:cNvPr id="75" name="Picture 4" descr=""/>
          <p:cNvPicPr/>
          <p:nvPr/>
        </p:nvPicPr>
        <p:blipFill>
          <a:blip r:embed="rId1"/>
          <a:stretch/>
        </p:blipFill>
        <p:spPr>
          <a:xfrm>
            <a:off x="2808720" y="2217240"/>
            <a:ext cx="5343120" cy="35431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Một số kiến thức </a:t>
            </a:r>
            <a:r>
              <a:rPr b="0" lang="en-US" sz="4400" spc="-1" strike="noStrike">
                <a:solidFill>
                  <a:srgbClr val="000000"/>
                </a:solidFill>
                <a:uFill>
                  <a:solidFill>
                    <a:srgbClr val="ffffff"/>
                  </a:solidFill>
                </a:uFill>
                <a:latin typeface="Calibri Light"/>
              </a:rPr>
              <a:t>OAuth 2</a:t>
            </a:r>
            <a:endParaRPr b="0" lang="en-US" sz="1800" spc="-1" strike="noStrike">
              <a:solidFill>
                <a:srgbClr val="000000"/>
              </a:solidFill>
              <a:uFill>
                <a:solidFill>
                  <a:srgbClr val="ffffff"/>
                </a:solidFill>
              </a:uFill>
              <a:latin typeface="Calibri"/>
            </a:endParaRPr>
          </a:p>
        </p:txBody>
      </p:sp>
      <p:sp>
        <p:nvSpPr>
          <p:cNvPr id="77" name="TextShape 2"/>
          <p:cNvSpPr txBox="1"/>
          <p:nvPr/>
        </p:nvSpPr>
        <p:spPr>
          <a:xfrm>
            <a:off x="838080" y="1825560"/>
            <a:ext cx="10515240" cy="4350960"/>
          </a:xfrm>
          <a:prstGeom prst="rect">
            <a:avLst/>
          </a:prstGeom>
          <a:noFill/>
          <a:ln>
            <a:noFill/>
          </a:ln>
        </p:spPr>
        <p:txBody>
          <a:bodyPr/>
          <a:p>
            <a:pPr marL="228600" indent="-228240">
              <a:lnSpc>
                <a:spcPct val="100000"/>
              </a:lnSpc>
              <a:buClr>
                <a:srgbClr val="000000"/>
              </a:buClr>
              <a:buFont typeface="Wingdings" charset="2"/>
              <a:buChar char=""/>
            </a:pPr>
            <a:r>
              <a:rPr b="1" lang="en-US" sz="2800" spc="-1" strike="noStrike">
                <a:solidFill>
                  <a:srgbClr val="000000"/>
                </a:solidFill>
                <a:uFill>
                  <a:solidFill>
                    <a:srgbClr val="ffffff"/>
                  </a:solidFill>
                </a:uFill>
                <a:latin typeface="Times New Roman"/>
              </a:rPr>
              <a:t> </a:t>
            </a:r>
            <a:r>
              <a:rPr b="1"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Client ID and Client Secret</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Client ID là một ứng dụng: là một chuỗi công khai dùng bỏi API service để định danh ứng dụng.</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Client Secret dùng để xác thực định danh các ứng dụng .</a:t>
            </a:r>
            <a:endParaRPr b="0" lang="en-US" sz="2800" spc="-1" strike="noStrike">
              <a:solidFill>
                <a:srgbClr val="000000"/>
              </a:solidFill>
              <a:uFill>
                <a:solidFill>
                  <a:srgbClr val="ffffff"/>
                </a:solidFill>
              </a:uFill>
              <a:latin typeface="Calibri"/>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Một số kiến thức OAuth 2</a:t>
            </a:r>
            <a:endParaRPr b="0" lang="en-US" sz="1800" spc="-1" strike="noStrike">
              <a:solidFill>
                <a:srgbClr val="000000"/>
              </a:solidFill>
              <a:uFill>
                <a:solidFill>
                  <a:srgbClr val="ffffff"/>
                </a:solidFill>
              </a:uFill>
              <a:latin typeface="Calibri"/>
            </a:endParaRPr>
          </a:p>
        </p:txBody>
      </p:sp>
      <p:sp>
        <p:nvSpPr>
          <p:cNvPr id="79" name="TextShape 2"/>
          <p:cNvSpPr txBox="1"/>
          <p:nvPr/>
        </p:nvSpPr>
        <p:spPr>
          <a:xfrm>
            <a:off x="838080" y="1825560"/>
            <a:ext cx="10515240" cy="4350960"/>
          </a:xfrm>
          <a:prstGeom prst="rect">
            <a:avLst/>
          </a:prstGeom>
          <a:noFill/>
          <a:ln>
            <a:noFill/>
          </a:ln>
        </p:spPr>
        <p:txBody>
          <a:bodyPr/>
          <a:p>
            <a:pPr marL="228600" indent="-228240">
              <a:lnSpc>
                <a:spcPct val="100000"/>
              </a:lnSpc>
              <a:buClr>
                <a:srgbClr val="000000"/>
              </a:buClr>
              <a:buFont typeface="Wingdings" charset="2"/>
              <a:buChar char=""/>
            </a:pP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Authorization Grant</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Authorization Code: Applications server side</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Implicit</a:t>
            </a:r>
            <a:r>
              <a:rPr b="1"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ứng dụng ở mobile, web</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Resource Owner Password Credentials: các ứng dụng tin cậy.</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Client Credentials: Applications API</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Một số kiến thức </a:t>
            </a:r>
            <a:r>
              <a:rPr b="0" lang="en-US" sz="4400" spc="-1" strike="noStrike">
                <a:solidFill>
                  <a:srgbClr val="000000"/>
                </a:solidFill>
                <a:uFill>
                  <a:solidFill>
                    <a:srgbClr val="ffffff"/>
                  </a:solidFill>
                </a:uFill>
                <a:latin typeface="Calibri Light"/>
              </a:rPr>
              <a:t>OAuth 2</a:t>
            </a:r>
            <a:endParaRPr b="0" lang="en-US" sz="1800" spc="-1" strike="noStrike">
              <a:solidFill>
                <a:srgbClr val="000000"/>
              </a:solidFill>
              <a:uFill>
                <a:solidFill>
                  <a:srgbClr val="ffffff"/>
                </a:solidFill>
              </a:uFill>
              <a:latin typeface="Calibri"/>
            </a:endParaRPr>
          </a:p>
        </p:txBody>
      </p:sp>
      <p:sp>
        <p:nvSpPr>
          <p:cNvPr id="81" name="TextShape 2"/>
          <p:cNvSpPr txBox="1"/>
          <p:nvPr/>
        </p:nvSpPr>
        <p:spPr>
          <a:xfrm>
            <a:off x="838080" y="1825560"/>
            <a:ext cx="10515240" cy="4350960"/>
          </a:xfrm>
          <a:prstGeom prst="rect">
            <a:avLst/>
          </a:prstGeom>
          <a:noFill/>
          <a:ln>
            <a:noFill/>
          </a:ln>
        </p:spPr>
        <p:txBody>
          <a:bodyPr/>
          <a:p>
            <a:pPr marL="228600" indent="-228240">
              <a:lnSpc>
                <a:spcPct val="100000"/>
              </a:lnSpc>
              <a:buClr>
                <a:srgbClr val="000000"/>
              </a:buClr>
              <a:buFont typeface="Wingdings" charset="2"/>
              <a:buChar char=""/>
            </a:pPr>
            <a:r>
              <a:rPr b="1" lang="en-US" sz="2800" spc="-1" strike="noStrike">
                <a:solidFill>
                  <a:srgbClr val="000000"/>
                </a:solidFill>
                <a:uFill>
                  <a:solidFill>
                    <a:srgbClr val="ffffff"/>
                  </a:solidFill>
                </a:uFill>
                <a:latin typeface="Times New Roman"/>
              </a:rPr>
              <a:t>  </a:t>
            </a:r>
            <a:r>
              <a:rPr b="1"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OAuth2 Tokens</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Access Token</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Refresh Token</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Wingdings" charset="2"/>
              <a:buChar char=""/>
            </a:pPr>
            <a:r>
              <a:rPr b="0" lang="en-US" sz="2800" spc="-1" strike="noStrike">
                <a:solidFill>
                  <a:srgbClr val="000000"/>
                </a:solidFill>
                <a:uFill>
                  <a:solidFill>
                    <a:srgbClr val="ffffff"/>
                  </a:solidFill>
                </a:uFill>
                <a:latin typeface="Times New Roman"/>
              </a:rPr>
              <a:t>   </a:t>
            </a:r>
            <a:r>
              <a:rPr b="1" lang="en-US" sz="2800" spc="-1" strike="noStrike">
                <a:solidFill>
                  <a:srgbClr val="000000"/>
                </a:solidFill>
                <a:uFill>
                  <a:solidFill>
                    <a:srgbClr val="ffffff"/>
                  </a:solidFill>
                </a:uFill>
                <a:latin typeface="Calibri"/>
              </a:rPr>
              <a:t> </a:t>
            </a:r>
            <a:r>
              <a:rPr b="1"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Times New Roman"/>
              </a:rPr>
              <a:t>OAuth2 Scope</a:t>
            </a:r>
            <a:endParaRPr b="0" lang="en-US" sz="2800" spc="-1" strike="noStrike">
              <a:solidFill>
                <a:srgbClr val="000000"/>
              </a:solidFill>
              <a:uFill>
                <a:solidFill>
                  <a:srgbClr val="ffffff"/>
                </a:solidFill>
              </a:uFill>
              <a:latin typeface="Calibri"/>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Demo với spring-oauth2</a:t>
            </a:r>
            <a:endParaRPr b="0" lang="en-US" sz="1800" spc="-1" strike="noStrike">
              <a:solidFill>
                <a:srgbClr val="000000"/>
              </a:solidFill>
              <a:uFill>
                <a:solidFill>
                  <a:srgbClr val="ffffff"/>
                </a:solidFill>
              </a:uFill>
              <a:latin typeface="Calibri"/>
            </a:endParaRPr>
          </a:p>
        </p:txBody>
      </p:sp>
      <p:sp>
        <p:nvSpPr>
          <p:cNvPr id="83" name="TextShape 2"/>
          <p:cNvSpPr txBox="1"/>
          <p:nvPr/>
        </p:nvSpPr>
        <p:spPr>
          <a:xfrm>
            <a:off x="271440" y="1746360"/>
            <a:ext cx="10515240" cy="4350960"/>
          </a:xfrm>
          <a:prstGeom prst="rect">
            <a:avLst/>
          </a:prstGeom>
          <a:noFill/>
          <a:ln>
            <a:noFill/>
          </a:ln>
        </p:spPr>
        <p:txBody>
          <a:bodyPr/>
          <a:p>
            <a:pPr marL="228600" indent="-228240">
              <a:lnSpc>
                <a:spcPct val="100000"/>
              </a:lnSpc>
              <a:buClr>
                <a:srgbClr val="000000"/>
              </a:buClr>
              <a:buFont typeface="Wingdings" charset="2"/>
              <a:buChar char=""/>
            </a:pPr>
            <a:r>
              <a:rPr b="1" lang="en-US" sz="2800" spc="-1" strike="noStrike">
                <a:solidFill>
                  <a:srgbClr val="000000"/>
                </a:solidFill>
                <a:uFill>
                  <a:solidFill>
                    <a:srgbClr val="ffffff"/>
                  </a:solidFill>
                </a:uFill>
                <a:latin typeface="Times New Roman"/>
              </a:rPr>
              <a:t> </a:t>
            </a:r>
            <a:r>
              <a:rPr b="1" lang="en-US" sz="2800" spc="-1" strike="noStrike">
                <a:solidFill>
                  <a:srgbClr val="000000"/>
                </a:solidFill>
                <a:uFill>
                  <a:solidFill>
                    <a:srgbClr val="ffffff"/>
                  </a:solidFill>
                </a:uFill>
                <a:latin typeface="Times New Roman"/>
              </a:rPr>
              <a:t>	</a:t>
            </a:r>
            <a:r>
              <a:rPr b="1" lang="en-US" sz="2800" spc="-1" strike="noStrike">
                <a:solidFill>
                  <a:srgbClr val="000000"/>
                </a:solidFill>
                <a:uFill>
                  <a:solidFill>
                    <a:srgbClr val="ffffff"/>
                  </a:solidFill>
                </a:uFill>
                <a:latin typeface="Times New Roman"/>
              </a:rPr>
              <a:t>Resource Server</a:t>
            </a:r>
            <a:r>
              <a:rPr b="0" lang="en-US" sz="2800" spc="-1" strike="noStrike">
                <a:solidFill>
                  <a:srgbClr val="000000"/>
                </a:solidFill>
                <a:uFill>
                  <a:solidFill>
                    <a:srgbClr val="ffffff"/>
                  </a:solidFill>
                </a:uFill>
                <a:latin typeface="Times New Roman"/>
              </a:rPr>
              <a:t>  </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Times New Roman"/>
              </a:rPr>
              <a:t>@EnableResourceServer</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Times New Roman"/>
              </a:rPr>
              <a:t>Class ResourceServerConfigurerAdapter </a:t>
            </a:r>
            <a:endParaRPr b="0" lang="en-US" sz="1800" spc="-1" strike="noStrike">
              <a:solidFill>
                <a:srgbClr val="000000"/>
              </a:solidFill>
              <a:uFill>
                <a:solidFill>
                  <a:srgbClr val="ffffff"/>
                </a:solidFill>
              </a:uFill>
              <a:latin typeface="Calibri"/>
            </a:endParaRPr>
          </a:p>
          <a:p>
            <a:pPr marL="228600" indent="-228240">
              <a:lnSpc>
                <a:spcPct val="100000"/>
              </a:lnSpc>
              <a:buClr>
                <a:srgbClr val="000000"/>
              </a:buClr>
              <a:buFont typeface="Wingdings" charset="2"/>
              <a:buChar char=""/>
            </a:pP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a:t>
            </a:r>
            <a:r>
              <a:rPr b="1" lang="en-US" sz="2800" spc="-1" strike="noStrike">
                <a:solidFill>
                  <a:srgbClr val="000000"/>
                </a:solidFill>
                <a:uFill>
                  <a:solidFill>
                    <a:srgbClr val="ffffff"/>
                  </a:solidFill>
                </a:uFill>
                <a:latin typeface="Times New Roman"/>
              </a:rPr>
              <a:t>Authorization Server</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Times New Roman"/>
              </a:rPr>
              <a:t>@EnableAuthorizationServer</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Times New Roman"/>
              </a:rPr>
              <a:t>Class AuthorizationServerConfigurerAdapter</a:t>
            </a:r>
            <a:endParaRPr b="0" lang="en-US" sz="1800" spc="-1" strike="noStrike">
              <a:solidFill>
                <a:srgbClr val="000000"/>
              </a:solidFill>
              <a:uFill>
                <a:solidFill>
                  <a:srgbClr val="ffffff"/>
                </a:solidFill>
              </a:uFill>
              <a:latin typeface="Calibri"/>
            </a:endParaRPr>
          </a:p>
          <a:p>
            <a:pPr marL="228600" indent="-228240">
              <a:lnSpc>
                <a:spcPct val="100000"/>
              </a:lnSpc>
              <a:buClr>
                <a:srgbClr val="000000"/>
              </a:buClr>
              <a:buFont typeface="Wingdings" charset="2"/>
              <a:buChar char=""/>
            </a:pPr>
            <a:r>
              <a:rPr b="0" lang="en-US" sz="2800" spc="-1" strike="noStrike">
                <a:solidFill>
                  <a:srgbClr val="000000"/>
                </a:solidFill>
                <a:uFill>
                  <a:solidFill>
                    <a:srgbClr val="ffffff"/>
                  </a:solidFill>
                </a:uFill>
                <a:latin typeface="Times New Roman"/>
              </a:rPr>
              <a:t> </a:t>
            </a:r>
            <a:r>
              <a:rPr b="0" lang="en-US" sz="2800" spc="-1" strike="noStrike">
                <a:solidFill>
                  <a:srgbClr val="000000"/>
                </a:solidFill>
                <a:uFill>
                  <a:solidFill>
                    <a:srgbClr val="ffffff"/>
                  </a:solidFill>
                </a:uFill>
                <a:latin typeface="Times New Roman"/>
              </a:rPr>
              <a:t>	</a:t>
            </a:r>
            <a:r>
              <a:rPr b="1" lang="en-US" sz="2800" spc="-1" strike="noStrike">
                <a:solidFill>
                  <a:srgbClr val="000000"/>
                </a:solidFill>
                <a:uFill>
                  <a:solidFill>
                    <a:srgbClr val="ffffff"/>
                  </a:solidFill>
                </a:uFill>
                <a:latin typeface="Times New Roman"/>
              </a:rPr>
              <a:t>Url request token </a:t>
            </a:r>
            <a:r>
              <a:rPr b="0" lang="en-US" sz="2800" spc="-1" strike="noStrike">
                <a:solidFill>
                  <a:srgbClr val="000000"/>
                </a:solidFill>
                <a:uFill>
                  <a:solidFill>
                    <a:srgbClr val="ffffff"/>
                  </a:solidFill>
                </a:uFill>
                <a:latin typeface="Times New Roman"/>
              </a:rPr>
              <a:t>:</a:t>
            </a:r>
            <a:endParaRPr b="0" lang="en-US" sz="2800" spc="-1" strike="noStrike">
              <a:solidFill>
                <a:srgbClr val="000000"/>
              </a:solidFill>
              <a:uFill>
                <a:solidFill>
                  <a:srgbClr val="ffffff"/>
                </a:solidFill>
              </a:uFill>
              <a:latin typeface="Calibri"/>
            </a:endParaRPr>
          </a:p>
          <a:p>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 /oauth/token</a:t>
            </a:r>
            <a:endParaRPr b="0" lang="en-US" sz="2800" spc="-1" strike="noStrike">
              <a:solidFill>
                <a:srgbClr val="000000"/>
              </a:solidFill>
              <a:uFill>
                <a:solidFill>
                  <a:srgbClr val="ffffff"/>
                </a:solidFill>
              </a:uFill>
              <a:latin typeface="Calibri"/>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Web service là gì ?</a:t>
            </a:r>
            <a:r>
              <a:rPr b="0" lang="en-US" sz="4400" spc="-1" strike="noStrike">
                <a:solidFill>
                  <a:srgbClr val="000000"/>
                </a:solidFill>
                <a:uFill>
                  <a:solidFill>
                    <a:srgbClr val="ffffff"/>
                  </a:solidFill>
                </a:uFill>
                <a:latin typeface="Times New Roman"/>
              </a:rPr>
              <a:t>
</a:t>
            </a:r>
            <a:endParaRPr b="0" lang="en-US" sz="1800" spc="-1" strike="noStrike">
              <a:solidFill>
                <a:srgbClr val="000000"/>
              </a:solidFill>
              <a:uFill>
                <a:solidFill>
                  <a:srgbClr val="ffffff"/>
                </a:solidFill>
              </a:uFill>
              <a:latin typeface="Calibri"/>
            </a:endParaRPr>
          </a:p>
        </p:txBody>
      </p:sp>
      <p:sp>
        <p:nvSpPr>
          <p:cNvPr id="42" name="TextShape 2"/>
          <p:cNvSpPr txBox="1"/>
          <p:nvPr/>
        </p:nvSpPr>
        <p:spPr>
          <a:xfrm>
            <a:off x="838080" y="1275120"/>
            <a:ext cx="10515240" cy="4901760"/>
          </a:xfrm>
          <a:prstGeom prst="rect">
            <a:avLst/>
          </a:prstGeom>
          <a:noFill/>
          <a:ln>
            <a:noFill/>
          </a:ln>
        </p:spPr>
        <p:txBody>
          <a:bodyPr/>
          <a:p>
            <a:pPr marL="228600" indent="-228240">
              <a:lnSpc>
                <a:spcPct val="100000"/>
              </a:lnSpc>
              <a:buClr>
                <a:srgbClr val="000000"/>
              </a:buClr>
              <a:buFont typeface="Wingdings" charset="2"/>
              <a:buChar char=""/>
            </a:pPr>
            <a:r>
              <a:rPr b="0" lang="en-US" sz="2800" spc="-1" strike="noStrike">
                <a:solidFill>
                  <a:srgbClr val="000000"/>
                </a:solidFill>
                <a:uFill>
                  <a:solidFill>
                    <a:srgbClr val="ffffff"/>
                  </a:solidFill>
                </a:uFill>
                <a:latin typeface="Calibri Light"/>
              </a:rPr>
              <a:t>Web Service </a:t>
            </a:r>
            <a:r>
              <a:rPr b="0" lang="en-US" sz="2400" spc="-1" strike="noStrike">
                <a:solidFill>
                  <a:srgbClr val="000000"/>
                </a:solidFill>
                <a:uFill>
                  <a:solidFill>
                    <a:srgbClr val="ffffff"/>
                  </a:solidFill>
                </a:uFill>
                <a:latin typeface="Calibri Light"/>
              </a:rPr>
              <a:t>là một dịch vụ web, nó là một khái niệm rộng hơn so với khái niệm web thông thường, nó cung cấp các thông tin thô, và khó hiểu với đa số người dùng, chính vì vậy nó được sử dụng bởi các ứng dụng. Các ứng dụng này sẽ chế biến các dữ liệu thô trước khi trả về cho người dùng cuối cùng.</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Wingdings" charset="2"/>
              <a:buChar char=""/>
            </a:pPr>
            <a:r>
              <a:rPr b="0" lang="en-US" sz="2400" spc="-1" strike="noStrike">
                <a:solidFill>
                  <a:srgbClr val="000000"/>
                </a:solidFill>
                <a:uFill>
                  <a:solidFill>
                    <a:srgbClr val="ffffff"/>
                  </a:solidFill>
                </a:uFill>
                <a:latin typeface="Times New Roman"/>
              </a:rPr>
              <a:t>Dữ liệu trả về thường là xml , json</a:t>
            </a:r>
            <a:endParaRPr b="0" lang="en-US" sz="2800" spc="-1" strike="noStrike">
              <a:solidFill>
                <a:srgbClr val="000000"/>
              </a:solidFill>
              <a:uFill>
                <a:solidFill>
                  <a:srgbClr val="ffffff"/>
                </a:solidFill>
              </a:uFill>
              <a:latin typeface="Calibri"/>
            </a:endParaRPr>
          </a:p>
        </p:txBody>
      </p:sp>
      <p:pic>
        <p:nvPicPr>
          <p:cNvPr id="43" name="Picture 2" descr=""/>
          <p:cNvPicPr/>
          <p:nvPr/>
        </p:nvPicPr>
        <p:blipFill>
          <a:blip r:embed="rId1"/>
          <a:stretch/>
        </p:blipFill>
        <p:spPr>
          <a:xfrm>
            <a:off x="5769720" y="2880720"/>
            <a:ext cx="5833800" cy="28494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uFill>
                <a:solidFill>
                  <a:srgbClr val="ffffff"/>
                </a:solidFill>
              </a:uFill>
              <a:latin typeface="Calibri"/>
            </a:endParaRPr>
          </a:p>
        </p:txBody>
      </p:sp>
      <p:sp>
        <p:nvSpPr>
          <p:cNvPr id="85" name="TextShape 2"/>
          <p:cNvSpPr txBox="1"/>
          <p:nvPr/>
        </p:nvSpPr>
        <p:spPr>
          <a:xfrm>
            <a:off x="838080" y="1825560"/>
            <a:ext cx="10515240" cy="4350960"/>
          </a:xfrm>
          <a:prstGeom prst="rect">
            <a:avLst/>
          </a:prstGeom>
          <a:noFill/>
          <a:ln>
            <a:noFill/>
          </a:ln>
        </p:spPr>
        <p:txBody>
          <a:bodyPr/>
          <a:p>
            <a:pPr marL="228600" indent="-228240">
              <a:lnSpc>
                <a:spcPct val="100000"/>
              </a:lnSpc>
              <a:buClr>
                <a:srgbClr val="000000"/>
              </a:buClr>
              <a:buFont typeface="Wingdings" charset="2"/>
              <a:buChar char=""/>
            </a:pP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	</a:t>
            </a:r>
            <a:r>
              <a:rPr b="0" lang="en-US" sz="2800" spc="-1" strike="noStrike">
                <a:solidFill>
                  <a:srgbClr val="000000"/>
                </a:solidFill>
                <a:uFill>
                  <a:solidFill>
                    <a:srgbClr val="ffffff"/>
                  </a:solidFill>
                </a:uFill>
                <a:latin typeface="Calibri"/>
              </a:rPr>
              <a:t>Tài liệu tham khảo: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u="sng">
                <a:solidFill>
                  <a:srgbClr val="0563c1"/>
                </a:solidFill>
                <a:uFill>
                  <a:solidFill>
                    <a:srgbClr val="ffffff"/>
                  </a:solidFill>
                </a:uFill>
                <a:latin typeface="Calibri"/>
                <a:hlinkClick r:id="rId1"/>
              </a:rPr>
              <a:t>https://docs.spring.io/spring-boot/docs/current-SNAPSHOT/reference/htmlsingle/#getting-started-first-application-auto-configuration</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u="sng">
                <a:solidFill>
                  <a:srgbClr val="0563c1"/>
                </a:solidFill>
                <a:uFill>
                  <a:solidFill>
                    <a:srgbClr val="ffffff"/>
                  </a:solidFill>
                </a:uFill>
                <a:latin typeface="Calibri"/>
                <a:hlinkClick r:id="rId2"/>
              </a:rPr>
              <a:t>http://o7planning.org/vi/10773/restful-web-service-la-gi</a:t>
            </a: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u="sng">
                <a:solidFill>
                  <a:srgbClr val="0563c1"/>
                </a:solidFill>
                <a:uFill>
                  <a:solidFill>
                    <a:srgbClr val="ffffff"/>
                  </a:solidFill>
                </a:uFill>
                <a:latin typeface="Calibri"/>
                <a:hlinkClick r:id="rId3"/>
              </a:rPr>
              <a:t>https</a:t>
            </a:r>
            <a:r>
              <a:rPr b="0" lang="en-US" sz="2800" spc="-1" strike="noStrike" u="sng">
                <a:solidFill>
                  <a:srgbClr val="0563c1"/>
                </a:solidFill>
                <a:uFill>
                  <a:solidFill>
                    <a:srgbClr val="ffffff"/>
                  </a:solidFill>
                </a:uFill>
                <a:latin typeface="Calibri"/>
                <a:hlinkClick r:id="rId4"/>
              </a:rPr>
              <a:t>://www.digitalocean.com/community/tutorials/an-introduction-to-oauth-2</a:t>
            </a: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u="sng">
                <a:solidFill>
                  <a:srgbClr val="0563c1"/>
                </a:solidFill>
                <a:uFill>
                  <a:solidFill>
                    <a:srgbClr val="ffffff"/>
                  </a:solidFill>
                </a:uFill>
                <a:latin typeface="Calibri"/>
                <a:hlinkClick r:id="rId5"/>
              </a:rPr>
              <a:t>http://websystique.com/spring-security/secure-spring-rest-api-using-oauth2</a:t>
            </a:r>
            <a:r>
              <a:rPr b="0" lang="en-US" sz="2800" spc="-1" strike="noStrike" u="sng">
                <a:solidFill>
                  <a:srgbClr val="0563c1"/>
                </a:solidFill>
                <a:uFill>
                  <a:solidFill>
                    <a:srgbClr val="ffffff"/>
                  </a:solidFill>
                </a:uFill>
                <a:latin typeface="Calibri"/>
                <a:hlinkClick r:id="rId6"/>
              </a:rPr>
              <a:t>/</a:t>
            </a: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838080" y="365040"/>
            <a:ext cx="10515240" cy="93528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RESTful Service là gì?</a:t>
            </a:r>
            <a:r>
              <a:rPr b="0" lang="en-US" sz="4400" spc="-1" strike="noStrike">
                <a:solidFill>
                  <a:srgbClr val="000000"/>
                </a:solidFill>
                <a:uFill>
                  <a:solidFill>
                    <a:srgbClr val="ffffff"/>
                  </a:solidFill>
                </a:uFill>
                <a:latin typeface="Calibri Light"/>
              </a:rPr>
              <a:t>
</a:t>
            </a:r>
            <a:endParaRPr b="0" lang="en-US" sz="1800" spc="-1" strike="noStrike">
              <a:solidFill>
                <a:srgbClr val="000000"/>
              </a:solidFill>
              <a:uFill>
                <a:solidFill>
                  <a:srgbClr val="ffffff"/>
                </a:solidFill>
              </a:uFill>
              <a:latin typeface="Calibri"/>
            </a:endParaRPr>
          </a:p>
        </p:txBody>
      </p:sp>
      <p:sp>
        <p:nvSpPr>
          <p:cNvPr id="45" name="TextShape 2"/>
          <p:cNvSpPr txBox="1"/>
          <p:nvPr/>
        </p:nvSpPr>
        <p:spPr>
          <a:xfrm>
            <a:off x="722160" y="1452240"/>
            <a:ext cx="10515240" cy="4350960"/>
          </a:xfrm>
          <a:prstGeom prst="rect">
            <a:avLst/>
          </a:prstGeom>
          <a:noFill/>
          <a:ln>
            <a:noFill/>
          </a:ln>
        </p:spPr>
        <p:txBody>
          <a:bodyPr/>
          <a:p>
            <a:pPr marL="228600" indent="-228240">
              <a:lnSpc>
                <a:spcPct val="100000"/>
              </a:lnSpc>
              <a:buClr>
                <a:srgbClr val="000000"/>
              </a:buClr>
              <a:buFont typeface="Wingdings" charset="2"/>
              <a:buChar char=""/>
            </a:pPr>
            <a:r>
              <a:rPr b="1" lang="en-US" sz="2400" spc="-1" strike="noStrike">
                <a:solidFill>
                  <a:srgbClr val="000000"/>
                </a:solidFill>
                <a:uFill>
                  <a:solidFill>
                    <a:srgbClr val="ffffff"/>
                  </a:solidFill>
                </a:uFill>
                <a:latin typeface="Calibri Light"/>
              </a:rPr>
              <a:t>RESTful Web Service</a:t>
            </a:r>
            <a:r>
              <a:rPr b="0" lang="en-US" sz="2400" spc="-1" strike="noStrike">
                <a:solidFill>
                  <a:srgbClr val="000000"/>
                </a:solidFill>
                <a:uFill>
                  <a:solidFill>
                    <a:srgbClr val="ffffff"/>
                  </a:solidFill>
                </a:uFill>
                <a:latin typeface="Calibri Light"/>
              </a:rPr>
              <a:t> là các Web Service được viết dựa trên kiến trúc REST</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Wingdings" charset="2"/>
              <a:buChar char=""/>
            </a:pPr>
            <a:r>
              <a:rPr b="1" lang="en-US" sz="2400" spc="-1" strike="noStrike">
                <a:solidFill>
                  <a:srgbClr val="000000"/>
                </a:solidFill>
                <a:uFill>
                  <a:solidFill>
                    <a:srgbClr val="ffffff"/>
                  </a:solidFill>
                </a:uFill>
                <a:latin typeface="Times New Roman"/>
              </a:rPr>
              <a:t>RESTful Web Service</a:t>
            </a:r>
            <a:r>
              <a:rPr b="0" lang="en-US" sz="2400" spc="-1" strike="noStrike">
                <a:solidFill>
                  <a:srgbClr val="000000"/>
                </a:solidFill>
                <a:uFill>
                  <a:solidFill>
                    <a:srgbClr val="ffffff"/>
                  </a:solidFill>
                </a:uFill>
                <a:latin typeface="Times New Roman"/>
              </a:rPr>
              <a:t> nhẹ , dễ dàng mở rộng và bảo trì. </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Wingdings" charset="2"/>
              <a:buChar char=""/>
            </a:pPr>
            <a:r>
              <a:rPr b="0" lang="en-US" sz="2400" spc="-1" strike="noStrike">
                <a:solidFill>
                  <a:srgbClr val="000000"/>
                </a:solidFill>
                <a:uFill>
                  <a:solidFill>
                    <a:srgbClr val="ffffff"/>
                  </a:solidFill>
                </a:uFill>
                <a:latin typeface="Calibri Light"/>
              </a:rPr>
              <a:t> </a:t>
            </a:r>
            <a:r>
              <a:rPr b="1" lang="en-US" sz="2400" spc="-1" strike="noStrike">
                <a:solidFill>
                  <a:srgbClr val="000000"/>
                </a:solidFill>
                <a:uFill>
                  <a:solidFill>
                    <a:srgbClr val="ffffff"/>
                  </a:solidFill>
                </a:uFill>
                <a:latin typeface="Calibri Light"/>
              </a:rPr>
              <a:t>REST là gì ?</a:t>
            </a:r>
            <a:endParaRPr b="0" lang="en-US" sz="2800" spc="-1" strike="noStrike">
              <a:solidFill>
                <a:srgbClr val="000000"/>
              </a:solidFill>
              <a:uFill>
                <a:solidFill>
                  <a:srgbClr val="ffffff"/>
                </a:solidFill>
              </a:uFill>
              <a:latin typeface="Calibri"/>
            </a:endParaRPr>
          </a:p>
          <a:p>
            <a:pPr>
              <a:lnSpc>
                <a:spcPct val="100000"/>
              </a:lnSpc>
            </a:pPr>
            <a:r>
              <a:rPr b="1" lang="en-US" sz="2400" spc="-1" strike="noStrike">
                <a:solidFill>
                  <a:srgbClr val="000000"/>
                </a:solidFill>
                <a:uFill>
                  <a:solidFill>
                    <a:srgbClr val="ffffff"/>
                  </a:solidFill>
                </a:uFill>
                <a:latin typeface="Calibri Light"/>
              </a:rPr>
              <a:t>  </a:t>
            </a:r>
            <a:r>
              <a:rPr b="0" lang="en-US" sz="2400" spc="-1" strike="noStrike">
                <a:solidFill>
                  <a:srgbClr val="000000"/>
                </a:solidFill>
                <a:uFill>
                  <a:solidFill>
                    <a:srgbClr val="ffffff"/>
                  </a:solidFill>
                </a:uFill>
                <a:latin typeface="Calibri Light"/>
              </a:rPr>
              <a:t>-   </a:t>
            </a:r>
            <a:r>
              <a:rPr b="1" lang="en-US" sz="2400" spc="-1" strike="noStrike">
                <a:solidFill>
                  <a:srgbClr val="000000"/>
                </a:solidFill>
                <a:uFill>
                  <a:solidFill>
                    <a:srgbClr val="ffffff"/>
                  </a:solidFill>
                </a:uFill>
                <a:latin typeface="Calibri Light"/>
              </a:rPr>
              <a:t>REST</a:t>
            </a:r>
            <a:r>
              <a:rPr b="0" lang="en-US" sz="2400" spc="-1" strike="noStrike">
                <a:solidFill>
                  <a:srgbClr val="000000"/>
                </a:solidFill>
                <a:uFill>
                  <a:solidFill>
                    <a:srgbClr val="ffffff"/>
                  </a:solidFill>
                </a:uFill>
                <a:latin typeface="Calibri Light"/>
              </a:rPr>
              <a:t> (</a:t>
            </a:r>
            <a:r>
              <a:rPr b="0" lang="en-US" sz="2400" spc="-1" strike="noStrike">
                <a:solidFill>
                  <a:srgbClr val="000000"/>
                </a:solidFill>
                <a:uFill>
                  <a:solidFill>
                    <a:srgbClr val="ffffff"/>
                  </a:solidFill>
                </a:uFill>
                <a:latin typeface="Times New Roman"/>
              </a:rPr>
              <a:t>Representational State Transfer</a:t>
            </a:r>
            <a:r>
              <a:rPr b="0" lang="en-US" sz="2400" spc="-1" strike="noStrike">
                <a:solidFill>
                  <a:srgbClr val="000000"/>
                </a:solidFill>
                <a:uFill>
                  <a:solidFill>
                    <a:srgbClr val="ffffff"/>
                  </a:solidFill>
                </a:uFill>
                <a:latin typeface="Calibri Light"/>
              </a:rPr>
              <a:t>)  định nghĩa các quy tắc kiến trúc để thiết kế </a:t>
            </a:r>
            <a:r>
              <a:rPr b="1" lang="en-US" sz="2400" spc="-1" strike="noStrike">
                <a:solidFill>
                  <a:srgbClr val="000000"/>
                </a:solidFill>
                <a:uFill>
                  <a:solidFill>
                    <a:srgbClr val="ffffff"/>
                  </a:solidFill>
                </a:uFill>
                <a:latin typeface="Calibri Light"/>
              </a:rPr>
              <a:t>Web services</a:t>
            </a:r>
            <a:r>
              <a:rPr b="0" lang="en-US" sz="2400" spc="-1" strike="noStrike">
                <a:solidFill>
                  <a:srgbClr val="000000"/>
                </a:solidFill>
                <a:uFill>
                  <a:solidFill>
                    <a:srgbClr val="ffffff"/>
                  </a:solidFill>
                </a:uFill>
                <a:latin typeface="Calibri Light"/>
              </a:rPr>
              <a:t>, chú trọng vào tài nguyên hệ thống, bao gồm các trạng thái tài nguyên được định dạng như thế nào và được truyền tải qua </a:t>
            </a:r>
            <a:r>
              <a:rPr b="1" lang="en-US" sz="2400" spc="-1" strike="noStrike">
                <a:solidFill>
                  <a:srgbClr val="000000"/>
                </a:solidFill>
                <a:uFill>
                  <a:solidFill>
                    <a:srgbClr val="ffffff"/>
                  </a:solidFill>
                </a:uFill>
                <a:latin typeface="Calibri Light"/>
              </a:rPr>
              <a:t>HTTP</a:t>
            </a:r>
            <a:r>
              <a:rPr b="0" lang="en-US" sz="2400" spc="-1" strike="noStrike">
                <a:solidFill>
                  <a:srgbClr val="000000"/>
                </a:solidFill>
                <a:uFill>
                  <a:solidFill>
                    <a:srgbClr val="ffffff"/>
                  </a:solidFill>
                </a:uFill>
                <a:latin typeface="Calibri Light"/>
              </a:rPr>
              <a:t>, và được viết bởi nhiều ngôn ngữ khác nhau.</a:t>
            </a:r>
            <a:endParaRPr b="0" lang="en-US" sz="28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838080" y="365040"/>
            <a:ext cx="10515240" cy="8708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RESTful Service là gì?</a:t>
            </a:r>
            <a:r>
              <a:rPr b="0" lang="en-US" sz="4400" spc="-1" strike="noStrike">
                <a:solidFill>
                  <a:srgbClr val="000000"/>
                </a:solidFill>
                <a:uFill>
                  <a:solidFill>
                    <a:srgbClr val="ffffff"/>
                  </a:solidFill>
                </a:uFill>
                <a:latin typeface="Calibri Light"/>
              </a:rPr>
              <a:t>
</a:t>
            </a:r>
            <a:endParaRPr b="0" lang="en-US" sz="1800" spc="-1" strike="noStrike">
              <a:solidFill>
                <a:srgbClr val="000000"/>
              </a:solidFill>
              <a:uFill>
                <a:solidFill>
                  <a:srgbClr val="ffffff"/>
                </a:solidFill>
              </a:uFill>
              <a:latin typeface="Calibri"/>
            </a:endParaRPr>
          </a:p>
        </p:txBody>
      </p:sp>
      <p:sp>
        <p:nvSpPr>
          <p:cNvPr id="47" name="TextShape 2"/>
          <p:cNvSpPr txBox="1"/>
          <p:nvPr/>
        </p:nvSpPr>
        <p:spPr>
          <a:xfrm>
            <a:off x="838080" y="1490760"/>
            <a:ext cx="10515240" cy="4350960"/>
          </a:xfrm>
          <a:prstGeom prst="rect">
            <a:avLst/>
          </a:prstGeom>
          <a:noFill/>
          <a:ln>
            <a:noFill/>
          </a:ln>
        </p:spPr>
        <p:txBody>
          <a:bodyPr/>
          <a:p>
            <a:pPr marL="228600" indent="-228240">
              <a:lnSpc>
                <a:spcPct val="100000"/>
              </a:lnSpc>
              <a:buClr>
                <a:srgbClr val="000000"/>
              </a:buClr>
              <a:buFont typeface="Wingdings" charset="2"/>
              <a:buChar char=""/>
            </a:pPr>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Các nguyên tắc của REST</a:t>
            </a:r>
            <a:endParaRPr b="0" lang="en-US" sz="2800" spc="-1" strike="noStrike">
              <a:solidFill>
                <a:srgbClr val="000000"/>
              </a:solidFill>
              <a:uFill>
                <a:solidFill>
                  <a:srgbClr val="ffffff"/>
                </a:solidFill>
              </a:uFill>
              <a:latin typeface="Calibri"/>
            </a:endParaRPr>
          </a:p>
          <a:p>
            <a:pPr>
              <a:lnSpc>
                <a:spcPct val="100000"/>
              </a:lnSpc>
            </a:pPr>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 Sử dụng các phương thức HTTP một cách rõ ràng</a:t>
            </a:r>
            <a:endParaRPr b="0" lang="en-US" sz="2800" spc="-1" strike="noStrike">
              <a:solidFill>
                <a:srgbClr val="000000"/>
              </a:solidFill>
              <a:uFill>
                <a:solidFill>
                  <a:srgbClr val="ffffff"/>
                </a:solidFill>
              </a:uFill>
              <a:latin typeface="Calibri"/>
            </a:endParaRPr>
          </a:p>
          <a:p>
            <a:pPr>
              <a:lnSpc>
                <a:spcPct val="100000"/>
              </a:lnSpc>
            </a:pPr>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 Để tạo một tài nguyên trên máy chủ, sử dụng phương thức </a:t>
            </a:r>
            <a:r>
              <a:rPr b="1" lang="en-US" sz="2400" spc="-1" strike="noStrike">
                <a:solidFill>
                  <a:srgbClr val="000000"/>
                </a:solidFill>
                <a:uFill>
                  <a:solidFill>
                    <a:srgbClr val="ffffff"/>
                  </a:solidFill>
                </a:uFill>
                <a:latin typeface="Times New Roman"/>
              </a:rPr>
              <a:t>POST</a:t>
            </a:r>
            <a:r>
              <a:rPr b="0" lang="en-US" sz="2400" spc="-1" strike="noStrike">
                <a:solidFill>
                  <a:srgbClr val="000000"/>
                </a:solidFill>
                <a:uFill>
                  <a:solidFill>
                    <a:srgbClr val="ffffff"/>
                  </a:solidFill>
                </a:uFill>
                <a:latin typeface="Times New Roman"/>
              </a:rPr>
              <a:t>.</a:t>
            </a:r>
            <a:endParaRPr b="0" lang="en-US" sz="2800" spc="-1" strike="noStrike">
              <a:solidFill>
                <a:srgbClr val="000000"/>
              </a:solidFill>
              <a:uFill>
                <a:solidFill>
                  <a:srgbClr val="ffffff"/>
                </a:solidFill>
              </a:uFill>
              <a:latin typeface="Calibri"/>
            </a:endParaRPr>
          </a:p>
          <a:p>
            <a:r>
              <a:rPr b="0" lang="en-US" sz="2000" spc="-1" strike="noStrike">
                <a:solidFill>
                  <a:srgbClr val="000000"/>
                </a:solidFill>
                <a:uFill>
                  <a:solidFill>
                    <a:srgbClr val="ffffff"/>
                  </a:solidFill>
                </a:uFill>
                <a:latin typeface="Times New Roman"/>
              </a:rPr>
              <a:t>	</a:t>
            </a:r>
            <a:r>
              <a:rPr b="0" lang="en-US" sz="2000" spc="-1" strike="noStrike">
                <a:solidFill>
                  <a:srgbClr val="000000"/>
                </a:solidFill>
                <a:uFill>
                  <a:solidFill>
                    <a:srgbClr val="ffffff"/>
                  </a:solidFill>
                </a:uFill>
                <a:latin typeface="Times New Roman"/>
              </a:rPr>
              <a:t>	</a:t>
            </a:r>
            <a:r>
              <a:rPr b="0" lang="en-US" sz="2000" spc="-1" strike="noStrike">
                <a:solidFill>
                  <a:srgbClr val="000000"/>
                </a:solidFill>
                <a:uFill>
                  <a:solidFill>
                    <a:srgbClr val="ffffff"/>
                  </a:solidFill>
                </a:uFill>
                <a:latin typeface="Times New Roman"/>
              </a:rPr>
              <a:t>+  Để truy xuất một tài nguyên, sử dụng </a:t>
            </a:r>
            <a:r>
              <a:rPr b="1" lang="en-US" sz="2000" spc="-1" strike="noStrike">
                <a:solidFill>
                  <a:srgbClr val="000000"/>
                </a:solidFill>
                <a:uFill>
                  <a:solidFill>
                    <a:srgbClr val="ffffff"/>
                  </a:solidFill>
                </a:uFill>
                <a:latin typeface="Times New Roman"/>
              </a:rPr>
              <a:t>GET</a:t>
            </a:r>
            <a:r>
              <a:rPr b="0" lang="en-US" sz="2000" spc="-1" strike="noStrike">
                <a:solidFill>
                  <a:srgbClr val="000000"/>
                </a:solidFill>
                <a:uFill>
                  <a:solidFill>
                    <a:srgbClr val="ffffff"/>
                  </a:solidFill>
                </a:uFill>
                <a:latin typeface="Times New Roman"/>
              </a:rPr>
              <a:t>.</a:t>
            </a:r>
            <a:endParaRPr b="0" lang="en-US" sz="2800" spc="-1" strike="noStrike">
              <a:solidFill>
                <a:srgbClr val="000000"/>
              </a:solidFill>
              <a:uFill>
                <a:solidFill>
                  <a:srgbClr val="ffffff"/>
                </a:solidFill>
              </a:uFill>
              <a:latin typeface="Calibri"/>
            </a:endParaRPr>
          </a:p>
          <a:p>
            <a:pPr>
              <a:lnSpc>
                <a:spcPct val="100000"/>
              </a:lnSpc>
            </a:pPr>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  Để thay đổi trạng thái một tài nguyên hoặc để cập nhật nó, sử dụng </a:t>
            </a:r>
            <a:r>
              <a:rPr b="1" lang="en-US" sz="2400" spc="-1" strike="noStrike">
                <a:solidFill>
                  <a:srgbClr val="000000"/>
                </a:solidFill>
                <a:uFill>
                  <a:solidFill>
                    <a:srgbClr val="ffffff"/>
                  </a:solidFill>
                </a:uFill>
                <a:latin typeface="Times New Roman"/>
              </a:rPr>
              <a:t>PUT</a:t>
            </a:r>
            <a:r>
              <a:rPr b="0" lang="en-US" sz="2400" spc="-1" strike="noStrike">
                <a:solidFill>
                  <a:srgbClr val="000000"/>
                </a:solidFill>
                <a:uFill>
                  <a:solidFill>
                    <a:srgbClr val="ffffff"/>
                  </a:solidFill>
                </a:uFill>
                <a:latin typeface="Times New Roman"/>
              </a:rPr>
              <a:t>.</a:t>
            </a:r>
            <a:endParaRPr b="0" lang="en-US" sz="2800" spc="-1" strike="noStrike">
              <a:solidFill>
                <a:srgbClr val="000000"/>
              </a:solidFill>
              <a:uFill>
                <a:solidFill>
                  <a:srgbClr val="ffffff"/>
                </a:solidFill>
              </a:uFill>
              <a:latin typeface="Calibri"/>
            </a:endParaRPr>
          </a:p>
          <a:p>
            <a:pPr>
              <a:lnSpc>
                <a:spcPct val="100000"/>
              </a:lnSpc>
            </a:pPr>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 Để huỷ bỏ hoặc xoá một tài nguyên, sử dụng </a:t>
            </a:r>
            <a:r>
              <a:rPr b="1" lang="en-US" sz="2400" spc="-1" strike="noStrike">
                <a:solidFill>
                  <a:srgbClr val="000000"/>
                </a:solidFill>
                <a:uFill>
                  <a:solidFill>
                    <a:srgbClr val="ffffff"/>
                  </a:solidFill>
                </a:uFill>
                <a:latin typeface="Times New Roman"/>
              </a:rPr>
              <a:t>DELETE</a:t>
            </a:r>
            <a:r>
              <a:rPr b="0" lang="en-US" sz="2400" spc="-1" strike="noStrike">
                <a:solidFill>
                  <a:srgbClr val="000000"/>
                </a:solidFill>
                <a:uFill>
                  <a:solidFill>
                    <a:srgbClr val="ffffff"/>
                  </a:solidFill>
                </a:uFill>
                <a:latin typeface="Times New Roman"/>
              </a:rPr>
              <a:t>.</a:t>
            </a:r>
            <a:endParaRPr b="0" lang="en-US" sz="2800" spc="-1" strike="noStrike">
              <a:solidFill>
                <a:srgbClr val="000000"/>
              </a:solidFill>
              <a:uFill>
                <a:solidFill>
                  <a:srgbClr val="ffffff"/>
                </a:solidFill>
              </a:uFill>
              <a:latin typeface="Calibri"/>
            </a:endParaRPr>
          </a:p>
          <a:p>
            <a:pPr>
              <a:lnSpc>
                <a:spcPct val="100000"/>
              </a:lnSpc>
            </a:pPr>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 Phi trạng thái</a:t>
            </a:r>
            <a:endParaRPr b="0" lang="en-US" sz="2800" spc="-1" strike="noStrike">
              <a:solidFill>
                <a:srgbClr val="000000"/>
              </a:solidFill>
              <a:uFill>
                <a:solidFill>
                  <a:srgbClr val="ffffff"/>
                </a:solidFill>
              </a:uFill>
              <a:latin typeface="Calibri"/>
            </a:endParaRPr>
          </a:p>
          <a:p>
            <a:pPr>
              <a:lnSpc>
                <a:spcPct val="100000"/>
              </a:lnSpc>
            </a:pPr>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 Hiển thị cấu trúc thư mục như các URIs</a:t>
            </a:r>
            <a:endParaRPr b="0" lang="en-US" sz="2800" spc="-1" strike="noStrike">
              <a:solidFill>
                <a:srgbClr val="000000"/>
              </a:solidFill>
              <a:uFill>
                <a:solidFill>
                  <a:srgbClr val="ffffff"/>
                </a:solidFill>
              </a:uFill>
              <a:latin typeface="Calibri"/>
            </a:endParaRPr>
          </a:p>
          <a:p>
            <a:pPr>
              <a:lnSpc>
                <a:spcPct val="100000"/>
              </a:lnSpc>
            </a:pPr>
            <a:r>
              <a:rPr b="0"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 Truyền tải JavaScript Object Notation (JSON), XML</a:t>
            </a:r>
            <a:r>
              <a:rPr b="1" lang="en-US" sz="2400" spc="-1" strike="noStrike">
                <a:solidFill>
                  <a:srgbClr val="000000"/>
                </a:solidFill>
                <a:uFill>
                  <a:solidFill>
                    <a:srgbClr val="ffffff"/>
                  </a:solidFill>
                </a:uFill>
                <a:latin typeface="Times New Roman"/>
              </a:rPr>
              <a:t> </a:t>
            </a:r>
            <a:r>
              <a:rPr b="0" lang="en-US" sz="2400" spc="-1" strike="noStrike">
                <a:solidFill>
                  <a:srgbClr val="000000"/>
                </a:solidFill>
                <a:uFill>
                  <a:solidFill>
                    <a:srgbClr val="ffffff"/>
                  </a:solidFill>
                </a:uFill>
                <a:latin typeface="Times New Roman"/>
              </a:rPr>
              <a:t>hoặc cả hai.</a:t>
            </a:r>
            <a:endParaRPr b="0" lang="en-US" sz="28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RESTful Service là gì?</a:t>
            </a:r>
            <a:endParaRPr b="0" lang="en-US" sz="1800" spc="-1" strike="noStrike">
              <a:solidFill>
                <a:srgbClr val="000000"/>
              </a:solidFill>
              <a:uFill>
                <a:solidFill>
                  <a:srgbClr val="ffffff"/>
                </a:solidFill>
              </a:uFill>
              <a:latin typeface="Calibri"/>
            </a:endParaRPr>
          </a:p>
        </p:txBody>
      </p:sp>
      <p:pic>
        <p:nvPicPr>
          <p:cNvPr id="49" name="Picture 2" descr=""/>
          <p:cNvPicPr/>
          <p:nvPr/>
        </p:nvPicPr>
        <p:blipFill>
          <a:blip r:embed="rId1"/>
          <a:stretch/>
        </p:blipFill>
        <p:spPr>
          <a:xfrm>
            <a:off x="1210680" y="1690560"/>
            <a:ext cx="8749800" cy="39114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838080" y="365040"/>
            <a:ext cx="10515240" cy="1325160"/>
          </a:xfrm>
          <a:prstGeom prst="rect">
            <a:avLst/>
          </a:prstGeom>
          <a:noFill/>
          <a:ln>
            <a:noFill/>
          </a:ln>
        </p:spPr>
        <p:txBody>
          <a:bodyPr anchor="ctr"/>
          <a:p>
            <a:pPr algn="ctr">
              <a:lnSpc>
                <a:spcPct val="100000"/>
              </a:lnSpc>
            </a:pPr>
            <a:r>
              <a:rPr b="0" lang="en-US" sz="3600" spc="-1" strike="noStrike">
                <a:solidFill>
                  <a:srgbClr val="000000"/>
                </a:solidFill>
                <a:uFill>
                  <a:solidFill>
                    <a:srgbClr val="ffffff"/>
                  </a:solidFill>
                </a:uFill>
                <a:latin typeface="Times New Roman"/>
              </a:rPr>
              <a:t>Tạo RESTful webservice với spring-boot</a:t>
            </a:r>
            <a:endParaRPr b="0" lang="en-US" sz="1800" spc="-1" strike="noStrike">
              <a:solidFill>
                <a:srgbClr val="000000"/>
              </a:solidFill>
              <a:uFill>
                <a:solidFill>
                  <a:srgbClr val="ffffff"/>
                </a:solidFill>
              </a:uFill>
              <a:latin typeface="Calibri"/>
            </a:endParaRPr>
          </a:p>
        </p:txBody>
      </p:sp>
      <p:sp>
        <p:nvSpPr>
          <p:cNvPr id="51" name="TextShape 2"/>
          <p:cNvSpPr txBox="1"/>
          <p:nvPr/>
        </p:nvSpPr>
        <p:spPr>
          <a:xfrm>
            <a:off x="838080" y="1825560"/>
            <a:ext cx="10515240" cy="4350960"/>
          </a:xfrm>
          <a:prstGeom prst="rect">
            <a:avLst/>
          </a:prstGeom>
          <a:noFill/>
          <a:ln>
            <a:noFill/>
          </a:ln>
        </p:spPr>
        <p:txBody>
          <a:bodyPr/>
          <a:p>
            <a:pPr marL="228600" indent="-228240">
              <a:lnSpc>
                <a:spcPct val="100000"/>
              </a:lnSpc>
              <a:buClr>
                <a:srgbClr val="000000"/>
              </a:buClr>
              <a:buFont typeface="Wingdings" charset="2"/>
              <a:buChar char=""/>
            </a:pPr>
            <a:r>
              <a:rPr b="0" lang="en-US" sz="2400" spc="-1" strike="noStrike">
                <a:solidFill>
                  <a:srgbClr val="000000"/>
                </a:solidFill>
                <a:uFill>
                  <a:solidFill>
                    <a:srgbClr val="ffffff"/>
                  </a:solidFill>
                </a:uFill>
                <a:latin typeface="Times New Roman"/>
              </a:rPr>
              <a:t>Tìm hiểu về cách sử dụng các giao thức Http ở spring boot</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Wingdings" charset="2"/>
              <a:buChar char=""/>
            </a:pPr>
            <a:r>
              <a:rPr b="0" lang="en-US" sz="2400" spc="-1" strike="noStrike">
                <a:solidFill>
                  <a:srgbClr val="000000"/>
                </a:solidFill>
                <a:uFill>
                  <a:solidFill>
                    <a:srgbClr val="ffffff"/>
                  </a:solidFill>
                </a:uFill>
                <a:latin typeface="Times New Roman"/>
              </a:rPr>
              <a:t>Khởi tạo project</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Wingdings" charset="2"/>
              <a:buChar char=""/>
            </a:pPr>
            <a:r>
              <a:rPr b="0" lang="en-US" sz="2400" spc="-1" strike="noStrike">
                <a:solidFill>
                  <a:srgbClr val="000000"/>
                </a:solidFill>
                <a:uFill>
                  <a:solidFill>
                    <a:srgbClr val="ffffff"/>
                  </a:solidFill>
                </a:uFill>
                <a:latin typeface="Times New Roman"/>
              </a:rPr>
              <a:t>Tạo các tạo các action thêm , xóa , cập nhật , truy xuất dữ liệu với các giao thức http theo chuẩn REST.</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Wingdings" charset="2"/>
              <a:buChar char=""/>
            </a:pPr>
            <a:r>
              <a:rPr b="0" lang="en-US" sz="2400" spc="-1" strike="noStrike">
                <a:solidFill>
                  <a:srgbClr val="000000"/>
                </a:solidFill>
                <a:uFill>
                  <a:solidFill>
                    <a:srgbClr val="ffffff"/>
                  </a:solidFill>
                </a:uFill>
                <a:latin typeface="Times New Roman"/>
              </a:rPr>
              <a:t>Bảo mật với spring-oauth2</a:t>
            </a:r>
            <a:endParaRPr b="0" lang="en-US" sz="2800" spc="-1" strike="noStrike">
              <a:solidFill>
                <a:srgbClr val="000000"/>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838080" y="365040"/>
            <a:ext cx="10515240" cy="71640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Sử dụng các giao thức Http ở spring-boot</a:t>
            </a:r>
            <a:r>
              <a:rPr b="0" lang="en-US" sz="4400" spc="-1" strike="noStrike">
                <a:solidFill>
                  <a:srgbClr val="000000"/>
                </a:solidFill>
                <a:uFill>
                  <a:solidFill>
                    <a:srgbClr val="ffffff"/>
                  </a:solidFill>
                </a:uFill>
                <a:latin typeface="Times New Roman"/>
              </a:rPr>
              <a:t>
</a:t>
            </a:r>
            <a:endParaRPr b="0" lang="en-US" sz="1800" spc="-1" strike="noStrike">
              <a:solidFill>
                <a:srgbClr val="000000"/>
              </a:solidFill>
              <a:uFill>
                <a:solidFill>
                  <a:srgbClr val="ffffff"/>
                </a:solidFill>
              </a:uFill>
              <a:latin typeface="Calibri"/>
            </a:endParaRPr>
          </a:p>
        </p:txBody>
      </p:sp>
      <p:sp>
        <p:nvSpPr>
          <p:cNvPr id="53" name="TextShape 2"/>
          <p:cNvSpPr txBox="1"/>
          <p:nvPr/>
        </p:nvSpPr>
        <p:spPr>
          <a:xfrm>
            <a:off x="683640" y="1081800"/>
            <a:ext cx="10515240" cy="4350960"/>
          </a:xfrm>
          <a:prstGeom prst="rect">
            <a:avLst/>
          </a:prstGeom>
          <a:noFill/>
          <a:ln>
            <a:noFill/>
          </a:ln>
        </p:spPr>
        <p:txBody>
          <a:bodyPr/>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Tạo một class với làm nhiệm vụ controller dùng anotation @RestController</a:t>
            </a:r>
            <a:endParaRPr b="0" lang="en-US" sz="2800" spc="-1" strike="noStrike">
              <a:solidFill>
                <a:srgbClr val="000000"/>
              </a:solidFill>
              <a:uFill>
                <a:solidFill>
                  <a:srgbClr val="ffffff"/>
                </a:solidFill>
              </a:uFill>
              <a:latin typeface="Calibri"/>
            </a:endParaRPr>
          </a:p>
        </p:txBody>
      </p:sp>
      <p:pic>
        <p:nvPicPr>
          <p:cNvPr id="54" name="Picture 4" descr=""/>
          <p:cNvPicPr/>
          <p:nvPr/>
        </p:nvPicPr>
        <p:blipFill>
          <a:blip r:embed="rId1"/>
          <a:stretch/>
        </p:blipFill>
        <p:spPr>
          <a:xfrm>
            <a:off x="683640" y="2501640"/>
            <a:ext cx="11223720" cy="36478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838080" y="399240"/>
            <a:ext cx="10515240" cy="152280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Sử dụng các giao thức Http ở spring-boot</a:t>
            </a:r>
            <a:endParaRPr b="0" lang="en-US" sz="1800" spc="-1" strike="noStrike">
              <a:solidFill>
                <a:srgbClr val="000000"/>
              </a:solidFill>
              <a:uFill>
                <a:solidFill>
                  <a:srgbClr val="ffffff"/>
                </a:solidFill>
              </a:uFill>
              <a:latin typeface="Calibri"/>
            </a:endParaRPr>
          </a:p>
        </p:txBody>
      </p:sp>
      <p:sp>
        <p:nvSpPr>
          <p:cNvPr id="56"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400" spc="-1" strike="noStrike">
                <a:solidFill>
                  <a:srgbClr val="000000"/>
                </a:solidFill>
                <a:uFill>
                  <a:solidFill>
                    <a:srgbClr val="ffffff"/>
                  </a:solidFill>
                </a:uFill>
                <a:latin typeface="Times New Roman"/>
              </a:rPr>
              <a:t>Làm việc với http get dùng  anotation  @GetMapping(“tên của url”) hoặc @ RequestMapping(value=“tên của url”,method= RequestMethod.GET)</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pic>
        <p:nvPicPr>
          <p:cNvPr id="57" name="Picture 3" descr=""/>
          <p:cNvPicPr/>
          <p:nvPr/>
        </p:nvPicPr>
        <p:blipFill>
          <a:blip r:embed="rId1"/>
          <a:stretch/>
        </p:blipFill>
        <p:spPr>
          <a:xfrm>
            <a:off x="1182960" y="2872080"/>
            <a:ext cx="9405000" cy="35028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Sử dụng các giao thức Http ở spring-boot</a:t>
            </a:r>
            <a:endParaRPr b="0" lang="en-US" sz="1800" spc="-1" strike="noStrike">
              <a:solidFill>
                <a:srgbClr val="000000"/>
              </a:solidFill>
              <a:uFill>
                <a:solidFill>
                  <a:srgbClr val="ffffff"/>
                </a:solidFill>
              </a:uFill>
              <a:latin typeface="Calibri"/>
            </a:endParaRPr>
          </a:p>
        </p:txBody>
      </p:sp>
      <p:sp>
        <p:nvSpPr>
          <p:cNvPr id="59"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Times New Roman"/>
              </a:rPr>
              <a:t>Với http post dùng  anotation  @PostMapping(“tên của url”) hoặc @ RequestMapping(value=“tên của url”,method= RequestMethod.POST)</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pic>
        <p:nvPicPr>
          <p:cNvPr id="60" name="Picture 3" descr=""/>
          <p:cNvPicPr/>
          <p:nvPr/>
        </p:nvPicPr>
        <p:blipFill>
          <a:blip r:embed="rId1"/>
          <a:stretch/>
        </p:blipFill>
        <p:spPr>
          <a:xfrm>
            <a:off x="937800" y="3111840"/>
            <a:ext cx="9660960" cy="24127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573</TotalTime>
  <Application>LibreOffice/5.1.6.2$Linux_X86_64 LibreOffice_project/10m0$Build-2</Application>
  <Words>313</Words>
  <Paragraphs>90</Paragraphs>
  <Company>Tien Ich May Tinh</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2017-10-31T16:30:26Z</dcterms:created>
  <dc:creator>Le Tien Duat</dc:creator>
  <dc:description/>
  <dc:language>en-GB</dc:language>
  <cp:lastModifiedBy/>
  <dcterms:modified xsi:type="dcterms:W3CDTF">2017-11-05T21:29:48Z</dcterms:modified>
  <cp:revision>160</cp:revision>
  <dc:subject/>
  <dc:title>Tạo restfull services với java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Tien Ich May Tinh</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20</vt:i4>
  </property>
</Properties>
</file>