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300" r:id="rId20"/>
    <p:sldId id="305" r:id="rId21"/>
    <p:sldId id="298" r:id="rId22"/>
    <p:sldId id="299" r:id="rId23"/>
    <p:sldId id="290" r:id="rId24"/>
    <p:sldId id="301" r:id="rId25"/>
    <p:sldId id="288" r:id="rId26"/>
    <p:sldId id="289" r:id="rId27"/>
    <p:sldId id="302" r:id="rId28"/>
    <p:sldId id="303" r:id="rId29"/>
    <p:sldId id="304" r:id="rId30"/>
    <p:sldId id="307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F496528-2CF5-4248-9068-027C8F258ECC}"/>
    <pc:docChg chg="custSel addSld modSld">
      <pc:chgData name="Jochen Mariën" userId="a4f8d9ed-3895-4365-b2d5-9432cb8a20d4" providerId="ADAL" clId="{DF496528-2CF5-4248-9068-027C8F258ECC}" dt="2018-02-06T09:39:48.712" v="114" actId="1076"/>
      <pc:docMkLst>
        <pc:docMk/>
      </pc:docMkLst>
      <pc:sldChg chg="addSp modSp">
        <pc:chgData name="Jochen Mariën" userId="a4f8d9ed-3895-4365-b2d5-9432cb8a20d4" providerId="ADAL" clId="{DF496528-2CF5-4248-9068-027C8F258ECC}" dt="2018-02-06T09:39:48.712" v="114" actId="1076"/>
        <pc:sldMkLst>
          <pc:docMk/>
          <pc:sldMk cId="1454517271" sldId="301"/>
        </pc:sldMkLst>
        <pc:spChg chg="mod">
          <ac:chgData name="Jochen Mariën" userId="a4f8d9ed-3895-4365-b2d5-9432cb8a20d4" providerId="ADAL" clId="{DF496528-2CF5-4248-9068-027C8F258ECC}" dt="2018-02-06T09:39:43.637" v="113" actId="27636"/>
          <ac:spMkLst>
            <pc:docMk/>
            <pc:sldMk cId="1454517271" sldId="301"/>
            <ac:spMk id="3" creationId="{00000000-0000-0000-0000-000000000000}"/>
          </ac:spMkLst>
        </pc:spChg>
        <pc:spChg chg="mod">
          <ac:chgData name="Jochen Mariën" userId="a4f8d9ed-3895-4365-b2d5-9432cb8a20d4" providerId="ADAL" clId="{DF496528-2CF5-4248-9068-027C8F258ECC}" dt="2018-02-06T09:39:25.634" v="111" actId="20577"/>
          <ac:spMkLst>
            <pc:docMk/>
            <pc:sldMk cId="1454517271" sldId="301"/>
            <ac:spMk id="4" creationId="{00000000-0000-0000-0000-000000000000}"/>
          </ac:spMkLst>
        </pc:spChg>
        <pc:spChg chg="add mod">
          <ac:chgData name="Jochen Mariën" userId="a4f8d9ed-3895-4365-b2d5-9432cb8a20d4" providerId="ADAL" clId="{DF496528-2CF5-4248-9068-027C8F258ECC}" dt="2018-02-06T09:39:48.712" v="114" actId="1076"/>
          <ac:spMkLst>
            <pc:docMk/>
            <pc:sldMk cId="1454517271" sldId="301"/>
            <ac:spMk id="5" creationId="{BC250084-F488-4EDD-B431-878A1E0B0875}"/>
          </ac:spMkLst>
        </pc:spChg>
      </pc:sldChg>
      <pc:sldChg chg="add">
        <pc:chgData name="Jochen Mariën" userId="a4f8d9ed-3895-4365-b2d5-9432cb8a20d4" providerId="ADAL" clId="{DF496528-2CF5-4248-9068-027C8F258ECC}" dt="2018-02-06T09:38:06.309" v="0" actId="1076"/>
        <pc:sldMkLst>
          <pc:docMk/>
          <pc:sldMk cId="886765764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PSDrive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AD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PSProvider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-root "" -server "10.100.165.10" -Credential $cred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New-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ADUSer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loads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model…)</a:t>
            </a:r>
          </a:p>
          <a:p>
            <a:endParaRPr lang="nl-BE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Contacting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AD UC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domain: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netonly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user:Admin@cursusdom.local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"mmc %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SystemRoot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%\system32\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dsa.msc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(right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domain,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domainname)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http://blogs.msdn.com/b/adpowershell/archive/2009/03/11/the-drive-is-the-connection.aspx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08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24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53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r>
              <a:rPr lang="en-GB" dirty="0"/>
              <a:t>https://itfordummies.net/2014/11/05/trigger-active-directory-replication-powershell/</a:t>
            </a:r>
          </a:p>
          <a:p>
            <a:endParaRPr lang="en-US" dirty="0"/>
          </a:p>
          <a:p>
            <a:r>
              <a:rPr lang="en-US" dirty="0"/>
              <a:t>MSDN, and not</a:t>
            </a:r>
            <a:r>
              <a:rPr lang="en-US" baseline="0" dirty="0"/>
              <a:t> with Get-</a:t>
            </a:r>
            <a:r>
              <a:rPr lang="en-US" baseline="0" dirty="0" err="1"/>
              <a:t>ADDomainController</a:t>
            </a:r>
            <a:r>
              <a:rPr lang="en-US" baseline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-Active Directory module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WinNT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LDAP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LDAP provider</a:t>
            </a:r>
          </a:p>
          <a:p>
            <a:pPr lvl="1"/>
            <a:r>
              <a:rPr lang="en-GB" dirty="0"/>
              <a:t>LDAP://cn=karin,ou=medew,ou=Gebr,dc=edu,dc=khk,dc=be</a:t>
            </a:r>
          </a:p>
          <a:p>
            <a:pPr lvl="1"/>
            <a:r>
              <a:rPr lang="nl-BE" dirty="0" err="1"/>
              <a:t>Doesn’t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Has a lot more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WinNT</a:t>
            </a:r>
            <a:endParaRPr lang="en-GB" dirty="0"/>
          </a:p>
          <a:p>
            <a:r>
              <a:rPr lang="en-GB" dirty="0"/>
              <a:t>WinNT provider</a:t>
            </a:r>
          </a:p>
          <a:p>
            <a:pPr lvl="1"/>
            <a:r>
              <a:rPr lang="en-GB" dirty="0"/>
              <a:t>WinNT://edu/torricelli/Karin,User</a:t>
            </a:r>
          </a:p>
          <a:p>
            <a:pPr lvl="1"/>
            <a:r>
              <a:rPr lang="nl-BE" dirty="0"/>
              <a:t>Works </a:t>
            </a:r>
            <a:r>
              <a:rPr lang="nl-BE" dirty="0" err="1"/>
              <a:t>with</a:t>
            </a:r>
            <a:r>
              <a:rPr lang="nl-BE" dirty="0"/>
              <a:t> AD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Is more </a:t>
            </a:r>
            <a:r>
              <a:rPr lang="nl-BE" dirty="0" err="1"/>
              <a:t>limited</a:t>
            </a:r>
            <a:endParaRPr lang="nl-BE" dirty="0"/>
          </a:p>
          <a:p>
            <a:r>
              <a:rPr lang="nl-BE" dirty="0"/>
              <a:t>AD-</a:t>
            </a:r>
            <a:r>
              <a:rPr lang="nl-BE" dirty="0" err="1"/>
              <a:t>cmdlets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LDAP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user: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starting from PS 5.0: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13910" y="1825625"/>
            <a:ext cx="7456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ADSI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"WinNT://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,Computer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"User"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"Password01"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"Local Admin by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3910" y="4962257"/>
            <a:ext cx="7456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AccountNeverExpires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1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navigation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Get-Item when in the drive: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You have to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only find objects when looking in the correct folders</a:t>
            </a:r>
          </a:p>
          <a:p>
            <a:pPr lvl="1"/>
            <a:r>
              <a:rPr lang="en-US" dirty="0"/>
              <a:t>The resulting object is an “</a:t>
            </a:r>
            <a:r>
              <a:rPr lang="en-US" dirty="0" err="1"/>
              <a:t>ADObject</a:t>
            </a:r>
            <a:r>
              <a:rPr lang="en-US" dirty="0"/>
              <a:t>”, not an </a:t>
            </a:r>
            <a:r>
              <a:rPr lang="en-US" dirty="0" err="1"/>
              <a:t>ADUser</a:t>
            </a:r>
            <a:endParaRPr lang="en-GB" dirty="0"/>
          </a:p>
          <a:p>
            <a:r>
              <a:rPr lang="en-US" dirty="0"/>
              <a:t>On the other hand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find any type of object (comparable to Get-</a:t>
            </a:r>
            <a:r>
              <a:rPr lang="en-US" dirty="0" err="1"/>
              <a:t>ADObject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980" y="233868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'Name=Morgan*'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7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AD cmdlets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Get-AD… when anywhere: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Only available when the RSAT is installed</a:t>
            </a:r>
          </a:p>
          <a:p>
            <a:pPr lvl="2"/>
            <a:r>
              <a:rPr lang="en-US" dirty="0"/>
              <a:t>Which is also the case with Get-Item for AD, by the way</a:t>
            </a:r>
          </a:p>
          <a:p>
            <a:pPr lvl="3"/>
            <a:r>
              <a:rPr lang="en-US" dirty="0"/>
              <a:t>I haven’t found any downsides yet, but needed to keep the formatting of the previous slide</a:t>
            </a:r>
          </a:p>
          <a:p>
            <a:r>
              <a:rPr lang="en-US" dirty="0"/>
              <a:t>On the other hand:</a:t>
            </a:r>
          </a:p>
          <a:p>
            <a:pPr lvl="1"/>
            <a:r>
              <a:rPr lang="en-US" dirty="0"/>
              <a:t>Filters are nicer</a:t>
            </a:r>
            <a:r>
              <a:rPr lang="en-GB" dirty="0"/>
              <a:t> (although LDAP filter are still possible)</a:t>
            </a:r>
          </a:p>
          <a:p>
            <a:pPr lvl="1"/>
            <a:r>
              <a:rPr lang="en-US" dirty="0"/>
              <a:t>Resulting object is of the right type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2205" y="2221706"/>
            <a:ext cx="7387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 -like "Morgan*"'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'Name -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"Users"'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4544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4017"/>
            <a:ext cx="10515600" cy="3562945"/>
          </a:xfrm>
        </p:spPr>
        <p:txBody>
          <a:bodyPr/>
          <a:lstStyle/>
          <a:p>
            <a:r>
              <a:rPr lang="en-US" dirty="0"/>
              <a:t>Results in 10</a:t>
            </a:r>
          </a:p>
          <a:p>
            <a:pPr lvl="1"/>
            <a:r>
              <a:rPr lang="en-US" dirty="0"/>
              <a:t>Not very much…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is 106</a:t>
            </a:r>
          </a:p>
          <a:p>
            <a:pPr lvl="1"/>
            <a:r>
              <a:rPr lang="en-US" dirty="0"/>
              <a:t>By default, not all properties are loaded</a:t>
            </a:r>
          </a:p>
          <a:p>
            <a:pPr lvl="1"/>
            <a:r>
              <a:rPr lang="en-US" dirty="0"/>
              <a:t>If you want a certain property, you have to select is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9757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65684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</p:spTree>
    <p:extLst>
      <p:ext uri="{BB962C8B-B14F-4D97-AF65-F5344CB8AC3E}">
        <p14:creationId xmlns:p14="http://schemas.microsoft.com/office/powerpoint/2010/main" val="264099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8015" cy="4351338"/>
          </a:xfrm>
        </p:spPr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SamAccountName</a:t>
            </a:r>
            <a:r>
              <a:rPr lang="en-US" dirty="0"/>
              <a:t> (and </a:t>
            </a:r>
            <a:r>
              <a:rPr lang="en-GB" dirty="0" err="1"/>
              <a:t>UserPrincipalName</a:t>
            </a:r>
            <a:r>
              <a:rPr lang="en-GB" dirty="0"/>
              <a:t>) </a:t>
            </a:r>
          </a:p>
          <a:p>
            <a:r>
              <a:rPr lang="en-US" dirty="0"/>
              <a:t>Very useful: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 err="1"/>
              <a:t>AccountPassword</a:t>
            </a:r>
            <a:endParaRPr lang="en-US" dirty="0"/>
          </a:p>
          <a:p>
            <a:pPr lvl="2"/>
            <a:r>
              <a:rPr lang="en-GB" dirty="0"/>
              <a:t> </a:t>
            </a:r>
            <a:r>
              <a:rPr lang="en-GB" dirty="0" err="1"/>
              <a:t>ConvertTo-SecureString</a:t>
            </a:r>
            <a:r>
              <a:rPr lang="en-GB" dirty="0"/>
              <a:t> "</a:t>
            </a:r>
            <a:r>
              <a:rPr lang="en-GB" dirty="0" err="1"/>
              <a:t>pwd</a:t>
            </a:r>
            <a:r>
              <a:rPr lang="en-GB" dirty="0"/>
              <a:t>" -</a:t>
            </a:r>
            <a:r>
              <a:rPr lang="en-GB" dirty="0" err="1"/>
              <a:t>AsPlainText</a:t>
            </a:r>
            <a:r>
              <a:rPr lang="en-GB" dirty="0"/>
              <a:t> -Force </a:t>
            </a:r>
          </a:p>
          <a:p>
            <a:pPr lvl="1"/>
            <a:r>
              <a:rPr lang="en-US" dirty="0"/>
              <a:t>Enabled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65720" y="1825625"/>
            <a:ext cx="3858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Nice:</a:t>
            </a:r>
          </a:p>
          <a:p>
            <a:pPr lvl="1"/>
            <a:r>
              <a:rPr lang="en-US" dirty="0" err="1"/>
              <a:t>DisplayName</a:t>
            </a:r>
            <a:endParaRPr lang="en-US" dirty="0"/>
          </a:p>
          <a:p>
            <a:pPr lvl="1"/>
            <a:r>
              <a:rPr lang="en-US" dirty="0" err="1"/>
              <a:t>Givenname</a:t>
            </a:r>
            <a:endParaRPr lang="en-US" dirty="0"/>
          </a:p>
          <a:p>
            <a:pPr lvl="1"/>
            <a:r>
              <a:rPr lang="en-US" dirty="0"/>
              <a:t>Surname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 err="1"/>
              <a:t>OtherAttributes</a:t>
            </a:r>
            <a:endParaRPr lang="en-US" dirty="0"/>
          </a:p>
          <a:p>
            <a:pPr lvl="2"/>
            <a:r>
              <a:rPr lang="en-US" dirty="0" err="1"/>
              <a:t>Hashtable</a:t>
            </a:r>
            <a:r>
              <a:rPr lang="en-US" dirty="0"/>
              <a:t> with existing property names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1026" name="Picture 2" descr="Image result for man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21" y="466520"/>
            <a:ext cx="675864" cy="11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</a:t>
            </a:r>
          </a:p>
          <a:p>
            <a:pPr lvl="1"/>
            <a:r>
              <a:rPr lang="en-US" dirty="0"/>
              <a:t>A good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  <a:p>
            <a:pPr lvl="1"/>
            <a:endParaRPr lang="en-US" dirty="0"/>
          </a:p>
          <a:p>
            <a:r>
              <a:rPr lang="en-US" dirty="0"/>
              <a:t>Immediately set password and activate?</a:t>
            </a:r>
            <a:endParaRPr lang="en-GB" dirty="0"/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6601"/>
            <a:ext cx="10042842" cy="464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7476" y="4058090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77476" y="4919186"/>
            <a:ext cx="9903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passw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Enable-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61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 (continued)</a:t>
            </a:r>
          </a:p>
          <a:p>
            <a:pPr lvl="1"/>
            <a:r>
              <a:rPr lang="en-US" dirty="0"/>
              <a:t>A bad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039" y="2823798"/>
            <a:ext cx="3005970" cy="490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001294"/>
            <a:ext cx="11083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Admins,ou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b="1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b="1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	-Initials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))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9919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EAFE-0ED0-477A-98FF-E37D16FC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AD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ACC6-8FC1-46E5-963C-BDF1CFB2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First, save the user you want to copy in a variable</a:t>
            </a:r>
          </a:p>
          <a:p>
            <a:pPr lvl="1"/>
            <a:r>
              <a:rPr lang="en-GB" sz="2000" dirty="0"/>
              <a:t>Make sure to select all properties you want to copy!</a:t>
            </a:r>
          </a:p>
          <a:p>
            <a:r>
              <a:rPr lang="en-GB" sz="2400" dirty="0"/>
              <a:t>The, create the new user, using the –instance parameter</a:t>
            </a:r>
          </a:p>
          <a:p>
            <a:pPr lvl="1"/>
            <a:r>
              <a:rPr lang="en-GB" sz="2000" dirty="0"/>
              <a:t>Overwrite any properties you want to change</a:t>
            </a:r>
          </a:p>
          <a:p>
            <a:r>
              <a:rPr lang="en-GB" sz="2400" dirty="0"/>
              <a:t>Not automatically transferred:</a:t>
            </a:r>
          </a:p>
          <a:p>
            <a:pPr lvl="1"/>
            <a:r>
              <a:rPr lang="en-GB" sz="2000" dirty="0"/>
              <a:t>Group membership</a:t>
            </a:r>
          </a:p>
          <a:p>
            <a:pPr lvl="1"/>
            <a:r>
              <a:rPr lang="en-GB" sz="2000" dirty="0"/>
              <a:t>Location (OU)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DA035-4A36-4F2A-9315-FA9A03BA07E8}"/>
              </a:ext>
            </a:extLst>
          </p:cNvPr>
          <p:cNvSpPr/>
          <p:nvPr/>
        </p:nvSpPr>
        <p:spPr>
          <a:xfrm>
            <a:off x="0" y="4461550"/>
            <a:ext cx="1271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StreetAddress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Morgan"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MemberOf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-Members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38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users: Set-</a:t>
            </a:r>
            <a:r>
              <a:rPr lang="en-US" dirty="0" err="1"/>
              <a:t>ADUser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-identity or piping to select a user</a:t>
            </a:r>
          </a:p>
          <a:p>
            <a:r>
              <a:rPr lang="en-US" dirty="0"/>
              <a:t>Use the parameters to set default properties</a:t>
            </a:r>
          </a:p>
          <a:p>
            <a:pPr lvl="1"/>
            <a:r>
              <a:rPr lang="en-US" dirty="0"/>
              <a:t>-City, -Company, -Country, …</a:t>
            </a:r>
          </a:p>
          <a:p>
            <a:r>
              <a:rPr lang="en-US" dirty="0"/>
              <a:t>Use –Add, –Replace, –Remove and –Clear for all the other parameters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995678"/>
            <a:ext cx="10888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GivenName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Morgan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-Add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"www.khk.be"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"toledo.khk.be“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@{description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Directeur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Marketing Benelux"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-Remove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"Lisa"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-Clear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11953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Directory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Before</a:t>
            </a:r>
            <a:r>
              <a:rPr lang="nl-BE" dirty="0"/>
              <a:t> 2008R2:</a:t>
            </a:r>
          </a:p>
          <a:p>
            <a:pPr lvl="1"/>
            <a:r>
              <a:rPr lang="en-GB" dirty="0"/>
              <a:t>ADSI via VBScript</a:t>
            </a:r>
          </a:p>
          <a:p>
            <a:pPr lvl="1"/>
            <a:r>
              <a:rPr lang="en-GB" dirty="0"/>
              <a:t>ADSI via PowerShell</a:t>
            </a:r>
          </a:p>
          <a:p>
            <a:pPr lvl="2"/>
            <a:r>
              <a:rPr lang="en-GB" dirty="0"/>
              <a:t>With </a:t>
            </a:r>
            <a:r>
              <a:rPr lang="en-GB" dirty="0" err="1"/>
              <a:t>.Net</a:t>
            </a:r>
            <a:r>
              <a:rPr lang="en-GB" dirty="0"/>
              <a:t> Directory Services Classes</a:t>
            </a:r>
          </a:p>
          <a:p>
            <a:pPr lvl="2"/>
            <a:r>
              <a:rPr lang="en-GB" dirty="0"/>
              <a:t>With Type accelerator [ADSI]</a:t>
            </a:r>
          </a:p>
          <a:p>
            <a:pPr lvl="2"/>
            <a:r>
              <a:rPr lang="en-GB" dirty="0"/>
              <a:t>With Quest Active Directory cmdlets</a:t>
            </a:r>
          </a:p>
          <a:p>
            <a:r>
              <a:rPr lang="nl-BE" dirty="0" err="1"/>
              <a:t>Now</a:t>
            </a:r>
            <a:endParaRPr lang="en-GB" dirty="0"/>
          </a:p>
          <a:p>
            <a:pPr lvl="1"/>
            <a:r>
              <a:rPr lang="en-GB" dirty="0"/>
              <a:t>Active Directory Module of Windows PowerShell </a:t>
            </a:r>
          </a:p>
          <a:p>
            <a:pPr lvl="2"/>
            <a:r>
              <a:rPr lang="en-GB" dirty="0"/>
              <a:t>Cmdlets</a:t>
            </a:r>
          </a:p>
          <a:p>
            <a:pPr lvl="2"/>
            <a:r>
              <a:rPr lang="en-GB" dirty="0"/>
              <a:t>Provider</a:t>
            </a:r>
          </a:p>
          <a:p>
            <a:pPr lvl="1"/>
            <a:r>
              <a:rPr lang="en-GB" dirty="0"/>
              <a:t>Interaction between cmdlets and a web service on a DC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Add-</a:t>
            </a:r>
            <a:r>
              <a:rPr lang="en-GB" dirty="0" err="1"/>
              <a:t>ADGroupMember</a:t>
            </a:r>
            <a:endParaRPr lang="en-GB" dirty="0"/>
          </a:p>
          <a:p>
            <a:pPr lvl="1"/>
            <a:r>
              <a:rPr lang="en-US" dirty="0"/>
              <a:t>-Identity (or pipe in) is the group that receives members</a:t>
            </a:r>
          </a:p>
          <a:p>
            <a:pPr lvl="1"/>
            <a:r>
              <a:rPr lang="en-US" dirty="0"/>
              <a:t>-Members are the group(s) and/or user(s) that will be joining</a:t>
            </a:r>
          </a:p>
          <a:p>
            <a:pPr lvl="1"/>
            <a:r>
              <a:rPr lang="en-US" dirty="0"/>
              <a:t>“Members” is plural: an array, a list, …</a:t>
            </a:r>
          </a:p>
          <a:p>
            <a:r>
              <a:rPr lang="en-US" dirty="0"/>
              <a:t>Add-</a:t>
            </a:r>
            <a:r>
              <a:rPr lang="en-US" dirty="0" err="1"/>
              <a:t>ADPrincipalGroupMembership</a:t>
            </a:r>
            <a:endParaRPr lang="en-US" dirty="0"/>
          </a:p>
          <a:p>
            <a:pPr lvl="1"/>
            <a:r>
              <a:rPr lang="en-US" dirty="0"/>
              <a:t>-Identity (or pipe) is the object that will become a member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MemberOf</a:t>
            </a:r>
            <a:r>
              <a:rPr lang="en-US" dirty="0"/>
              <a:t> is the group the object will become member off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MemberOf</a:t>
            </a:r>
            <a:r>
              <a:rPr lang="en-US" dirty="0"/>
              <a:t>” is singular: one </a:t>
            </a:r>
            <a:r>
              <a:rPr lang="en-US"/>
              <a:t>distinguished name, </a:t>
            </a:r>
            <a:r>
              <a:rPr lang="en-US" dirty="0"/>
              <a:t>identity</a:t>
            </a:r>
            <a:r>
              <a:rPr lang="en-US"/>
              <a:t>, SID,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54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Units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4692"/>
            <a:ext cx="10515600" cy="3252271"/>
          </a:xfrm>
        </p:spPr>
        <p:txBody>
          <a:bodyPr/>
          <a:lstStyle/>
          <a:p>
            <a:r>
              <a:rPr lang="en-US" dirty="0"/>
              <a:t>Removing without confirmation: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correct, but the accidental deletion checkbox is still checked…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9129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'Acme'"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but confirmation is still required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9659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ProtectedFromAccidentalDeletion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63747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-Recursive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29445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remove cmdlets don’t have a Filter or Name parameter</a:t>
            </a:r>
          </a:p>
          <a:p>
            <a:r>
              <a:rPr lang="en-US" dirty="0"/>
              <a:t>They do have an “Identity”-parameter</a:t>
            </a:r>
          </a:p>
          <a:p>
            <a:pPr lvl="1"/>
            <a:r>
              <a:rPr lang="en-US" dirty="0"/>
              <a:t>This is the full name of the object or the </a:t>
            </a:r>
            <a:r>
              <a:rPr lang="en-US" dirty="0" err="1"/>
              <a:t>SamAccountName</a:t>
            </a:r>
            <a:r>
              <a:rPr lang="en-US" dirty="0"/>
              <a:t> (for users)</a:t>
            </a:r>
          </a:p>
          <a:p>
            <a:pPr lvl="1"/>
            <a:endParaRPr lang="en-US" dirty="0"/>
          </a:p>
          <a:p>
            <a:r>
              <a:rPr lang="en-US" dirty="0"/>
              <a:t>If you don’t feel like typing that full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792" y="3210044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OU=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tempOU,OU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=local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7792" y="4144625"/>
            <a:ext cx="758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7792" y="5356205"/>
            <a:ext cx="882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000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Filter: </a:t>
            </a:r>
            <a:r>
              <a:rPr lang="nl-BE" dirty="0" err="1"/>
              <a:t>about_ActiveDirectory_Filter</a:t>
            </a:r>
            <a:endParaRPr lang="nl-BE" dirty="0"/>
          </a:p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nl-BE" dirty="0"/>
          </a:p>
          <a:p>
            <a:pPr lvl="1"/>
            <a:r>
              <a:rPr lang="nl-BE" dirty="0"/>
              <a:t>Do performance </a:t>
            </a:r>
            <a:r>
              <a:rPr lang="nl-BE" dirty="0" err="1"/>
              <a:t>optimization</a:t>
            </a:r>
            <a:r>
              <a:rPr lang="nl-BE" dirty="0"/>
              <a:t>!</a:t>
            </a:r>
          </a:p>
          <a:p>
            <a:r>
              <a:rPr lang="nl-BE" dirty="0"/>
              <a:t>Different types:</a:t>
            </a:r>
          </a:p>
          <a:p>
            <a:pPr lvl="1"/>
            <a:r>
              <a:rPr lang="nl-BE" dirty="0"/>
              <a:t>-</a:t>
            </a:r>
            <a:r>
              <a:rPr lang="nl-BE" dirty="0" err="1"/>
              <a:t>LDAPFilter</a:t>
            </a:r>
            <a:r>
              <a:rPr lang="nl-BE" dirty="0"/>
              <a:t>: LDAP syntax</a:t>
            </a:r>
          </a:p>
          <a:p>
            <a:pPr lvl="1"/>
            <a:r>
              <a:rPr lang="nl-BE" dirty="0"/>
              <a:t>-Filter: </a:t>
            </a:r>
            <a:r>
              <a:rPr lang="nl-BE" dirty="0" err="1"/>
              <a:t>PowerShell</a:t>
            </a:r>
            <a:r>
              <a:rPr lang="nl-BE" dirty="0"/>
              <a:t> syntax</a:t>
            </a:r>
          </a:p>
          <a:p>
            <a:pPr lvl="2"/>
            <a:r>
              <a:rPr lang="nl-BE" dirty="0" err="1"/>
              <a:t>Simpler</a:t>
            </a:r>
            <a:endParaRPr lang="nl-BE" dirty="0"/>
          </a:p>
          <a:p>
            <a:pPr lvl="2"/>
            <a:r>
              <a:rPr lang="nl-BE" dirty="0"/>
              <a:t>Follows </a:t>
            </a:r>
            <a:r>
              <a:rPr lang="nl-BE" dirty="0" err="1"/>
              <a:t>expression</a:t>
            </a:r>
            <a:r>
              <a:rPr lang="nl-BE" dirty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48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objects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–Filter 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Beware: </a:t>
            </a:r>
            <a:r>
              <a:rPr lang="en-US" dirty="0" err="1"/>
              <a:t>DistinguishedName</a:t>
            </a:r>
            <a:r>
              <a:rPr lang="en-US" dirty="0"/>
              <a:t> is a “constructed attribute” and can’t be filtered on using anything but -</a:t>
            </a:r>
            <a:r>
              <a:rPr lang="en-US" dirty="0" err="1"/>
              <a:t>eq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694"/>
            <a:ext cx="9559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ObjectClass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chris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badpwdcount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"1/1/2010"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LastLogon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GroupCategory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"Security"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50084-F488-4EDD-B431-878A1E0B0875}"/>
              </a:ext>
            </a:extLst>
          </p:cNvPr>
          <p:cNvSpPr/>
          <p:nvPr/>
        </p:nvSpPr>
        <p:spPr>
          <a:xfrm>
            <a:off x="838200" y="5748702"/>
            <a:ext cx="9559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"Users" 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"*Acme*"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51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: start of the search operation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 "</a:t>
            </a:r>
            <a:r>
              <a:rPr lang="en-GB" dirty="0" err="1"/>
              <a:t>ou</a:t>
            </a:r>
            <a:r>
              <a:rPr lang="en-GB" dirty="0"/>
              <a:t>=</a:t>
            </a:r>
            <a:r>
              <a:rPr lang="en-GB" dirty="0" err="1"/>
              <a:t>marketing,ou</a:t>
            </a:r>
            <a:r>
              <a:rPr lang="en-GB" dirty="0"/>
              <a:t>=</a:t>
            </a:r>
            <a:r>
              <a:rPr lang="en-GB" dirty="0" err="1"/>
              <a:t>pscursus,dc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=local”</a:t>
            </a:r>
          </a:p>
          <a:p>
            <a:r>
              <a:rPr lang="en-GB" dirty="0"/>
              <a:t>-</a:t>
            </a:r>
            <a:r>
              <a:rPr lang="en-GB" dirty="0" err="1"/>
              <a:t>SearchScope</a:t>
            </a:r>
            <a:r>
              <a:rPr lang="en-GB" dirty="0"/>
              <a:t>: the borders of the search operation</a:t>
            </a:r>
          </a:p>
          <a:p>
            <a:pPr lvl="1"/>
            <a:r>
              <a:rPr lang="en-GB" b="1" dirty="0"/>
              <a:t>Base</a:t>
            </a:r>
            <a:r>
              <a:rPr lang="en-GB" dirty="0"/>
              <a:t>: the object itself is searched</a:t>
            </a:r>
          </a:p>
          <a:p>
            <a:pPr lvl="1"/>
            <a:r>
              <a:rPr lang="en-GB" b="1" dirty="0" err="1"/>
              <a:t>OneLevel</a:t>
            </a:r>
            <a:r>
              <a:rPr lang="en-GB" dirty="0"/>
              <a:t>: the child objects of the search base are searched, but no sublevels</a:t>
            </a:r>
          </a:p>
          <a:p>
            <a:pPr lvl="1"/>
            <a:r>
              <a:rPr lang="en-GB" b="1" dirty="0" err="1"/>
              <a:t>SubTree</a:t>
            </a:r>
            <a:r>
              <a:rPr lang="en-GB" dirty="0"/>
              <a:t>: recursive search below the search base. This is the default value. The </a:t>
            </a:r>
            <a:r>
              <a:rPr lang="en-GB" dirty="0" err="1"/>
              <a:t>searchBase</a:t>
            </a:r>
            <a:r>
              <a:rPr lang="en-GB" dirty="0"/>
              <a:t> object itself is also searched.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6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Prefer one search string that provides several attributes of an object to separate search strings to fetch the different attributes</a:t>
            </a:r>
          </a:p>
          <a:p>
            <a:r>
              <a:rPr lang="en-GB" dirty="0"/>
              <a:t>Start the search operation in the container you wish to search</a:t>
            </a:r>
          </a:p>
          <a:p>
            <a:r>
              <a:rPr lang="en-GB" dirty="0"/>
              <a:t>Limit the scope to one level, if possible</a:t>
            </a:r>
          </a:p>
          <a:p>
            <a:r>
              <a:rPr lang="en-GB" dirty="0"/>
              <a:t>Use filters to limit the search operation</a:t>
            </a:r>
          </a:p>
          <a:p>
            <a:r>
              <a:rPr lang="en-GB" dirty="0"/>
              <a:t>Prefer to use the attribute </a:t>
            </a:r>
            <a:r>
              <a:rPr lang="en-GB" dirty="0" err="1"/>
              <a:t>objectCategory</a:t>
            </a:r>
            <a:r>
              <a:rPr lang="en-GB" dirty="0"/>
              <a:t> (single value field) to the attribute </a:t>
            </a:r>
            <a:r>
              <a:rPr lang="en-GB" dirty="0" err="1"/>
              <a:t>objectClass</a:t>
            </a:r>
            <a:r>
              <a:rPr lang="en-GB" dirty="0"/>
              <a:t> (multi-valued field)</a:t>
            </a:r>
          </a:p>
          <a:p>
            <a:pPr lvl="1"/>
            <a:r>
              <a:rPr lang="en-GB" dirty="0"/>
              <a:t>Also, </a:t>
            </a:r>
            <a:r>
              <a:rPr lang="en-GB" dirty="0" err="1"/>
              <a:t>objectCategory</a:t>
            </a:r>
            <a:r>
              <a:rPr lang="en-GB" dirty="0"/>
              <a:t> is replicated to the Global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r>
              <a:rPr lang="en-GB" dirty="0"/>
              <a:t>You can use the wildcard * in filters, but still pay attention to limit the search operation</a:t>
            </a:r>
          </a:p>
          <a:p>
            <a:r>
              <a:rPr lang="en-GB" dirty="0"/>
              <a:t>Combine filters to narrow your search string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3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catalog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catalogs can cache information from other (trusted) domains</a:t>
            </a:r>
          </a:p>
          <a:p>
            <a:pPr lvl="1"/>
            <a:r>
              <a:rPr lang="en-US" dirty="0"/>
              <a:t>If not all DC’s are GC, the infrastructure master can’t be a GC</a:t>
            </a:r>
          </a:p>
          <a:p>
            <a:pPr lvl="1"/>
            <a:r>
              <a:rPr lang="en-US" dirty="0"/>
              <a:t>So, make all DC’s a GC</a:t>
            </a:r>
          </a:p>
          <a:p>
            <a:r>
              <a:rPr lang="en-US" dirty="0"/>
              <a:t>GC-binding: connecting to the GC-role of a domain controller</a:t>
            </a:r>
          </a:p>
          <a:p>
            <a:pPr lvl="1"/>
            <a:r>
              <a:rPr lang="en-US" dirty="0"/>
              <a:t>By default you connect to the DC-role</a:t>
            </a:r>
          </a:p>
          <a:p>
            <a:r>
              <a:rPr lang="en-US" dirty="0"/>
              <a:t>So you are saying…?</a:t>
            </a:r>
          </a:p>
          <a:p>
            <a:endParaRPr lang="en-US" dirty="0"/>
          </a:p>
          <a:p>
            <a:r>
              <a:rPr lang="en-US" dirty="0"/>
              <a:t>When binding to a GC, only the inter-domain replicated properties for a user are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51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398780"/>
            <a:ext cx="11010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ADDomainController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Hostname</a:t>
            </a: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CD\Administrator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"dc=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-Add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PhysicalDeliveryOfficeName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"G102"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#GC binding vs DC binding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":3268"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what properties are only available on non-GC's?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Compare-Object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DifferenceObject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2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domain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focused on daily administration, but most other AD-tasks have a corresponding cmdlet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ADDomain</a:t>
            </a:r>
            <a:r>
              <a:rPr lang="en-US" dirty="0"/>
              <a:t>: general information on the domain, domain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ADForest</a:t>
            </a:r>
            <a:r>
              <a:rPr lang="en-US" dirty="0"/>
              <a:t>: information on the forest, forest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ADRootDSE</a:t>
            </a:r>
            <a:r>
              <a:rPr lang="en-US" dirty="0"/>
              <a:t>: the root of a Directory Server information tree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ADDirectoryServerOperationMasterRole</a:t>
            </a:r>
            <a:endParaRPr lang="en-US" dirty="0"/>
          </a:p>
          <a:p>
            <a:pPr lvl="1"/>
            <a:r>
              <a:rPr lang="en-US" dirty="0"/>
              <a:t>New-</a:t>
            </a:r>
            <a:r>
              <a:rPr lang="en-US" dirty="0" err="1"/>
              <a:t>ADReplicationSite</a:t>
            </a:r>
            <a:r>
              <a:rPr lang="en-US" dirty="0"/>
              <a:t>: create a new site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</a:t>
            </a:r>
            <a:r>
              <a:rPr lang="en-US" dirty="0"/>
              <a:t>: move a DC to a site</a:t>
            </a:r>
          </a:p>
          <a:p>
            <a:pPr lvl="1"/>
            <a:r>
              <a:rPr lang="en-US" dirty="0"/>
              <a:t>Set-AD[Domain-Forest]Mode: raise </a:t>
            </a:r>
            <a:r>
              <a:rPr lang="en-US" b="1" dirty="0"/>
              <a:t>or lower </a:t>
            </a:r>
            <a:r>
              <a:rPr lang="en-US" dirty="0"/>
              <a:t>the domain functional mode</a:t>
            </a:r>
          </a:p>
          <a:p>
            <a:pPr lvl="1"/>
            <a:r>
              <a:rPr lang="en-US" dirty="0"/>
              <a:t>Missing (for now): Force replication between sites/DCs…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4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RSAT tools on client PC</a:t>
            </a:r>
          </a:p>
          <a:p>
            <a:pPr lvl="1"/>
            <a:r>
              <a:rPr lang="nl-BE" dirty="0"/>
              <a:t>Google “RSAT </a:t>
            </a:r>
            <a:r>
              <a:rPr lang="nl-BE" dirty="0" err="1"/>
              <a:t>windows</a:t>
            </a:r>
            <a:r>
              <a:rPr lang="nl-BE" dirty="0"/>
              <a:t> ” + </a:t>
            </a:r>
            <a:r>
              <a:rPr lang="nl-BE" dirty="0" err="1"/>
              <a:t>version</a:t>
            </a:r>
            <a:endParaRPr lang="en-GB" dirty="0"/>
          </a:p>
          <a:p>
            <a:pPr lvl="1"/>
            <a:r>
              <a:rPr lang="en-GB" dirty="0"/>
              <a:t>Doesn’t work on home version</a:t>
            </a:r>
          </a:p>
          <a:p>
            <a:r>
              <a:rPr lang="en-GB" dirty="0"/>
              <a:t>Activate the Windows features you need</a:t>
            </a:r>
          </a:p>
          <a:p>
            <a:r>
              <a:rPr lang="en-GB" dirty="0"/>
              <a:t>Active Directory </a:t>
            </a:r>
            <a:r>
              <a:rPr lang="en-GB" dirty="0" err="1"/>
              <a:t>WebServices</a:t>
            </a:r>
            <a:r>
              <a:rPr lang="en-GB" dirty="0"/>
              <a:t> (ADWS) on one of the DC’s of each domain</a:t>
            </a:r>
          </a:p>
          <a:p>
            <a:pPr lvl="1"/>
            <a:r>
              <a:rPr lang="nl-BE" dirty="0" err="1"/>
              <a:t>Installed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server 2008R2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promoted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DC</a:t>
            </a:r>
          </a:p>
          <a:p>
            <a:pPr lvl="1"/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older</a:t>
            </a:r>
            <a:r>
              <a:rPr lang="nl-BE" dirty="0"/>
              <a:t> </a:t>
            </a:r>
            <a:r>
              <a:rPr lang="nl-BE" dirty="0" err="1"/>
              <a:t>DC’s</a:t>
            </a:r>
            <a:endParaRPr lang="nl-BE" dirty="0"/>
          </a:p>
          <a:p>
            <a:r>
              <a:rPr lang="nl-BE" dirty="0" err="1"/>
              <a:t>Afterwards</a:t>
            </a:r>
            <a:r>
              <a:rPr lang="nl-BE" dirty="0"/>
              <a:t>, </a:t>
            </a:r>
            <a:r>
              <a:rPr lang="nl-BE" dirty="0" err="1"/>
              <a:t>checking</a:t>
            </a:r>
            <a:r>
              <a:rPr lang="nl-BE" dirty="0"/>
              <a:t> out </a:t>
            </a:r>
            <a:r>
              <a:rPr lang="nl-BE" dirty="0" err="1"/>
              <a:t>the</a:t>
            </a:r>
            <a:r>
              <a:rPr lang="nl-BE" dirty="0"/>
              <a:t> new </a:t>
            </a:r>
            <a:r>
              <a:rPr lang="nl-BE" dirty="0" err="1"/>
              <a:t>cmdlets</a:t>
            </a:r>
            <a:r>
              <a:rPr lang="nl-BE" dirty="0"/>
              <a:t>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24759" y="5807631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active* </a:t>
            </a:r>
          </a:p>
        </p:txBody>
      </p:sp>
    </p:spTree>
    <p:extLst>
      <p:ext uri="{BB962C8B-B14F-4D97-AF65-F5344CB8AC3E}">
        <p14:creationId xmlns:p14="http://schemas.microsoft.com/office/powerpoint/2010/main" val="12320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9B64-67F2-44C6-9F62-7860B3B4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 afterthought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BF6D-EE20-4B8E-98C2-9EA81702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381"/>
            <a:ext cx="10515600" cy="3178582"/>
          </a:xfrm>
        </p:spPr>
        <p:txBody>
          <a:bodyPr/>
          <a:lstStyle/>
          <a:p>
            <a:r>
              <a:rPr lang="en-GB" dirty="0"/>
              <a:t>… but only when RSAT for AD </a:t>
            </a:r>
            <a:r>
              <a:rPr lang="en-GB"/>
              <a:t>is installed…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D7585-1B00-477B-882F-A1B220A11180}"/>
              </a:ext>
            </a:extLst>
          </p:cNvPr>
          <p:cNvSpPr/>
          <p:nvPr/>
        </p:nvSpPr>
        <p:spPr>
          <a:xfrm>
            <a:off x="4861527" y="1825625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GPUpdate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260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Checking</a:t>
            </a:r>
            <a:r>
              <a:rPr lang="nl-BE" dirty="0"/>
              <a:t> RSAT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RSAT installed </a:t>
            </a:r>
            <a:r>
              <a:rPr lang="en-GB" dirty="0" err="1"/>
              <a:t>succesfully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Get-Module –</a:t>
            </a:r>
            <a:r>
              <a:rPr lang="en-GB" dirty="0" err="1"/>
              <a:t>listavailable</a:t>
            </a:r>
            <a:endParaRPr lang="en-GB" dirty="0"/>
          </a:p>
          <a:p>
            <a:pPr lvl="1"/>
            <a:r>
              <a:rPr lang="en-GB" dirty="0"/>
              <a:t>Import-Module </a:t>
            </a:r>
            <a:r>
              <a:rPr lang="en-GB" dirty="0" err="1"/>
              <a:t>ActiveDirectory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PSProvider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PSDrive</a:t>
            </a:r>
            <a:endParaRPr lang="en-GB" dirty="0"/>
          </a:p>
          <a:p>
            <a:r>
              <a:rPr lang="en-GB" dirty="0"/>
              <a:t>What about the connection between my computer and the domain controller?</a:t>
            </a:r>
          </a:p>
          <a:p>
            <a:pPr lvl="1"/>
            <a:r>
              <a:rPr lang="en-GB" dirty="0"/>
              <a:t>Opened and closed with every command</a:t>
            </a:r>
          </a:p>
          <a:p>
            <a:pPr lvl="1"/>
            <a:r>
              <a:rPr lang="en-GB" dirty="0"/>
              <a:t>For a persistent connection: create a </a:t>
            </a:r>
            <a:r>
              <a:rPr lang="en-GB" dirty="0" err="1"/>
              <a:t>PSDrive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6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Navigation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There</a:t>
            </a:r>
            <a:r>
              <a:rPr lang="nl-BE" dirty="0"/>
              <a:t> is a PS-provider </a:t>
            </a:r>
            <a:r>
              <a:rPr lang="nl-BE" dirty="0" err="1"/>
              <a:t>for</a:t>
            </a:r>
            <a:r>
              <a:rPr lang="nl-BE" dirty="0"/>
              <a:t> AD</a:t>
            </a:r>
          </a:p>
          <a:p>
            <a:r>
              <a:rPr lang="nl-BE" dirty="0"/>
              <a:t>…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“get-</a:t>
            </a:r>
            <a:r>
              <a:rPr lang="nl-BE" dirty="0" err="1"/>
              <a:t>childitem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Or DIR, CD </a:t>
            </a:r>
            <a:r>
              <a:rPr lang="nl-BE" dirty="0" err="1"/>
              <a:t>and</a:t>
            </a:r>
            <a:r>
              <a:rPr lang="nl-BE" dirty="0"/>
              <a:t> DEL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3703223"/>
            <a:ext cx="978492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in Directory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distinguishedName</a:t>
            </a:r>
            <a:r>
              <a:rPr lang="en-GB" dirty="0"/>
              <a:t> = identifies the object in a unique way in the directory service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karin,ou</a:t>
            </a:r>
            <a:r>
              <a:rPr lang="en-GB" dirty="0"/>
              <a:t>=</a:t>
            </a:r>
            <a:r>
              <a:rPr lang="en-GB" dirty="0" err="1"/>
              <a:t>medew,ou</a:t>
            </a:r>
            <a:r>
              <a:rPr lang="en-GB" dirty="0"/>
              <a:t>=</a:t>
            </a:r>
            <a:r>
              <a:rPr lang="en-GB" dirty="0" err="1"/>
              <a:t>Gebruikers,dc</a:t>
            </a:r>
            <a:r>
              <a:rPr lang="en-GB" dirty="0"/>
              <a:t>=</a:t>
            </a:r>
            <a:r>
              <a:rPr lang="en-GB" dirty="0" err="1"/>
              <a:t>edu,dc</a:t>
            </a:r>
            <a:r>
              <a:rPr lang="en-GB" dirty="0"/>
              <a:t>=</a:t>
            </a:r>
            <a:r>
              <a:rPr lang="en-GB" dirty="0" err="1"/>
              <a:t>khk,dc</a:t>
            </a:r>
            <a:r>
              <a:rPr lang="en-GB" dirty="0"/>
              <a:t>=be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morgan.freeman,OU</a:t>
            </a:r>
            <a:r>
              <a:rPr lang="en-GB" dirty="0"/>
              <a:t>=</a:t>
            </a:r>
            <a:r>
              <a:rPr lang="en-GB" dirty="0" err="1"/>
              <a:t>Users,OU</a:t>
            </a:r>
            <a:r>
              <a:rPr lang="en-GB" dirty="0"/>
              <a:t>=</a:t>
            </a:r>
            <a:r>
              <a:rPr lang="en-GB" dirty="0" err="1"/>
              <a:t>acme,dc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cn</a:t>
            </a:r>
            <a:r>
              <a:rPr lang="en-GB" dirty="0"/>
              <a:t> = Common Name</a:t>
            </a:r>
          </a:p>
          <a:p>
            <a:r>
              <a:rPr lang="en-GB" dirty="0" err="1"/>
              <a:t>ou</a:t>
            </a:r>
            <a:r>
              <a:rPr lang="en-GB" dirty="0"/>
              <a:t> = Organizational Unit</a:t>
            </a:r>
          </a:p>
          <a:p>
            <a:r>
              <a:rPr lang="en-GB" dirty="0"/>
              <a:t>dc = Domain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Active Directory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53457"/>
            <a:ext cx="7315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8" y="2424113"/>
            <a:ext cx="7210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457826" cy="4351338"/>
          </a:xfrm>
        </p:spPr>
        <p:txBody>
          <a:bodyPr/>
          <a:lstStyle/>
          <a:p>
            <a:r>
              <a:rPr lang="nl-BE" dirty="0"/>
              <a:t>AD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/>
              <a:t>Daily management of AD</a:t>
            </a:r>
          </a:p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nl-BE" dirty="0"/>
          </a:p>
          <a:p>
            <a:pPr lvl="1"/>
            <a:r>
              <a:rPr lang="nl-BE" dirty="0"/>
              <a:t>Screenshot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correct information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690688"/>
            <a:ext cx="3943350" cy="4400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86100" y="3749040"/>
            <a:ext cx="4103370" cy="228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3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1936</Words>
  <Application>Microsoft Office PowerPoint</Application>
  <PresentationFormat>Widescreen</PresentationFormat>
  <Paragraphs>359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Lucida Console</vt:lpstr>
      <vt:lpstr>Office Theme</vt:lpstr>
      <vt:lpstr>Windows PowerShell </vt:lpstr>
      <vt:lpstr>Active Directory module</vt:lpstr>
      <vt:lpstr>Installing the module</vt:lpstr>
      <vt:lpstr>Checking RSAT</vt:lpstr>
      <vt:lpstr>Navigation</vt:lpstr>
      <vt:lpstr>Object in Directory Service</vt:lpstr>
      <vt:lpstr>Browsing AD</vt:lpstr>
      <vt:lpstr>Browsing AD</vt:lpstr>
      <vt:lpstr>Browsing AD</vt:lpstr>
      <vt:lpstr>WinNT vs LDAP</vt:lpstr>
      <vt:lpstr>WinNT example</vt:lpstr>
      <vt:lpstr>Getting users: navigation model</vt:lpstr>
      <vt:lpstr>Getting users: AD cmdlets</vt:lpstr>
      <vt:lpstr>Properties</vt:lpstr>
      <vt:lpstr>New User</vt:lpstr>
      <vt:lpstr>A lot of new users</vt:lpstr>
      <vt:lpstr>A lot of new users</vt:lpstr>
      <vt:lpstr>Copy AD user</vt:lpstr>
      <vt:lpstr>Changing users: Set-ADUser</vt:lpstr>
      <vt:lpstr>Group membership </vt:lpstr>
      <vt:lpstr>Organizational Units</vt:lpstr>
      <vt:lpstr>Removing objects</vt:lpstr>
      <vt:lpstr>Searching and filtering</vt:lpstr>
      <vt:lpstr>Filtering objects (examples)</vt:lpstr>
      <vt:lpstr>SearchBase and SearchScope</vt:lpstr>
      <vt:lpstr>Search performance optimization</vt:lpstr>
      <vt:lpstr>The global catalog</vt:lpstr>
      <vt:lpstr>PowerPoint Presentation</vt:lpstr>
      <vt:lpstr>General domain management</vt:lpstr>
      <vt:lpstr>And an afterthought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185</cp:revision>
  <dcterms:created xsi:type="dcterms:W3CDTF">2016-01-25T12:29:25Z</dcterms:created>
  <dcterms:modified xsi:type="dcterms:W3CDTF">2018-09-06T10:01:14Z</dcterms:modified>
</cp:coreProperties>
</file>