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83" r:id="rId4"/>
    <p:sldId id="276" r:id="rId5"/>
    <p:sldId id="277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74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9" autoAdjust="0"/>
  </p:normalViewPr>
  <p:slideViewPr>
    <p:cSldViewPr snapToGrid="0">
      <p:cViewPr varScale="1">
        <p:scale>
          <a:sx n="67" d="100"/>
          <a:sy n="67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77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474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14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27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36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2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9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40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0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6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mie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smtClean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491880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smtClean="0">
                <a:solidFill>
                  <a:srgbClr val="00234D"/>
                </a:solidFill>
                <a:latin typeface="+mn-lt"/>
              </a:rPr>
              <a:t>Karin De Maertelaere, Jochen Mariën</a:t>
            </a:r>
            <a:endParaRPr lang="en-GB" sz="2000">
              <a:solidFill>
                <a:srgbClr val="00234D"/>
              </a:solidFill>
              <a:latin typeface="+mn-lt"/>
            </a:endParaRP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Windows Management Instrumentation </a:t>
            </a:r>
            <a:r>
              <a:rPr lang="en-GB" sz="2800" dirty="0" smtClean="0"/>
              <a:t>-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Date </a:t>
            </a:r>
            <a:r>
              <a:rPr lang="nl-BE" dirty="0" err="1" smtClean="0"/>
              <a:t>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WMI </a:t>
            </a:r>
            <a:r>
              <a:rPr lang="nl-BE" dirty="0" err="1" smtClean="0"/>
              <a:t>provides</a:t>
            </a:r>
            <a:r>
              <a:rPr lang="nl-BE" dirty="0" smtClean="0"/>
              <a:t> dates in UTC-format</a:t>
            </a:r>
          </a:p>
          <a:p>
            <a:pPr lvl="1"/>
            <a:r>
              <a:rPr lang="en-GB" dirty="0"/>
              <a:t> </a:t>
            </a:r>
            <a:r>
              <a:rPr lang="en-GB" dirty="0"/>
              <a:t>Get-</a:t>
            </a:r>
            <a:r>
              <a:rPr lang="en-GB" dirty="0" err="1"/>
              <a:t>WmiObject</a:t>
            </a:r>
            <a:r>
              <a:rPr lang="en-GB" dirty="0"/>
              <a:t> -Class Win32_OperatingSystem -property </a:t>
            </a:r>
            <a:r>
              <a:rPr lang="en-GB" dirty="0" err="1"/>
              <a:t>LastBootUpTime</a:t>
            </a:r>
            <a:r>
              <a:rPr lang="en-GB" dirty="0"/>
              <a:t>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Get-</a:t>
            </a:r>
            <a:r>
              <a:rPr lang="en-GB" dirty="0" err="1" smtClean="0"/>
              <a:t>Cim</a:t>
            </a:r>
            <a:r>
              <a:rPr lang="en-GB" dirty="0" smtClean="0"/>
              <a:t>… </a:t>
            </a:r>
            <a:r>
              <a:rPr lang="en-GB" dirty="0" err="1" smtClean="0"/>
              <a:t>performes</a:t>
            </a:r>
            <a:r>
              <a:rPr lang="en-GB" dirty="0" smtClean="0"/>
              <a:t> automatic conversion </a:t>
            </a:r>
          </a:p>
          <a:p>
            <a:pPr lvl="1"/>
            <a:r>
              <a:rPr lang="en-GB" dirty="0" smtClean="0"/>
              <a:t>(</a:t>
            </a:r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-Class Win32_OperatingSystem -property </a:t>
            </a:r>
            <a:r>
              <a:rPr lang="en-GB" dirty="0" err="1"/>
              <a:t>LastBootUpTime</a:t>
            </a:r>
            <a:r>
              <a:rPr lang="en-GB" dirty="0"/>
              <a:t>).</a:t>
            </a:r>
            <a:r>
              <a:rPr lang="en-GB" dirty="0" err="1"/>
              <a:t>lastbootuptime</a:t>
            </a:r>
            <a:r>
              <a:rPr lang="en-GB" dirty="0"/>
              <a:t>  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6" y="3071804"/>
            <a:ext cx="7501167" cy="257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6" y="4598980"/>
            <a:ext cx="4474887" cy="3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WQL </a:t>
            </a:r>
            <a:r>
              <a:rPr lang="nl-BE" dirty="0" err="1" smtClean="0"/>
              <a:t>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Queries</a:t>
            </a:r>
            <a:r>
              <a:rPr lang="nl-BE" dirty="0" smtClean="0"/>
              <a:t> are </a:t>
            </a:r>
            <a:r>
              <a:rPr lang="nl-BE" dirty="0" err="1" smtClean="0"/>
              <a:t>written</a:t>
            </a:r>
            <a:r>
              <a:rPr lang="nl-BE" dirty="0" smtClean="0"/>
              <a:t> in </a:t>
            </a:r>
            <a:r>
              <a:rPr lang="nl-BE" dirty="0" err="1" smtClean="0"/>
              <a:t>the</a:t>
            </a:r>
            <a:r>
              <a:rPr lang="nl-BE" dirty="0" smtClean="0"/>
              <a:t> WMI Query Language</a:t>
            </a:r>
          </a:p>
          <a:p>
            <a:r>
              <a:rPr lang="nl-BE" dirty="0" smtClean="0"/>
              <a:t>Looks a lot like </a:t>
            </a:r>
            <a:r>
              <a:rPr lang="nl-BE" dirty="0" err="1" smtClean="0"/>
              <a:t>normal</a:t>
            </a:r>
            <a:r>
              <a:rPr lang="nl-BE" dirty="0" smtClean="0"/>
              <a:t> SQL</a:t>
            </a:r>
          </a:p>
          <a:p>
            <a:pPr lvl="1"/>
            <a:r>
              <a:rPr lang="en-GB" dirty="0"/>
              <a:t>Boolean operators AND </a:t>
            </a:r>
            <a:r>
              <a:rPr lang="en-GB" dirty="0" err="1"/>
              <a:t>and</a:t>
            </a:r>
            <a:r>
              <a:rPr lang="en-GB" dirty="0"/>
              <a:t> OR</a:t>
            </a:r>
          </a:p>
          <a:p>
            <a:pPr lvl="1"/>
            <a:r>
              <a:rPr lang="en-GB" dirty="0"/>
              <a:t>Comparison operator IS NULL</a:t>
            </a:r>
          </a:p>
          <a:p>
            <a:pPr lvl="1"/>
            <a:r>
              <a:rPr lang="en-GB" dirty="0"/>
              <a:t>Other operators =, &gt;, &lt;, &gt;=, &lt;=, &lt;&gt;</a:t>
            </a:r>
          </a:p>
          <a:p>
            <a:pPr lvl="1"/>
            <a:r>
              <a:rPr lang="en-GB" dirty="0"/>
              <a:t>Soft comparison operator LIKE </a:t>
            </a:r>
            <a:r>
              <a:rPr lang="en-GB" dirty="0" smtClean="0"/>
              <a:t>with </a:t>
            </a:r>
            <a:r>
              <a:rPr lang="en-GB" dirty="0"/>
              <a:t>wildcards %, [ ], ^, _</a:t>
            </a:r>
          </a:p>
          <a:p>
            <a:pPr lvl="1"/>
            <a:r>
              <a:rPr lang="en-GB" dirty="0"/>
              <a:t>Keywords TRUE and </a:t>
            </a:r>
            <a:r>
              <a:rPr lang="en-GB" dirty="0" smtClean="0"/>
              <a:t>FALSE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WQL </a:t>
            </a:r>
            <a:r>
              <a:rPr lang="nl-BE" dirty="0" smtClean="0"/>
              <a:t>Query </a:t>
            </a:r>
            <a:r>
              <a:rPr lang="nl-BE" dirty="0" err="1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Selection of all properties of all instances of a class</a:t>
            </a:r>
          </a:p>
          <a:p>
            <a:pPr lvl="1"/>
            <a:r>
              <a:rPr lang="en-GB" dirty="0" smtClean="0"/>
              <a:t>“SELECT </a:t>
            </a:r>
            <a:r>
              <a:rPr lang="en-GB" dirty="0"/>
              <a:t>* FROM Win32_Service</a:t>
            </a:r>
            <a:r>
              <a:rPr lang="en-GB" dirty="0" smtClean="0"/>
              <a:t>”</a:t>
            </a:r>
            <a:endParaRPr lang="en-GB" dirty="0"/>
          </a:p>
          <a:p>
            <a:r>
              <a:rPr lang="en-GB" dirty="0"/>
              <a:t>Selection of specific properties of all instances of a class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SELECT Name , State FROM Win32_Service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SELECT </a:t>
            </a:r>
            <a:r>
              <a:rPr lang="en-GB" dirty="0" err="1"/>
              <a:t>StartMode</a:t>
            </a:r>
            <a:r>
              <a:rPr lang="en-GB" dirty="0"/>
              <a:t> FROM </a:t>
            </a:r>
            <a:r>
              <a:rPr lang="en-GB" dirty="0" smtClean="0"/>
              <a:t>Win32_Service”</a:t>
            </a:r>
          </a:p>
          <a:p>
            <a:r>
              <a:rPr lang="en-GB" dirty="0" smtClean="0"/>
              <a:t>Selection </a:t>
            </a:r>
            <a:r>
              <a:rPr lang="en-GB" dirty="0"/>
              <a:t>of all properties of specific instances of a </a:t>
            </a:r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“SELECT </a:t>
            </a:r>
            <a:r>
              <a:rPr lang="en-GB" dirty="0"/>
              <a:t>* FROM Win32_Service WHERE State = ‘Stopped’ AND </a:t>
            </a:r>
            <a:r>
              <a:rPr lang="en-GB" dirty="0" err="1"/>
              <a:t>StartMode</a:t>
            </a:r>
            <a:r>
              <a:rPr lang="en-GB" dirty="0"/>
              <a:t> = ‘Auto</a:t>
            </a:r>
            <a:r>
              <a:rPr lang="en-GB" dirty="0" smtClean="0"/>
              <a:t>’”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SELECT * FROM Win32_Service WHERE </a:t>
            </a:r>
            <a:r>
              <a:rPr lang="en-GB" dirty="0" err="1"/>
              <a:t>AcceptPause</a:t>
            </a:r>
            <a:r>
              <a:rPr lang="en-GB" dirty="0"/>
              <a:t> = True “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3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090612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Management Instrumentation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Inquire, change and monitor configuration settings</a:t>
            </a:r>
          </a:p>
          <a:p>
            <a:pPr lvl="1"/>
            <a:r>
              <a:rPr lang="en-GB" dirty="0" smtClean="0"/>
              <a:t>of </a:t>
            </a:r>
            <a:r>
              <a:rPr lang="en-GB" dirty="0"/>
              <a:t>client pc’s and servers</a:t>
            </a:r>
          </a:p>
          <a:p>
            <a:pPr lvl="1"/>
            <a:r>
              <a:rPr lang="en-GB" dirty="0" smtClean="0"/>
              <a:t>of </a:t>
            </a:r>
            <a:r>
              <a:rPr lang="en-GB" dirty="0"/>
              <a:t>applications</a:t>
            </a:r>
          </a:p>
          <a:p>
            <a:pPr lvl="1"/>
            <a:r>
              <a:rPr lang="en-GB" dirty="0" smtClean="0"/>
              <a:t>of </a:t>
            </a:r>
            <a:r>
              <a:rPr lang="en-GB" dirty="0"/>
              <a:t>network </a:t>
            </a:r>
            <a:r>
              <a:rPr lang="en-GB" dirty="0" smtClean="0"/>
              <a:t>components</a:t>
            </a:r>
          </a:p>
          <a:p>
            <a:pPr lvl="1"/>
            <a:r>
              <a:rPr lang="nl-BE" dirty="0" smtClean="0"/>
              <a:t>…</a:t>
            </a:r>
            <a:endParaRPr lang="en-GB" dirty="0"/>
          </a:p>
          <a:p>
            <a:pPr lvl="1"/>
            <a:r>
              <a:rPr lang="en-GB" dirty="0" smtClean="0"/>
              <a:t>of </a:t>
            </a:r>
            <a:r>
              <a:rPr lang="en-GB" dirty="0"/>
              <a:t>all objects (both local and remote)</a:t>
            </a:r>
          </a:p>
          <a:p>
            <a:r>
              <a:rPr lang="en-GB" dirty="0" smtClean="0"/>
              <a:t>Installed software or hardware, services, </a:t>
            </a:r>
            <a:r>
              <a:rPr lang="en-GB" dirty="0" err="1" smtClean="0"/>
              <a:t>useraccounts</a:t>
            </a:r>
            <a:r>
              <a:rPr lang="en-GB" dirty="0" smtClean="0"/>
              <a:t>, …</a:t>
            </a:r>
          </a:p>
          <a:p>
            <a:pPr lvl="1"/>
            <a:r>
              <a:rPr lang="en-GB" dirty="0" smtClean="0"/>
              <a:t>Everything </a:t>
            </a:r>
            <a:r>
              <a:rPr lang="en-GB" dirty="0"/>
              <a:t>for which a class </a:t>
            </a:r>
            <a:r>
              <a:rPr lang="en-GB" dirty="0" smtClean="0"/>
              <a:t>exists</a:t>
            </a:r>
          </a:p>
          <a:p>
            <a:pPr lvl="1"/>
            <a:r>
              <a:rPr lang="nl-BE" dirty="0" err="1" smtClean="0"/>
              <a:t>Examples</a:t>
            </a:r>
            <a:r>
              <a:rPr lang="nl-BE" dirty="0"/>
              <a:t>: Win32_LogicalDisk.ps1, </a:t>
            </a:r>
            <a:r>
              <a:rPr lang="nl-BE" dirty="0" smtClean="0"/>
              <a:t>WMIinstances.ps1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WMI </a:t>
            </a:r>
            <a:r>
              <a:rPr lang="nl-BE" dirty="0" err="1" smtClean="0"/>
              <a:t>vs</a:t>
            </a:r>
            <a:r>
              <a:rPr lang="nl-BE" dirty="0" smtClean="0"/>
              <a:t> CIM</a:t>
            </a:r>
            <a:endParaRPr lang="en-GB" dirty="0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82331"/>
              </p:ext>
            </p:extLst>
          </p:nvPr>
        </p:nvGraphicFramePr>
        <p:xfrm>
          <a:off x="0" y="1690689"/>
          <a:ext cx="91440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PS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PS V3.0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smtClean="0"/>
                        <a:t>WMI-</a:t>
                      </a:r>
                      <a:r>
                        <a:rPr lang="nl-BE" dirty="0" err="1" smtClean="0"/>
                        <a:t>cmdlets</a:t>
                      </a:r>
                      <a:r>
                        <a:rPr lang="nl-BE" dirty="0" smtClean="0"/>
                        <a:t/>
                      </a:r>
                      <a:br>
                        <a:rPr lang="nl-BE" dirty="0" smtClean="0"/>
                      </a:br>
                      <a:r>
                        <a:rPr lang="nl-BE" dirty="0" smtClean="0"/>
                        <a:t>Get-Help *WMI*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smtClean="0"/>
                        <a:t>CIM-</a:t>
                      </a:r>
                      <a:r>
                        <a:rPr lang="nl-BE" dirty="0" err="1" smtClean="0"/>
                        <a:t>cmdlets</a:t>
                      </a:r>
                      <a:r>
                        <a:rPr lang="nl-BE" dirty="0" smtClean="0"/>
                        <a:t/>
                      </a:r>
                      <a:br>
                        <a:rPr lang="nl-BE" dirty="0" smtClean="0"/>
                      </a:br>
                      <a:r>
                        <a:rPr lang="nl-BE" dirty="0" smtClean="0"/>
                        <a:t>Get-Help *CIM*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 smtClean="0"/>
                        <a:t>Legacy</a:t>
                      </a:r>
                      <a:r>
                        <a:rPr lang="nl-BE" dirty="0" smtClean="0"/>
                        <a:t> of the past, no </a:t>
                      </a:r>
                      <a:r>
                        <a:rPr lang="nl-BE" dirty="0" err="1" smtClean="0"/>
                        <a:t>further</a:t>
                      </a:r>
                      <a:r>
                        <a:rPr lang="nl-BE" dirty="0" smtClean="0"/>
                        <a:t> investment </a:t>
                      </a:r>
                      <a:r>
                        <a:rPr lang="nl-BE" dirty="0" err="1" smtClean="0"/>
                        <a:t>by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smtClean="0"/>
                        <a:t>Microsoft</a:t>
                      </a:r>
                      <a:endParaRPr lang="nl-B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Microsoft </a:t>
                      </a:r>
                      <a:r>
                        <a:rPr lang="nl-BE" dirty="0" err="1" smtClean="0"/>
                        <a:t>invests</a:t>
                      </a:r>
                      <a:r>
                        <a:rPr lang="nl-BE" dirty="0" smtClean="0"/>
                        <a:t> in new </a:t>
                      </a:r>
                      <a:r>
                        <a:rPr lang="nl-BE" dirty="0" err="1" smtClean="0"/>
                        <a:t>functionalities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and</a:t>
                      </a:r>
                      <a:r>
                        <a:rPr lang="nl-BE" dirty="0" smtClean="0"/>
                        <a:t> performance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improvement</a:t>
                      </a:r>
                      <a:r>
                        <a:rPr lang="nl-BE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smtClean="0"/>
                        <a:t>Communication </a:t>
                      </a:r>
                      <a:r>
                        <a:rPr lang="nl-BE" dirty="0" err="1" smtClean="0"/>
                        <a:t>through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RPC’s</a:t>
                      </a:r>
                      <a:r>
                        <a:rPr lang="nl-BE" dirty="0" smtClean="0"/>
                        <a:t> -&gt; </a:t>
                      </a:r>
                      <a:r>
                        <a:rPr lang="nl-BE" dirty="0" err="1" smtClean="0"/>
                        <a:t>through</a:t>
                      </a:r>
                      <a:r>
                        <a:rPr lang="nl-BE" dirty="0" smtClean="0"/>
                        <a:t> firewall </a:t>
                      </a:r>
                      <a:r>
                        <a:rPr lang="nl-BE" dirty="0" err="1" smtClean="0"/>
                        <a:t>with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stateful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inspection</a:t>
                      </a:r>
                      <a:r>
                        <a:rPr lang="nl-BE" dirty="0" smtClean="0"/>
                        <a:t> -&gt; tricky </a:t>
                      </a:r>
                      <a:r>
                        <a:rPr lang="nl-BE" dirty="0" err="1" smtClean="0"/>
                        <a:t>to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implement</a:t>
                      </a:r>
                      <a:endParaRPr lang="nl-B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smtClean="0"/>
                        <a:t>Communication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through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dirty="0" smtClean="0"/>
                        <a:t>WS-MAN via http </a:t>
                      </a:r>
                      <a:r>
                        <a:rPr lang="nl-BE" dirty="0" smtClean="0"/>
                        <a:t>or </a:t>
                      </a:r>
                      <a:r>
                        <a:rPr lang="nl-BE" dirty="0" err="1" smtClean="0"/>
                        <a:t>https</a:t>
                      </a:r>
                      <a:endParaRPr lang="nl-BE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 smtClean="0"/>
                        <a:t>Many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examples</a:t>
                      </a:r>
                      <a:r>
                        <a:rPr lang="nl-BE" dirty="0" smtClean="0"/>
                        <a:t> on the Internet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smtClean="0"/>
                        <a:t>Simple </a:t>
                      </a:r>
                      <a:r>
                        <a:rPr lang="nl-BE" dirty="0" err="1" smtClean="0"/>
                        <a:t>and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powerful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cmdlets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 smtClean="0"/>
                        <a:t>Wrapper</a:t>
                      </a:r>
                      <a:r>
                        <a:rPr lang="nl-BE" dirty="0" smtClean="0"/>
                        <a:t> on top of WMI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 smtClean="0"/>
                        <a:t>Wrapper</a:t>
                      </a:r>
                      <a:r>
                        <a:rPr lang="nl-BE" dirty="0" smtClean="0"/>
                        <a:t> on top of WMI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WMI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Runs on all machines, accessible via </a:t>
            </a:r>
          </a:p>
          <a:p>
            <a:pPr lvl="1"/>
            <a:r>
              <a:rPr lang="en-GB" strike="sngStrike" dirty="0"/>
              <a:t>DCOM (Remote Procedure Call</a:t>
            </a:r>
            <a:r>
              <a:rPr lang="en-GB" strike="sngStrike" dirty="0" smtClean="0"/>
              <a:t>)</a:t>
            </a:r>
          </a:p>
          <a:p>
            <a:pPr lvl="2"/>
            <a:r>
              <a:rPr lang="en-GB" dirty="0"/>
              <a:t> </a:t>
            </a:r>
            <a:r>
              <a:rPr lang="en-GB" dirty="0"/>
              <a:t>Get-Command -noun "*</a:t>
            </a:r>
            <a:r>
              <a:rPr lang="en-GB" dirty="0" err="1"/>
              <a:t>wmi</a:t>
            </a:r>
            <a:r>
              <a:rPr lang="en-GB" dirty="0"/>
              <a:t>*" </a:t>
            </a:r>
          </a:p>
          <a:p>
            <a:pPr lvl="1"/>
            <a:r>
              <a:rPr lang="en-GB" dirty="0" smtClean="0"/>
              <a:t>WSMAN</a:t>
            </a:r>
          </a:p>
          <a:p>
            <a:pPr lvl="2"/>
            <a:r>
              <a:rPr lang="en-GB" dirty="0"/>
              <a:t> </a:t>
            </a:r>
            <a:r>
              <a:rPr lang="en-GB" dirty="0"/>
              <a:t>Get-Command -noun "*CIM*" </a:t>
            </a:r>
          </a:p>
          <a:p>
            <a:r>
              <a:rPr lang="en-GB" dirty="0" smtClean="0"/>
              <a:t>Benefits of CIM/WSMAN: </a:t>
            </a:r>
            <a:endParaRPr lang="en-GB" dirty="0"/>
          </a:p>
          <a:p>
            <a:pPr lvl="1"/>
            <a:r>
              <a:rPr lang="en-GB" dirty="0"/>
              <a:t>Natural way to manage remote machines</a:t>
            </a:r>
          </a:p>
          <a:p>
            <a:pPr lvl="1"/>
            <a:r>
              <a:rPr lang="en-GB" dirty="0"/>
              <a:t>Response and distribution point for the WMI system of a machine</a:t>
            </a:r>
          </a:p>
          <a:p>
            <a:pPr lvl="1"/>
            <a:r>
              <a:rPr lang="en-GB" dirty="0"/>
              <a:t>Only one point to communicate with -&gt; consistent </a:t>
            </a:r>
            <a:r>
              <a:rPr lang="en-GB" dirty="0" smtClean="0"/>
              <a:t>interface</a:t>
            </a:r>
          </a:p>
          <a:p>
            <a:pPr lvl="1"/>
            <a:r>
              <a:rPr lang="nl-BE" dirty="0" smtClean="0"/>
              <a:t>Will </a:t>
            </a:r>
            <a:r>
              <a:rPr lang="nl-BE" dirty="0" err="1" smtClean="0"/>
              <a:t>work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any</a:t>
            </a:r>
            <a:r>
              <a:rPr lang="nl-BE" dirty="0" smtClean="0"/>
              <a:t> DMTF-compatible device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0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4201" y="454864"/>
            <a:ext cx="6175598" cy="572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70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 </a:t>
            </a:r>
            <a:r>
              <a:rPr lang="nl-BE" dirty="0" err="1" smtClean="0"/>
              <a:t>namespace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Logical group of classes that belong together</a:t>
            </a:r>
          </a:p>
          <a:p>
            <a:pPr lvl="1"/>
            <a:r>
              <a:rPr lang="en-GB" dirty="0"/>
              <a:t>Representing a specific technology or a specific administrative </a:t>
            </a:r>
          </a:p>
          <a:p>
            <a:r>
              <a:rPr lang="en-GB" dirty="0" smtClean="0"/>
              <a:t>Connecting </a:t>
            </a:r>
            <a:r>
              <a:rPr lang="en-GB" dirty="0"/>
              <a:t>to a </a:t>
            </a:r>
            <a:r>
              <a:rPr lang="en-GB" dirty="0" smtClean="0"/>
              <a:t>namespace: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Get-</a:t>
            </a:r>
            <a:r>
              <a:rPr lang="en-GB" dirty="0" err="1" smtClean="0"/>
              <a:t>CIMInstance</a:t>
            </a:r>
            <a:r>
              <a:rPr lang="en-GB" dirty="0"/>
              <a:t>	-Namespace </a:t>
            </a:r>
            <a:r>
              <a:rPr lang="en-GB" dirty="0" smtClean="0"/>
              <a:t>root\cimv2</a:t>
            </a: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dirty="0"/>
              <a:t>		-</a:t>
            </a:r>
            <a:r>
              <a:rPr lang="en-GB" dirty="0" err="1"/>
              <a:t>Computername</a:t>
            </a:r>
            <a:r>
              <a:rPr lang="en-GB" dirty="0"/>
              <a:t> \\plato					-</a:t>
            </a:r>
            <a:r>
              <a:rPr lang="en-GB" dirty="0" err="1"/>
              <a:t>ClassName</a:t>
            </a:r>
            <a:r>
              <a:rPr lang="en-GB" dirty="0"/>
              <a:t> </a:t>
            </a:r>
            <a:r>
              <a:rPr lang="en-GB" dirty="0" smtClean="0"/>
              <a:t>Win32_Service</a:t>
            </a:r>
            <a:br>
              <a:rPr lang="en-GB" dirty="0" smtClean="0"/>
            </a:br>
            <a:r>
              <a:rPr lang="en-GB" dirty="0"/>
              <a:t>			-Filter “Name = ‘BITS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Example: Namespaces.ps1</a:t>
            </a:r>
            <a:endParaRPr lang="en-GB" dirty="0"/>
          </a:p>
          <a:p>
            <a:pPr lvl="1"/>
            <a:r>
              <a:rPr lang="en-GB" dirty="0"/>
              <a:t>Shows the default namespace (root\cimv2) and all CIM </a:t>
            </a:r>
            <a:r>
              <a:rPr lang="en-GB" dirty="0" smtClean="0"/>
              <a:t>namespaces</a:t>
            </a:r>
          </a:p>
          <a:p>
            <a:r>
              <a:rPr lang="nl-BE" dirty="0" err="1" smtClean="0"/>
              <a:t>Example</a:t>
            </a:r>
            <a:r>
              <a:rPr lang="nl-BE" dirty="0"/>
              <a:t>: </a:t>
            </a:r>
            <a:r>
              <a:rPr lang="nl-BE" dirty="0" smtClean="0"/>
              <a:t>NameSpaceConnection.ps1</a:t>
            </a:r>
          </a:p>
          <a:p>
            <a:pPr lvl="1"/>
            <a:r>
              <a:rPr lang="nl-BE" dirty="0" err="1" smtClean="0"/>
              <a:t>Connecting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namespaces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50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 </a:t>
            </a:r>
            <a:r>
              <a:rPr lang="nl-BE" dirty="0" err="1" smtClean="0"/>
              <a:t>namespace</a:t>
            </a:r>
            <a:r>
              <a:rPr lang="nl-BE" dirty="0" smtClean="0"/>
              <a:t> </a:t>
            </a:r>
            <a:r>
              <a:rPr lang="nl-BE" dirty="0" err="1" smtClean="0"/>
              <a:t>consists</a:t>
            </a:r>
            <a:r>
              <a:rPr lang="nl-BE" dirty="0" smtClean="0"/>
              <a:t> of classes</a:t>
            </a:r>
          </a:p>
          <a:p>
            <a:r>
              <a:rPr lang="nl-BE" dirty="0" smtClean="0"/>
              <a:t>In a class,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en-GB" dirty="0" smtClean="0"/>
              <a:t>useful</a:t>
            </a:r>
            <a:r>
              <a:rPr lang="nl-BE" dirty="0" smtClean="0"/>
              <a:t> information</a:t>
            </a:r>
          </a:p>
          <a:p>
            <a:pPr lvl="1"/>
            <a:r>
              <a:rPr lang="en-GB" dirty="0"/>
              <a:t> </a:t>
            </a:r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-Namespace "</a:t>
            </a:r>
            <a:r>
              <a:rPr lang="en-GB" dirty="0" smtClean="0"/>
              <a:t>root\cimv2</a:t>
            </a:r>
            <a:r>
              <a:rPr lang="en-GB" dirty="0"/>
              <a:t>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-</a:t>
            </a:r>
            <a:r>
              <a:rPr lang="en-GB" dirty="0" err="1"/>
              <a:t>ComputerName</a:t>
            </a:r>
            <a:r>
              <a:rPr lang="en-GB" dirty="0"/>
              <a:t> </a:t>
            </a:r>
            <a:r>
              <a:rPr lang="en-GB" dirty="0" smtClean="0"/>
              <a:t>".</a:t>
            </a:r>
            <a:r>
              <a:rPr lang="en-GB" dirty="0"/>
              <a:t> "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-</a:t>
            </a:r>
            <a:r>
              <a:rPr lang="en-GB" dirty="0" err="1"/>
              <a:t>classname</a:t>
            </a:r>
            <a:r>
              <a:rPr lang="en-GB" dirty="0"/>
              <a:t> Win32_OperatingSystem </a:t>
            </a:r>
            <a:endParaRPr lang="en-GB" dirty="0" smtClean="0"/>
          </a:p>
          <a:p>
            <a:endParaRPr lang="nl-BE" dirty="0" smtClean="0"/>
          </a:p>
          <a:p>
            <a:r>
              <a:rPr lang="nl-BE" dirty="0" err="1" smtClean="0"/>
              <a:t>Example</a:t>
            </a:r>
            <a:r>
              <a:rPr lang="nl-BE" dirty="0" smtClean="0"/>
              <a:t>: AllClasses.ps1</a:t>
            </a:r>
          </a:p>
          <a:p>
            <a:pPr lvl="1"/>
            <a:r>
              <a:rPr lang="nl-BE" dirty="0" err="1" smtClean="0"/>
              <a:t>There</a:t>
            </a:r>
            <a:r>
              <a:rPr lang="nl-BE" dirty="0" smtClean="0"/>
              <a:t> are a lot of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0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Components</a:t>
            </a:r>
          </a:p>
          <a:p>
            <a:pPr lvl="1"/>
            <a:r>
              <a:rPr lang="en-GB" dirty="0" smtClean="0"/>
              <a:t>Properties: describe </a:t>
            </a:r>
            <a:r>
              <a:rPr lang="en-GB" dirty="0"/>
              <a:t>the object</a:t>
            </a:r>
          </a:p>
          <a:p>
            <a:pPr lvl="1"/>
            <a:r>
              <a:rPr lang="en-GB" dirty="0" smtClean="0"/>
              <a:t>Methods: describe </a:t>
            </a:r>
            <a:r>
              <a:rPr lang="en-GB" dirty="0"/>
              <a:t>the actions that can be performed on the object</a:t>
            </a:r>
          </a:p>
          <a:p>
            <a:pPr lvl="1"/>
            <a:r>
              <a:rPr lang="en-GB" dirty="0" smtClean="0"/>
              <a:t>Qualifiers: Provide </a:t>
            </a:r>
            <a:r>
              <a:rPr lang="en-GB" dirty="0"/>
              <a:t>additional information about a class, a property or a method</a:t>
            </a:r>
          </a:p>
          <a:p>
            <a:r>
              <a:rPr lang="en-GB" dirty="0"/>
              <a:t>Hierarchically organized</a:t>
            </a:r>
          </a:p>
          <a:p>
            <a:pPr lvl="1"/>
            <a:r>
              <a:rPr lang="en-GB" dirty="0"/>
              <a:t>Child classes inherit properties, methods and qualifiers and add </a:t>
            </a:r>
            <a:r>
              <a:rPr lang="en-GB" dirty="0" smtClean="0"/>
              <a:t>their own properties</a:t>
            </a:r>
            <a:r>
              <a:rPr lang="en-GB" dirty="0"/>
              <a:t>, methods and </a:t>
            </a:r>
            <a:r>
              <a:rPr lang="en-GB" dirty="0" smtClean="0"/>
              <a:t>qualifiers</a:t>
            </a:r>
          </a:p>
          <a:p>
            <a:r>
              <a:rPr lang="nl-BE" dirty="0" err="1" smtClean="0"/>
              <a:t>Example</a:t>
            </a:r>
            <a:r>
              <a:rPr lang="nl-BE" dirty="0" smtClean="0"/>
              <a:t>: Methods.ps1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1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Love-</a:t>
            </a:r>
            <a:r>
              <a:rPr lang="nl-BE" dirty="0" err="1" smtClean="0"/>
              <a:t>hate</a:t>
            </a:r>
            <a:endParaRPr lang="nl-BE" dirty="0" smtClean="0"/>
          </a:p>
          <a:p>
            <a:pPr lvl="1"/>
            <a:r>
              <a:rPr lang="nl-BE" dirty="0" smtClean="0"/>
              <a:t>Love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fact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do </a:t>
            </a:r>
            <a:r>
              <a:rPr lang="nl-BE" dirty="0" err="1" smtClean="0"/>
              <a:t>everything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WMI</a:t>
            </a:r>
          </a:p>
          <a:p>
            <a:pPr lvl="1"/>
            <a:r>
              <a:rPr lang="nl-BE" dirty="0" err="1" smtClean="0"/>
              <a:t>Hate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fact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is </a:t>
            </a:r>
            <a:r>
              <a:rPr lang="nl-BE" dirty="0" err="1" smtClean="0"/>
              <a:t>very</a:t>
            </a:r>
            <a:r>
              <a:rPr lang="nl-BE" dirty="0" smtClean="0"/>
              <a:t> </a:t>
            </a:r>
            <a:r>
              <a:rPr lang="nl-BE" dirty="0" err="1" smtClean="0"/>
              <a:t>difficult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right class</a:t>
            </a:r>
          </a:p>
          <a:p>
            <a:r>
              <a:rPr lang="nl-BE" dirty="0" smtClean="0"/>
              <a:t>The WMI </a:t>
            </a:r>
            <a:r>
              <a:rPr lang="nl-BE" dirty="0" err="1" smtClean="0"/>
              <a:t>explorer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://wmie.codeplex.com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A </a:t>
            </a:r>
            <a:r>
              <a:rPr lang="nl-BE" dirty="0" err="1" smtClean="0"/>
              <a:t>PowerShell</a:t>
            </a:r>
            <a:r>
              <a:rPr lang="nl-BE" i="1" dirty="0" err="1" smtClean="0"/>
              <a:t>script</a:t>
            </a:r>
            <a:endParaRPr lang="nl-BE" i="1" dirty="0" smtClean="0"/>
          </a:p>
        </p:txBody>
      </p:sp>
    </p:spTree>
    <p:extLst>
      <p:ext uri="{BB962C8B-B14F-4D97-AF65-F5344CB8AC3E}">
        <p14:creationId xmlns:p14="http://schemas.microsoft.com/office/powerpoint/2010/main" val="398489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500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Windows PowerShell </vt:lpstr>
      <vt:lpstr>Windows Management Instrumentation</vt:lpstr>
      <vt:lpstr>WMI vs CIM</vt:lpstr>
      <vt:lpstr>WMI Service</vt:lpstr>
      <vt:lpstr>PowerPoint Presentation</vt:lpstr>
      <vt:lpstr>A namespace</vt:lpstr>
      <vt:lpstr>WMI Classes</vt:lpstr>
      <vt:lpstr>WMI Classes</vt:lpstr>
      <vt:lpstr>WMI</vt:lpstr>
      <vt:lpstr>Date conversion</vt:lpstr>
      <vt:lpstr>WQL Queries</vt:lpstr>
      <vt:lpstr>WQL Query examples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Mariën Jochen</cp:lastModifiedBy>
  <cp:revision>120</cp:revision>
  <dcterms:created xsi:type="dcterms:W3CDTF">2016-01-25T12:29:25Z</dcterms:created>
  <dcterms:modified xsi:type="dcterms:W3CDTF">2016-02-08T15:23:02Z</dcterms:modified>
</cp:coreProperties>
</file>