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35"/>
  </p:notesMasterIdLst>
  <p:sldIdLst>
    <p:sldId id="257" r:id="rId2"/>
    <p:sldId id="306" r:id="rId3"/>
    <p:sldId id="307" r:id="rId4"/>
    <p:sldId id="335" r:id="rId5"/>
    <p:sldId id="308" r:id="rId6"/>
    <p:sldId id="309" r:id="rId7"/>
    <p:sldId id="310" r:id="rId8"/>
    <p:sldId id="336" r:id="rId9"/>
    <p:sldId id="311" r:id="rId10"/>
    <p:sldId id="312" r:id="rId11"/>
    <p:sldId id="313" r:id="rId12"/>
    <p:sldId id="338" r:id="rId13"/>
    <p:sldId id="318" r:id="rId14"/>
    <p:sldId id="320" r:id="rId15"/>
    <p:sldId id="315" r:id="rId16"/>
    <p:sldId id="321" r:id="rId17"/>
    <p:sldId id="317" r:id="rId18"/>
    <p:sldId id="329" r:id="rId19"/>
    <p:sldId id="330" r:id="rId20"/>
    <p:sldId id="319" r:id="rId21"/>
    <p:sldId id="322" r:id="rId22"/>
    <p:sldId id="323" r:id="rId23"/>
    <p:sldId id="324" r:id="rId24"/>
    <p:sldId id="325" r:id="rId25"/>
    <p:sldId id="333" r:id="rId26"/>
    <p:sldId id="334" r:id="rId27"/>
    <p:sldId id="326" r:id="rId28"/>
    <p:sldId id="327" r:id="rId29"/>
    <p:sldId id="328" r:id="rId30"/>
    <p:sldId id="331" r:id="rId31"/>
    <p:sldId id="332" r:id="rId32"/>
    <p:sldId id="337" r:id="rId33"/>
    <p:sldId id="274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60E4701-6D1C-414B-BEDA-BC385C052EBC}">
          <p14:sldIdLst>
            <p14:sldId id="257"/>
            <p14:sldId id="306"/>
            <p14:sldId id="307"/>
            <p14:sldId id="335"/>
          </p14:sldIdLst>
        </p14:section>
        <p14:section name="Disks" id="{DFCAA23C-99B1-4624-BB53-4399FDD97C94}">
          <p14:sldIdLst>
            <p14:sldId id="308"/>
            <p14:sldId id="309"/>
            <p14:sldId id="310"/>
            <p14:sldId id="336"/>
          </p14:sldIdLst>
        </p14:section>
        <p14:section name="Reading files" id="{E18AF8FC-8674-4AC5-BD36-B3CA72FC5B20}">
          <p14:sldIdLst>
            <p14:sldId id="311"/>
            <p14:sldId id="312"/>
            <p14:sldId id="313"/>
          </p14:sldIdLst>
        </p14:section>
        <p14:section name="Security" id="{C0FADB8C-87F4-47C1-98D1-4DA229021F4D}">
          <p14:sldIdLst>
            <p14:sldId id="338"/>
            <p14:sldId id="318"/>
            <p14:sldId id="320"/>
            <p14:sldId id="315"/>
            <p14:sldId id="321"/>
            <p14:sldId id="317"/>
            <p14:sldId id="329"/>
            <p14:sldId id="330"/>
            <p14:sldId id="319"/>
            <p14:sldId id="322"/>
            <p14:sldId id="323"/>
            <p14:sldId id="324"/>
            <p14:sldId id="325"/>
            <p14:sldId id="333"/>
            <p14:sldId id="334"/>
            <p14:sldId id="326"/>
            <p14:sldId id="327"/>
            <p14:sldId id="328"/>
            <p14:sldId id="331"/>
            <p14:sldId id="332"/>
            <p14:sldId id="337"/>
            <p14:sldId id="2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882" autoAdjust="0"/>
  </p:normalViewPr>
  <p:slideViewPr>
    <p:cSldViewPr snapToGrid="0">
      <p:cViewPr varScale="1">
        <p:scale>
          <a:sx n="90" d="100"/>
          <a:sy n="90" d="100"/>
        </p:scale>
        <p:origin x="127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chen Mariën" userId="a4f8d9ed-3895-4365-b2d5-9432cb8a20d4" providerId="ADAL" clId="{933B4E41-C7CC-43AC-8F0D-B577AE9EA37E}"/>
    <pc:docChg chg="custSel addSld modSld">
      <pc:chgData name="Jochen Mariën" userId="a4f8d9ed-3895-4365-b2d5-9432cb8a20d4" providerId="ADAL" clId="{933B4E41-C7CC-43AC-8F0D-B577AE9EA37E}" dt="2018-03-13T13:29:48.824" v="645" actId="20577"/>
      <pc:docMkLst>
        <pc:docMk/>
      </pc:docMkLst>
      <pc:sldChg chg="modSp add">
        <pc:chgData name="Jochen Mariën" userId="a4f8d9ed-3895-4365-b2d5-9432cb8a20d4" providerId="ADAL" clId="{933B4E41-C7CC-43AC-8F0D-B577AE9EA37E}" dt="2018-03-13T13:29:48.824" v="645" actId="20577"/>
        <pc:sldMkLst>
          <pc:docMk/>
          <pc:sldMk cId="3373657702" sldId="338"/>
        </pc:sldMkLst>
        <pc:spChg chg="mod">
          <ac:chgData name="Jochen Mariën" userId="a4f8d9ed-3895-4365-b2d5-9432cb8a20d4" providerId="ADAL" clId="{933B4E41-C7CC-43AC-8F0D-B577AE9EA37E}" dt="2018-03-13T13:26:59.748" v="10" actId="20577"/>
          <ac:spMkLst>
            <pc:docMk/>
            <pc:sldMk cId="3373657702" sldId="338"/>
            <ac:spMk id="2" creationId="{16229A76-899A-45A8-B201-3A24B3B98780}"/>
          </ac:spMkLst>
        </pc:spChg>
        <pc:spChg chg="mod">
          <ac:chgData name="Jochen Mariën" userId="a4f8d9ed-3895-4365-b2d5-9432cb8a20d4" providerId="ADAL" clId="{933B4E41-C7CC-43AC-8F0D-B577AE9EA37E}" dt="2018-03-13T13:29:48.824" v="645" actId="20577"/>
          <ac:spMkLst>
            <pc:docMk/>
            <pc:sldMk cId="3373657702" sldId="338"/>
            <ac:spMk id="3" creationId="{74FE7EA5-95F7-4BEE-9B38-B9F714A0F37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1CD153-15DE-46E9-BB45-7F70E88D2337}" type="datetimeFigureOut">
              <a:rPr lang="nl-BE" smtClean="0"/>
              <a:t>6/09/2018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518AAE-73D8-4A7F-BD2A-F3659414D3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15958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331E27-30CE-4036-B5FF-DD2514F673C7}" type="slidenum">
              <a:rPr lang="nl-BE" smtClean="0"/>
              <a:pPr>
                <a:defRPr/>
              </a:pPr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027616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https://msdn.microsoft.com/en-us/library/windows/desktop/aa374876(v=vs.85).aspx</a:t>
            </a:r>
          </a:p>
          <a:p>
            <a:endParaRPr lang="en-US" dirty="0"/>
          </a:p>
          <a:p>
            <a:r>
              <a:rPr lang="en-GB" dirty="0"/>
              <a:t>https://technet.microsoft.com/en-us/library/ff730951.aspx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518AAE-73D8-4A7F-BD2A-F3659414D35C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788813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https://msdn.microsoft.com/en-us/library/system.security.principal.securityidentifier(v=vs.110).aspx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518AAE-73D8-4A7F-BD2A-F3659414D35C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241436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https://msdn.microsoft.com/en-us/library/system.security.accesscontrol.commonobjectsecurity.getaccessrules(v=vs.110).aspx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518AAE-73D8-4A7F-BD2A-F3659414D35C}" type="slidenum">
              <a:rPr lang="nl-BE" smtClean="0"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1569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“using</a:t>
            </a:r>
            <a:r>
              <a:rPr lang="en-US" baseline="0" dirty="0"/>
              <a:t> namespace System…” only works from v5.0 and up</a:t>
            </a:r>
          </a:p>
          <a:p>
            <a:r>
              <a:rPr lang="en-US" baseline="0" dirty="0"/>
              <a:t>In earlier version, use the full name</a:t>
            </a:r>
          </a:p>
          <a:p>
            <a:endParaRPr lang="en-US" baseline="0" dirty="0"/>
          </a:p>
          <a:p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$rights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GB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System.Security.AccessControl.</a:t>
            </a:r>
            <a:r>
              <a:rPr lang="en-GB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FileSystemRights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en-GB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ReadAndExecute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“ (etc.)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518AAE-73D8-4A7F-BD2A-F3659414D35C}" type="slidenum">
              <a:rPr lang="nl-BE" smtClean="0"/>
              <a:t>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630886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 </a:t>
            </a:r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$</a:t>
            </a:r>
            <a:r>
              <a:rPr lang="en-GB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acl</a:t>
            </a:r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Get-</a:t>
            </a:r>
            <a:r>
              <a:rPr lang="en-GB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Acl</a:t>
            </a:r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$</a:t>
            </a:r>
            <a:r>
              <a:rPr lang="en-GB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dir</a:t>
            </a:r>
            <a:endParaRPr lang="en-GB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GB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 </a:t>
            </a:r>
            <a:r>
              <a:rPr lang="en-GB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Acces</a:t>
            </a:r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to ACEs</a:t>
            </a:r>
          </a:p>
          <a:p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$aces = $</a:t>
            </a:r>
            <a:r>
              <a:rPr lang="en-GB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acl.Access</a:t>
            </a:r>
            <a:endParaRPr lang="en-GB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GB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 Go through all ACEs</a:t>
            </a:r>
          </a:p>
          <a:p>
            <a:r>
              <a:rPr lang="en-GB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Foreach</a:t>
            </a:r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($ace in $aces)</a:t>
            </a:r>
          </a:p>
          <a:p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Write-Host $</a:t>
            </a:r>
            <a:r>
              <a:rPr lang="en-GB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ace.IdentityReference.ToString</a:t>
            </a:r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 " has </a:t>
            </a:r>
            <a:r>
              <a:rPr lang="en-GB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</a:t>
            </a:r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permission to " $</a:t>
            </a:r>
            <a:r>
              <a:rPr lang="en-GB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ace.FileSystemRights</a:t>
            </a:r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$</a:t>
            </a:r>
            <a:r>
              <a:rPr lang="en-GB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ace.AccessControlType</a:t>
            </a:r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" Inherited? " $</a:t>
            </a:r>
            <a:r>
              <a:rPr lang="en-GB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ace.IsInherited</a:t>
            </a:r>
            <a:endParaRPr lang="en-GB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 Selective removal</a:t>
            </a:r>
          </a:p>
          <a:p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($</a:t>
            </a:r>
            <a:r>
              <a:rPr lang="en-GB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ace.FileSystemRights.ToString</a:t>
            </a:r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 -match "</a:t>
            </a:r>
            <a:r>
              <a:rPr lang="en-GB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ReadAndExecute</a:t>
            </a:r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")</a:t>
            </a:r>
          </a:p>
          <a:p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"... is removed"</a:t>
            </a:r>
          </a:p>
          <a:p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$result = $</a:t>
            </a:r>
            <a:r>
              <a:rPr lang="en-GB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acl.RemoveAccessRule</a:t>
            </a:r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($ace)</a:t>
            </a:r>
          </a:p>
          <a:p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en-GB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 Save ACL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Set-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Acl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AclObject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$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acl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-Path $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dir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518AAE-73D8-4A7F-BD2A-F3659414D35C}" type="slidenum">
              <a:rPr lang="nl-BE" smtClean="0"/>
              <a:t>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604281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dirty="0"/>
              <a:t>Security beperking van</a:t>
            </a:r>
            <a:r>
              <a:rPr lang="nl-BE" baseline="0" dirty="0"/>
              <a:t> NTFS: </a:t>
            </a:r>
            <a:r>
              <a:rPr lang="nl-BE" baseline="0" dirty="0" err="1"/>
              <a:t>you</a:t>
            </a:r>
            <a:r>
              <a:rPr lang="nl-BE" baseline="0" dirty="0"/>
              <a:t> are </a:t>
            </a:r>
            <a:r>
              <a:rPr lang="nl-BE" baseline="0" dirty="0" err="1"/>
              <a:t>only</a:t>
            </a:r>
            <a:r>
              <a:rPr lang="nl-BE" baseline="0" dirty="0"/>
              <a:t> </a:t>
            </a:r>
            <a:r>
              <a:rPr lang="nl-BE" baseline="0" dirty="0" err="1"/>
              <a:t>allowed</a:t>
            </a:r>
            <a:r>
              <a:rPr lang="nl-BE" baseline="0" dirty="0"/>
              <a:t> </a:t>
            </a:r>
            <a:r>
              <a:rPr lang="nl-BE" baseline="0" dirty="0" err="1"/>
              <a:t>to</a:t>
            </a:r>
            <a:r>
              <a:rPr lang="nl-BE" baseline="0" dirty="0"/>
              <a:t> set </a:t>
            </a:r>
            <a:r>
              <a:rPr lang="nl-BE" baseline="0" dirty="0" err="1"/>
              <a:t>the</a:t>
            </a:r>
            <a:r>
              <a:rPr lang="nl-BE" baseline="0" dirty="0"/>
              <a:t> </a:t>
            </a:r>
            <a:r>
              <a:rPr lang="nl-BE" baseline="0" dirty="0" err="1"/>
              <a:t>owner</a:t>
            </a:r>
            <a:r>
              <a:rPr lang="nl-BE" baseline="0" dirty="0"/>
              <a:t> of a file </a:t>
            </a:r>
            <a:r>
              <a:rPr lang="nl-BE" baseline="0" dirty="0" err="1"/>
              <a:t>to</a:t>
            </a:r>
            <a:r>
              <a:rPr lang="nl-BE" baseline="0" dirty="0"/>
              <a:t> </a:t>
            </a:r>
            <a:r>
              <a:rPr lang="nl-BE" baseline="0" dirty="0" err="1"/>
              <a:t>yourself</a:t>
            </a:r>
            <a:r>
              <a:rPr lang="nl-BE" baseline="0" dirty="0"/>
              <a:t> or </a:t>
            </a:r>
            <a:r>
              <a:rPr lang="nl-BE" baseline="0" dirty="0" err="1"/>
              <a:t>to</a:t>
            </a:r>
            <a:r>
              <a:rPr lang="nl-BE" baseline="0" dirty="0"/>
              <a:t> </a:t>
            </a:r>
            <a:r>
              <a:rPr lang="nl-BE" baseline="0" dirty="0" err="1"/>
              <a:t>the</a:t>
            </a:r>
            <a:r>
              <a:rPr lang="nl-BE" baseline="0" dirty="0"/>
              <a:t> administrators </a:t>
            </a:r>
            <a:r>
              <a:rPr lang="nl-BE" baseline="0" dirty="0" err="1"/>
              <a:t>group</a:t>
            </a:r>
            <a:endParaRPr lang="nl-BE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518AAE-73D8-4A7F-BD2A-F3659414D35C}" type="slidenum">
              <a:rPr lang="nl-BE" smtClean="0"/>
              <a:t>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477087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https://msdn.microsoft.com/en-us/library/system.security.accesscontrol.objectsecurity.setsecuritydescriptorsddlform(v=vs.110).aspx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518AAE-73D8-4A7F-BD2A-F3659414D35C}" type="slidenum">
              <a:rPr lang="nl-BE" smtClean="0"/>
              <a:t>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859555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1368-17C6-4870-9BCB-BC49B72EC322}" type="datetimeFigureOut">
              <a:rPr lang="nl-BE" smtClean="0"/>
              <a:t>6/09/2018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E16BA-4A14-44E5-AD93-051CA6FDCB0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39263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1368-17C6-4870-9BCB-BC49B72EC322}" type="datetimeFigureOut">
              <a:rPr lang="nl-BE" smtClean="0"/>
              <a:t>6/09/2018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E16BA-4A14-44E5-AD93-051CA6FDCB0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08966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1368-17C6-4870-9BCB-BC49B72EC322}" type="datetimeFigureOut">
              <a:rPr lang="nl-BE" smtClean="0"/>
              <a:t>6/09/2018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E16BA-4A14-44E5-AD93-051CA6FDCB0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13047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| Basic">
    <p:bg bwMode="gray">
      <p:bgPr>
        <a:solidFill>
          <a:srgbClr val="00A0A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5589240"/>
            <a:ext cx="12192000" cy="360040"/>
          </a:xfrm>
          <a:prstGeom prst="rect">
            <a:avLst/>
          </a:prstGeom>
          <a:solidFill>
            <a:srgbClr val="00A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Rectangle 6"/>
          <p:cNvSpPr/>
          <p:nvPr userDrawn="1"/>
        </p:nvSpPr>
        <p:spPr>
          <a:xfrm>
            <a:off x="0" y="5958000"/>
            <a:ext cx="12192000" cy="90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18000" rIns="0" bIns="18000" rtlCol="0" anchor="ctr"/>
          <a:lstStyle/>
          <a:p>
            <a:pPr algn="ctr"/>
            <a:endParaRPr lang="nl-BE" sz="110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357192"/>
            <a:ext cx="12192000" cy="1800000"/>
          </a:xfrm>
          <a:noFill/>
        </p:spPr>
        <p:txBody>
          <a:bodyPr wrap="square" lIns="720000" tIns="180000" rIns="720000" bIns="540000">
            <a:noAutofit/>
          </a:bodyPr>
          <a:lstStyle>
            <a:lvl1pPr marL="0" indent="0" algn="ctr">
              <a:buNone/>
              <a:defRPr sz="3200" cap="none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/>
              <a:t>Klik om de ondertitelstijl van het model te bewerken</a:t>
            </a:r>
            <a:endParaRPr lang="nl-BE" dirty="0"/>
          </a:p>
        </p:txBody>
      </p:sp>
      <p:sp>
        <p:nvSpPr>
          <p:cNvPr id="154" name="Title 153"/>
          <p:cNvSpPr>
            <a:spLocks noGrp="1"/>
          </p:cNvSpPr>
          <p:nvPr>
            <p:ph type="title"/>
          </p:nvPr>
        </p:nvSpPr>
        <p:spPr>
          <a:xfrm>
            <a:off x="0" y="1556992"/>
            <a:ext cx="12192000" cy="1800000"/>
          </a:xfrm>
          <a:noFill/>
        </p:spPr>
        <p:txBody>
          <a:bodyPr lIns="720000" tIns="540000" rIns="720000" bIns="180000" anchor="b" anchorCtr="0">
            <a:noAutofit/>
          </a:bodyPr>
          <a:lstStyle>
            <a:lvl1pPr algn="ctr">
              <a:lnSpc>
                <a:spcPct val="90000"/>
              </a:lnSpc>
              <a:defRPr sz="3800" cap="all" baseline="0">
                <a:solidFill>
                  <a:schemeClr val="tx1"/>
                </a:solidFill>
              </a:defRPr>
            </a:lvl1pPr>
          </a:lstStyle>
          <a:p>
            <a:r>
              <a:rPr lang="nl-NL" dirty="0"/>
              <a:t>Klik om de stijl te bewerken</a:t>
            </a:r>
            <a:endParaRPr lang="nl-BE" dirty="0"/>
          </a:p>
        </p:txBody>
      </p:sp>
      <p:pic>
        <p:nvPicPr>
          <p:cNvPr id="18" name="Picture 17" descr="associati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1088555" y="6093368"/>
            <a:ext cx="609428" cy="648000"/>
          </a:xfrm>
          <a:prstGeom prst="rect">
            <a:avLst/>
          </a:prstGeom>
        </p:spPr>
      </p:pic>
      <p:pic>
        <p:nvPicPr>
          <p:cNvPr id="10" name="Picture 9" descr="TM_logo_vignet_ppt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480000" y="360000"/>
            <a:ext cx="2877312" cy="1155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9933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1368-17C6-4870-9BCB-BC49B72EC322}" type="datetimeFigureOut">
              <a:rPr lang="nl-BE" smtClean="0"/>
              <a:t>6/09/2018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E16BA-4A14-44E5-AD93-051CA6FDCB0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69404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1368-17C6-4870-9BCB-BC49B72EC322}" type="datetimeFigureOut">
              <a:rPr lang="nl-BE" smtClean="0"/>
              <a:t>6/09/2018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E16BA-4A14-44E5-AD93-051CA6FDCB0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82957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1368-17C6-4870-9BCB-BC49B72EC322}" type="datetimeFigureOut">
              <a:rPr lang="nl-BE" smtClean="0"/>
              <a:t>6/09/2018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E16BA-4A14-44E5-AD93-051CA6FDCB0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3504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1368-17C6-4870-9BCB-BC49B72EC322}" type="datetimeFigureOut">
              <a:rPr lang="nl-BE" smtClean="0"/>
              <a:t>6/09/2018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E16BA-4A14-44E5-AD93-051CA6FDCB0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36829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1368-17C6-4870-9BCB-BC49B72EC322}" type="datetimeFigureOut">
              <a:rPr lang="nl-BE" smtClean="0"/>
              <a:t>6/09/2018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E16BA-4A14-44E5-AD93-051CA6FDCB0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90514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1368-17C6-4870-9BCB-BC49B72EC322}" type="datetimeFigureOut">
              <a:rPr lang="nl-BE" smtClean="0"/>
              <a:t>6/09/2018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E16BA-4A14-44E5-AD93-051CA6FDCB0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53544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1368-17C6-4870-9BCB-BC49B72EC322}" type="datetimeFigureOut">
              <a:rPr lang="nl-BE" smtClean="0"/>
              <a:t>6/09/2018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E16BA-4A14-44E5-AD93-051CA6FDCB0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90294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1368-17C6-4870-9BCB-BC49B72EC322}" type="datetimeFigureOut">
              <a:rPr lang="nl-BE" smtClean="0"/>
              <a:t>6/09/2018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E16BA-4A14-44E5-AD93-051CA6FDCB0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20044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F21368-17C6-4870-9BCB-BC49B72EC322}" type="datetimeFigureOut">
              <a:rPr lang="nl-BE" smtClean="0"/>
              <a:t>6/09/2018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2E16BA-4A14-44E5-AD93-051CA6FDCB0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5219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aandree/NTFSSecurity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en-us/library/windows/desktop/aa379602(v=vs.85).aspx" TargetMode="External"/><Relationship Id="rId2" Type="http://schemas.openxmlformats.org/officeDocument/2006/relationships/hyperlink" Target="https://msdn.microsoft.com/en-us/library/windows/desktop/aa379649(v=vs.85).aspx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0" y="3357192"/>
            <a:ext cx="9144000" cy="1119012"/>
          </a:xfrm>
        </p:spPr>
        <p:txBody>
          <a:bodyPr/>
          <a:lstStyle/>
          <a:p>
            <a:pPr algn="l" eaLnBrk="1" hangingPunct="1"/>
            <a:r>
              <a:rPr lang="en-GB" sz="2800"/>
              <a:t>System administration and automation in a Windows environment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GB"/>
              <a:t>Windows PowerShell </a:t>
            </a:r>
          </a:p>
        </p:txBody>
      </p:sp>
      <p:sp>
        <p:nvSpPr>
          <p:cNvPr id="5" name="Tekstvak 4"/>
          <p:cNvSpPr txBox="1"/>
          <p:nvPr/>
        </p:nvSpPr>
        <p:spPr>
          <a:xfrm>
            <a:off x="5015881" y="6093296"/>
            <a:ext cx="4357687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GB" sz="2000">
                <a:solidFill>
                  <a:srgbClr val="00234D"/>
                </a:solidFill>
              </a:rPr>
              <a:t>Karin De Maertelaere, Jochen Mariën</a:t>
            </a:r>
          </a:p>
        </p:txBody>
      </p:sp>
      <p:pic>
        <p:nvPicPr>
          <p:cNvPr id="7" name="Afbeelding 6" descr="Windows_PowerShell_ico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752184" y="437780"/>
            <a:ext cx="2438400" cy="2438400"/>
          </a:xfrm>
          <a:prstGeom prst="rect">
            <a:avLst/>
          </a:prstGeom>
        </p:spPr>
      </p:pic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524000" y="4476204"/>
            <a:ext cx="9144000" cy="1119012"/>
          </a:xfrm>
          <a:prstGeom prst="rect">
            <a:avLst/>
          </a:prstGeom>
          <a:noFill/>
        </p:spPr>
        <p:txBody>
          <a:bodyPr vert="horz" wrap="square" lIns="720000" tIns="180000" rIns="720000" bIns="54000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 cap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GB" sz="2800" dirty="0"/>
              <a:t>-File system -</a:t>
            </a:r>
          </a:p>
        </p:txBody>
      </p:sp>
    </p:spTree>
    <p:extLst>
      <p:ext uri="{BB962C8B-B14F-4D97-AF65-F5344CB8AC3E}">
        <p14:creationId xmlns:p14="http://schemas.microsoft.com/office/powerpoint/2010/main" val="2486912699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files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838200" y="1462955"/>
            <a:ext cx="11154137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 </a:t>
            </a:r>
            <a:r>
              <a:rPr lang="en-US" sz="1400" dirty="0">
                <a:solidFill>
                  <a:srgbClr val="006400"/>
                </a:solidFill>
                <a:latin typeface="Lucida Console" panose="020B0609040504020204" pitchFamily="49" charset="0"/>
              </a:rPr>
              <a:t># creating a file, and adding content</a:t>
            </a:r>
            <a:endParaRPr 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sz="1400" dirty="0">
                <a:solidFill>
                  <a:srgbClr val="FF4500"/>
                </a:solidFill>
                <a:latin typeface="Lucida Console" panose="020B0609040504020204" pitchFamily="49" charset="0"/>
              </a:rPr>
              <a:t>$file</a:t>
            </a:r>
            <a:r>
              <a:rPr lang="en-GB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sz="14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GB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sz="1400" dirty="0">
                <a:solidFill>
                  <a:srgbClr val="8B0000"/>
                </a:solidFill>
                <a:latin typeface="Lucida Console" panose="020B0609040504020204" pitchFamily="49" charset="0"/>
              </a:rPr>
              <a:t>"c:\tmp\NewFile.txt"</a:t>
            </a:r>
            <a:endParaRPr lang="en-GB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400" dirty="0">
                <a:solidFill>
                  <a:srgbClr val="8B0000"/>
                </a:solidFill>
                <a:latin typeface="Lucida Console" panose="020B0609040504020204" pitchFamily="49" charset="0"/>
              </a:rPr>
              <a:t>"First line in document ... "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Set-Content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FF4500"/>
                </a:solidFill>
                <a:latin typeface="Lucida Console" panose="020B0609040504020204" pitchFamily="49" charset="0"/>
              </a:rPr>
              <a:t>$file</a:t>
            </a:r>
            <a:endParaRPr 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GB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sz="1400" dirty="0">
                <a:solidFill>
                  <a:srgbClr val="8B0000"/>
                </a:solidFill>
                <a:latin typeface="Lucida Console" panose="020B0609040504020204" pitchFamily="49" charset="0"/>
              </a:rPr>
              <a:t>"next line... "</a:t>
            </a:r>
            <a:r>
              <a:rPr lang="en-GB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sz="1400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GB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Add-Content</a:t>
            </a:r>
            <a:r>
              <a:rPr lang="en-GB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sz="1400" dirty="0">
                <a:solidFill>
                  <a:srgbClr val="FF4500"/>
                </a:solidFill>
                <a:latin typeface="Lucida Console" panose="020B0609040504020204" pitchFamily="49" charset="0"/>
              </a:rPr>
              <a:t>$file</a:t>
            </a:r>
            <a:endParaRPr lang="en-GB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GB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400" dirty="0">
                <a:solidFill>
                  <a:srgbClr val="006400"/>
                </a:solidFill>
                <a:latin typeface="Lucida Console" panose="020B0609040504020204" pitchFamily="49" charset="0"/>
              </a:rPr>
              <a:t># show the content of the file</a:t>
            </a:r>
            <a:endParaRPr 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Get-Content</a:t>
            </a:r>
            <a:r>
              <a:rPr lang="en-GB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sz="1400" dirty="0">
                <a:solidFill>
                  <a:srgbClr val="FF4500"/>
                </a:solidFill>
                <a:latin typeface="Lucida Console" panose="020B0609040504020204" pitchFamily="49" charset="0"/>
              </a:rPr>
              <a:t>$file</a:t>
            </a:r>
            <a:endParaRPr lang="en-GB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GB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sz="1400" dirty="0">
                <a:solidFill>
                  <a:srgbClr val="006400"/>
                </a:solidFill>
                <a:latin typeface="Lucida Console" panose="020B0609040504020204" pitchFamily="49" charset="0"/>
              </a:rPr>
              <a:t># empty the file</a:t>
            </a:r>
            <a:endParaRPr lang="en-GB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Clear-Content</a:t>
            </a:r>
            <a:r>
              <a:rPr lang="en-GB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sz="1400" dirty="0">
                <a:solidFill>
                  <a:srgbClr val="FF4500"/>
                </a:solidFill>
                <a:latin typeface="Lucida Console" panose="020B0609040504020204" pitchFamily="49" charset="0"/>
              </a:rPr>
              <a:t>$file</a:t>
            </a:r>
            <a:endParaRPr lang="en-GB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GB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sz="1400" dirty="0">
                <a:solidFill>
                  <a:srgbClr val="006400"/>
                </a:solidFill>
                <a:latin typeface="Lucida Console" panose="020B0609040504020204" pitchFamily="49" charset="0"/>
              </a:rPr>
              <a:t># creating an empty file</a:t>
            </a:r>
            <a:endParaRPr lang="en-GB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New-Item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Lucida Console" panose="020B0609040504020204" pitchFamily="49" charset="0"/>
              </a:rPr>
              <a:t>-Path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8A2BE2"/>
                </a:solidFill>
                <a:latin typeface="Lucida Console" panose="020B0609040504020204" pitchFamily="49" charset="0"/>
              </a:rPr>
              <a:t>c:\tmp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Lucida Console" panose="020B0609040504020204" pitchFamily="49" charset="0"/>
              </a:rPr>
              <a:t>-Name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8A2BE2"/>
                </a:solidFill>
                <a:latin typeface="Lucida Console" panose="020B0609040504020204" pitchFamily="49" charset="0"/>
              </a:rPr>
              <a:t>data.txt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400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itemtype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8B0000"/>
                </a:solidFill>
                <a:latin typeface="Lucida Console" panose="020B0609040504020204" pitchFamily="49" charset="0"/>
              </a:rPr>
              <a:t>"file"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Lucida Console" panose="020B0609040504020204" pitchFamily="49" charset="0"/>
              </a:rPr>
              <a:t>-Value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8B0000"/>
                </a:solidFill>
                <a:latin typeface="Lucida Console" panose="020B0609040504020204" pitchFamily="49" charset="0"/>
              </a:rPr>
              <a:t>"This is the content of the file."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Lucida Console" panose="020B0609040504020204" pitchFamily="49" charset="0"/>
              </a:rPr>
              <a:t>-Force</a:t>
            </a:r>
            <a:endParaRPr 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GB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sz="1400" dirty="0">
                <a:solidFill>
                  <a:srgbClr val="006400"/>
                </a:solidFill>
                <a:latin typeface="Lucida Console" panose="020B0609040504020204" pitchFamily="49" charset="0"/>
              </a:rPr>
              <a:t># out-file or set-content?</a:t>
            </a:r>
            <a:endParaRPr lang="en-GB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Get-Process</a:t>
            </a:r>
            <a:r>
              <a:rPr lang="en-GB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sz="1400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GB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Out-File</a:t>
            </a:r>
            <a:r>
              <a:rPr lang="en-GB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sz="1400" dirty="0">
                <a:solidFill>
                  <a:srgbClr val="8A2BE2"/>
                </a:solidFill>
                <a:latin typeface="Lucida Console" panose="020B0609040504020204" pitchFamily="49" charset="0"/>
              </a:rPr>
              <a:t>c:\test\processes1.txt</a:t>
            </a:r>
            <a:endParaRPr lang="en-GB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Get-Process</a:t>
            </a:r>
            <a:r>
              <a:rPr lang="en-GB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sz="1400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GB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Set-Content</a:t>
            </a:r>
            <a:r>
              <a:rPr lang="en-GB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sz="1400" dirty="0">
                <a:solidFill>
                  <a:srgbClr val="8A2BE2"/>
                </a:solidFill>
                <a:latin typeface="Lucida Console" panose="020B0609040504020204" pitchFamily="49" charset="0"/>
              </a:rPr>
              <a:t>c:\test\processes2.txt</a:t>
            </a:r>
            <a:endParaRPr lang="en-GB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GB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400" dirty="0">
                <a:solidFill>
                  <a:srgbClr val="006400"/>
                </a:solidFill>
                <a:latin typeface="Lucida Console" panose="020B0609040504020204" pitchFamily="49" charset="0"/>
              </a:rPr>
              <a:t># Out-File will simply write to the file what otherwise would have gone on screen</a:t>
            </a:r>
            <a:endParaRPr 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400" dirty="0">
                <a:solidFill>
                  <a:srgbClr val="006400"/>
                </a:solidFill>
                <a:latin typeface="Lucida Console" panose="020B0609040504020204" pitchFamily="49" charset="0"/>
              </a:rPr>
              <a:t># ... is equivalent to " &gt; " and " &gt;&gt; " in DOS</a:t>
            </a:r>
            <a:endParaRPr 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GB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400" dirty="0">
                <a:solidFill>
                  <a:srgbClr val="006400"/>
                </a:solidFill>
                <a:latin typeface="Lucida Console" panose="020B0609040504020204" pitchFamily="49" charset="0"/>
              </a:rPr>
              <a:t># Set-Content will write the objects in the pipe to the file</a:t>
            </a:r>
            <a:endParaRPr 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400" dirty="0">
                <a:solidFill>
                  <a:srgbClr val="006400"/>
                </a:solidFill>
                <a:latin typeface="Lucida Console" panose="020B0609040504020204" pitchFamily="49" charset="0"/>
              </a:rPr>
              <a:t># ... is mainly </a:t>
            </a:r>
            <a:r>
              <a:rPr lang="en-US" sz="1400" dirty="0" err="1">
                <a:solidFill>
                  <a:srgbClr val="006400"/>
                </a:solidFill>
                <a:latin typeface="Lucida Console" panose="020B0609040504020204" pitchFamily="49" charset="0"/>
              </a:rPr>
              <a:t>usefull</a:t>
            </a:r>
            <a:r>
              <a:rPr lang="en-US" sz="1400" dirty="0">
                <a:solidFill>
                  <a:srgbClr val="006400"/>
                </a:solidFill>
                <a:latin typeface="Lucida Console" panose="020B0609040504020204" pitchFamily="49" charset="0"/>
              </a:rPr>
              <a:t> to put text in files </a:t>
            </a:r>
          </a:p>
        </p:txBody>
      </p:sp>
    </p:spTree>
    <p:extLst>
      <p:ext uri="{BB962C8B-B14F-4D97-AF65-F5344CB8AC3E}">
        <p14:creationId xmlns:p14="http://schemas.microsoft.com/office/powerpoint/2010/main" val="33348554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Searching in files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all scripts that use contain ‘New-</a:t>
            </a:r>
            <a:r>
              <a:rPr lang="en-US" dirty="0" err="1"/>
              <a:t>ADUser</a:t>
            </a:r>
            <a:r>
              <a:rPr lang="en-US" dirty="0"/>
              <a:t>’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5279911" y="3244334"/>
            <a:ext cx="16321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 </a:t>
            </a:r>
            <a:r>
              <a:rPr lang="en-GB" dirty="0">
                <a:solidFill>
                  <a:srgbClr val="FFFFFF"/>
                </a:solidFill>
                <a:latin typeface="Lucida Console" panose="020B0609040504020204" pitchFamily="49" charset="0"/>
              </a:rPr>
              <a:t>Path[0]:  </a:t>
            </a:r>
          </a:p>
        </p:txBody>
      </p:sp>
      <p:sp>
        <p:nvSpPr>
          <p:cNvPr id="5" name="Rectangle 4"/>
          <p:cNvSpPr/>
          <p:nvPr/>
        </p:nvSpPr>
        <p:spPr>
          <a:xfrm>
            <a:off x="838200" y="2786231"/>
            <a:ext cx="100931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ChildItem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-path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"C:\_Vakken\Powershell"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-filter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*.ps1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Recurse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Select-String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-Pattern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"New-</a:t>
            </a:r>
            <a:r>
              <a:rPr lang="en-GB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ADUser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" </a:t>
            </a:r>
          </a:p>
        </p:txBody>
      </p:sp>
    </p:spTree>
    <p:extLst>
      <p:ext uri="{BB962C8B-B14F-4D97-AF65-F5344CB8AC3E}">
        <p14:creationId xmlns:p14="http://schemas.microsoft.com/office/powerpoint/2010/main" val="29915231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29A76-899A-45A8-B201-3A24B3B98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E7EA5-95F7-4BEE-9B38-B9F714A0F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/>
              <a:t>Reading and settings security isn’t always straightforward</a:t>
            </a:r>
          </a:p>
          <a:p>
            <a:r>
              <a:rPr lang="en-GB" dirty="0"/>
              <a:t>That’s because there are a lot of checkboxes, and they can be combined in many ways</a:t>
            </a:r>
          </a:p>
          <a:p>
            <a:r>
              <a:rPr lang="en-GB" dirty="0"/>
              <a:t>That is why the following isn’t the easiest part of PowerShell to understand</a:t>
            </a:r>
          </a:p>
          <a:p>
            <a:r>
              <a:rPr lang="en-GB" dirty="0"/>
              <a:t>Possible solution: </a:t>
            </a:r>
            <a:r>
              <a:rPr lang="en-GB" dirty="0">
                <a:hlinkClick r:id="rId2"/>
              </a:rPr>
              <a:t>https://github.com/raandree/NTFSSecurity</a:t>
            </a:r>
            <a:endParaRPr lang="en-GB" dirty="0"/>
          </a:p>
          <a:p>
            <a:pPr lvl="1"/>
            <a:r>
              <a:rPr lang="en-GB" dirty="0"/>
              <a:t>A community-driven effort to make easier NTFS cmdlets</a:t>
            </a:r>
          </a:p>
          <a:p>
            <a:r>
              <a:rPr lang="en-GB" dirty="0"/>
              <a:t>In this course, we avoid community driven efforts because they’re not officially supported</a:t>
            </a:r>
          </a:p>
          <a:p>
            <a:r>
              <a:rPr lang="en-GB" dirty="0"/>
              <a:t>But you should definitely consider using them, as they will save time </a:t>
            </a:r>
            <a:r>
              <a:rPr lang="en-GB"/>
              <a:t>and effort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36577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Descriptor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security descriptor combines the following information</a:t>
            </a:r>
          </a:p>
          <a:p>
            <a:pPr lvl="1"/>
            <a:r>
              <a:rPr lang="en-US" dirty="0"/>
              <a:t>DACL (discretionary ACL) describes the access control list</a:t>
            </a:r>
          </a:p>
          <a:p>
            <a:pPr lvl="1"/>
            <a:r>
              <a:rPr lang="en-US" dirty="0"/>
              <a:t>SACL (system ACL) contains the audit settings</a:t>
            </a:r>
          </a:p>
          <a:p>
            <a:pPr lvl="1"/>
            <a:r>
              <a:rPr lang="en-US" dirty="0"/>
              <a:t>Owner SID</a:t>
            </a:r>
          </a:p>
          <a:p>
            <a:r>
              <a:rPr lang="en-US" dirty="0"/>
              <a:t>DACL</a:t>
            </a:r>
          </a:p>
          <a:p>
            <a:pPr lvl="1"/>
            <a:r>
              <a:rPr lang="en-US" dirty="0"/>
              <a:t>What we’ll be changing</a:t>
            </a:r>
          </a:p>
          <a:p>
            <a:r>
              <a:rPr lang="en-US" dirty="0"/>
              <a:t>SACL</a:t>
            </a:r>
          </a:p>
          <a:p>
            <a:pPr lvl="1"/>
            <a:r>
              <a:rPr lang="en-US" dirty="0"/>
              <a:t>The audit settings define what is audited</a:t>
            </a:r>
          </a:p>
          <a:p>
            <a:pPr lvl="1"/>
            <a:r>
              <a:rPr lang="en-US" dirty="0"/>
              <a:t>Whether this data is stored depends on the system audit settings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696021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Descriptor - GUI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5527" y="1690688"/>
            <a:ext cx="7560945" cy="4734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7884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ACLs and ACEs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ACL is an access control list</a:t>
            </a:r>
          </a:p>
          <a:p>
            <a:pPr lvl="1"/>
            <a:r>
              <a:rPr lang="en-US" dirty="0"/>
              <a:t>Contains who has which permission</a:t>
            </a:r>
          </a:p>
          <a:p>
            <a:r>
              <a:rPr lang="en-US" dirty="0"/>
              <a:t>An ACE is an access control entry</a:t>
            </a:r>
          </a:p>
          <a:p>
            <a:pPr lvl="1"/>
            <a:r>
              <a:rPr lang="en-US" dirty="0"/>
              <a:t>Defines one object and one permission</a:t>
            </a:r>
          </a:p>
          <a:p>
            <a:r>
              <a:rPr lang="en-US" dirty="0"/>
              <a:t>An ACL consists of one or more ACEs</a:t>
            </a:r>
          </a:p>
          <a:p>
            <a:r>
              <a:rPr lang="en-US" dirty="0"/>
              <a:t>We’ll be looking at ACEs for the file system</a:t>
            </a:r>
          </a:p>
          <a:p>
            <a:r>
              <a:rPr lang="en-US" dirty="0"/>
              <a:t>ACLs are also defined on the registry, AD, …</a:t>
            </a:r>
          </a:p>
          <a:p>
            <a:pPr lvl="1"/>
            <a:r>
              <a:rPr lang="en-US" dirty="0"/>
              <a:t>But with different permissions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106756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ACEs (Access Control Entry)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Identity (trustee): Account</a:t>
            </a:r>
          </a:p>
          <a:p>
            <a:r>
              <a:rPr lang="en-GB" dirty="0"/>
              <a:t>Access Control type: Allow / Deny</a:t>
            </a:r>
          </a:p>
          <a:p>
            <a:r>
              <a:rPr lang="en-GB" dirty="0"/>
              <a:t>Access mask, defines the permissions of the trustee</a:t>
            </a:r>
          </a:p>
          <a:p>
            <a:r>
              <a:rPr lang="en-GB" dirty="0"/>
              <a:t>Inheritance flags </a:t>
            </a:r>
            <a:r>
              <a:rPr lang="en-GB" sz="2400" dirty="0"/>
              <a:t>(... applies to ...)</a:t>
            </a:r>
          </a:p>
          <a:p>
            <a:pPr lvl="1"/>
            <a:r>
              <a:rPr lang="en-GB" dirty="0" err="1"/>
              <a:t>ObjectInherit</a:t>
            </a:r>
            <a:endParaRPr lang="en-GB" dirty="0"/>
          </a:p>
          <a:p>
            <a:pPr lvl="1"/>
            <a:r>
              <a:rPr lang="en-GB" dirty="0" err="1"/>
              <a:t>ContainerInherit</a:t>
            </a:r>
            <a:endParaRPr lang="en-GB" dirty="0"/>
          </a:p>
          <a:p>
            <a:pPr lvl="1"/>
            <a:r>
              <a:rPr lang="en-GB" dirty="0"/>
              <a:t>None</a:t>
            </a:r>
          </a:p>
          <a:p>
            <a:r>
              <a:rPr lang="en-GB" dirty="0"/>
              <a:t>Propagation flags </a:t>
            </a:r>
            <a:r>
              <a:rPr lang="en-GB" sz="2400" dirty="0"/>
              <a:t>(… taken from …)</a:t>
            </a:r>
            <a:endParaRPr lang="en-GB" dirty="0"/>
          </a:p>
          <a:p>
            <a:pPr lvl="1"/>
            <a:r>
              <a:rPr lang="en-GB" dirty="0" err="1"/>
              <a:t>InheritOnly</a:t>
            </a:r>
            <a:endParaRPr lang="en-GB" dirty="0"/>
          </a:p>
          <a:p>
            <a:pPr lvl="1"/>
            <a:r>
              <a:rPr lang="en-GB" dirty="0" err="1"/>
              <a:t>NoPropagateInherit</a:t>
            </a:r>
            <a:endParaRPr lang="en-GB" dirty="0"/>
          </a:p>
          <a:p>
            <a:pPr lvl="1"/>
            <a:r>
              <a:rPr lang="en-GB" dirty="0"/>
              <a:t>None</a:t>
            </a:r>
          </a:p>
        </p:txBody>
      </p:sp>
    </p:spTree>
    <p:extLst>
      <p:ext uri="{BB962C8B-B14F-4D97-AF65-F5344CB8AC3E}">
        <p14:creationId xmlns:p14="http://schemas.microsoft.com/office/powerpoint/2010/main" val="9353138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Accounts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Not necessarily (not preferably, even) users</a:t>
            </a:r>
          </a:p>
          <a:p>
            <a:r>
              <a:rPr lang="en-GB" dirty="0"/>
              <a:t>Can be described in three ways</a:t>
            </a:r>
          </a:p>
          <a:p>
            <a:pPr lvl="1"/>
            <a:r>
              <a:rPr lang="en-GB" dirty="0"/>
              <a:t>By account name: CD\</a:t>
            </a:r>
            <a:r>
              <a:rPr lang="en-GB" dirty="0" err="1"/>
              <a:t>Morgan.Freeman</a:t>
            </a:r>
            <a:endParaRPr lang="en-GB" dirty="0"/>
          </a:p>
          <a:p>
            <a:pPr lvl="1"/>
            <a:r>
              <a:rPr lang="en-GB" dirty="0"/>
              <a:t>By SID = Security Identifier: S-1-5-32-544</a:t>
            </a:r>
          </a:p>
          <a:p>
            <a:pPr lvl="1"/>
            <a:r>
              <a:rPr lang="en-GB" dirty="0"/>
              <a:t>By SDDL </a:t>
            </a:r>
            <a:r>
              <a:rPr lang="en-GB" dirty="0" err="1"/>
              <a:t>sid</a:t>
            </a:r>
            <a:r>
              <a:rPr lang="en-GB" dirty="0"/>
              <a:t> (Security Descriptor Definition Language </a:t>
            </a:r>
            <a:r>
              <a:rPr lang="en-GB" dirty="0" err="1"/>
              <a:t>sid</a:t>
            </a:r>
            <a:r>
              <a:rPr lang="en-GB" dirty="0"/>
              <a:t>): BA</a:t>
            </a:r>
          </a:p>
          <a:p>
            <a:r>
              <a:rPr lang="en-US" dirty="0"/>
              <a:t>Well known SIDs:</a:t>
            </a:r>
          </a:p>
          <a:p>
            <a:pPr lvl="1"/>
            <a:r>
              <a:rPr lang="en-GB" sz="2000" dirty="0">
                <a:hlinkClick r:id="rId2"/>
              </a:rPr>
              <a:t>https://msdn.microsoft.com/en-us/library/windows/desktop/aa379649(v=vs.85).aspx</a:t>
            </a:r>
          </a:p>
          <a:p>
            <a:r>
              <a:rPr lang="en-US" dirty="0"/>
              <a:t>SID string:</a:t>
            </a:r>
          </a:p>
          <a:p>
            <a:pPr lvl="1"/>
            <a:r>
              <a:rPr lang="en-GB" sz="2000" dirty="0">
                <a:hlinkClick r:id="rId3"/>
              </a:rPr>
              <a:t>https://msdn.microsoft.com/en-us/library/windows/desktop/aa379602(v=vs.85).aspx</a:t>
            </a:r>
            <a:endParaRPr lang="en-GB" sz="2000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53125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Accountnames</a:t>
            </a:r>
            <a:r>
              <a:rPr lang="en-US" dirty="0"/>
              <a:t> or SIDs?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474785" y="1860681"/>
            <a:ext cx="1124243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# Translate account name to SID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$account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New-Object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system.Security.Principal.NTAccount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"CD\Admin"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$SID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account</a:t>
            </a:r>
            <a:r>
              <a:rPr lang="en-GB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translate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GB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System.Security.Principal.SecurityIdentifier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value</a:t>
            </a:r>
          </a:p>
          <a:p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$SID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# Translate SID to account name 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$account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New-Object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system.Security.Principal.SecurityIdentifier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$SID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$name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account</a:t>
            </a:r>
            <a:r>
              <a:rPr lang="en-GB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translate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GB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System.Security.Principal.NTAccount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value</a:t>
            </a:r>
          </a:p>
          <a:p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$name </a:t>
            </a:r>
          </a:p>
        </p:txBody>
      </p:sp>
    </p:spTree>
    <p:extLst>
      <p:ext uri="{BB962C8B-B14F-4D97-AF65-F5344CB8AC3E}">
        <p14:creationId xmlns:p14="http://schemas.microsoft.com/office/powerpoint/2010/main" val="4258404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Well known SIDs?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829049"/>
            <a:ext cx="10515600" cy="2347913"/>
          </a:xfrm>
        </p:spPr>
        <p:txBody>
          <a:bodyPr/>
          <a:lstStyle/>
          <a:p>
            <a:r>
              <a:rPr lang="en-US" dirty="0"/>
              <a:t>The example reads the SID for the Authenticated Users-group</a:t>
            </a:r>
          </a:p>
          <a:p>
            <a:r>
              <a:rPr lang="en-US" dirty="0"/>
              <a:t>…and uses that SID to get the name for that group.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544830" y="1690688"/>
            <a:ext cx="1110234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GB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System.Enum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]::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getnames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GB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System.Security.principal.WellknownSidType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$SID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GB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System.Security.Principal.WellKnownSidType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]::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AuthenticatedUserSid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$account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New-Object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system.Security.Principal.SecurityIdentifier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SID</a:t>
            </a:r>
            <a:r>
              <a:rPr lang="en-US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$zero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$name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account</a:t>
            </a:r>
            <a:r>
              <a:rPr lang="en-GB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translate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GB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System.Security.Principal.NTAccount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value</a:t>
            </a:r>
          </a:p>
          <a:p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$name </a:t>
            </a:r>
          </a:p>
        </p:txBody>
      </p:sp>
    </p:spTree>
    <p:extLst>
      <p:ext uri="{BB962C8B-B14F-4D97-AF65-F5344CB8AC3E}">
        <p14:creationId xmlns:p14="http://schemas.microsoft.com/office/powerpoint/2010/main" val="2693791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file system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We’ve had navigation in the file system earlier</a:t>
            </a:r>
          </a:p>
          <a:p>
            <a:r>
              <a:rPr lang="en-US" dirty="0"/>
              <a:t>This presentation is about the security of files and folders</a:t>
            </a:r>
          </a:p>
          <a:p>
            <a:r>
              <a:rPr lang="en-US" dirty="0"/>
              <a:t>This isn’t easy, even with the GUI</a:t>
            </a:r>
          </a:p>
          <a:p>
            <a:r>
              <a:rPr lang="en-US" dirty="0"/>
              <a:t>And the lack of ‘simple’ cmdlets doesn’t help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173303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a Security Descriptor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838200" y="182562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GB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Acl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'HKLM:\SOFTWARE'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Format-List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GB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Acl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A2BE2"/>
                </a:solidFill>
                <a:latin typeface="Lucida Console" panose="020B0609040504020204" pitchFamily="49" charset="0"/>
              </a:rPr>
              <a:t>C:\tmp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Format-List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06893"/>
            <a:ext cx="8200975" cy="275377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38200" y="2766060"/>
            <a:ext cx="8522970" cy="3657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9521190" y="2766060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Owner</a:t>
            </a:r>
          </a:p>
        </p:txBody>
      </p:sp>
      <p:sp>
        <p:nvSpPr>
          <p:cNvPr id="8" name="Rectangle 7"/>
          <p:cNvSpPr/>
          <p:nvPr/>
        </p:nvSpPr>
        <p:spPr>
          <a:xfrm>
            <a:off x="838200" y="3131820"/>
            <a:ext cx="8522970" cy="15316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9521190" y="3712964"/>
            <a:ext cx="1788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ACEs from DACL </a:t>
            </a:r>
          </a:p>
        </p:txBody>
      </p:sp>
      <p:sp>
        <p:nvSpPr>
          <p:cNvPr id="10" name="Rectangle 9"/>
          <p:cNvSpPr/>
          <p:nvPr/>
        </p:nvSpPr>
        <p:spPr>
          <a:xfrm>
            <a:off x="838200" y="4663440"/>
            <a:ext cx="8522970" cy="2171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9521189" y="4587359"/>
            <a:ext cx="1700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ACEs from SACL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38200" y="4895612"/>
            <a:ext cx="8522970" cy="3736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>
            <a:off x="9521189" y="4899898"/>
            <a:ext cx="1363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SDDL format</a:t>
            </a:r>
          </a:p>
        </p:txBody>
      </p:sp>
    </p:spTree>
    <p:extLst>
      <p:ext uri="{BB962C8B-B14F-4D97-AF65-F5344CB8AC3E}">
        <p14:creationId xmlns:p14="http://schemas.microsoft.com/office/powerpoint/2010/main" val="22674116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an Access Control List (ACL)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used “Get-ACL” to get the security descriptor</a:t>
            </a:r>
          </a:p>
          <a:p>
            <a:r>
              <a:rPr lang="en-US" dirty="0"/>
              <a:t>But the security descriptor consists mainly of the two ACLs we are interested in</a:t>
            </a:r>
          </a:p>
          <a:p>
            <a:r>
              <a:rPr lang="en-US" dirty="0"/>
              <a:t>Therefore, reading the ACL is equivalent to reading the security descriptor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548130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an Access Control Entry (ACE)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160891"/>
            <a:ext cx="10515600" cy="301607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We need the content of the “Access” property of an ACL</a:t>
            </a:r>
          </a:p>
          <a:p>
            <a:pPr lvl="1"/>
            <a:r>
              <a:rPr lang="en-US" dirty="0"/>
              <a:t>$</a:t>
            </a:r>
            <a:r>
              <a:rPr lang="en-US" dirty="0" err="1"/>
              <a:t>a.Access</a:t>
            </a:r>
            <a:endParaRPr lang="en-US" dirty="0"/>
          </a:p>
          <a:p>
            <a:r>
              <a:rPr lang="en-US" dirty="0"/>
              <a:t>Or: use the function </a:t>
            </a:r>
            <a:r>
              <a:rPr lang="en-US" dirty="0" err="1"/>
              <a:t>GetAccessRules</a:t>
            </a:r>
            <a:r>
              <a:rPr lang="en-US" dirty="0"/>
              <a:t>()</a:t>
            </a:r>
          </a:p>
          <a:p>
            <a:r>
              <a:rPr lang="en-US" dirty="0"/>
              <a:t>Advantage: use the parameters to specify the format</a:t>
            </a:r>
          </a:p>
          <a:p>
            <a:pPr lvl="1"/>
            <a:r>
              <a:rPr lang="en-US" dirty="0"/>
              <a:t>Include the explicit permissions?</a:t>
            </a:r>
          </a:p>
          <a:p>
            <a:pPr lvl="1"/>
            <a:r>
              <a:rPr lang="en-US" dirty="0"/>
              <a:t>Include the inherited permissions?</a:t>
            </a:r>
          </a:p>
          <a:p>
            <a:pPr lvl="1"/>
            <a:r>
              <a:rPr lang="en-US" dirty="0"/>
              <a:t>Return account names or security identifiers?</a:t>
            </a:r>
            <a:endParaRPr lang="en-GB" dirty="0"/>
          </a:p>
          <a:p>
            <a:pPr lvl="2"/>
            <a:r>
              <a:rPr lang="en-US" dirty="0"/>
              <a:t>Doesn’t return the SID!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00" y="1825625"/>
            <a:ext cx="1096899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$a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GB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Acl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'c:\</a:t>
            </a:r>
            <a:r>
              <a:rPr lang="en-GB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tmp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'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$aces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a</a:t>
            </a:r>
            <a:r>
              <a:rPr lang="en-GB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Access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6400"/>
                </a:solidFill>
                <a:latin typeface="Lucida Console" panose="020B0609040504020204" pitchFamily="49" charset="0"/>
              </a:rPr>
              <a:t>#or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$aces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a</a:t>
            </a:r>
            <a:r>
              <a:rPr lang="en-US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GetAccessRules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true</a:t>
            </a:r>
            <a:r>
              <a:rPr lang="en-US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$true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,[</a:t>
            </a:r>
            <a:r>
              <a:rPr lang="en-US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System.Security.Principal.NTAccount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957019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in the ACEs?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9030" y="4268885"/>
            <a:ext cx="7684770" cy="1908077"/>
          </a:xfrm>
        </p:spPr>
        <p:txBody>
          <a:bodyPr/>
          <a:lstStyle/>
          <a:p>
            <a:pPr lvl="1"/>
            <a:r>
              <a:rPr lang="en-US" dirty="0"/>
              <a:t>…will result in: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838200" y="1825625"/>
            <a:ext cx="911733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 </a:t>
            </a:r>
            <a:r>
              <a:rPr lang="en-GB" dirty="0" err="1">
                <a:solidFill>
                  <a:srgbClr val="00008B"/>
                </a:solidFill>
                <a:latin typeface="Lucida Console" panose="020B0609040504020204" pitchFamily="49" charset="0"/>
              </a:rPr>
              <a:t>foreach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(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$ace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8B"/>
                </a:solidFill>
                <a:latin typeface="Lucida Console" panose="020B0609040504020204" pitchFamily="49" charset="0"/>
              </a:rPr>
              <a:t>in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$aces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</a:p>
          <a:p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	"Allow / Deny :  "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+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ace</a:t>
            </a:r>
            <a:r>
              <a:rPr lang="en-GB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accesscontroltype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	"Who?            "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+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ace</a:t>
            </a:r>
            <a:r>
              <a:rPr lang="en-GB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identityreference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	"Type of access: "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+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ace</a:t>
            </a:r>
            <a:r>
              <a:rPr lang="en-GB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filesystemrights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	"Inherited?      "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+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ace</a:t>
            </a:r>
            <a:r>
              <a:rPr lang="en-GB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isinherited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	"Applies to?     "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+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ace</a:t>
            </a:r>
            <a:r>
              <a:rPr lang="en-GB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inheritanceflags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}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094" y="4268885"/>
            <a:ext cx="4686706" cy="1760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7072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new ACE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dirty="0"/>
              <a:t>Enumerations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Contain useful lists of possible settings</a:t>
            </a:r>
          </a:p>
          <a:p>
            <a:r>
              <a:rPr lang="en-US" dirty="0"/>
              <a:t>Create the ACE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1223010" y="2140843"/>
            <a:ext cx="1076969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GB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System.Enum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]::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getnames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GB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System.Security.AccessControl.FileSystemRights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GB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System.Enum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]::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getnames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GB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System.Security.AccessControl.AccessControlType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GB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System.Enum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]::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getnames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GB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System.Security.AccessControl.InheritanceFlags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GB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System.Enum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]::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getnames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GB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System.Security.AccessControl.PropagationFlags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) </a:t>
            </a:r>
          </a:p>
        </p:txBody>
      </p:sp>
      <p:sp>
        <p:nvSpPr>
          <p:cNvPr id="5" name="Rectangle 4"/>
          <p:cNvSpPr/>
          <p:nvPr/>
        </p:nvSpPr>
        <p:spPr>
          <a:xfrm>
            <a:off x="1223010" y="4163021"/>
            <a:ext cx="1076969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 </a:t>
            </a:r>
            <a:r>
              <a:rPr lang="en-GB" dirty="0">
                <a:solidFill>
                  <a:srgbClr val="00008B"/>
                </a:solidFill>
                <a:latin typeface="Lucida Console" panose="020B0609040504020204" pitchFamily="49" charset="0"/>
              </a:rPr>
              <a:t>using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8B"/>
                </a:solidFill>
                <a:latin typeface="Lucida Console" panose="020B0609040504020204" pitchFamily="49" charset="0"/>
              </a:rPr>
              <a:t>namespace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System.Security.AccessControl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$rights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GB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FileSystemRights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en-GB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ReadAndExecute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$access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GB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AccessControlType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]::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Allow</a:t>
            </a:r>
          </a:p>
          <a:p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$inherit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GB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InheritanceFlags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]::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ContainerInherit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`</a:t>
            </a: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-</a:t>
            </a:r>
            <a:r>
              <a:rPr lang="en-GB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bor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GB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InheritanceFlags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]::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ObjectInherit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$propagation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GB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PropagationFlags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]::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InheritOnly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accessrule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New-Object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FileSystemAccessRule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user</a:t>
            </a:r>
            <a:r>
              <a:rPr lang="en-US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$rights</a:t>
            </a:r>
            <a:r>
              <a:rPr lang="en-US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$inherit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</a:p>
          <a:p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																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propagation</a:t>
            </a:r>
            <a:r>
              <a:rPr lang="en-US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$access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35829304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ACE inheritance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7 possible settings for</a:t>
            </a:r>
            <a:br>
              <a:rPr lang="en-US" dirty="0"/>
            </a:br>
            <a:r>
              <a:rPr lang="en-US" dirty="0"/>
              <a:t>inheritance in the GUI: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They have to be set by using the </a:t>
            </a:r>
            <a:r>
              <a:rPr lang="en-US" dirty="0" err="1"/>
              <a:t>InheritanceFlag</a:t>
            </a:r>
            <a:r>
              <a:rPr lang="en-US" dirty="0"/>
              <a:t> and the </a:t>
            </a:r>
            <a:r>
              <a:rPr lang="en-US" dirty="0" err="1"/>
              <a:t>PropagationFlag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But how do they translate?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7923" y="776134"/>
            <a:ext cx="4765877" cy="237626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590800" y="4782026"/>
            <a:ext cx="7010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GB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System.Security.AccessControl.InheritanceFlags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GB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System.Security.AccessControl.PropagationFlags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] </a:t>
            </a:r>
          </a:p>
        </p:txBody>
      </p:sp>
    </p:spTree>
    <p:extLst>
      <p:ext uri="{BB962C8B-B14F-4D97-AF65-F5344CB8AC3E}">
        <p14:creationId xmlns:p14="http://schemas.microsoft.com/office/powerpoint/2010/main" val="26975471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ACE inheritance</a:t>
            </a:r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005626"/>
              </p:ext>
            </p:extLst>
          </p:nvPr>
        </p:nvGraphicFramePr>
        <p:xfrm>
          <a:off x="434371" y="1772816"/>
          <a:ext cx="11323257" cy="2987040"/>
        </p:xfrm>
        <a:graphic>
          <a:graphicData uri="http://schemas.openxmlformats.org/drawingml/2006/table">
            <a:tbl>
              <a:tblPr/>
              <a:tblGrid>
                <a:gridCol w="4589693">
                  <a:extLst>
                    <a:ext uri="{9D8B030D-6E8A-4147-A177-3AD203B41FA5}">
                      <a16:colId xmlns:a16="http://schemas.microsoft.com/office/drawing/2014/main" val="2834533340"/>
                    </a:ext>
                  </a:extLst>
                </a:gridCol>
                <a:gridCol w="4507958">
                  <a:extLst>
                    <a:ext uri="{9D8B030D-6E8A-4147-A177-3AD203B41FA5}">
                      <a16:colId xmlns:a16="http://schemas.microsoft.com/office/drawing/2014/main" val="3790756273"/>
                    </a:ext>
                  </a:extLst>
                </a:gridCol>
                <a:gridCol w="2225606">
                  <a:extLst>
                    <a:ext uri="{9D8B030D-6E8A-4147-A177-3AD203B41FA5}">
                      <a16:colId xmlns:a16="http://schemas.microsoft.com/office/drawing/2014/main" val="1458162121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Permission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InheritanceFlags</a:t>
                      </a:r>
                      <a:endParaRPr lang="en-GB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PropagationFlags</a:t>
                      </a:r>
                      <a:endParaRPr lang="en-GB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787359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This Folder only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None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None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074245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Subfolders only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ContainerInherit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InheritOnly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889972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Files only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ObjectInherit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InheritOnly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11193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This folder, subfolders and files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ContainerInherit, ObjectInherit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None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006096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This folder and subfolders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ContainerInherit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None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014623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This folder and files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ObjectInherit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None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80982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Subfolders and files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ContainerInherit, ObjectInherit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InheritOnly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60092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71071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Applying an ACE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the $</a:t>
            </a:r>
            <a:r>
              <a:rPr lang="en-US" dirty="0" err="1"/>
              <a:t>accessrule</a:t>
            </a:r>
            <a:r>
              <a:rPr lang="en-US" dirty="0"/>
              <a:t> (ACE) we made earlier</a:t>
            </a:r>
          </a:p>
          <a:p>
            <a:r>
              <a:rPr lang="en-US" dirty="0"/>
              <a:t>Then, read an ACL</a:t>
            </a:r>
          </a:p>
          <a:p>
            <a:r>
              <a:rPr lang="en-US" dirty="0"/>
              <a:t>Add the rule to that ACL</a:t>
            </a:r>
          </a:p>
          <a:p>
            <a:r>
              <a:rPr lang="en-US" dirty="0"/>
              <a:t>Save the ACL back to the folder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3048000" y="3990658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acl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GB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Acl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dir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acl</a:t>
            </a:r>
            <a:r>
              <a:rPr lang="en-GB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AddAccessRule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accessrule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Set-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Acl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AclObject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acl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-Path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dir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66965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Transfer an ACL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the ACL from the source folder</a:t>
            </a:r>
          </a:p>
          <a:p>
            <a:r>
              <a:rPr lang="en-US" dirty="0"/>
              <a:t>Set the ACL to the destination folder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2978800" y="3210044"/>
            <a:ext cx="62343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Acl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C:\Source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Set-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Acl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c:\Destination </a:t>
            </a:r>
          </a:p>
        </p:txBody>
      </p:sp>
    </p:spTree>
    <p:extLst>
      <p:ext uri="{BB962C8B-B14F-4D97-AF65-F5344CB8AC3E}">
        <p14:creationId xmlns:p14="http://schemas.microsoft.com/office/powerpoint/2010/main" val="19876096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Remove an ACE from an ACL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All ACEs for one account</a:t>
            </a:r>
          </a:p>
          <a:p>
            <a:pPr lvl="1"/>
            <a:r>
              <a:rPr lang="en-US" dirty="0"/>
              <a:t>Get the ACL</a:t>
            </a:r>
          </a:p>
          <a:p>
            <a:pPr lvl="1"/>
            <a:r>
              <a:rPr lang="en-US" dirty="0" err="1"/>
              <a:t>PurgeAccessRules</a:t>
            </a:r>
            <a:r>
              <a:rPr lang="en-US" dirty="0"/>
              <a:t>($account)</a:t>
            </a:r>
          </a:p>
          <a:p>
            <a:pPr lvl="1"/>
            <a:r>
              <a:rPr lang="en-US" dirty="0"/>
              <a:t>Set the ACL</a:t>
            </a:r>
          </a:p>
          <a:p>
            <a:r>
              <a:rPr lang="en-US" dirty="0"/>
              <a:t>Remove some ACEs</a:t>
            </a:r>
          </a:p>
          <a:p>
            <a:pPr lvl="1"/>
            <a:r>
              <a:rPr lang="en-US" dirty="0"/>
              <a:t>Get the ACL</a:t>
            </a:r>
          </a:p>
          <a:p>
            <a:pPr lvl="1"/>
            <a:r>
              <a:rPr lang="en-US" dirty="0" err="1"/>
              <a:t>RemoveAccessRule</a:t>
            </a:r>
            <a:r>
              <a:rPr lang="en-US" dirty="0"/>
              <a:t>($ACE)</a:t>
            </a:r>
          </a:p>
          <a:p>
            <a:pPr lvl="1"/>
            <a:r>
              <a:rPr lang="en-US" dirty="0"/>
              <a:t>Set the ACL</a:t>
            </a:r>
          </a:p>
          <a:p>
            <a:r>
              <a:rPr lang="en-US" dirty="0"/>
              <a:t>What $ACE?</a:t>
            </a:r>
          </a:p>
          <a:p>
            <a:pPr lvl="1"/>
            <a:r>
              <a:rPr lang="en-US" dirty="0"/>
              <a:t>Go through the list</a:t>
            </a:r>
          </a:p>
          <a:p>
            <a:pPr lvl="1"/>
            <a:r>
              <a:rPr lang="en-US" dirty="0"/>
              <a:t>Recreate exactly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5287108" y="1825625"/>
            <a:ext cx="712763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acl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GB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Acl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dir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$account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New-Object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		</a:t>
            </a:r>
            <a:r>
              <a:rPr lang="en-GB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system.Security.Principal.NTAccount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$user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acl</a:t>
            </a:r>
            <a:r>
              <a:rPr lang="en-GB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PurgeAccessRules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$account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Set-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Acl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AclObject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acl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-Path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dir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76617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file system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  <a:p>
            <a:pPr lvl="1"/>
            <a:r>
              <a:rPr lang="en-US" dirty="0"/>
              <a:t>Disks</a:t>
            </a:r>
          </a:p>
          <a:p>
            <a:pPr lvl="1"/>
            <a:r>
              <a:rPr lang="en-US" dirty="0"/>
              <a:t>Reading files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457788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Owner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(Proves that Get-ACL gets the Security Descriptor, not the ACL)</a:t>
            </a:r>
          </a:p>
          <a:p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1636395" y="2414677"/>
            <a:ext cx="891921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$a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GB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Acl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A2BE2"/>
                </a:solidFill>
                <a:latin typeface="Lucida Console" panose="020B0609040504020204" pitchFamily="49" charset="0"/>
              </a:rPr>
              <a:t>c:\tmp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a</a:t>
            </a:r>
            <a:r>
              <a:rPr lang="en-GB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owner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a</a:t>
            </a:r>
            <a:r>
              <a:rPr lang="en-GB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GetOwner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GB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System.Security.Principal.NTAccount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a</a:t>
            </a:r>
            <a:r>
              <a:rPr lang="en-GB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GetOwner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GB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System.Security.Principal.SecurityIdentifier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)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749942"/>
            <a:ext cx="2706858" cy="47552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338152"/>
            <a:ext cx="6822016" cy="111566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5566498"/>
            <a:ext cx="11357832" cy="1088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4486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SDDL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838200" y="1825625"/>
            <a:ext cx="72847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>
                <a:latin typeface="Lucida Console" panose="020B060904050402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Acl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"C:\tmp"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sddl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out-file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c:\tmp\sddl.txt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329894"/>
            <a:ext cx="10325100" cy="161925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38200" y="4084081"/>
            <a:ext cx="66027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sddl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Get-Content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A2BE2"/>
                </a:solidFill>
                <a:latin typeface="Lucida Console" panose="020B0609040504020204" pitchFamily="49" charset="0"/>
              </a:rPr>
              <a:t>c:\test\sddl.txt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acl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GB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Acl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A2BE2"/>
                </a:solidFill>
                <a:latin typeface="Lucida Console" panose="020B0609040504020204" pitchFamily="49" charset="0"/>
              </a:rPr>
              <a:t>c:\destination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acl</a:t>
            </a:r>
            <a:r>
              <a:rPr lang="en-GB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SetSecurityDescriptorSddlForm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sddl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Set-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Acl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AclObject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acl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-path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c:\destination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38200" y="5419347"/>
            <a:ext cx="104737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Why bother getting the ACL first? The SDDL contains the ACEs and owner, but not the inheritance…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2088439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52A87-7946-442B-91E2-277308D0E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On a lighter note…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1AD6D1-B495-4C18-8536-65507DB34127}"/>
              </a:ext>
            </a:extLst>
          </p:cNvPr>
          <p:cNvSpPr/>
          <p:nvPr/>
        </p:nvSpPr>
        <p:spPr>
          <a:xfrm>
            <a:off x="3048000" y="2690336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GB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System.IO.Path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]::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GetRandomFileName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()</a:t>
            </a:r>
          </a:p>
          <a:p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GB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System.IO.Path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]::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GetTempFileName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()</a:t>
            </a:r>
          </a:p>
          <a:p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GB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System.IO.Path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]::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GetTempPath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() </a:t>
            </a:r>
          </a:p>
        </p:txBody>
      </p:sp>
    </p:spTree>
    <p:extLst>
      <p:ext uri="{BB962C8B-B14F-4D97-AF65-F5344CB8AC3E}">
        <p14:creationId xmlns:p14="http://schemas.microsoft.com/office/powerpoint/2010/main" val="14475424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http://ilovegarciniacambogia.net/wp-content/uploads/2013/12/home-exercis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250" y="1090613"/>
            <a:ext cx="5143500" cy="4838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8884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Odd enough to repeat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29893"/>
            <a:ext cx="10515600" cy="3847069"/>
          </a:xfrm>
        </p:spPr>
        <p:txBody>
          <a:bodyPr/>
          <a:lstStyle/>
          <a:p>
            <a:r>
              <a:rPr lang="en-US" dirty="0"/>
              <a:t>Fine in version 3.0 and later</a:t>
            </a:r>
          </a:p>
          <a:p>
            <a:r>
              <a:rPr lang="en-US" dirty="0"/>
              <a:t>Wrong in version 2.0 and earlier</a:t>
            </a:r>
          </a:p>
          <a:p>
            <a:r>
              <a:rPr lang="en-US" dirty="0"/>
              <a:t>Always correct: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838200" y="1825625"/>
            <a:ext cx="60949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ChildItem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-Path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C:\tmp\*.txt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recurse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838200" y="3964105"/>
            <a:ext cx="77533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ChildItem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-Path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C:\tmp\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-filter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*.txt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recurse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19166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Disks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computer has at least one disk</a:t>
            </a:r>
          </a:p>
          <a:p>
            <a:r>
              <a:rPr lang="en-US" dirty="0"/>
              <a:t>We can query these in four ways</a:t>
            </a:r>
          </a:p>
          <a:p>
            <a:pPr lvl="1"/>
            <a:r>
              <a:rPr lang="en-US" dirty="0"/>
              <a:t>Get-Disk</a:t>
            </a:r>
          </a:p>
          <a:p>
            <a:pPr lvl="1"/>
            <a:r>
              <a:rPr lang="en-US" dirty="0"/>
              <a:t>Get-</a:t>
            </a:r>
            <a:r>
              <a:rPr lang="en-US" dirty="0" err="1"/>
              <a:t>PSDrive</a:t>
            </a:r>
            <a:endParaRPr lang="en-US" dirty="0"/>
          </a:p>
          <a:p>
            <a:pPr lvl="1"/>
            <a:r>
              <a:rPr lang="en-US" dirty="0"/>
              <a:t>[</a:t>
            </a:r>
            <a:r>
              <a:rPr lang="en-US" dirty="0" err="1"/>
              <a:t>System.IO.DriveInfo</a:t>
            </a:r>
            <a:r>
              <a:rPr lang="en-US" dirty="0"/>
              <a:t>]::</a:t>
            </a:r>
            <a:r>
              <a:rPr lang="en-US" dirty="0" err="1"/>
              <a:t>GetDrives</a:t>
            </a:r>
            <a:r>
              <a:rPr lang="en-US" dirty="0"/>
              <a:t>()</a:t>
            </a:r>
          </a:p>
          <a:p>
            <a:pPr lvl="1"/>
            <a:r>
              <a:rPr lang="en-GB" dirty="0"/>
              <a:t>Get-</a:t>
            </a:r>
            <a:r>
              <a:rPr lang="en-GB" dirty="0" err="1"/>
              <a:t>CimInstance</a:t>
            </a:r>
            <a:r>
              <a:rPr lang="en-GB" dirty="0"/>
              <a:t> Win32_LogicalDisk</a:t>
            </a:r>
          </a:p>
          <a:p>
            <a:r>
              <a:rPr lang="en-US" dirty="0"/>
              <a:t>These will all provide information on the same drives</a:t>
            </a:r>
          </a:p>
          <a:p>
            <a:pPr lvl="1"/>
            <a:r>
              <a:rPr lang="en-US" dirty="0"/>
              <a:t>The details they offer differ</a:t>
            </a:r>
          </a:p>
          <a:p>
            <a:pPr lvl="1"/>
            <a:r>
              <a:rPr lang="en-US" dirty="0"/>
              <a:t>The name of the properties also differ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67578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Disks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5114" y="1351887"/>
            <a:ext cx="10948686" cy="4351338"/>
          </a:xfrm>
        </p:spPr>
        <p:txBody>
          <a:bodyPr/>
          <a:lstStyle/>
          <a:p>
            <a:r>
              <a:rPr lang="en-US" dirty="0"/>
              <a:t>On a computer with 4 drives</a:t>
            </a:r>
          </a:p>
          <a:p>
            <a:pPr lvl="1"/>
            <a:r>
              <a:rPr lang="en-US" dirty="0"/>
              <a:t>Normal hard drive</a:t>
            </a:r>
          </a:p>
          <a:p>
            <a:pPr lvl="1"/>
            <a:r>
              <a:rPr lang="en-US" dirty="0"/>
              <a:t>USB-key</a:t>
            </a:r>
          </a:p>
          <a:p>
            <a:pPr lvl="1"/>
            <a:r>
              <a:rPr lang="en-US" dirty="0"/>
              <a:t>Attached VHDX-file</a:t>
            </a:r>
          </a:p>
          <a:p>
            <a:pPr lvl="1"/>
            <a:r>
              <a:rPr lang="en-US" dirty="0"/>
              <a:t>Attached network drive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114" y="5335089"/>
            <a:ext cx="11248095" cy="129551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1922" y="365125"/>
            <a:ext cx="6081287" cy="149364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0491" y="3650492"/>
            <a:ext cx="10592718" cy="151651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55580" y="2026860"/>
            <a:ext cx="6797629" cy="1455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851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Disks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manage disks (partitions, volumes, …) use Get-Disk</a:t>
            </a:r>
          </a:p>
          <a:p>
            <a:r>
              <a:rPr lang="en-US" dirty="0"/>
              <a:t>To manage locations, use Get-</a:t>
            </a:r>
            <a:r>
              <a:rPr lang="en-US" dirty="0" err="1"/>
              <a:t>PSDrive</a:t>
            </a:r>
            <a:endParaRPr lang="en-US" dirty="0"/>
          </a:p>
          <a:p>
            <a:pPr lvl="1"/>
            <a:r>
              <a:rPr lang="en-US" dirty="0"/>
              <a:t>Also useable with the registry, aliases, functions, …</a:t>
            </a:r>
          </a:p>
          <a:p>
            <a:pPr lvl="1"/>
            <a:r>
              <a:rPr lang="en-US" dirty="0"/>
              <a:t>Less detailed information</a:t>
            </a:r>
          </a:p>
          <a:p>
            <a:r>
              <a:rPr lang="en-US" dirty="0"/>
              <a:t>The CIM-method can be executed on a remote computer natively</a:t>
            </a:r>
          </a:p>
          <a:p>
            <a:pPr lvl="1"/>
            <a:r>
              <a:rPr lang="en-US" dirty="0"/>
              <a:t>For Get-</a:t>
            </a:r>
            <a:r>
              <a:rPr lang="en-US" dirty="0" err="1"/>
              <a:t>PSDrive</a:t>
            </a:r>
            <a:r>
              <a:rPr lang="en-US" dirty="0"/>
              <a:t> you have to use remoting</a:t>
            </a:r>
          </a:p>
          <a:p>
            <a:r>
              <a:rPr lang="en-US" dirty="0"/>
              <a:t>Using the class </a:t>
            </a:r>
            <a:r>
              <a:rPr lang="en-US" dirty="0" err="1"/>
              <a:t>System.IO.DriveInfo</a:t>
            </a:r>
            <a:r>
              <a:rPr lang="en-US" dirty="0"/>
              <a:t> is what you would use in C#</a:t>
            </a:r>
          </a:p>
        </p:txBody>
      </p:sp>
    </p:spTree>
    <p:extLst>
      <p:ext uri="{BB962C8B-B14F-4D97-AF65-F5344CB8AC3E}">
        <p14:creationId xmlns:p14="http://schemas.microsoft.com/office/powerpoint/2010/main" val="24023753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Manage disks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29893"/>
            <a:ext cx="10515600" cy="3847069"/>
          </a:xfrm>
        </p:spPr>
        <p:txBody>
          <a:bodyPr/>
          <a:lstStyle/>
          <a:p>
            <a:r>
              <a:rPr lang="en-US" dirty="0"/>
              <a:t>A lot of commands to manage disks</a:t>
            </a:r>
          </a:p>
          <a:p>
            <a:pPr lvl="1"/>
            <a:r>
              <a:rPr lang="en-US" dirty="0"/>
              <a:t>Create/repair partitions</a:t>
            </a:r>
          </a:p>
          <a:p>
            <a:pPr lvl="1"/>
            <a:r>
              <a:rPr lang="en-US" dirty="0"/>
              <a:t>Create/repair volumes</a:t>
            </a:r>
          </a:p>
          <a:p>
            <a:pPr lvl="1"/>
            <a:r>
              <a:rPr lang="en-US" dirty="0"/>
              <a:t>Format volumes</a:t>
            </a:r>
          </a:p>
          <a:p>
            <a:r>
              <a:rPr lang="en-US" dirty="0"/>
              <a:t>Also to manage storage pools</a:t>
            </a:r>
          </a:p>
          <a:p>
            <a:pPr lvl="1"/>
            <a:r>
              <a:rPr lang="en-US" dirty="0"/>
              <a:t>And software defined raid, which Microsoft is trying </a:t>
            </a:r>
            <a:r>
              <a:rPr lang="en-US"/>
              <a:t>to re-implement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838200" y="1825625"/>
            <a:ext cx="41424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 </a:t>
            </a:r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get-command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-Module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A2BE2"/>
                </a:solidFill>
                <a:latin typeface="Lucida Console" panose="020B0609040504020204" pitchFamily="49" charset="0"/>
              </a:rPr>
              <a:t>Storage </a:t>
            </a:r>
          </a:p>
        </p:txBody>
      </p:sp>
    </p:spTree>
    <p:extLst>
      <p:ext uri="{BB962C8B-B14F-4D97-AF65-F5344CB8AC3E}">
        <p14:creationId xmlns:p14="http://schemas.microsoft.com/office/powerpoint/2010/main" val="4121803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files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838200" y="1495694"/>
            <a:ext cx="9973519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/>
              <a:t> </a:t>
            </a:r>
            <a:r>
              <a:rPr lang="en-GB" sz="1400" dirty="0">
                <a:solidFill>
                  <a:srgbClr val="FF4500"/>
                </a:solidFill>
                <a:latin typeface="Lucida Console" panose="020B0609040504020204" pitchFamily="49" charset="0"/>
              </a:rPr>
              <a:t>$file</a:t>
            </a:r>
            <a:r>
              <a:rPr lang="en-GB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sz="14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GB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sz="1400" dirty="0">
                <a:solidFill>
                  <a:srgbClr val="8B0000"/>
                </a:solidFill>
                <a:latin typeface="Lucida Console" panose="020B0609040504020204" pitchFamily="49" charset="0"/>
              </a:rPr>
              <a:t>"C:\tmp\processes.csv"</a:t>
            </a:r>
            <a:endParaRPr lang="en-GB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GB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sz="1400" dirty="0">
                <a:solidFill>
                  <a:srgbClr val="006400"/>
                </a:solidFill>
                <a:latin typeface="Lucida Console" panose="020B0609040504020204" pitchFamily="49" charset="0"/>
              </a:rPr>
              <a:t># create the file</a:t>
            </a:r>
            <a:endParaRPr lang="en-GB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Get-Process</a:t>
            </a:r>
            <a:r>
              <a:rPr lang="en-GB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sz="1400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GB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Export-Csv</a:t>
            </a:r>
            <a:r>
              <a:rPr lang="en-GB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sz="1400" dirty="0">
                <a:solidFill>
                  <a:srgbClr val="FF4500"/>
                </a:solidFill>
                <a:latin typeface="Lucida Console" panose="020B0609040504020204" pitchFamily="49" charset="0"/>
              </a:rPr>
              <a:t>$file</a:t>
            </a:r>
            <a:endParaRPr lang="en-GB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GB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400" dirty="0">
                <a:solidFill>
                  <a:srgbClr val="006400"/>
                </a:solidFill>
                <a:latin typeface="Lucida Console" panose="020B0609040504020204" pitchFamily="49" charset="0"/>
              </a:rPr>
              <a:t># import the file as a CSV, and read the objects</a:t>
            </a:r>
            <a:endParaRPr 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Import-Csv</a:t>
            </a:r>
            <a:r>
              <a:rPr lang="en-GB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sz="1400" dirty="0">
                <a:solidFill>
                  <a:srgbClr val="FF4500"/>
                </a:solidFill>
                <a:latin typeface="Lucida Console" panose="020B0609040504020204" pitchFamily="49" charset="0"/>
              </a:rPr>
              <a:t>$file</a:t>
            </a:r>
            <a:r>
              <a:rPr lang="en-GB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sz="1400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GB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Get-Member</a:t>
            </a:r>
            <a:endParaRPr lang="en-GB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sz="1400" dirty="0">
                <a:solidFill>
                  <a:srgbClr val="006400"/>
                </a:solidFill>
                <a:latin typeface="Lucida Console" panose="020B0609040504020204" pitchFamily="49" charset="0"/>
              </a:rPr>
              <a:t># </a:t>
            </a:r>
            <a:r>
              <a:rPr lang="en-GB" sz="1400" dirty="0" err="1">
                <a:solidFill>
                  <a:srgbClr val="006400"/>
                </a:solidFill>
                <a:latin typeface="Lucida Console" panose="020B0609040504020204" pitchFamily="49" charset="0"/>
              </a:rPr>
              <a:t>TypeName</a:t>
            </a:r>
            <a:r>
              <a:rPr lang="en-GB" sz="1400" dirty="0">
                <a:solidFill>
                  <a:srgbClr val="006400"/>
                </a:solidFill>
                <a:latin typeface="Lucida Console" panose="020B0609040504020204" pitchFamily="49" charset="0"/>
              </a:rPr>
              <a:t>: </a:t>
            </a:r>
            <a:r>
              <a:rPr lang="en-GB" sz="1400" dirty="0" err="1">
                <a:solidFill>
                  <a:srgbClr val="006400"/>
                </a:solidFill>
                <a:latin typeface="Lucida Console" panose="020B0609040504020204" pitchFamily="49" charset="0"/>
              </a:rPr>
              <a:t>CSV:System.Diagnostics.Process</a:t>
            </a:r>
            <a:endParaRPr lang="en-GB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400" dirty="0">
                <a:solidFill>
                  <a:srgbClr val="006400"/>
                </a:solidFill>
                <a:latin typeface="Lucida Console" panose="020B0609040504020204" pitchFamily="49" charset="0"/>
              </a:rPr>
              <a:t># Almost no more methods, only </a:t>
            </a:r>
            <a:r>
              <a:rPr lang="en-US" sz="1400" dirty="0" err="1">
                <a:solidFill>
                  <a:srgbClr val="006400"/>
                </a:solidFill>
                <a:latin typeface="Lucida Console" panose="020B0609040504020204" pitchFamily="49" charset="0"/>
              </a:rPr>
              <a:t>NoteProperties</a:t>
            </a:r>
            <a:endParaRPr 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GB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Import-Csv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FF4500"/>
                </a:solidFill>
                <a:latin typeface="Lucida Console" panose="020B0609040504020204" pitchFamily="49" charset="0"/>
              </a:rPr>
              <a:t>$file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Where-Object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8A2BE2"/>
                </a:solidFill>
                <a:latin typeface="Lucida Console" panose="020B0609040504020204" pitchFamily="49" charset="0"/>
              </a:rPr>
              <a:t>CPU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400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gt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800080"/>
                </a:solidFill>
                <a:latin typeface="Lucida Console" panose="020B0609040504020204" pitchFamily="49" charset="0"/>
              </a:rPr>
              <a:t>2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Format-Table</a:t>
            </a:r>
            <a:endParaRPr 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sz="1400" dirty="0">
                <a:solidFill>
                  <a:srgbClr val="006400"/>
                </a:solidFill>
                <a:latin typeface="Lucida Console" panose="020B0609040504020204" pitchFamily="49" charset="0"/>
              </a:rPr>
              <a:t># filtering is still possible</a:t>
            </a:r>
            <a:endParaRPr lang="en-GB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GB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400" dirty="0">
                <a:solidFill>
                  <a:srgbClr val="006400"/>
                </a:solidFill>
                <a:latin typeface="Lucida Console" panose="020B0609040504020204" pitchFamily="49" charset="0"/>
              </a:rPr>
              <a:t># read the file as a </a:t>
            </a:r>
            <a:r>
              <a:rPr lang="en-US" sz="1400" dirty="0" err="1">
                <a:solidFill>
                  <a:srgbClr val="006400"/>
                </a:solidFill>
                <a:latin typeface="Lucida Console" panose="020B0609040504020204" pitchFamily="49" charset="0"/>
              </a:rPr>
              <a:t>textfile</a:t>
            </a:r>
            <a:endParaRPr 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sz="1400" dirty="0">
                <a:solidFill>
                  <a:srgbClr val="FF4500"/>
                </a:solidFill>
                <a:latin typeface="Lucida Console" panose="020B0609040504020204" pitchFamily="49" charset="0"/>
              </a:rPr>
              <a:t>$content</a:t>
            </a:r>
            <a:r>
              <a:rPr lang="en-GB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sz="14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GB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Get-Content</a:t>
            </a:r>
            <a:r>
              <a:rPr lang="en-GB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sz="1400" dirty="0">
                <a:solidFill>
                  <a:srgbClr val="FF4500"/>
                </a:solidFill>
                <a:latin typeface="Lucida Console" panose="020B0609040504020204" pitchFamily="49" charset="0"/>
              </a:rPr>
              <a:t>$file</a:t>
            </a:r>
            <a:endParaRPr lang="en-GB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GB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400" dirty="0">
                <a:solidFill>
                  <a:srgbClr val="006400"/>
                </a:solidFill>
                <a:latin typeface="Lucida Console" panose="020B0609040504020204" pitchFamily="49" charset="0"/>
              </a:rPr>
              <a:t># show all lines in the file</a:t>
            </a:r>
            <a:endParaRPr 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sz="14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sz="14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i</a:t>
            </a:r>
            <a:r>
              <a:rPr lang="en-GB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sz="14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GB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sz="1400" dirty="0">
                <a:solidFill>
                  <a:srgbClr val="800080"/>
                </a:solidFill>
                <a:latin typeface="Lucida Console" panose="020B0609040504020204" pitchFamily="49" charset="0"/>
              </a:rPr>
              <a:t>0</a:t>
            </a:r>
            <a:endParaRPr lang="en-GB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400" dirty="0">
                <a:solidFill>
                  <a:srgbClr val="FF4500"/>
                </a:solidFill>
                <a:latin typeface="Lucida Console" panose="020B0609040504020204" pitchFamily="49" charset="0"/>
              </a:rPr>
              <a:t>$content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ForEach</a:t>
            </a:r>
            <a:r>
              <a:rPr lang="en-US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-Object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{ </a:t>
            </a:r>
            <a:r>
              <a:rPr lang="en-US" sz="14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4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i</a:t>
            </a:r>
            <a:r>
              <a:rPr lang="en-US" sz="1400" dirty="0">
                <a:solidFill>
                  <a:srgbClr val="A9A9A9"/>
                </a:solidFill>
                <a:latin typeface="Lucida Console" panose="020B0609040504020204" pitchFamily="49" charset="0"/>
              </a:rPr>
              <a:t>++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; </a:t>
            </a:r>
            <a:r>
              <a:rPr lang="en-US" sz="1400" dirty="0">
                <a:solidFill>
                  <a:srgbClr val="8B0000"/>
                </a:solidFill>
                <a:latin typeface="Lucida Console" panose="020B0609040504020204" pitchFamily="49" charset="0"/>
              </a:rPr>
              <a:t>"Row </a:t>
            </a:r>
            <a:r>
              <a:rPr lang="en-US" sz="14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4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i</a:t>
            </a:r>
            <a:r>
              <a:rPr lang="en-US" sz="1400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; </a:t>
            </a:r>
            <a:r>
              <a:rPr lang="en-US" sz="1400" dirty="0">
                <a:solidFill>
                  <a:srgbClr val="FF4500"/>
                </a:solidFill>
                <a:latin typeface="Lucida Console" panose="020B0609040504020204" pitchFamily="49" charset="0"/>
              </a:rPr>
              <a:t>$_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}</a:t>
            </a:r>
          </a:p>
          <a:p>
            <a:endParaRPr lang="en-GB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400" dirty="0">
                <a:solidFill>
                  <a:srgbClr val="006400"/>
                </a:solidFill>
                <a:latin typeface="Lucida Console" panose="020B0609040504020204" pitchFamily="49" charset="0"/>
              </a:rPr>
              <a:t># count the number of lines, words and characters</a:t>
            </a:r>
            <a:endParaRPr 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Get-Content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FF4500"/>
                </a:solidFill>
                <a:latin typeface="Lucida Console" panose="020B0609040504020204" pitchFamily="49" charset="0"/>
              </a:rPr>
              <a:t>$file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Measure-Object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Lucida Console" panose="020B0609040504020204" pitchFamily="49" charset="0"/>
              </a:rPr>
              <a:t>-Word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Lucida Console" panose="020B0609040504020204" pitchFamily="49" charset="0"/>
              </a:rPr>
              <a:t>-Line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Lucida Console" panose="020B0609040504020204" pitchFamily="49" charset="0"/>
              </a:rPr>
              <a:t>-Character </a:t>
            </a:r>
          </a:p>
        </p:txBody>
      </p:sp>
    </p:spTree>
    <p:extLst>
      <p:ext uri="{BB962C8B-B14F-4D97-AF65-F5344CB8AC3E}">
        <p14:creationId xmlns:p14="http://schemas.microsoft.com/office/powerpoint/2010/main" val="17594601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3215</TotalTime>
  <Words>2141</Words>
  <Application>Microsoft Office PowerPoint</Application>
  <PresentationFormat>Widescreen</PresentationFormat>
  <Paragraphs>348</Paragraphs>
  <Slides>33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Calibri</vt:lpstr>
      <vt:lpstr>Calibri Light</vt:lpstr>
      <vt:lpstr>Lucida Console</vt:lpstr>
      <vt:lpstr>Office Theme</vt:lpstr>
      <vt:lpstr>Windows PowerShell </vt:lpstr>
      <vt:lpstr>The file system</vt:lpstr>
      <vt:lpstr>The file system</vt:lpstr>
      <vt:lpstr>Odd enough to repeat</vt:lpstr>
      <vt:lpstr>Disks</vt:lpstr>
      <vt:lpstr>Disks</vt:lpstr>
      <vt:lpstr>Disks</vt:lpstr>
      <vt:lpstr>Manage disks</vt:lpstr>
      <vt:lpstr>Reading files</vt:lpstr>
      <vt:lpstr>Reading files</vt:lpstr>
      <vt:lpstr>Searching in files</vt:lpstr>
      <vt:lpstr>A module</vt:lpstr>
      <vt:lpstr>Security Descriptor</vt:lpstr>
      <vt:lpstr>Security Descriptor - GUI</vt:lpstr>
      <vt:lpstr>ACLs and ACEs</vt:lpstr>
      <vt:lpstr>ACEs (Access Control Entry)</vt:lpstr>
      <vt:lpstr>Accounts</vt:lpstr>
      <vt:lpstr>Accountnames or SIDs?</vt:lpstr>
      <vt:lpstr>Well known SIDs?</vt:lpstr>
      <vt:lpstr>Reading a Security Descriptor</vt:lpstr>
      <vt:lpstr>Reading an Access Control List (ACL)</vt:lpstr>
      <vt:lpstr>Reading an Access Control Entry (ACE) </vt:lpstr>
      <vt:lpstr>What is in the ACEs?</vt:lpstr>
      <vt:lpstr>Creating a new ACE</vt:lpstr>
      <vt:lpstr>ACE inheritance</vt:lpstr>
      <vt:lpstr>ACE inheritance</vt:lpstr>
      <vt:lpstr>Applying an ACE</vt:lpstr>
      <vt:lpstr>Transfer an ACL</vt:lpstr>
      <vt:lpstr>Remove an ACE from an ACL</vt:lpstr>
      <vt:lpstr>Owner</vt:lpstr>
      <vt:lpstr>Working with SDDL</vt:lpstr>
      <vt:lpstr>On a lighter note…</vt:lpstr>
      <vt:lpstr>PowerPoint Presentation</vt:lpstr>
    </vt:vector>
  </TitlesOfParts>
  <Company>Thomas More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Windows PowerShell </dc:title>
  <dc:creator>Mariën Jochen</dc:creator>
  <cp:lastModifiedBy>Jochen Mariën</cp:lastModifiedBy>
  <cp:revision>209</cp:revision>
  <dcterms:created xsi:type="dcterms:W3CDTF">2016-01-25T12:29:25Z</dcterms:created>
  <dcterms:modified xsi:type="dcterms:W3CDTF">2018-09-06T11:01:58Z</dcterms:modified>
</cp:coreProperties>
</file>