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57" r:id="rId4"/>
    <p:sldId id="259" r:id="rId5"/>
    <p:sldId id="284" r:id="rId6"/>
    <p:sldId id="263" r:id="rId7"/>
    <p:sldId id="262" r:id="rId8"/>
    <p:sldId id="261" r:id="rId9"/>
    <p:sldId id="274" r:id="rId10"/>
    <p:sldId id="260" r:id="rId11"/>
    <p:sldId id="271" r:id="rId12"/>
    <p:sldId id="272" r:id="rId13"/>
    <p:sldId id="273" r:id="rId14"/>
    <p:sldId id="265" r:id="rId15"/>
    <p:sldId id="267" r:id="rId16"/>
    <p:sldId id="278" r:id="rId17"/>
    <p:sldId id="279" r:id="rId18"/>
    <p:sldId id="280" r:id="rId19"/>
    <p:sldId id="281" r:id="rId20"/>
    <p:sldId id="285" r:id="rId21"/>
    <p:sldId id="286" r:id="rId22"/>
    <p:sldId id="287" r:id="rId23"/>
    <p:sldId id="288" r:id="rId24"/>
    <p:sldId id="291" r:id="rId25"/>
    <p:sldId id="289" r:id="rId26"/>
    <p:sldId id="29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rinkeby.etherscan.io/tx/0x09b44ec444c2d86cf883c222952729986cbf1bda15aee5df19de69fb2766cc40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estnets.opensea.io/assets/0x49bf4feeaf610686af8c9afbc08a2d58161aec82/0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ist.ipfs.io/#go-ipf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mix.ethereum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2FB8F7-225F-944B-BB80-B006756B5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zh-TW" dirty="0"/>
              <a:t>web3 </a:t>
            </a:r>
            <a:br>
              <a:rPr kumimoji="1" lang="en-US" altLang="zh-TW" dirty="0"/>
            </a:br>
            <a:r>
              <a:rPr kumimoji="1" lang="en-US" altLang="zh-TW" dirty="0"/>
              <a:t>connect to </a:t>
            </a:r>
            <a:br>
              <a:rPr kumimoji="1" lang="en-US" altLang="zh-TW" dirty="0"/>
            </a:br>
            <a:r>
              <a:rPr kumimoji="1" lang="en-US" altLang="zh-TW" dirty="0"/>
              <a:t>smart contract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E18585-72D3-4248-AA11-7D9C35288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TW" dirty="0"/>
              <a:t>Ppt </a:t>
            </a:r>
            <a:r>
              <a:rPr kumimoji="1" lang="en-US" altLang="zh-TW" dirty="0" err="1"/>
              <a:t>sperker</a:t>
            </a:r>
            <a:r>
              <a:rPr kumimoji="1" lang="zh-TW" altLang="en-US" dirty="0"/>
              <a:t>：</a:t>
            </a:r>
            <a:r>
              <a:rPr kumimoji="1" lang="en-US" altLang="zh-TW" dirty="0" err="1"/>
              <a:t>yi-han,chen</a:t>
            </a:r>
            <a:endParaRPr kumimoji="1" lang="en-US" altLang="zh-TW" dirty="0"/>
          </a:p>
          <a:p>
            <a:pPr algn="r"/>
            <a:r>
              <a:rPr kumimoji="1" lang="en-US" altLang="zh-TW" dirty="0"/>
              <a:t>20220316</a:t>
            </a:r>
            <a:r>
              <a:rPr kumimoji="1" lang="zh-TW" altLang="en-US" dirty="0"/>
              <a:t>簡易版</a:t>
            </a:r>
          </a:p>
        </p:txBody>
      </p:sp>
    </p:spTree>
    <p:extLst>
      <p:ext uri="{BB962C8B-B14F-4D97-AF65-F5344CB8AC3E}">
        <p14:creationId xmlns:p14="http://schemas.microsoft.com/office/powerpoint/2010/main" val="12553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CBF59-0FE8-A542-B624-55873571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實作</a:t>
            </a:r>
            <a:r>
              <a:rPr kumimoji="1" lang="en-US" altLang="zh-TW" dirty="0"/>
              <a:t>-</a:t>
            </a:r>
            <a:r>
              <a:rPr kumimoji="1" lang="zh-TW" altLang="en-US" dirty="0"/>
              <a:t>攥寫智能合約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351AB-4AD0-8045-B913-B43475AE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9603275" cy="393312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sz="1600" dirty="0"/>
              <a:t>輸入</a:t>
            </a:r>
            <a:r>
              <a:rPr kumimoji="1" lang="en-US" altLang="zh-TW" sz="1600" dirty="0"/>
              <a:t>ERC721.sol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lang="en" altLang="zh-TW" sz="1600" dirty="0"/>
              <a:t>pragma solidity ^0.8.0;</a:t>
            </a:r>
          </a:p>
          <a:p>
            <a:pPr marL="0" indent="0">
              <a:buNone/>
            </a:pPr>
            <a:r>
              <a:rPr lang="en" altLang="zh-TW" sz="1600" dirty="0"/>
              <a:t>import "../</a:t>
            </a:r>
            <a:r>
              <a:rPr lang="en" altLang="zh-TW" sz="1600" dirty="0" err="1"/>
              <a:t>node_modules</a:t>
            </a:r>
            <a:r>
              <a:rPr lang="en" altLang="zh-TW" sz="1600" dirty="0"/>
              <a:t>/@</a:t>
            </a:r>
            <a:r>
              <a:rPr lang="en" altLang="zh-TW" sz="1600" dirty="0" err="1"/>
              <a:t>openzeppelin</a:t>
            </a:r>
            <a:r>
              <a:rPr lang="en" altLang="zh-TW" sz="1600" dirty="0"/>
              <a:t>/contracts/token/ERC721/presets/ERC721PresetMinterPauserAutoId.sol";</a:t>
            </a:r>
          </a:p>
          <a:p>
            <a:pPr marL="0" indent="0">
              <a:buNone/>
            </a:pPr>
            <a:r>
              <a:rPr lang="en" altLang="zh-TW" sz="1600" dirty="0"/>
              <a:t>contract </a:t>
            </a:r>
            <a:r>
              <a:rPr lang="en" altLang="zh-TW" sz="1600" dirty="0" err="1"/>
              <a:t>International_Demo</a:t>
            </a:r>
            <a:r>
              <a:rPr lang="en" altLang="zh-TW" sz="1600" dirty="0"/>
              <a:t> is ERC721PresetMinterPauserAutoId {</a:t>
            </a:r>
          </a:p>
          <a:p>
            <a:pPr marL="0" indent="0">
              <a:buNone/>
            </a:pPr>
            <a:r>
              <a:rPr lang="en" altLang="zh-TW" sz="1600" dirty="0"/>
              <a:t>    constructor() public</a:t>
            </a:r>
          </a:p>
          <a:p>
            <a:pPr marL="0" indent="0">
              <a:buNone/>
            </a:pPr>
            <a:r>
              <a:rPr lang="en" altLang="zh-TW" sz="1600" dirty="0"/>
              <a:t>    ERC721PresetMinterPauserAutoId("</a:t>
            </a:r>
            <a:r>
              <a:rPr lang="en" altLang="zh-TW" sz="1600" dirty="0" err="1"/>
              <a:t>International_Name</a:t>
            </a:r>
            <a:r>
              <a:rPr lang="en" altLang="zh-TW" sz="1600" dirty="0"/>
              <a:t>", "</a:t>
            </a:r>
            <a:r>
              <a:rPr lang="en" altLang="zh-TW" sz="1600" dirty="0" err="1"/>
              <a:t>International_Symbol</a:t>
            </a:r>
            <a:r>
              <a:rPr lang="en" altLang="zh-TW" sz="1600" dirty="0"/>
              <a:t>", "https://</a:t>
            </a:r>
            <a:r>
              <a:rPr lang="en" altLang="zh-TW" sz="1600" dirty="0" err="1"/>
              <a:t>ipfs.io</a:t>
            </a:r>
            <a:r>
              <a:rPr lang="en" altLang="zh-TW" sz="1600" dirty="0"/>
              <a:t>/</a:t>
            </a:r>
            <a:r>
              <a:rPr lang="en" altLang="zh-TW" sz="1600" dirty="0" err="1"/>
              <a:t>ipfs</a:t>
            </a:r>
            <a:r>
              <a:rPr lang="en" altLang="zh-TW" sz="1600" dirty="0"/>
              <a:t>/QmUQtfJovibpCnpQZs54DvWQCsZ8AeW39DhAQf1g9QioBR?filename=QmUQtfJovibpCnpQZs54DvWQCsZ8AeW39DhAQf1g9QioBR")</a:t>
            </a:r>
          </a:p>
          <a:p>
            <a:pPr marL="0" indent="0">
              <a:buNone/>
            </a:pPr>
            <a:r>
              <a:rPr lang="en" altLang="zh-TW" sz="1600" dirty="0"/>
              <a:t>    {}</a:t>
            </a:r>
          </a:p>
          <a:p>
            <a:pPr marL="0" indent="0">
              <a:buNone/>
            </a:pPr>
            <a:r>
              <a:rPr lang="en" altLang="zh-TW" sz="1600" dirty="0"/>
              <a:t>}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zh-TW" sz="1600" dirty="0"/>
          </a:p>
          <a:p>
            <a:pPr marL="457200" indent="-457200">
              <a:buFont typeface="+mj-lt"/>
              <a:buAutoNum type="arabicPeriod"/>
            </a:pPr>
            <a:endParaRPr kumimoji="1" lang="en" altLang="zh-TW" sz="1600" dirty="0"/>
          </a:p>
          <a:p>
            <a:endParaRPr kumimoji="1" lang="en" altLang="zh-TW" sz="1600" dirty="0"/>
          </a:p>
          <a:p>
            <a:pPr marL="0" indent="0">
              <a:buNone/>
            </a:pPr>
            <a:endParaRPr kumimoji="1" lang="en" altLang="zh-TW" sz="1600" dirty="0"/>
          </a:p>
          <a:p>
            <a:pPr marL="0" indent="0">
              <a:buNone/>
            </a:pPr>
            <a:endParaRPr kumimoji="1" lang="en" altLang="zh-TW" sz="1600" dirty="0"/>
          </a:p>
          <a:p>
            <a:endParaRPr kumimoji="1" lang="en" altLang="zh-TW" sz="1600" dirty="0"/>
          </a:p>
          <a:p>
            <a:endParaRPr kumimoji="1" lang="zh-TW" altLang="en-US" sz="16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1EE2CAF-F0BD-834B-ABC7-783732C46E9E}"/>
              </a:ext>
            </a:extLst>
          </p:cNvPr>
          <p:cNvGrpSpPr/>
          <p:nvPr/>
        </p:nvGrpSpPr>
        <p:grpSpPr>
          <a:xfrm>
            <a:off x="4830747" y="1876909"/>
            <a:ext cx="4164958" cy="1187012"/>
            <a:chOff x="7679050" y="2015734"/>
            <a:chExt cx="4164958" cy="118701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0CA7A53-60F0-CE49-BD74-A1A0E1952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9050" y="2015734"/>
              <a:ext cx="4164958" cy="118701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C5B055-3665-3D45-BDF7-B40F9F5E3E97}"/>
                </a:ext>
              </a:extLst>
            </p:cNvPr>
            <p:cNvSpPr/>
            <p:nvPr/>
          </p:nvSpPr>
          <p:spPr>
            <a:xfrm>
              <a:off x="8183945" y="2869323"/>
              <a:ext cx="233035" cy="2305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515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9D8201B-D97F-894D-8D7D-9C6722B1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657" y="1963573"/>
            <a:ext cx="2492477" cy="42304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1A790EF-6D1D-F94F-BAB6-F0A4970A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Compile    =&gt;     Deploy       =&gt;     </a:t>
            </a:r>
            <a:r>
              <a:rPr kumimoji="1" lang="zh-TW" altLang="en-US" dirty="0"/>
              <a:t>確定部署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921D813-9DA7-C146-991A-05A8F7026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6073" y="2149310"/>
            <a:ext cx="2012853" cy="34496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9346913-6808-8A4A-8B78-5BA212D85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977" y="2149310"/>
            <a:ext cx="2668629" cy="361208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6E64F98-638C-A844-A2F4-289906AAEEDF}"/>
              </a:ext>
            </a:extLst>
          </p:cNvPr>
          <p:cNvSpPr/>
          <p:nvPr/>
        </p:nvSpPr>
        <p:spPr>
          <a:xfrm>
            <a:off x="1618592" y="4672013"/>
            <a:ext cx="1818291" cy="25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494DDA-E628-FA49-B6C5-3136EC98D21F}"/>
              </a:ext>
            </a:extLst>
          </p:cNvPr>
          <p:cNvSpPr/>
          <p:nvPr/>
        </p:nvSpPr>
        <p:spPr>
          <a:xfrm>
            <a:off x="4340772" y="5391806"/>
            <a:ext cx="882870" cy="30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45E7E6-F220-7C46-BBA7-AAE8FC43834C}"/>
              </a:ext>
            </a:extLst>
          </p:cNvPr>
          <p:cNvSpPr/>
          <p:nvPr/>
        </p:nvSpPr>
        <p:spPr>
          <a:xfrm>
            <a:off x="8851936" y="5883925"/>
            <a:ext cx="1204197" cy="30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F82EB1-9ADE-B140-81A1-E2059A9BE51B}"/>
              </a:ext>
            </a:extLst>
          </p:cNvPr>
          <p:cNvSpPr/>
          <p:nvPr/>
        </p:nvSpPr>
        <p:spPr>
          <a:xfrm>
            <a:off x="1618592" y="2333461"/>
            <a:ext cx="1818291" cy="25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E5019A-B27B-FF48-BD68-3E67190C810C}"/>
              </a:ext>
            </a:extLst>
          </p:cNvPr>
          <p:cNvSpPr/>
          <p:nvPr/>
        </p:nvSpPr>
        <p:spPr>
          <a:xfrm>
            <a:off x="4340772" y="2360913"/>
            <a:ext cx="218615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1B7C77-71F0-4342-9D5A-9308918EF713}"/>
              </a:ext>
            </a:extLst>
          </p:cNvPr>
          <p:cNvSpPr/>
          <p:nvPr/>
        </p:nvSpPr>
        <p:spPr>
          <a:xfrm>
            <a:off x="4340772" y="3171660"/>
            <a:ext cx="1975945" cy="25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081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EFEE6-3CA6-2E4A-A180-AA7B797D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console</a:t>
            </a:r>
            <a:r>
              <a:rPr kumimoji="1" lang="zh-TW" altLang="en-US" dirty="0"/>
              <a:t>會顯示目前進度的訊息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560A8F-8ADF-0942-95CF-EE5B72BD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67E835-62D2-9146-BC9C-C7EF19CB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70" y="4173881"/>
            <a:ext cx="8331200" cy="1879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D628964-451E-924A-9066-295D0972B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270" y="2015732"/>
            <a:ext cx="8331200" cy="18796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0FBC9CE-B1DE-7540-A87E-1807467B8CDE}"/>
              </a:ext>
            </a:extLst>
          </p:cNvPr>
          <p:cNvSpPr/>
          <p:nvPr/>
        </p:nvSpPr>
        <p:spPr>
          <a:xfrm>
            <a:off x="1975944" y="2650731"/>
            <a:ext cx="2785242" cy="30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4EF142-5DD6-5642-986C-84B0A64C0FFA}"/>
              </a:ext>
            </a:extLst>
          </p:cNvPr>
          <p:cNvSpPr/>
          <p:nvPr/>
        </p:nvSpPr>
        <p:spPr>
          <a:xfrm>
            <a:off x="1975944" y="4961280"/>
            <a:ext cx="8024526" cy="667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89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DDC84-B2D2-3C45-B758-DBCA7FF9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頁面左下顯示智能合約</a:t>
            </a:r>
            <a:br>
              <a:rPr kumimoji="1" lang="en-US" altLang="zh-TW" dirty="0"/>
            </a:br>
            <a:r>
              <a:rPr kumimoji="1" lang="zh-TW" altLang="en-US" dirty="0"/>
              <a:t>並按下箭頭就會有該合約的函數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FCB9B9-F5FD-874D-B331-31762FC18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58632"/>
            <a:ext cx="3733800" cy="3111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426B6E9-F5D0-314A-9E6B-119FA68C7E92}"/>
              </a:ext>
            </a:extLst>
          </p:cNvPr>
          <p:cNvSpPr/>
          <p:nvPr/>
        </p:nvSpPr>
        <p:spPr>
          <a:xfrm>
            <a:off x="1451579" y="4088524"/>
            <a:ext cx="3635428" cy="451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F0E0539-2D01-9945-A39F-EF532D5A269B}"/>
              </a:ext>
            </a:extLst>
          </p:cNvPr>
          <p:cNvGrpSpPr/>
          <p:nvPr/>
        </p:nvGrpSpPr>
        <p:grpSpPr>
          <a:xfrm>
            <a:off x="6480563" y="2015732"/>
            <a:ext cx="3733800" cy="3797300"/>
            <a:chOff x="6480563" y="2015732"/>
            <a:chExt cx="3733800" cy="37973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471EFBD-60CC-0049-9B0A-0DD44FE72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0563" y="2015732"/>
              <a:ext cx="3733800" cy="37973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8046EBA-B183-2743-A5F1-B9C772648B4E}"/>
                </a:ext>
              </a:extLst>
            </p:cNvPr>
            <p:cNvSpPr/>
            <p:nvPr/>
          </p:nvSpPr>
          <p:spPr>
            <a:xfrm>
              <a:off x="6621516" y="4388068"/>
              <a:ext cx="3436883" cy="13400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338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1B4FE-C202-3941-9DD9-7121F434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準備前端環境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2063A-E53E-9E41-92FE-9B4A5D93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: </a:t>
            </a:r>
            <a:r>
              <a:rPr lang="en" altLang="zh-TW" dirty="0" err="1"/>
              <a:t>npm</a:t>
            </a:r>
            <a:r>
              <a:rPr lang="en" altLang="zh-TW" dirty="0"/>
              <a:t> install web3</a:t>
            </a:r>
          </a:p>
          <a:p>
            <a:r>
              <a:rPr kumimoji="1" lang="en-US" altLang="zh-TW" dirty="0"/>
              <a:t>code . //</a:t>
            </a:r>
            <a:r>
              <a:rPr kumimoji="1" lang="zh-TW" altLang="en-US" dirty="0"/>
              <a:t>開啟</a:t>
            </a:r>
            <a:r>
              <a:rPr kumimoji="1" lang="en-US" altLang="zh-TW" dirty="0"/>
              <a:t>VS Code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新增</a:t>
            </a:r>
            <a:r>
              <a:rPr kumimoji="1" lang="en-US" altLang="zh-TW" dirty="0" err="1"/>
              <a:t>index.html</a:t>
            </a:r>
            <a:r>
              <a:rPr kumimoji="1" lang="en-US" altLang="zh-TW" dirty="0"/>
              <a:t> &amp; </a:t>
            </a:r>
            <a:r>
              <a:rPr kumimoji="1" lang="en-US" altLang="zh-TW" dirty="0" err="1"/>
              <a:t>index.js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5860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491F53D6-64AA-7348-93C5-FAFF57918AD9}"/>
              </a:ext>
            </a:extLst>
          </p:cNvPr>
          <p:cNvSpPr txBox="1">
            <a:spLocks/>
          </p:cNvSpPr>
          <p:nvPr/>
        </p:nvSpPr>
        <p:spPr>
          <a:xfrm>
            <a:off x="999634" y="630622"/>
            <a:ext cx="9603275" cy="5266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TW" dirty="0"/>
              <a:t>&lt;html&gt;</a:t>
            </a:r>
          </a:p>
          <a:p>
            <a:r>
              <a:rPr kumimoji="1" lang="en" altLang="zh-TW" dirty="0"/>
              <a:t>    &lt;head&gt;</a:t>
            </a:r>
          </a:p>
          <a:p>
            <a:r>
              <a:rPr kumimoji="1" lang="en" altLang="zh-TW" dirty="0"/>
              <a:t>        &lt;title&gt;</a:t>
            </a:r>
            <a:r>
              <a:rPr kumimoji="1" lang="en" altLang="zh-TW" dirty="0" err="1"/>
              <a:t>International_Demo</a:t>
            </a:r>
            <a:r>
              <a:rPr kumimoji="1" lang="en" altLang="zh-TW" dirty="0"/>
              <a:t>&lt;/title&gt;</a:t>
            </a:r>
          </a:p>
          <a:p>
            <a:r>
              <a:rPr kumimoji="1" lang="en" altLang="zh-TW" dirty="0"/>
              <a:t>        &lt;meta charset="utf-8"&gt;</a:t>
            </a:r>
          </a:p>
          <a:p>
            <a:r>
              <a:rPr kumimoji="1" lang="en" altLang="zh-TW" dirty="0"/>
              <a:t>    &lt;/head&gt;</a:t>
            </a:r>
          </a:p>
          <a:p>
            <a:r>
              <a:rPr kumimoji="1" lang="en" altLang="zh-TW" dirty="0"/>
              <a:t>    &lt;body&gt;</a:t>
            </a:r>
          </a:p>
          <a:p>
            <a:r>
              <a:rPr kumimoji="1" lang="en" altLang="zh-TW" dirty="0"/>
              <a:t>        &lt;h2&gt;Account: &lt;span class="</a:t>
            </a:r>
            <a:r>
              <a:rPr kumimoji="1" lang="en" altLang="zh-TW" dirty="0" err="1"/>
              <a:t>showAccount</a:t>
            </a:r>
            <a:r>
              <a:rPr kumimoji="1" lang="en" altLang="zh-TW" dirty="0"/>
              <a:t>"/&gt;&lt;/h2&gt;</a:t>
            </a:r>
          </a:p>
          <a:p>
            <a:r>
              <a:rPr kumimoji="1" lang="en" altLang="zh-TW" dirty="0"/>
              <a:t>        </a:t>
            </a:r>
            <a:r>
              <a:rPr kumimoji="1" lang="en" altLang="zh-TW" dirty="0" err="1"/>
              <a:t>mint_to</a:t>
            </a:r>
            <a:r>
              <a:rPr kumimoji="1" lang="en" altLang="zh-TW" dirty="0"/>
              <a:t>:&lt;input type="text" name="</a:t>
            </a:r>
            <a:r>
              <a:rPr kumimoji="1" lang="en" altLang="zh-TW" dirty="0" err="1"/>
              <a:t>mint_wallet</a:t>
            </a:r>
            <a:r>
              <a:rPr kumimoji="1" lang="en" altLang="zh-TW" dirty="0"/>
              <a:t>" id="</a:t>
            </a:r>
            <a:r>
              <a:rPr kumimoji="1" lang="en" altLang="zh-TW" dirty="0" err="1"/>
              <a:t>mint_wallet</a:t>
            </a:r>
            <a:r>
              <a:rPr kumimoji="1" lang="en" altLang="zh-TW" dirty="0"/>
              <a:t>" value=""&gt;&lt;</a:t>
            </a:r>
            <a:r>
              <a:rPr kumimoji="1" lang="en" altLang="zh-TW" dirty="0" err="1"/>
              <a:t>br</a:t>
            </a:r>
            <a:r>
              <a:rPr kumimoji="1" lang="en" altLang="zh-TW" dirty="0"/>
              <a:t>&gt;</a:t>
            </a:r>
          </a:p>
          <a:p>
            <a:r>
              <a:rPr kumimoji="1" lang="en" altLang="zh-TW" dirty="0"/>
              <a:t>        &lt;button onclick="mint()" class="mint"&gt;mint&lt;/button&gt;&lt;</a:t>
            </a:r>
            <a:r>
              <a:rPr kumimoji="1" lang="en" altLang="zh-TW" dirty="0" err="1"/>
              <a:t>br</a:t>
            </a:r>
            <a:r>
              <a:rPr kumimoji="1" lang="en" altLang="zh-TW" dirty="0"/>
              <a:t>&gt;</a:t>
            </a:r>
          </a:p>
          <a:p>
            <a:r>
              <a:rPr kumimoji="1" lang="en" altLang="zh-TW" dirty="0"/>
              <a:t>        &lt;h1 id="</a:t>
            </a:r>
            <a:r>
              <a:rPr kumimoji="1" lang="en" altLang="zh-TW" dirty="0" err="1"/>
              <a:t>mint_res</a:t>
            </a:r>
            <a:r>
              <a:rPr kumimoji="1" lang="en" altLang="zh-TW" dirty="0"/>
              <a:t>"&gt;&lt;/h1&gt;</a:t>
            </a:r>
          </a:p>
          <a:p>
            <a:r>
              <a:rPr kumimoji="1" lang="en" altLang="zh-TW" dirty="0"/>
              <a:t>        &lt;script </a:t>
            </a:r>
            <a:r>
              <a:rPr kumimoji="1" lang="en" altLang="zh-TW" dirty="0" err="1"/>
              <a:t>src</a:t>
            </a:r>
            <a:r>
              <a:rPr kumimoji="1" lang="en" altLang="zh-TW" dirty="0"/>
              <a:t>="./</a:t>
            </a:r>
            <a:r>
              <a:rPr kumimoji="1" lang="en" altLang="zh-TW" dirty="0" err="1"/>
              <a:t>node_modules</a:t>
            </a:r>
            <a:r>
              <a:rPr kumimoji="1" lang="en" altLang="zh-TW" dirty="0"/>
              <a:t>/web3/</a:t>
            </a:r>
            <a:r>
              <a:rPr kumimoji="1" lang="en" altLang="zh-TW" dirty="0" err="1"/>
              <a:t>dist</a:t>
            </a:r>
            <a:r>
              <a:rPr kumimoji="1" lang="en" altLang="zh-TW" dirty="0"/>
              <a:t>/web3.min.js"&gt;&lt;/script&gt;</a:t>
            </a:r>
          </a:p>
          <a:p>
            <a:r>
              <a:rPr kumimoji="1" lang="en" altLang="zh-TW" dirty="0"/>
              <a:t>        &lt;script </a:t>
            </a:r>
            <a:r>
              <a:rPr kumimoji="1" lang="en" altLang="zh-TW" dirty="0" err="1"/>
              <a:t>src</a:t>
            </a:r>
            <a:r>
              <a:rPr kumimoji="1" lang="en" altLang="zh-TW" dirty="0"/>
              <a:t>="./</a:t>
            </a:r>
            <a:r>
              <a:rPr kumimoji="1" lang="en" altLang="zh-TW" dirty="0" err="1"/>
              <a:t>index.js</a:t>
            </a:r>
            <a:r>
              <a:rPr kumimoji="1" lang="en" altLang="zh-TW" dirty="0"/>
              <a:t>"&gt;&lt;/script&gt;</a:t>
            </a:r>
          </a:p>
          <a:p>
            <a:r>
              <a:rPr kumimoji="1" lang="en" altLang="zh-TW" dirty="0"/>
              <a:t>    &lt;/body&gt;</a:t>
            </a:r>
          </a:p>
          <a:p>
            <a:r>
              <a:rPr kumimoji="1" lang="en" altLang="zh-TW" dirty="0"/>
              <a:t>&lt;/html&gt;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74B846-D222-CB42-94EF-37963A267B88}"/>
              </a:ext>
            </a:extLst>
          </p:cNvPr>
          <p:cNvSpPr/>
          <p:nvPr/>
        </p:nvSpPr>
        <p:spPr>
          <a:xfrm>
            <a:off x="1774113" y="2812001"/>
            <a:ext cx="6812839" cy="1160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348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BA1EE-A178-B445-B7DA-D15CD844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讀取</a:t>
            </a:r>
            <a:r>
              <a:rPr kumimoji="1" lang="en-US" altLang="zh-TW" dirty="0" err="1"/>
              <a:t>Metamask</a:t>
            </a:r>
            <a:r>
              <a:rPr kumimoji="1" lang="zh-TW" altLang="en-US" dirty="0"/>
              <a:t>錢包帳號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3545333-9BCC-D945-93C0-93A1B4B4AA07}"/>
              </a:ext>
            </a:extLst>
          </p:cNvPr>
          <p:cNvSpPr txBox="1"/>
          <p:nvPr/>
        </p:nvSpPr>
        <p:spPr>
          <a:xfrm>
            <a:off x="1451579" y="2418924"/>
            <a:ext cx="104866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dirty="0"/>
              <a:t>	const </a:t>
            </a:r>
            <a:r>
              <a:rPr lang="en" altLang="zh-TW" dirty="0" err="1"/>
              <a:t>showAccount</a:t>
            </a:r>
            <a:r>
              <a:rPr lang="en" altLang="zh-TW" dirty="0"/>
              <a:t> = </a:t>
            </a:r>
            <a:r>
              <a:rPr lang="en" altLang="zh-TW" dirty="0" err="1"/>
              <a:t>document.querySelector</a:t>
            </a:r>
            <a:r>
              <a:rPr lang="en" altLang="zh-TW" dirty="0"/>
              <a:t>(‘.</a:t>
            </a:r>
            <a:r>
              <a:rPr lang="en" altLang="zh-TW" dirty="0" err="1"/>
              <a:t>showAccount</a:t>
            </a:r>
            <a:r>
              <a:rPr lang="en" altLang="zh-TW" dirty="0"/>
              <a:t>’);    //</a:t>
            </a:r>
            <a:r>
              <a:rPr lang="zh-TW" altLang="en-US" dirty="0"/>
              <a:t>查詢</a:t>
            </a:r>
            <a:r>
              <a:rPr lang="en-US" altLang="zh-TW" dirty="0" err="1"/>
              <a:t>ShowAccount</a:t>
            </a:r>
            <a:r>
              <a:rPr lang="zh-TW" altLang="en-US" dirty="0"/>
              <a:t>元素</a:t>
            </a:r>
            <a:endParaRPr lang="en" altLang="zh-TW" dirty="0"/>
          </a:p>
          <a:p>
            <a:r>
              <a:rPr lang="en" altLang="zh-TW" dirty="0"/>
              <a:t>	async function </a:t>
            </a:r>
            <a:r>
              <a:rPr lang="en" altLang="zh-TW" dirty="0" err="1"/>
              <a:t>getAccount</a:t>
            </a:r>
            <a:r>
              <a:rPr lang="en" altLang="zh-TW" dirty="0"/>
              <a:t>() {</a:t>
            </a:r>
          </a:p>
          <a:p>
            <a:r>
              <a:rPr lang="en" altLang="zh-TW" dirty="0"/>
              <a:t>		var accounts = await </a:t>
            </a:r>
            <a:r>
              <a:rPr lang="en" altLang="zh-TW" dirty="0" err="1"/>
              <a:t>ethereum.request</a:t>
            </a:r>
            <a:r>
              <a:rPr lang="en" altLang="zh-TW" dirty="0"/>
              <a:t>({ method: '</a:t>
            </a:r>
            <a:r>
              <a:rPr lang="en" altLang="zh-TW" dirty="0" err="1"/>
              <a:t>eth_requestAccounts</a:t>
            </a:r>
            <a:r>
              <a:rPr lang="en" altLang="zh-TW" dirty="0"/>
              <a:t>' });</a:t>
            </a:r>
          </a:p>
          <a:p>
            <a:r>
              <a:rPr lang="en" altLang="zh-TW" dirty="0"/>
              <a:t>		var account = accounts[0]; //</a:t>
            </a:r>
            <a:r>
              <a:rPr lang="zh-TW" altLang="en-US" dirty="0"/>
              <a:t>取的第一個帳號</a:t>
            </a:r>
            <a:endParaRPr lang="en" altLang="zh-TW" dirty="0"/>
          </a:p>
          <a:p>
            <a:r>
              <a:rPr lang="en" altLang="zh-TW" dirty="0"/>
              <a:t>		</a:t>
            </a:r>
            <a:r>
              <a:rPr lang="en" altLang="zh-TW" dirty="0" err="1"/>
              <a:t>showAccount.innerHTML</a:t>
            </a:r>
            <a:r>
              <a:rPr lang="en" altLang="zh-TW" dirty="0"/>
              <a:t> = account;</a:t>
            </a:r>
          </a:p>
          <a:p>
            <a:r>
              <a:rPr lang="en" altLang="zh-TW" dirty="0"/>
              <a:t>	return account</a:t>
            </a:r>
          </a:p>
          <a:p>
            <a:r>
              <a:rPr lang="en" altLang="zh-TW" dirty="0"/>
              <a:t>	}</a:t>
            </a:r>
          </a:p>
          <a:p>
            <a:endParaRPr lang="en" altLang="zh-TW" dirty="0"/>
          </a:p>
          <a:p>
            <a:r>
              <a:rPr lang="en" altLang="zh-TW" dirty="0"/>
              <a:t>	</a:t>
            </a:r>
            <a:r>
              <a:rPr lang="en" altLang="zh-TW" dirty="0" err="1"/>
              <a:t>getAccount</a:t>
            </a:r>
            <a:r>
              <a:rPr lang="en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呼叫</a:t>
            </a:r>
            <a:r>
              <a:rPr lang="en-US" altLang="zh-TW" dirty="0" err="1"/>
              <a:t>getAccount</a:t>
            </a:r>
            <a:r>
              <a:rPr lang="zh-TW" altLang="en-US" dirty="0"/>
              <a:t>函數</a:t>
            </a:r>
          </a:p>
        </p:txBody>
      </p:sp>
    </p:spTree>
    <p:extLst>
      <p:ext uri="{BB962C8B-B14F-4D97-AF65-F5344CB8AC3E}">
        <p14:creationId xmlns:p14="http://schemas.microsoft.com/office/powerpoint/2010/main" val="403400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2D0FE-E157-A14B-BC10-06375DCF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Web3</a:t>
            </a:r>
            <a:r>
              <a:rPr kumimoji="1" lang="zh-TW" altLang="en-US" dirty="0"/>
              <a:t>初始化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19A777-0BAD-9D40-9AA2-566786E09A6B}"/>
              </a:ext>
            </a:extLst>
          </p:cNvPr>
          <p:cNvSpPr txBox="1"/>
          <p:nvPr/>
        </p:nvSpPr>
        <p:spPr>
          <a:xfrm>
            <a:off x="1566641" y="2363753"/>
            <a:ext cx="94882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dirty="0"/>
              <a:t>if (</a:t>
            </a:r>
          </a:p>
          <a:p>
            <a:r>
              <a:rPr lang="en" altLang="zh-TW" dirty="0"/>
              <a:t>	</a:t>
            </a:r>
            <a:r>
              <a:rPr lang="en" altLang="zh-TW" dirty="0" err="1"/>
              <a:t>typeof</a:t>
            </a:r>
            <a:r>
              <a:rPr lang="en" altLang="zh-TW" dirty="0"/>
              <a:t> web3 !== 'undefined’) </a:t>
            </a:r>
          </a:p>
          <a:p>
            <a:r>
              <a:rPr lang="en" altLang="zh-TW" dirty="0"/>
              <a:t>		{</a:t>
            </a:r>
          </a:p>
          <a:p>
            <a:r>
              <a:rPr lang="en" altLang="zh-TW" dirty="0"/>
              <a:t>			web3 = new Web3(web3.currentProvider);	</a:t>
            </a:r>
          </a:p>
          <a:p>
            <a:r>
              <a:rPr lang="en" altLang="zh-TW" dirty="0"/>
              <a:t>		} </a:t>
            </a:r>
          </a:p>
          <a:p>
            <a:r>
              <a:rPr lang="en" altLang="zh-TW" dirty="0"/>
              <a:t>else{</a:t>
            </a:r>
          </a:p>
          <a:p>
            <a:r>
              <a:rPr lang="en" altLang="zh-TW" dirty="0"/>
              <a:t>	web3 = new Web3(new Web3.providers.HttpProvider("http://localhost:7545"));</a:t>
            </a:r>
          </a:p>
          <a:p>
            <a:r>
              <a:rPr lang="en" altLang="zh-TW" dirty="0"/>
              <a:t>  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924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7C232-AE7E-C646-B310-149487DB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讀取智能合約以及函數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7A1B467-8630-644E-BEF6-909BA2981313}"/>
              </a:ext>
            </a:extLst>
          </p:cNvPr>
          <p:cNvSpPr txBox="1"/>
          <p:nvPr/>
        </p:nvSpPr>
        <p:spPr>
          <a:xfrm>
            <a:off x="1650124" y="5130151"/>
            <a:ext cx="88917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dirty="0"/>
              <a:t>var ERC721_abi=[… ]	</a:t>
            </a:r>
          </a:p>
          <a:p>
            <a:r>
              <a:rPr lang="en" altLang="zh-TW" dirty="0"/>
              <a:t>var ERC721address='0xB43C097CFae755A5E41A5D0A15B0c6fc0299CD26';  </a:t>
            </a:r>
          </a:p>
          <a:p>
            <a:r>
              <a:rPr lang="en" altLang="zh-TW" dirty="0"/>
              <a:t>ERC721 = new web3.eth.Contract(ERC721_abi,ERC721address);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42FC7D-0A86-8C4D-9A9E-404F06F2F96D}"/>
              </a:ext>
            </a:extLst>
          </p:cNvPr>
          <p:cNvGrpSpPr/>
          <p:nvPr/>
        </p:nvGrpSpPr>
        <p:grpSpPr>
          <a:xfrm>
            <a:off x="2509113" y="2440487"/>
            <a:ext cx="3733800" cy="2578100"/>
            <a:chOff x="1092911" y="1228725"/>
            <a:chExt cx="3733800" cy="25781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DECB267-9AD5-AA41-8A53-DA672724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911" y="1228725"/>
              <a:ext cx="3733800" cy="25781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AC372B0-3019-3C42-9186-CEED8045F81B}"/>
                </a:ext>
              </a:extLst>
            </p:cNvPr>
            <p:cNvSpPr/>
            <p:nvPr/>
          </p:nvSpPr>
          <p:spPr>
            <a:xfrm>
              <a:off x="1191283" y="1502486"/>
              <a:ext cx="3635428" cy="4519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CD4ADD-ACF5-8F4D-8913-73855ABB57D6}"/>
                </a:ext>
              </a:extLst>
            </p:cNvPr>
            <p:cNvSpPr/>
            <p:nvPr/>
          </p:nvSpPr>
          <p:spPr>
            <a:xfrm>
              <a:off x="2814637" y="3307934"/>
              <a:ext cx="757237" cy="4519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7B7EEFB-5D8C-AB49-86E3-CA0E4C468C0A}"/>
              </a:ext>
            </a:extLst>
          </p:cNvPr>
          <p:cNvGrpSpPr/>
          <p:nvPr/>
        </p:nvGrpSpPr>
        <p:grpSpPr>
          <a:xfrm>
            <a:off x="6848840" y="2369643"/>
            <a:ext cx="2577236" cy="2704726"/>
            <a:chOff x="6378741" y="452665"/>
            <a:chExt cx="3605921" cy="355527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EC6C1AD-ED57-F947-A31F-6E08CF2E4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8741" y="452665"/>
              <a:ext cx="3605921" cy="3555276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4D848A-28FE-744A-932D-1A69095C1543}"/>
                </a:ext>
              </a:extLst>
            </p:cNvPr>
            <p:cNvSpPr/>
            <p:nvPr/>
          </p:nvSpPr>
          <p:spPr>
            <a:xfrm>
              <a:off x="7038974" y="3430581"/>
              <a:ext cx="2819401" cy="4519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4B8F8F97-AE09-3643-922E-7633C47827FE}"/>
              </a:ext>
            </a:extLst>
          </p:cNvPr>
          <p:cNvCxnSpPr>
            <a:cxnSpLocks/>
          </p:cNvCxnSpPr>
          <p:nvPr/>
        </p:nvCxnSpPr>
        <p:spPr>
          <a:xfrm flipH="1">
            <a:off x="3544669" y="4891067"/>
            <a:ext cx="686170" cy="40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0DFE8397-C981-0841-AE6D-04B6D626EC46}"/>
              </a:ext>
            </a:extLst>
          </p:cNvPr>
          <p:cNvCxnSpPr>
            <a:cxnSpLocks/>
          </p:cNvCxnSpPr>
          <p:nvPr/>
        </p:nvCxnSpPr>
        <p:spPr>
          <a:xfrm rot="5400000">
            <a:off x="8595153" y="5072805"/>
            <a:ext cx="679359" cy="147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096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6CE77-6631-2549-A707-58825C4D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使用智能合約中</a:t>
            </a:r>
            <a:r>
              <a:rPr kumimoji="1" lang="en-US" altLang="zh-TW" dirty="0"/>
              <a:t>mint</a:t>
            </a:r>
            <a:r>
              <a:rPr kumimoji="1" lang="zh-TW" altLang="en-US" dirty="0"/>
              <a:t>函數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23E426D-5D47-4842-B9F9-7717A23ED422}"/>
              </a:ext>
            </a:extLst>
          </p:cNvPr>
          <p:cNvSpPr txBox="1"/>
          <p:nvPr/>
        </p:nvSpPr>
        <p:spPr>
          <a:xfrm>
            <a:off x="1450427" y="2269667"/>
            <a:ext cx="90572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dirty="0"/>
              <a:t>function mint(){</a:t>
            </a:r>
          </a:p>
          <a:p>
            <a:r>
              <a:rPr lang="en" altLang="zh-TW" dirty="0"/>
              <a:t>		var </a:t>
            </a:r>
            <a:r>
              <a:rPr lang="en" altLang="zh-TW" dirty="0" err="1"/>
              <a:t>mint_wallet</a:t>
            </a:r>
            <a:r>
              <a:rPr lang="en" altLang="zh-TW" dirty="0"/>
              <a:t> = </a:t>
            </a:r>
            <a:r>
              <a:rPr lang="en" altLang="zh-TW" dirty="0" err="1"/>
              <a:t>document.getElementById</a:t>
            </a:r>
            <a:r>
              <a:rPr lang="en" altLang="zh-TW" dirty="0"/>
              <a:t>("</a:t>
            </a:r>
            <a:r>
              <a:rPr lang="en" altLang="zh-TW" dirty="0" err="1"/>
              <a:t>mint_wallet</a:t>
            </a:r>
            <a:r>
              <a:rPr lang="en" altLang="zh-TW" dirty="0"/>
              <a:t>").value;</a:t>
            </a:r>
          </a:p>
          <a:p>
            <a:r>
              <a:rPr lang="en" altLang="zh-TW" dirty="0"/>
              <a:t>		ERC721.methods.mint(</a:t>
            </a:r>
            <a:r>
              <a:rPr lang="en" altLang="zh-TW" dirty="0" err="1"/>
              <a:t>mint_wallet</a:t>
            </a:r>
            <a:r>
              <a:rPr lang="en" altLang="zh-TW" dirty="0"/>
              <a:t>).send({from: </a:t>
            </a:r>
            <a:r>
              <a:rPr lang="en" altLang="zh-TW" dirty="0" err="1"/>
              <a:t>wallet_address</a:t>
            </a:r>
            <a:r>
              <a:rPr lang="en" altLang="zh-TW" dirty="0"/>
              <a:t>, value: 0},function(</a:t>
            </a:r>
            <a:r>
              <a:rPr lang="en" altLang="zh-TW" dirty="0" err="1"/>
              <a:t>err,res</a:t>
            </a:r>
            <a:r>
              <a:rPr lang="en" altLang="zh-TW" dirty="0"/>
              <a:t>){</a:t>
            </a:r>
          </a:p>
          <a:p>
            <a:r>
              <a:rPr lang="en" altLang="zh-TW" dirty="0"/>
              <a:t>			if(err){</a:t>
            </a:r>
            <a:r>
              <a:rPr lang="en" altLang="zh-TW" dirty="0" err="1"/>
              <a:t>console.log</a:t>
            </a:r>
            <a:r>
              <a:rPr lang="en" altLang="zh-TW" dirty="0"/>
              <a:t>("Error: ",err)</a:t>
            </a:r>
          </a:p>
          <a:p>
            <a:r>
              <a:rPr lang="en" altLang="zh-TW" dirty="0"/>
              <a:t>			}</a:t>
            </a:r>
          </a:p>
          <a:p>
            <a:r>
              <a:rPr lang="en" altLang="zh-TW" dirty="0"/>
              <a:t>			else{</a:t>
            </a:r>
          </a:p>
          <a:p>
            <a:r>
              <a:rPr lang="en" altLang="zh-TW" dirty="0"/>
              <a:t>				</a:t>
            </a:r>
            <a:r>
              <a:rPr lang="en" altLang="zh-TW" dirty="0" err="1"/>
              <a:t>document.getElementById</a:t>
            </a:r>
            <a:r>
              <a:rPr lang="en" altLang="zh-TW" dirty="0"/>
              <a:t>("</a:t>
            </a:r>
            <a:r>
              <a:rPr lang="en" altLang="zh-TW" dirty="0" err="1"/>
              <a:t>mint_res</a:t>
            </a:r>
            <a:r>
              <a:rPr lang="en" altLang="zh-TW" dirty="0"/>
              <a:t>").</a:t>
            </a:r>
            <a:r>
              <a:rPr lang="en" altLang="zh-TW" dirty="0" err="1"/>
              <a:t>innerHTML</a:t>
            </a:r>
            <a:r>
              <a:rPr lang="en" altLang="zh-TW" dirty="0"/>
              <a:t>="NFT mint </a:t>
            </a:r>
            <a:r>
              <a:rPr lang="en" altLang="zh-TW" dirty="0" err="1"/>
              <a:t>succeed,hash</a:t>
            </a:r>
            <a:r>
              <a:rPr lang="en" altLang="zh-TW" dirty="0"/>
              <a:t> values for:"+res;</a:t>
            </a:r>
          </a:p>
          <a:p>
            <a:r>
              <a:rPr lang="en" altLang="zh-TW" dirty="0"/>
              <a:t>				</a:t>
            </a:r>
            <a:r>
              <a:rPr lang="en" altLang="zh-TW" dirty="0" err="1"/>
              <a:t>console.log</a:t>
            </a:r>
            <a:r>
              <a:rPr lang="en" altLang="zh-TW" dirty="0"/>
              <a:t>("NFT mint </a:t>
            </a:r>
            <a:r>
              <a:rPr lang="en" altLang="zh-TW" dirty="0" err="1"/>
              <a:t>succeed",res</a:t>
            </a:r>
            <a:r>
              <a:rPr lang="en" altLang="zh-TW" dirty="0"/>
              <a:t>);</a:t>
            </a:r>
          </a:p>
          <a:p>
            <a:r>
              <a:rPr lang="en" altLang="zh-TW" dirty="0"/>
              <a:t>			}</a:t>
            </a:r>
          </a:p>
          <a:p>
            <a:r>
              <a:rPr lang="en" altLang="zh-TW" dirty="0"/>
              <a:t>		})</a:t>
            </a:r>
          </a:p>
          <a:p>
            <a:r>
              <a:rPr lang="en" altLang="zh-TW" dirty="0"/>
              <a:t>	}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B8B39F5-344D-B447-8E37-E64FC25360D2}"/>
              </a:ext>
            </a:extLst>
          </p:cNvPr>
          <p:cNvGrpSpPr/>
          <p:nvPr/>
        </p:nvGrpSpPr>
        <p:grpSpPr>
          <a:xfrm>
            <a:off x="4229100" y="1952669"/>
            <a:ext cx="3733800" cy="3797300"/>
            <a:chOff x="6480563" y="2015732"/>
            <a:chExt cx="3733800" cy="37973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32225D7-A86B-3C4A-8FC9-02F54F12D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0563" y="2015732"/>
              <a:ext cx="3733800" cy="37973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8D8D46-FF63-1A44-B453-42D769C86430}"/>
                </a:ext>
              </a:extLst>
            </p:cNvPr>
            <p:cNvSpPr/>
            <p:nvPr/>
          </p:nvSpPr>
          <p:spPr>
            <a:xfrm>
              <a:off x="6621516" y="4388068"/>
              <a:ext cx="3436883" cy="13400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52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BA6BD-52A1-CD4A-9931-B2BD2FB4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前言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714B11-2BB8-504F-A896-846B5587F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7880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73800-8CD4-5143-91C9-BB7958B3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成果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31474-6A69-7E48-AB4B-1A23175D0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014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705F0-0B33-ED4C-AF95-C430FE09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Index.html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D3879E4-81CF-E249-B08F-9F84DC688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400747"/>
            <a:ext cx="8572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54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49BAAA-A13F-9443-8717-29E3389E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查詢錢包餘額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960F92-E0F6-CA46-AB7E-1F23BA378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2520950"/>
            <a:ext cx="8483600" cy="18161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8D64E6C-208D-8D4F-95FE-549A465C2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3810000"/>
            <a:ext cx="84836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63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3E51D-3094-C94D-BBE0-4A78D197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Mint</a:t>
            </a:r>
            <a:r>
              <a:rPr kumimoji="1" lang="zh-TW" altLang="en-US" dirty="0"/>
              <a:t>  </a:t>
            </a:r>
            <a:r>
              <a:rPr kumimoji="1" lang="en-US" altLang="zh-TW" dirty="0"/>
              <a:t>to</a:t>
            </a:r>
            <a:r>
              <a:rPr kumimoji="1" lang="zh-TW" altLang="en-US" dirty="0"/>
              <a:t>錢包，並顯示該筆哈希值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B1745B-05BA-7D49-BE3A-B908F1CD1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178124"/>
            <a:ext cx="9603275" cy="16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0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34EA0-42EE-9C4D-91AD-182DC9EC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Etherscan</a:t>
            </a:r>
            <a:r>
              <a:rPr kumimoji="1" lang="zh-TW" altLang="en-US" dirty="0"/>
              <a:t>上可用哈希值查詢該次的資訊</a:t>
            </a:r>
          </a:p>
        </p:txBody>
      </p:sp>
      <p:pic>
        <p:nvPicPr>
          <p:cNvPr id="3" name="圖片 2">
            <a:hlinkClick r:id="rId2"/>
            <a:extLst>
              <a:ext uri="{FF2B5EF4-FFF2-40B4-BE49-F238E27FC236}">
                <a16:creationId xmlns:a16="http://schemas.microsoft.com/office/drawing/2014/main" id="{46CFE2AC-B9BC-6F40-83CC-AB71CBD9D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67" y="2034583"/>
            <a:ext cx="6754265" cy="39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7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BE201-4505-364E-8D2A-C623AC51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在查詢該錢包就會顯示</a:t>
            </a:r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716234-8614-C94F-B6E3-5DF75BF61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705100"/>
            <a:ext cx="9321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91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6FFE8-C12A-4040-A82D-38A3B949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OPENsea</a:t>
            </a:r>
            <a:r>
              <a:rPr kumimoji="1" lang="zh-TW" altLang="en-US" dirty="0"/>
              <a:t>也會顯示該次鑄造的</a:t>
            </a:r>
            <a:r>
              <a:rPr kumimoji="1" lang="en-US" altLang="zh-TW" dirty="0" err="1"/>
              <a:t>Nft</a:t>
            </a:r>
            <a:endParaRPr kumimoji="1" lang="zh-TW" altLang="en-US" dirty="0"/>
          </a:p>
        </p:txBody>
      </p:sp>
      <p:pic>
        <p:nvPicPr>
          <p:cNvPr id="3" name="圖片 2">
            <a:hlinkClick r:id="rId2"/>
            <a:extLst>
              <a:ext uri="{FF2B5EF4-FFF2-40B4-BE49-F238E27FC236}">
                <a16:creationId xmlns:a16="http://schemas.microsoft.com/office/drawing/2014/main" id="{0696A14F-BF5C-BC47-B078-9EFE59518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79" y="1982409"/>
            <a:ext cx="6033157" cy="186217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8582599-6121-6545-8C47-9A2CF7183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279" y="4191302"/>
            <a:ext cx="6033157" cy="18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12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66295-41FA-DD49-B457-ADD8B980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Thank you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7E0BF0-8C5C-6E40-9883-FD37D3678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83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A242F-1338-764B-B0DD-D345A4AB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 is web3?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2C017B-73B9-C942-BB85-0EDE0420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2124242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Web3</a:t>
            </a:r>
            <a:r>
              <a:rPr kumimoji="1" lang="zh-TW" altLang="en-US" dirty="0"/>
              <a:t> 主要是基於去中心化的方式連接數據，可以讓使用者更安心登入。</a:t>
            </a: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814E71B-8A89-6B4D-B928-402E4CE1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94" y="2603509"/>
            <a:ext cx="6483043" cy="289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2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970A2-73E3-C143-AEDD-E151AC8B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 is </a:t>
            </a:r>
            <a:r>
              <a:rPr kumimoji="1" lang="en-US" altLang="zh-TW" dirty="0" err="1"/>
              <a:t>sc</a:t>
            </a:r>
            <a:r>
              <a:rPr kumimoji="1" lang="en-US" altLang="zh-TW" dirty="0"/>
              <a:t>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B762E-FC66-E446-8A06-B2BDAA1B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/>
              <a:t>SC=Smart Contract</a:t>
            </a:r>
            <a:r>
              <a:rPr kumimoji="1" lang="zh-TW" altLang="en-US" dirty="0"/>
              <a:t>，中文為「智能合約」，</a:t>
            </a:r>
            <a:r>
              <a:rPr lang="zh-TW" altLang="en-US" dirty="0"/>
              <a:t>智能合約是一種將雙方的協議條款，並用代碼形式在區塊鏈上運行，儲存在一個公共資料庫中，不能被更改。</a:t>
            </a:r>
          </a:p>
          <a:p>
            <a:pPr marL="0" indent="0">
              <a:buNone/>
            </a:pPr>
            <a:r>
              <a:rPr lang="zh-TW" altLang="en-US" dirty="0"/>
              <a:t>智能合約中發生的交易是由區塊鏈處理的，這意味著它們可以在沒有第三者的情況下自動執行，只有當協議中的條件得到滿足時，交易才會發生，是完全去中心化的交易。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語言：</a:t>
            </a:r>
            <a:r>
              <a:rPr lang="en-US" altLang="zh-TW" dirty="0"/>
              <a:t>Solidity</a:t>
            </a:r>
          </a:p>
          <a:p>
            <a:pPr marL="0" indent="0">
              <a:buNone/>
            </a:pPr>
            <a:r>
              <a:rPr lang="zh-TW" altLang="en-US" dirty="0"/>
              <a:t>編輯器：</a:t>
            </a:r>
            <a:r>
              <a:rPr lang="en-US" altLang="zh-TW" dirty="0"/>
              <a:t>Remix-Ethereum IDE</a:t>
            </a:r>
          </a:p>
          <a:p>
            <a:pPr marL="0" indent="0">
              <a:buNone/>
            </a:pPr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30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B8C3B-783D-C944-9CBF-2C806EAA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實作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CAF49E-CBFC-F14B-990F-6A1139B23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6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4C5D0-C484-614F-A88B-28CC4FEA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實作說明：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08495-2A86-3F4C-8B00-439EB1A3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16902"/>
          </a:xfrm>
        </p:spPr>
        <p:txBody>
          <a:bodyPr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Remix</a:t>
            </a:r>
            <a:r>
              <a:rPr kumimoji="1" lang="zh-TW" altLang="en-US" dirty="0"/>
              <a:t>套用</a:t>
            </a:r>
            <a:r>
              <a:rPr kumimoji="1" lang="en-US" altLang="zh-TW" dirty="0"/>
              <a:t>ERC721</a:t>
            </a:r>
            <a:r>
              <a:rPr kumimoji="1" lang="zh-TW" altLang="en-US" dirty="0"/>
              <a:t>協定，接著部署自己的</a:t>
            </a:r>
            <a:r>
              <a:rPr kumimoji="1" lang="en-US" altLang="zh-TW" dirty="0"/>
              <a:t>SC</a:t>
            </a:r>
            <a:r>
              <a:rPr kumimoji="1" lang="zh-TW" altLang="en-US" dirty="0"/>
              <a:t>，且在</a:t>
            </a:r>
            <a:r>
              <a:rPr kumimoji="1" lang="en-US" altLang="zh-TW" dirty="0"/>
              <a:t>Web3</a:t>
            </a:r>
            <a:r>
              <a:rPr kumimoji="1" lang="zh-TW" altLang="en-US" dirty="0"/>
              <a:t>連接</a:t>
            </a:r>
            <a:r>
              <a:rPr kumimoji="1" lang="en-US" altLang="zh-TW" dirty="0" err="1"/>
              <a:t>MetaMask</a:t>
            </a:r>
            <a:r>
              <a:rPr kumimoji="1" lang="zh-TW" altLang="en-US" dirty="0"/>
              <a:t>後，即可在前端鑄造出自己的</a:t>
            </a:r>
            <a:r>
              <a:rPr kumimoji="1" lang="en-US" altLang="zh-TW" dirty="0"/>
              <a:t>NFT</a:t>
            </a:r>
            <a:r>
              <a:rPr kumimoji="1" lang="zh-TW" altLang="en-US" dirty="0"/>
              <a:t>（</a:t>
            </a:r>
            <a:r>
              <a:rPr kumimoji="1" lang="en-US" altLang="zh-TW" dirty="0"/>
              <a:t>Non-Fungible Token</a:t>
            </a:r>
            <a:r>
              <a:rPr kumimoji="1" lang="zh-TW" altLang="en-US" dirty="0"/>
              <a:t>），即可在</a:t>
            </a:r>
            <a:r>
              <a:rPr kumimoji="1" lang="en-US" altLang="zh-TW" dirty="0" err="1"/>
              <a:t>OpenSea</a:t>
            </a:r>
            <a:r>
              <a:rPr kumimoji="1" lang="zh-TW" altLang="en-US" dirty="0"/>
              <a:t>上看到本次鑄造</a:t>
            </a:r>
            <a:r>
              <a:rPr kumimoji="1" lang="en-US" altLang="zh-TW" dirty="0"/>
              <a:t>NFT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本次實作使用：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	SC</a:t>
            </a:r>
            <a:r>
              <a:rPr kumimoji="1" lang="zh-TW" altLang="en-US" dirty="0"/>
              <a:t>：</a:t>
            </a:r>
            <a:r>
              <a:rPr kumimoji="1" lang="en-US" altLang="zh-TW" dirty="0"/>
              <a:t>ERC721</a:t>
            </a:r>
            <a:r>
              <a:rPr kumimoji="1" lang="zh-TW" altLang="en-US" dirty="0"/>
              <a:t>（</a:t>
            </a:r>
            <a:r>
              <a:rPr kumimoji="1" lang="en" altLang="zh-TW" dirty="0"/>
              <a:t>Ethereum Request for Comments 721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zh-TW" altLang="en-US" dirty="0"/>
              <a:t>前端（</a:t>
            </a:r>
            <a:r>
              <a:rPr kumimoji="1" lang="en-US" altLang="zh-TW" dirty="0"/>
              <a:t>Web3</a:t>
            </a:r>
            <a:r>
              <a:rPr kumimoji="1" lang="zh-TW" altLang="en-US" dirty="0"/>
              <a:t>）：</a:t>
            </a:r>
            <a:r>
              <a:rPr kumimoji="1" lang="en-US" altLang="zh-TW" dirty="0"/>
              <a:t>JavaScript</a:t>
            </a:r>
          </a:p>
          <a:p>
            <a:pPr marL="0" indent="0">
              <a:buNone/>
            </a:pPr>
            <a:r>
              <a:rPr kumimoji="1" lang="en-US" altLang="zh-TW" dirty="0"/>
              <a:t>	</a:t>
            </a:r>
            <a:r>
              <a:rPr kumimoji="1" lang="zh-TW" altLang="en-US" dirty="0"/>
              <a:t>（</a:t>
            </a:r>
            <a:r>
              <a:rPr kumimoji="1" lang="en-US" altLang="zh-TW" dirty="0"/>
              <a:t>IPFS</a:t>
            </a:r>
            <a:r>
              <a:rPr kumimoji="1" lang="zh-TW" altLang="en-US" dirty="0"/>
              <a:t>）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1946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8E300-8337-074F-B3C3-AF583F52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實作前需準備：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76089B-16AE-1249-B1DC-E7112E98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MetaMask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Rinkeby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TestNet</a:t>
            </a:r>
            <a:r>
              <a:rPr kumimoji="1" lang="en-US" altLang="zh-TW" dirty="0"/>
              <a:t> =&gt; Wallet</a:t>
            </a:r>
            <a:r>
              <a:rPr kumimoji="1" lang="zh-TW" altLang="en-US" dirty="0"/>
              <a:t>需要有</a:t>
            </a:r>
            <a:r>
              <a:rPr kumimoji="1" lang="en-US" altLang="zh-TW" dirty="0"/>
              <a:t>ETH</a:t>
            </a:r>
          </a:p>
          <a:p>
            <a:r>
              <a:rPr kumimoji="1" lang="en-US" altLang="zh-TW" dirty="0"/>
              <a:t>NPM =&gt; </a:t>
            </a:r>
            <a:r>
              <a:rPr lang="en" altLang="zh-TW" dirty="0"/>
              <a:t>brew install node </a:t>
            </a:r>
          </a:p>
          <a:p>
            <a:r>
              <a:rPr lang="en" altLang="zh-TW" dirty="0"/>
              <a:t>VS Code =&gt; </a:t>
            </a:r>
            <a:r>
              <a:rPr lang="en-US" altLang="zh-TW" dirty="0"/>
              <a:t>Live Server</a:t>
            </a:r>
          </a:p>
          <a:p>
            <a:r>
              <a:rPr lang="en-US" altLang="zh-TW" dirty="0"/>
              <a:t>IPFS =&gt;</a:t>
            </a:r>
            <a:r>
              <a:rPr lang="zh-TW" altLang="en-US" dirty="0"/>
              <a:t> </a:t>
            </a:r>
            <a:r>
              <a:rPr lang="en" altLang="zh-TW" dirty="0">
                <a:hlinkClick r:id="rId2"/>
              </a:rPr>
              <a:t>https://dist.ipfs.io/#go-ipfs</a:t>
            </a:r>
            <a:r>
              <a:rPr lang="zh-TW" altLang="en-US" dirty="0"/>
              <a:t> 下載後壓縮（不在本主題，不講解）</a:t>
            </a:r>
            <a:br>
              <a:rPr lang="en" altLang="zh-TW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94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CBF59-0FE8-A542-B624-55873571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實作</a:t>
            </a:r>
            <a:r>
              <a:rPr kumimoji="1" lang="en-US" altLang="zh-TW" dirty="0"/>
              <a:t>-</a:t>
            </a:r>
            <a:r>
              <a:rPr kumimoji="1" lang="zh-TW" altLang="en-US" dirty="0"/>
              <a:t>環境設定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C351AB-4AD0-8045-B913-B43475AE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3450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mkdir</a:t>
            </a:r>
            <a:r>
              <a:rPr kumimoji="1" lang="en-US" altLang="zh-TW" dirty="0"/>
              <a:t> demo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: cd demo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: </a:t>
            </a:r>
            <a:r>
              <a:rPr kumimoji="1" lang="en-US" altLang="zh-TW" dirty="0" err="1"/>
              <a:t>npm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init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: </a:t>
            </a:r>
            <a:r>
              <a:rPr kumimoji="1" lang="en-US" altLang="zh-TW" dirty="0" err="1"/>
              <a:t>npm</a:t>
            </a:r>
            <a:r>
              <a:rPr kumimoji="1" lang="en-US" altLang="zh-TW" dirty="0"/>
              <a:t> install –g @ remix-project/</a:t>
            </a:r>
            <a:r>
              <a:rPr kumimoji="1" lang="en-US" altLang="zh-TW" dirty="0" err="1"/>
              <a:t>remixd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: </a:t>
            </a:r>
            <a:r>
              <a:rPr kumimoji="1" lang="en-US" altLang="zh-TW" dirty="0" err="1"/>
              <a:t>npm</a:t>
            </a:r>
            <a:r>
              <a:rPr kumimoji="1" lang="en-US" altLang="zh-TW" dirty="0"/>
              <a:t> install </a:t>
            </a:r>
            <a:r>
              <a:rPr lang="en" altLang="zh-TW" dirty="0"/>
              <a:t>@</a:t>
            </a:r>
            <a:r>
              <a:rPr lang="en" altLang="zh-TW" dirty="0" err="1"/>
              <a:t>openzeppelin</a:t>
            </a:r>
            <a:r>
              <a:rPr lang="en" altLang="zh-TW" dirty="0"/>
              <a:t>/contracts</a:t>
            </a:r>
          </a:p>
          <a:p>
            <a:pPr marL="457200" indent="-457200">
              <a:buFont typeface="+mj-lt"/>
              <a:buAutoNum type="arabicPeriod"/>
            </a:pPr>
            <a:endParaRPr lang="en" altLang="zh-TW" dirty="0"/>
          </a:p>
          <a:p>
            <a:pPr marL="457200" indent="-457200">
              <a:buFont typeface="+mj-lt"/>
              <a:buAutoNum type="arabicPeriod"/>
            </a:pPr>
            <a:endParaRPr kumimoji="1" lang="en" altLang="zh-TW" dirty="0"/>
          </a:p>
          <a:p>
            <a:pPr marL="457200" indent="-457200">
              <a:buFont typeface="+mj-lt"/>
              <a:buAutoNum type="arabicPeriod"/>
            </a:pPr>
            <a:endParaRPr kumimoji="1" lang="en" altLang="zh-TW" dirty="0"/>
          </a:p>
          <a:p>
            <a:endParaRPr kumimoji="1" lang="en" altLang="zh-TW" dirty="0"/>
          </a:p>
          <a:p>
            <a:pPr marL="0" indent="0">
              <a:buNone/>
            </a:pPr>
            <a:endParaRPr kumimoji="1" lang="en" altLang="zh-TW" dirty="0"/>
          </a:p>
          <a:p>
            <a:pPr marL="0" indent="0">
              <a:buNone/>
            </a:pPr>
            <a:endParaRPr kumimoji="1" lang="en" altLang="zh-TW" dirty="0"/>
          </a:p>
          <a:p>
            <a:endParaRPr kumimoji="1"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259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25435-0B52-3B44-95BA-BD03CAF4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Remix</a:t>
            </a:r>
            <a:r>
              <a:rPr kumimoji="1" lang="zh-TW" altLang="en-US" dirty="0"/>
              <a:t>連線本機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D3BA6C-9D8E-B849-9114-DC618FBC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" altLang="zh-TW" dirty="0"/>
              <a:t>Google Search</a:t>
            </a:r>
            <a:r>
              <a:rPr kumimoji="1" lang="zh-TW" altLang="en-US" dirty="0"/>
              <a:t>：</a:t>
            </a:r>
            <a:r>
              <a:rPr kumimoji="1" lang="en" altLang="zh-TW" dirty="0">
                <a:hlinkClick r:id="rId2"/>
              </a:rPr>
              <a:t>https://remix.ethereum.org/</a:t>
            </a:r>
            <a:endParaRPr kumimoji="1" lang="en-US" altLang="zh-TW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: </a:t>
            </a:r>
            <a:r>
              <a:rPr kumimoji="1" lang="en-US" altLang="zh-TW" dirty="0" err="1"/>
              <a:t>remixd</a:t>
            </a:r>
            <a:r>
              <a:rPr kumimoji="1" lang="en-US" altLang="zh-TW" dirty="0"/>
              <a:t> -s ./ --remix-ide  https://</a:t>
            </a:r>
            <a:r>
              <a:rPr kumimoji="1" lang="en-US" altLang="zh-TW" dirty="0" err="1"/>
              <a:t>remix.ethereum.org</a:t>
            </a:r>
            <a:r>
              <a:rPr kumimoji="1" lang="en-US" altLang="zh-TW" dirty="0"/>
              <a:t>/#optimize=</a:t>
            </a:r>
            <a:r>
              <a:rPr kumimoji="1" lang="en-US" altLang="zh-TW" dirty="0" err="1"/>
              <a:t>false&amp;runs</a:t>
            </a:r>
            <a:r>
              <a:rPr kumimoji="1" lang="en-US" altLang="zh-TW" dirty="0"/>
              <a:t>=200&amp;evmVersion=</a:t>
            </a:r>
            <a:r>
              <a:rPr kumimoji="1" lang="en-US" altLang="zh-TW" dirty="0" err="1"/>
              <a:t>null&amp;version</a:t>
            </a:r>
            <a:r>
              <a:rPr kumimoji="1" lang="en-US" altLang="zh-TW" dirty="0"/>
              <a:t>=soljson-v0.8.7+commit.e28d00a7.js  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dirty="0"/>
              <a:t>點選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default_workspace</a:t>
            </a:r>
            <a:r>
              <a:rPr kumimoji="1" lang="en-US" altLang="zh-TW" dirty="0"/>
              <a:t>=&gt;Connect to localhost =&gt;Connect</a:t>
            </a:r>
            <a:endParaRPr lang="en" altLang="zh-TW" dirty="0"/>
          </a:p>
          <a:p>
            <a:endParaRPr kumimoji="1"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2521B50-AF8A-A94A-9AEB-4DB72A9AE55C}"/>
              </a:ext>
            </a:extLst>
          </p:cNvPr>
          <p:cNvGrpSpPr/>
          <p:nvPr/>
        </p:nvGrpSpPr>
        <p:grpSpPr>
          <a:xfrm>
            <a:off x="8639504" y="3741038"/>
            <a:ext cx="2964792" cy="1897086"/>
            <a:chOff x="5707117" y="4834758"/>
            <a:chExt cx="2964792" cy="189708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9F11A41-909F-814F-AEB3-0BA4A8C9A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7117" y="4834758"/>
              <a:ext cx="2964792" cy="1897086"/>
            </a:xfrm>
            <a:prstGeom prst="rect">
              <a:avLst/>
            </a:prstGeom>
          </p:spPr>
        </p:pic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02099B5C-8691-B84D-B892-633F2338FE1A}"/>
                </a:ext>
              </a:extLst>
            </p:cNvPr>
            <p:cNvSpPr/>
            <p:nvPr/>
          </p:nvSpPr>
          <p:spPr>
            <a:xfrm>
              <a:off x="5707117" y="5160578"/>
              <a:ext cx="2964792" cy="39939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051213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9742</TotalTime>
  <Words>961</Words>
  <Application>Microsoft Macintosh PowerPoint</Application>
  <PresentationFormat>寬螢幕</PresentationFormat>
  <Paragraphs>121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圖庫</vt:lpstr>
      <vt:lpstr>web3  connect to  smart contract</vt:lpstr>
      <vt:lpstr>前言</vt:lpstr>
      <vt:lpstr>What is web3?</vt:lpstr>
      <vt:lpstr>What is sc?</vt:lpstr>
      <vt:lpstr>實作</vt:lpstr>
      <vt:lpstr>實作說明：</vt:lpstr>
      <vt:lpstr>實作前需準備：</vt:lpstr>
      <vt:lpstr>實作-環境設定</vt:lpstr>
      <vt:lpstr>Remix連線本機</vt:lpstr>
      <vt:lpstr>實作-攥寫智能合約</vt:lpstr>
      <vt:lpstr>Compile    =&gt;     Deploy       =&gt;     確定部署</vt:lpstr>
      <vt:lpstr>在console會顯示目前進度的訊息</vt:lpstr>
      <vt:lpstr>頁面左下顯示智能合約 並按下箭頭就會有該合約的函數</vt:lpstr>
      <vt:lpstr>準備前端環境</vt:lpstr>
      <vt:lpstr>PowerPoint 簡報</vt:lpstr>
      <vt:lpstr>讀取Metamask錢包帳號</vt:lpstr>
      <vt:lpstr>Web3初始化</vt:lpstr>
      <vt:lpstr>讀取智能合約以及函數</vt:lpstr>
      <vt:lpstr>使用智能合約中mint函數</vt:lpstr>
      <vt:lpstr>成果</vt:lpstr>
      <vt:lpstr>Index.html</vt:lpstr>
      <vt:lpstr>查詢錢包餘額</vt:lpstr>
      <vt:lpstr>Mint  to錢包，並顯示該筆哈希值</vt:lpstr>
      <vt:lpstr>Etherscan上可用哈希值查詢該次的資訊</vt:lpstr>
      <vt:lpstr>在查詢該錢包就會顯示1</vt:lpstr>
      <vt:lpstr>OPENsea也會顯示該次鑄造的Nft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web3  connect to  smart contract</dc:title>
  <dc:creator>陳羿翰</dc:creator>
  <cp:lastModifiedBy>陳羿翰</cp:lastModifiedBy>
  <cp:revision>11</cp:revision>
  <dcterms:created xsi:type="dcterms:W3CDTF">2022-02-24T05:46:01Z</dcterms:created>
  <dcterms:modified xsi:type="dcterms:W3CDTF">2022-03-16T05:57:02Z</dcterms:modified>
</cp:coreProperties>
</file>