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0" r:id="rId20"/>
    <p:sldId id="268"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89547"/>
            <a:ext cx="9144000" cy="2387600"/>
          </a:xfrm>
        </p:spPr>
        <p:txBody>
          <a:bodyPr/>
          <a:p>
            <a:r>
              <a:rPr lang="zh-CN" altLang="en-US"/>
              <a:t>个人财务管理系统</a:t>
            </a:r>
            <a:endParaRPr lang="zh-CN" altLang="en-US"/>
          </a:p>
        </p:txBody>
      </p:sp>
      <p:sp>
        <p:nvSpPr>
          <p:cNvPr id="3" name="副标题 2"/>
          <p:cNvSpPr>
            <a:spLocks noGrp="1"/>
          </p:cNvSpPr>
          <p:nvPr>
            <p:ph type="subTitle" idx="1"/>
          </p:nvPr>
        </p:nvSpPr>
        <p:spPr>
          <a:xfrm>
            <a:off x="1524000" y="2600643"/>
            <a:ext cx="9144000" cy="1655762"/>
          </a:xfrm>
        </p:spPr>
        <p:txBody>
          <a:bodyPr/>
          <a:p>
            <a:r>
              <a:rPr lang="zh-CN" altLang="en-US"/>
              <a:t>演示人：赵权</a:t>
            </a:r>
            <a:endParaRPr lang="zh-CN" altLang="en-US"/>
          </a:p>
          <a:p>
            <a:r>
              <a:rPr lang="zh-CN" altLang="en-US"/>
              <a:t>                  学     号：</a:t>
            </a:r>
            <a:r>
              <a:rPr lang="en-US" altLang="zh-CN"/>
              <a:t>631406010107</a:t>
            </a:r>
            <a:endParaRPr lang="en-US" altLang="zh-CN"/>
          </a:p>
          <a:p>
            <a:r>
              <a:rPr lang="zh-CN" altLang="en-US"/>
              <a:t>开发者：赵权</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四、系统演示</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登录</a:t>
            </a:r>
            <a:endParaRPr lang="zh-CN" altLang="en-US"/>
          </a:p>
          <a:p>
            <a:endParaRPr lang="zh-CN" altLang="en-US"/>
          </a:p>
        </p:txBody>
      </p:sp>
      <p:pic>
        <p:nvPicPr>
          <p:cNvPr id="4" name="图片 3"/>
          <p:cNvPicPr>
            <a:picLocks noChangeAspect="1"/>
          </p:cNvPicPr>
          <p:nvPr/>
        </p:nvPicPr>
        <p:blipFill>
          <a:blip r:embed="rId1"/>
          <a:stretch>
            <a:fillRect/>
          </a:stretch>
        </p:blipFill>
        <p:spPr>
          <a:xfrm>
            <a:off x="1385570" y="2416175"/>
            <a:ext cx="5542915" cy="3447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7855" y="230505"/>
            <a:ext cx="10515600" cy="4351338"/>
          </a:xfrm>
        </p:spPr>
        <p:txBody>
          <a:bodyPr/>
          <a:p>
            <a:pPr marL="0" indent="0">
              <a:buNone/>
            </a:pPr>
            <a:r>
              <a:rPr lang="en-US" altLang="zh-CN"/>
              <a:t>2.</a:t>
            </a:r>
            <a:r>
              <a:rPr lang="zh-CN" altLang="en-US"/>
              <a:t>查询界面</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15340" y="795020"/>
            <a:ext cx="6609715" cy="42856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9410" y="218440"/>
            <a:ext cx="10515600" cy="4351338"/>
          </a:xfrm>
        </p:spPr>
        <p:txBody>
          <a:bodyPr/>
          <a:p>
            <a:pPr marL="0" indent="0">
              <a:buNone/>
            </a:pPr>
            <a:r>
              <a:rPr lang="en-US" altLang="zh-CN"/>
              <a:t>3.</a:t>
            </a:r>
            <a:r>
              <a:rPr lang="zh-CN" altLang="en-US"/>
              <a:t>收支信息删除</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68680" y="875665"/>
            <a:ext cx="6724015" cy="4371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292100"/>
            <a:ext cx="10515600" cy="4351338"/>
          </a:xfrm>
        </p:spPr>
        <p:txBody>
          <a:bodyPr/>
          <a:p>
            <a:pPr marL="0" indent="0">
              <a:buNone/>
            </a:pPr>
            <a:r>
              <a:rPr lang="en-US" altLang="zh-CN"/>
              <a:t>4.</a:t>
            </a:r>
            <a:r>
              <a:rPr lang="zh-CN" altLang="en-US"/>
              <a:t>收支信息添加</a:t>
            </a: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127760" y="999490"/>
            <a:ext cx="6647815" cy="4171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6730" y="181610"/>
            <a:ext cx="10515600" cy="4351338"/>
          </a:xfrm>
        </p:spPr>
        <p:txBody>
          <a:bodyPr/>
          <a:p>
            <a:pPr marL="0" indent="0">
              <a:buNone/>
            </a:pPr>
            <a:r>
              <a:rPr lang="en-US" altLang="zh-CN"/>
              <a:t>5</a:t>
            </a:r>
            <a:r>
              <a:rPr lang="zh-CN" altLang="en-US"/>
              <a:t>、收支信息修改</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584200" y="735965"/>
            <a:ext cx="6533515" cy="4257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3090" y="255270"/>
            <a:ext cx="10515600" cy="4351338"/>
          </a:xfrm>
        </p:spPr>
        <p:txBody>
          <a:bodyPr/>
          <a:p>
            <a:pPr marL="0" indent="0">
              <a:buNone/>
            </a:pPr>
            <a:r>
              <a:rPr lang="en-US" altLang="zh-CN"/>
              <a:t>6.</a:t>
            </a:r>
            <a:r>
              <a:rPr lang="zh-CN" altLang="en-US"/>
              <a:t>个人信息查询</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977265" y="976630"/>
            <a:ext cx="5133340" cy="4095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7240" y="426720"/>
            <a:ext cx="10515600" cy="4351338"/>
          </a:xfrm>
        </p:spPr>
        <p:txBody>
          <a:bodyPr/>
          <a:p>
            <a:pPr marL="0" indent="0">
              <a:buNone/>
            </a:pPr>
            <a:r>
              <a:rPr lang="en-US" altLang="zh-CN"/>
              <a:t>7.</a:t>
            </a:r>
            <a:r>
              <a:rPr lang="zh-CN" altLang="en-US"/>
              <a:t>个人信息修改</a:t>
            </a:r>
            <a:endParaRPr lang="zh-CN" altLang="en-US"/>
          </a:p>
          <a:p>
            <a:pPr marL="0" indent="0">
              <a:buNone/>
            </a:pPr>
            <a:r>
              <a:rPr lang="zh-CN" altLang="en-US"/>
              <a:t>将性别修改</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777240" y="1581150"/>
            <a:ext cx="6790690" cy="4161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045" y="341630"/>
            <a:ext cx="10612755" cy="5835650"/>
          </a:xfrm>
        </p:spPr>
        <p:txBody>
          <a:bodyPr/>
          <a:p>
            <a:pPr marL="0" indent="0">
              <a:buNone/>
            </a:pPr>
            <a:r>
              <a:rPr lang="en-US" altLang="zh-CN"/>
              <a:t>8.</a:t>
            </a:r>
            <a:r>
              <a:rPr lang="zh-CN" altLang="en-US"/>
              <a:t>用户注销</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944245" y="1078230"/>
            <a:ext cx="7923530" cy="41617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9920" y="451485"/>
            <a:ext cx="10515600" cy="4351338"/>
          </a:xfrm>
        </p:spPr>
        <p:txBody>
          <a:bodyPr/>
          <a:p>
            <a:pPr marL="0" indent="0">
              <a:buNone/>
            </a:pPr>
            <a:r>
              <a:rPr lang="en-US" altLang="zh-CN"/>
              <a:t>9.</a:t>
            </a:r>
            <a:r>
              <a:rPr lang="zh-CN" altLang="en-US"/>
              <a:t>用户注册</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766445" y="1080135"/>
            <a:ext cx="5285740" cy="42570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1849755"/>
            <a:ext cx="10515600" cy="4351338"/>
          </a:xfrm>
        </p:spPr>
        <p:txBody>
          <a:bodyPr/>
          <a:p>
            <a:pPr marL="0" indent="0">
              <a:buNone/>
            </a:pPr>
            <a:r>
              <a:rPr lang="en-US" altLang="zh-CN"/>
              <a:t>                                 </a:t>
            </a:r>
            <a:r>
              <a:rPr lang="en-US" altLang="zh-CN" sz="3600"/>
              <a:t> </a:t>
            </a:r>
            <a:r>
              <a:rPr lang="zh-CN" altLang="en-US" sz="3600"/>
              <a:t>演示完毕，谢谢观看！！！</a:t>
            </a:r>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一、系统概况</a:t>
            </a:r>
            <a:endParaRPr lang="zh-CN" altLang="en-US"/>
          </a:p>
        </p:txBody>
      </p:sp>
      <p:sp>
        <p:nvSpPr>
          <p:cNvPr id="3" name="内容占位符 2"/>
          <p:cNvSpPr>
            <a:spLocks noGrp="1"/>
          </p:cNvSpPr>
          <p:nvPr>
            <p:ph idx="1"/>
          </p:nvPr>
        </p:nvSpPr>
        <p:spPr/>
        <p:txBody>
          <a:bodyPr/>
          <a:p>
            <a:r>
              <a:rPr lang="en-US" altLang="zh-CN"/>
              <a:t>1.</a:t>
            </a:r>
            <a:r>
              <a:rPr lang="zh-CN" altLang="en-US"/>
              <a:t>开发</a:t>
            </a:r>
            <a:r>
              <a:rPr lang="zh-CN" altLang="en-US"/>
              <a:t>背景</a:t>
            </a:r>
            <a:endParaRPr lang="zh-CN" altLang="en-US"/>
          </a:p>
          <a:p>
            <a:pPr marL="0" indent="0">
              <a:buNone/>
            </a:pPr>
            <a:r>
              <a:rPr lang="zh-CN" altLang="en-US"/>
              <a:t>        个人财务管理系统是智能化简单化个人管理的重要的组成部分。并且随着计算机技术的飞速发展，计算机在管理方面应用的旁及，利用计算机来实现个人财务管理势在必行。本文首先介绍了个人财务管理系统的开发目的，其次对个人财务管理系统的需求分析做了详细的描述。接着，又对系统数据库设计和功能结构的划分做了详细论述。然后又对个人财务管理系统的实现做了详尽的说明。在报告的最后给出了项目的测试结果以及结果分析。</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4540" y="169545"/>
            <a:ext cx="10515600" cy="3052445"/>
          </a:xfrm>
        </p:spPr>
        <p:txBody>
          <a:bodyPr/>
          <a:p>
            <a:r>
              <a:rPr lang="en-US" altLang="zh-CN"/>
              <a:t>2.</a:t>
            </a:r>
            <a:r>
              <a:rPr lang="zh-CN" altLang="en-US"/>
              <a:t>系统介绍</a:t>
            </a:r>
            <a:endParaRPr lang="zh-CN" altLang="en-US"/>
          </a:p>
          <a:p>
            <a:pPr marL="0" indent="0">
              <a:buNone/>
            </a:pPr>
            <a:r>
              <a:rPr lang="zh-CN" altLang="en-US"/>
              <a:t>本系统是对个人的收支情况做一个简单的管理，其中宝库哦个人信息管理以及收支信息管理。 其中，个人信息管理包括用户对自己的信息进行增删查改的一些操作，同样，收支信息管理包括用户对收支情况的信息进行增删查改的管理</a:t>
            </a:r>
            <a:endParaRPr lang="zh-CN" altLang="en-US"/>
          </a:p>
        </p:txBody>
      </p:sp>
      <p:sp>
        <p:nvSpPr>
          <p:cNvPr id="4" name="内容占位符 2"/>
          <p:cNvSpPr>
            <a:spLocks noGrp="1"/>
          </p:cNvSpPr>
          <p:nvPr/>
        </p:nvSpPr>
        <p:spPr>
          <a:xfrm>
            <a:off x="838200" y="2627630"/>
            <a:ext cx="10515600" cy="3052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764540" y="2627630"/>
            <a:ext cx="10515600" cy="3052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t>3.</a:t>
            </a:r>
            <a:r>
              <a:rPr lang="zh-CN" altLang="en-US"/>
              <a:t>系统目标</a:t>
            </a:r>
            <a:endParaRPr lang="zh-CN" altLang="en-US"/>
          </a:p>
          <a:p>
            <a:pPr marL="0" indent="0">
              <a:buNone/>
            </a:pPr>
            <a:r>
              <a:rPr lang="zh-CN" altLang="en-US"/>
              <a:t>该系统的目标主要是能对个人信息以及收支信息进行较快的增删查改，同时也能对收支信息进行各种方式的查询。</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二、系统功能</a:t>
            </a:r>
            <a:endParaRPr lang="zh-CN" altLang="en-US"/>
          </a:p>
        </p:txBody>
      </p:sp>
      <p:sp>
        <p:nvSpPr>
          <p:cNvPr id="3" name="内容占位符 2"/>
          <p:cNvSpPr>
            <a:spLocks noGrp="1"/>
          </p:cNvSpPr>
          <p:nvPr>
            <p:ph idx="1"/>
          </p:nvPr>
        </p:nvSpPr>
        <p:spPr/>
        <p:txBody>
          <a:bodyPr/>
          <a:p>
            <a:r>
              <a:rPr lang="en-US" altLang="zh-CN"/>
              <a:t>1.</a:t>
            </a:r>
            <a:r>
              <a:rPr lang="zh-CN" altLang="en-US"/>
              <a:t>功能大致介绍</a:t>
            </a:r>
            <a:endParaRPr lang="zh-CN" altLang="en-US"/>
          </a:p>
          <a:p>
            <a:pPr marL="0" indent="0">
              <a:buNone/>
            </a:pPr>
            <a:r>
              <a:rPr lang="zh-CN" altLang="en-US"/>
              <a:t>       </a:t>
            </a:r>
            <a:endParaRPr lang="zh-CN" altLang="en-US"/>
          </a:p>
          <a:p>
            <a:pPr marL="0" indent="0">
              <a:buNone/>
            </a:pPr>
            <a:r>
              <a:rPr lang="zh-CN" altLang="en-US"/>
              <a:t>        软件的功能应包括：个人信息管理，收支信息管理。其中，个人信息应包括，个人信息的增删查该，登录时候验证功能。收支信息管理应包括对对收支信息的各种方式查询，以及对收支信息的增加，修改以及删除功能。当然，每个用户应对应其各自的收支信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8670" y="255270"/>
            <a:ext cx="10515600" cy="4351338"/>
          </a:xfrm>
        </p:spPr>
        <p:txBody>
          <a:bodyPr/>
          <a:p>
            <a:r>
              <a:rPr lang="en-US" altLang="zh-CN"/>
              <a:t>2.</a:t>
            </a:r>
            <a:r>
              <a:rPr lang="zh-CN" altLang="en-US"/>
              <a:t>功能结构图</a:t>
            </a:r>
            <a:endParaRPr lang="zh-CN" altLang="en-US"/>
          </a:p>
          <a:p>
            <a:pPr marL="0" indent="0">
              <a:buNone/>
            </a:pPr>
            <a:r>
              <a:rPr lang="zh-CN" altLang="en-US"/>
              <a:t>（</a:t>
            </a:r>
            <a:r>
              <a:rPr lang="en-US" altLang="zh-CN"/>
              <a:t>1</a:t>
            </a:r>
            <a:r>
              <a:rPr lang="zh-CN" altLang="en-US"/>
              <a:t>）收支信息功能图</a:t>
            </a:r>
            <a:endParaRPr lang="zh-CN" altLang="en-US"/>
          </a:p>
          <a:p>
            <a:pPr marL="0" indent="0">
              <a:buNone/>
            </a:pPr>
            <a:endParaRPr lang="zh-CN" altLang="en-US"/>
          </a:p>
        </p:txBody>
      </p:sp>
      <p:pic>
        <p:nvPicPr>
          <p:cNvPr id="-2147482622" name="图片 3" descr="IMG_256"/>
          <p:cNvPicPr>
            <a:picLocks noChangeAspect="1"/>
          </p:cNvPicPr>
          <p:nvPr/>
        </p:nvPicPr>
        <p:blipFill>
          <a:blip r:embed="rId1"/>
          <a:stretch>
            <a:fillRect/>
          </a:stretch>
        </p:blipFill>
        <p:spPr>
          <a:xfrm>
            <a:off x="933450" y="1636395"/>
            <a:ext cx="8794115" cy="39909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8670" y="328930"/>
            <a:ext cx="10515600" cy="4351338"/>
          </a:xfrm>
        </p:spPr>
        <p:txBody>
          <a:bodyPr/>
          <a:p>
            <a:pPr marL="0" indent="0">
              <a:buNone/>
            </a:pPr>
            <a:r>
              <a:rPr lang="zh-CN" altLang="en-US"/>
              <a:t>（</a:t>
            </a:r>
            <a:r>
              <a:rPr lang="en-US" altLang="zh-CN"/>
              <a:t>2</a:t>
            </a:r>
            <a:r>
              <a:rPr lang="zh-CN" altLang="en-US"/>
              <a:t>）个人信息管理功能流程图</a:t>
            </a:r>
            <a:endParaRPr lang="zh-CN" altLang="en-US"/>
          </a:p>
          <a:p>
            <a:pPr marL="0" indent="0">
              <a:buNone/>
            </a:pPr>
            <a:endParaRPr lang="zh-CN" altLang="en-US"/>
          </a:p>
        </p:txBody>
      </p:sp>
      <p:pic>
        <p:nvPicPr>
          <p:cNvPr id="-2147482623" name="图片 2" descr="无标题"/>
          <p:cNvPicPr>
            <a:picLocks noChangeAspect="1"/>
          </p:cNvPicPr>
          <p:nvPr/>
        </p:nvPicPr>
        <p:blipFill>
          <a:blip r:embed="rId1"/>
          <a:stretch>
            <a:fillRect/>
          </a:stretch>
        </p:blipFill>
        <p:spPr>
          <a:xfrm>
            <a:off x="4277360" y="780415"/>
            <a:ext cx="3637280" cy="529717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三、系统数据库设计</a:t>
            </a:r>
            <a:endParaRPr lang="zh-CN" altLang="en-US"/>
          </a:p>
        </p:txBody>
      </p:sp>
      <p:sp>
        <p:nvSpPr>
          <p:cNvPr id="5" name="内容占位符 4"/>
          <p:cNvSpPr/>
          <p:nvPr>
            <p:ph idx="1"/>
          </p:nvPr>
        </p:nvSpPr>
        <p:spPr/>
        <p:txBody>
          <a:bodyPr/>
          <a:p>
            <a:pPr marL="0" indent="0">
              <a:buNone/>
            </a:pPr>
            <a:r>
              <a:rPr lang="en-US" altLang="zh-CN"/>
              <a:t>       </a:t>
            </a:r>
            <a:r>
              <a:rPr lang="zh-CN" altLang="en-US"/>
              <a:t>由于该系统涉及的较少，只涉及到用户以及财务管理，所以设计比较简单。</a:t>
            </a:r>
            <a:endParaRPr lang="zh-CN" altLang="en-US"/>
          </a:p>
          <a:p>
            <a:pPr marL="0" indent="0">
              <a:buNone/>
            </a:pPr>
            <a:r>
              <a:rPr lang="zh-CN" altLang="en-US"/>
              <a:t>       通过分析，数据库设计到两张表，分别为用户表和收支信息表。</a:t>
            </a:r>
            <a:endParaRPr lang="zh-CN" altLang="en-US"/>
          </a:p>
          <a:p>
            <a:pPr marL="0" indent="0">
              <a:buNone/>
            </a:pPr>
            <a:r>
              <a:rPr lang="zh-CN" altLang="en-US"/>
              <a:t>两张表的具体信息如下：</a:t>
            </a:r>
            <a:endParaRPr lang="zh-CN" altLang="en-US"/>
          </a:p>
          <a:p>
            <a:pPr marL="0" indent="0">
              <a:buNone/>
            </a:pPr>
            <a:r>
              <a:rPr lang="zh-CN" altLang="en-US"/>
              <a:t>       用户</a:t>
            </a:r>
            <a:r>
              <a:rPr lang="zh-CN" altLang="en-US"/>
              <a:t>信息：</a:t>
            </a:r>
            <a:r>
              <a:rPr lang="zh-CN" altLang="en-US"/>
              <a:t>用户名，密码，姓名，性别，出生日期，工作，身份证号，电话号码</a:t>
            </a:r>
            <a:endParaRPr lang="zh-CN" altLang="en-US"/>
          </a:p>
          <a:p>
            <a:pPr marL="0" indent="0">
              <a:buNone/>
            </a:pPr>
            <a:r>
              <a:rPr lang="zh-CN" altLang="en-US"/>
              <a:t>      收支信息：</a:t>
            </a:r>
            <a:r>
              <a:rPr lang="zh-CN" altLang="en-US"/>
              <a:t>收支编号，收支日期，收支方式，收支项目，收入金额，支出金额，总金额</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280" y="194945"/>
            <a:ext cx="10515600" cy="4351338"/>
          </a:xfrm>
        </p:spPr>
        <p:txBody>
          <a:bodyPr/>
          <a:p>
            <a:pPr marL="0" indent="0">
              <a:buNone/>
            </a:pPr>
            <a:r>
              <a:rPr lang="zh-CN" altLang="en-US"/>
              <a:t>具体表结构如下：</a:t>
            </a:r>
            <a:endParaRPr lang="zh-CN" altLang="en-US"/>
          </a:p>
          <a:p>
            <a:pPr marL="0" indent="0">
              <a:buNone/>
            </a:pPr>
            <a:r>
              <a:rPr lang="zh-CN" altLang="en-US"/>
              <a:t>（</a:t>
            </a:r>
            <a:r>
              <a:rPr lang="en-US" altLang="zh-CN"/>
              <a:t>1</a:t>
            </a:r>
            <a:r>
              <a:rPr lang="zh-CN" altLang="en-US"/>
              <a:t>）用户信息表</a:t>
            </a:r>
            <a:endParaRPr lang="zh-CN" altLang="en-US"/>
          </a:p>
        </p:txBody>
      </p:sp>
      <p:graphicFrame>
        <p:nvGraphicFramePr>
          <p:cNvPr id="5" name="表格 4"/>
          <p:cNvGraphicFramePr/>
          <p:nvPr/>
        </p:nvGraphicFramePr>
        <p:xfrm>
          <a:off x="1828800" y="1524000"/>
          <a:ext cx="8533765" cy="3810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gridSpan="5">
                  <a:txBody>
                    <a:bodyPr/>
                    <a:p>
                      <a:pPr>
                        <a:buNone/>
                      </a:pPr>
                      <a:r>
                        <a:rPr lang="en-US" altLang="zh-CN"/>
                        <a:t>                                                          </a:t>
                      </a:r>
                      <a:r>
                        <a:rPr lang="zh-CN" altLang="en-US"/>
                        <a:t>用户表：</a:t>
                      </a:r>
                      <a:r>
                        <a:rPr lang="en-US" altLang="zh-CN"/>
                        <a:t>admin</a:t>
                      </a:r>
                      <a:endParaRPr lang="en-US" altLang="zh-CN"/>
                    </a:p>
                  </a:txBody>
                  <a:tcPr/>
                </a:tc>
                <a:tc hMerge="1">
                  <a:tcPr/>
                </a:tc>
                <a:tc hMerge="1">
                  <a:tcPr/>
                </a:tc>
                <a:tc hMerge="1">
                  <a:tcPr/>
                </a:tc>
                <a:tc hMerge="1">
                  <a:tcPr/>
                </a:tc>
              </a:tr>
              <a:tr h="381000">
                <a:tc>
                  <a:txBody>
                    <a:bodyPr/>
                    <a:p>
                      <a:pPr>
                        <a:buNone/>
                      </a:pPr>
                      <a:r>
                        <a:rPr lang="zh-CN" altLang="en-US"/>
                        <a:t>字段名称</a:t>
                      </a:r>
                      <a:endParaRPr lang="zh-CN" altLang="en-US"/>
                    </a:p>
                  </a:txBody>
                  <a:tcPr/>
                </a:tc>
                <a:tc>
                  <a:txBody>
                    <a:bodyPr/>
                    <a:p>
                      <a:pPr>
                        <a:buNone/>
                      </a:pPr>
                      <a:r>
                        <a:rPr lang="zh-CN" altLang="en-US"/>
                        <a:t>数据类型</a:t>
                      </a:r>
                      <a:endParaRPr lang="zh-CN" altLang="en-US"/>
                    </a:p>
                  </a:txBody>
                  <a:tcPr/>
                </a:tc>
                <a:tc>
                  <a:txBody>
                    <a:bodyPr/>
                    <a:p>
                      <a:pPr>
                        <a:buNone/>
                      </a:pPr>
                      <a:r>
                        <a:rPr lang="zh-CN" altLang="en-US"/>
                        <a:t>可空</a:t>
                      </a:r>
                      <a:endParaRPr lang="zh-CN" altLang="en-US"/>
                    </a:p>
                  </a:txBody>
                  <a:tcPr/>
                </a:tc>
                <a:tc>
                  <a:txBody>
                    <a:bodyPr/>
                    <a:p>
                      <a:pPr>
                        <a:buNone/>
                      </a:pPr>
                      <a:r>
                        <a:rPr lang="zh-CN" altLang="en-US"/>
                        <a:t>默认值</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userName</a:t>
                      </a:r>
                      <a:endParaRPr lang="en-US" altLang="zh-CN"/>
                    </a:p>
                  </a:txBody>
                  <a:tcPr/>
                </a:tc>
                <a:tc>
                  <a:txBody>
                    <a:bodyPr/>
                    <a:p>
                      <a:pPr>
                        <a:buNone/>
                      </a:pPr>
                      <a:r>
                        <a:rPr lang="en-US" altLang="zh-CN"/>
                        <a:t>varchar(12)</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用户名，必须唯一作为主键</a:t>
                      </a:r>
                      <a:endParaRPr lang="zh-CN" altLang="en-US"/>
                    </a:p>
                  </a:txBody>
                  <a:tcPr/>
                </a:tc>
              </a:tr>
              <a:tr h="381000">
                <a:tc>
                  <a:txBody>
                    <a:bodyPr/>
                    <a:p>
                      <a:pPr>
                        <a:buNone/>
                      </a:pPr>
                      <a:r>
                        <a:rPr lang="en-US" altLang="zh-CN"/>
                        <a:t>passWord</a:t>
                      </a:r>
                      <a:endParaRPr lang="en-US" altLang="zh-CN"/>
                    </a:p>
                  </a:txBody>
                  <a:tcPr/>
                </a:tc>
                <a:tc>
                  <a:txBody>
                    <a:bodyPr/>
                    <a:p>
                      <a:pPr>
                        <a:buNone/>
                      </a:pPr>
                      <a:r>
                        <a:rPr lang="en-US" altLang="zh-CN"/>
                        <a:t>varchar(16)</a:t>
                      </a:r>
                      <a:endParaRPr lang="en-US" altLang="zh-CN"/>
                    </a:p>
                  </a:txBody>
                  <a:tcPr/>
                </a:tc>
                <a:tc>
                  <a:txBody>
                    <a:bodyPr/>
                    <a:p>
                      <a:pPr>
                        <a:buNone/>
                      </a:pPr>
                      <a:r>
                        <a:rPr lang="zh-CN" altLang="en-US" sz="1800">
                          <a:sym typeface="+mn-ea"/>
                        </a:rPr>
                        <a:t>不可</a:t>
                      </a:r>
                      <a:endParaRPr lang="zh-CN" altLang="en-US"/>
                    </a:p>
                  </a:txBody>
                  <a:tcPr/>
                </a:tc>
                <a:tc>
                  <a:txBody>
                    <a:bodyPr/>
                    <a:p>
                      <a:pPr>
                        <a:buNone/>
                      </a:pPr>
                      <a:endParaRPr lang="zh-CN" altLang="en-US"/>
                    </a:p>
                  </a:txBody>
                  <a:tcPr/>
                </a:tc>
                <a:tc>
                  <a:txBody>
                    <a:bodyPr/>
                    <a:p>
                      <a:pPr>
                        <a:buNone/>
                      </a:pPr>
                      <a:r>
                        <a:rPr lang="zh-CN" altLang="en-US"/>
                        <a:t>登录密码</a:t>
                      </a:r>
                      <a:endParaRPr lang="zh-CN" altLang="en-US"/>
                    </a:p>
                  </a:txBody>
                  <a:tcPr/>
                </a:tc>
              </a:tr>
              <a:tr h="381000">
                <a:tc>
                  <a:txBody>
                    <a:bodyPr/>
                    <a:p>
                      <a:pPr>
                        <a:buNone/>
                      </a:pPr>
                      <a:r>
                        <a:rPr lang="en-US" altLang="zh-CN"/>
                        <a:t>name</a:t>
                      </a:r>
                      <a:endParaRPr lang="en-US" altLang="zh-CN"/>
                    </a:p>
                  </a:txBody>
                  <a:tcPr/>
                </a:tc>
                <a:tc>
                  <a:txBody>
                    <a:bodyPr/>
                    <a:p>
                      <a:pPr>
                        <a:buNone/>
                      </a:pPr>
                      <a:r>
                        <a:rPr lang="en-US" altLang="zh-CN"/>
                        <a:t>varchar(10)</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用户真实姓名</a:t>
                      </a:r>
                      <a:endParaRPr lang="zh-CN" altLang="en-US"/>
                    </a:p>
                  </a:txBody>
                  <a:tcPr/>
                </a:tc>
              </a:tr>
              <a:tr h="381000">
                <a:tc>
                  <a:txBody>
                    <a:bodyPr/>
                    <a:p>
                      <a:pPr>
                        <a:buNone/>
                      </a:pPr>
                      <a:r>
                        <a:rPr lang="en-US" altLang="zh-CN"/>
                        <a:t>sex</a:t>
                      </a:r>
                      <a:endParaRPr lang="en-US" altLang="zh-CN"/>
                    </a:p>
                  </a:txBody>
                  <a:tcPr/>
                </a:tc>
                <a:tc>
                  <a:txBody>
                    <a:bodyPr/>
                    <a:p>
                      <a:pPr>
                        <a:buNone/>
                      </a:pPr>
                      <a:r>
                        <a:rPr lang="en-US" altLang="zh-CN"/>
                        <a:t>varchar(2)</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用户性别</a:t>
                      </a:r>
                      <a:endParaRPr lang="zh-CN" altLang="en-US"/>
                    </a:p>
                  </a:txBody>
                  <a:tcPr/>
                </a:tc>
              </a:tr>
              <a:tr h="381000">
                <a:tc>
                  <a:txBody>
                    <a:bodyPr/>
                    <a:p>
                      <a:pPr>
                        <a:buNone/>
                      </a:pPr>
                      <a:r>
                        <a:rPr lang="en-US" altLang="zh-CN"/>
                        <a:t>brithday</a:t>
                      </a:r>
                      <a:endParaRPr lang="en-US" altLang="zh-CN"/>
                    </a:p>
                  </a:txBody>
                  <a:tcPr/>
                </a:tc>
                <a:tc>
                  <a:txBody>
                    <a:bodyPr/>
                    <a:p>
                      <a:pPr>
                        <a:buNone/>
                      </a:pPr>
                      <a:r>
                        <a:rPr lang="en-US" altLang="zh-CN"/>
                        <a:t>date</a:t>
                      </a:r>
                      <a:endParaRPr lang="en-US" altLang="zh-CN"/>
                    </a:p>
                  </a:txBody>
                  <a:tcPr/>
                </a:tc>
                <a:tc>
                  <a:txBody>
                    <a:bodyPr/>
                    <a:p>
                      <a:pPr>
                        <a:buNone/>
                      </a:pPr>
                      <a:r>
                        <a:rPr lang="zh-CN" altLang="en-US"/>
                        <a:t>可</a:t>
                      </a:r>
                      <a:endParaRPr lang="zh-CN" altLang="en-US"/>
                    </a:p>
                  </a:txBody>
                  <a:tcPr/>
                </a:tc>
                <a:tc>
                  <a:txBody>
                    <a:bodyPr/>
                    <a:p>
                      <a:pPr>
                        <a:buNone/>
                      </a:pPr>
                      <a:endParaRPr lang="zh-CN" altLang="en-US"/>
                    </a:p>
                  </a:txBody>
                  <a:tcPr/>
                </a:tc>
                <a:tc>
                  <a:txBody>
                    <a:bodyPr/>
                    <a:p>
                      <a:pPr>
                        <a:buNone/>
                      </a:pPr>
                      <a:r>
                        <a:rPr lang="zh-CN" altLang="en-US"/>
                        <a:t>出生日期</a:t>
                      </a:r>
                      <a:endParaRPr lang="zh-CN" altLang="en-US"/>
                    </a:p>
                  </a:txBody>
                  <a:tcPr/>
                </a:tc>
              </a:tr>
              <a:tr h="381000">
                <a:tc>
                  <a:txBody>
                    <a:bodyPr/>
                    <a:p>
                      <a:pPr>
                        <a:buNone/>
                      </a:pPr>
                      <a:r>
                        <a:rPr lang="en-US" altLang="zh-CN"/>
                        <a:t>tel</a:t>
                      </a:r>
                      <a:endParaRPr lang="en-US" altLang="zh-CN"/>
                    </a:p>
                  </a:txBody>
                  <a:tcPr/>
                </a:tc>
                <a:tc>
                  <a:txBody>
                    <a:bodyPr/>
                    <a:p>
                      <a:pPr>
                        <a:buNone/>
                      </a:pPr>
                      <a:r>
                        <a:rPr lang="en-US" altLang="zh-CN"/>
                        <a:t>varchar(11)</a:t>
                      </a:r>
                      <a:endParaRPr lang="en-US" altLang="zh-CN"/>
                    </a:p>
                  </a:txBody>
                  <a:tcPr/>
                </a:tc>
                <a:tc>
                  <a:txBody>
                    <a:bodyPr/>
                    <a:p>
                      <a:pPr>
                        <a:buNone/>
                      </a:pPr>
                      <a:r>
                        <a:rPr lang="zh-CN" altLang="en-US"/>
                        <a:t>可 </a:t>
                      </a:r>
                      <a:endParaRPr lang="zh-CN" altLang="en-US"/>
                    </a:p>
                  </a:txBody>
                  <a:tcPr/>
                </a:tc>
                <a:tc>
                  <a:txBody>
                    <a:bodyPr/>
                    <a:p>
                      <a:pPr>
                        <a:buNone/>
                      </a:pPr>
                      <a:endParaRPr lang="zh-CN" altLang="en-US"/>
                    </a:p>
                  </a:txBody>
                  <a:tcPr/>
                </a:tc>
                <a:tc>
                  <a:txBody>
                    <a:bodyPr/>
                    <a:p>
                      <a:pPr>
                        <a:buNone/>
                      </a:pPr>
                      <a:r>
                        <a:rPr lang="zh-CN" altLang="en-US"/>
                        <a:t>联系电话</a:t>
                      </a:r>
                      <a:endParaRPr lang="zh-CN" altLang="en-US"/>
                    </a:p>
                  </a:txBody>
                  <a:tcPr/>
                </a:tc>
              </a:tr>
              <a:tr h="381000">
                <a:tc>
                  <a:txBody>
                    <a:bodyPr/>
                    <a:p>
                      <a:pPr>
                        <a:buNone/>
                      </a:pPr>
                      <a:r>
                        <a:rPr lang="en-US" altLang="zh-CN"/>
                        <a:t>job</a:t>
                      </a:r>
                      <a:endParaRPr lang="en-US" altLang="zh-CN"/>
                    </a:p>
                  </a:txBody>
                  <a:tcPr/>
                </a:tc>
                <a:tc>
                  <a:txBody>
                    <a:bodyPr/>
                    <a:p>
                      <a:pPr>
                        <a:buNone/>
                      </a:pPr>
                      <a:r>
                        <a:rPr lang="en-US" altLang="zh-CN"/>
                        <a:t>varchar(20)</a:t>
                      </a:r>
                      <a:endParaRPr lang="en-US" altLang="zh-CN"/>
                    </a:p>
                  </a:txBody>
                  <a:tcPr/>
                </a:tc>
                <a:tc>
                  <a:txBody>
                    <a:bodyPr/>
                    <a:p>
                      <a:pPr>
                        <a:buNone/>
                      </a:pPr>
                      <a:r>
                        <a:rPr lang="zh-CN" altLang="en-US"/>
                        <a:t>可 </a:t>
                      </a:r>
                      <a:endParaRPr lang="zh-CN" altLang="en-US"/>
                    </a:p>
                  </a:txBody>
                  <a:tcPr/>
                </a:tc>
                <a:tc>
                  <a:txBody>
                    <a:bodyPr/>
                    <a:p>
                      <a:pPr>
                        <a:buNone/>
                      </a:pPr>
                      <a:endParaRPr lang="zh-CN" altLang="en-US"/>
                    </a:p>
                  </a:txBody>
                  <a:tcPr/>
                </a:tc>
                <a:tc>
                  <a:txBody>
                    <a:bodyPr/>
                    <a:p>
                      <a:pPr>
                        <a:buNone/>
                      </a:pPr>
                      <a:r>
                        <a:rPr lang="zh-CN" altLang="en-US"/>
                        <a:t>职业</a:t>
                      </a:r>
                      <a:endParaRPr lang="zh-CN" altLang="en-US"/>
                    </a:p>
                  </a:txBody>
                  <a:tcPr/>
                </a:tc>
              </a:tr>
              <a:tr h="381000">
                <a:tc>
                  <a:txBody>
                    <a:bodyPr/>
                    <a:p>
                      <a:pPr>
                        <a:buNone/>
                      </a:pPr>
                      <a:r>
                        <a:rPr lang="en-US" altLang="zh-CN"/>
                        <a:t>identify</a:t>
                      </a:r>
                      <a:endParaRPr lang="en-US" altLang="zh-CN"/>
                    </a:p>
                  </a:txBody>
                  <a:tcPr/>
                </a:tc>
                <a:tc>
                  <a:txBody>
                    <a:bodyPr/>
                    <a:p>
                      <a:pPr>
                        <a:buNone/>
                      </a:pPr>
                      <a:r>
                        <a:rPr lang="en-US" altLang="zh-CN"/>
                        <a:t>varchar(18)</a:t>
                      </a:r>
                      <a:endParaRPr lang="en-US" altLang="zh-CN"/>
                    </a:p>
                  </a:txBody>
                  <a:tcPr/>
                </a:tc>
                <a:tc>
                  <a:txBody>
                    <a:bodyPr/>
                    <a:p>
                      <a:pPr>
                        <a:buNone/>
                      </a:pPr>
                      <a:r>
                        <a:rPr lang="zh-CN" altLang="en-US"/>
                        <a:t>可 </a:t>
                      </a:r>
                      <a:endParaRPr lang="zh-CN" altLang="en-US"/>
                    </a:p>
                  </a:txBody>
                  <a:tcPr/>
                </a:tc>
                <a:tc>
                  <a:txBody>
                    <a:bodyPr/>
                    <a:p>
                      <a:pPr>
                        <a:buNone/>
                      </a:pPr>
                      <a:endParaRPr lang="zh-CN" altLang="en-US"/>
                    </a:p>
                  </a:txBody>
                  <a:tcPr/>
                </a:tc>
                <a:tc>
                  <a:txBody>
                    <a:bodyPr/>
                    <a:p>
                      <a:pPr>
                        <a:buNone/>
                      </a:pPr>
                      <a:r>
                        <a:rPr lang="zh-CN" altLang="en-US"/>
                        <a:t>身份证号码</a:t>
                      </a:r>
                      <a:endParaRPr lang="zh-C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1005" y="206375"/>
            <a:ext cx="10515600" cy="4351338"/>
          </a:xfrm>
        </p:spPr>
        <p:txBody>
          <a:bodyPr/>
          <a:p>
            <a:pPr marL="0" indent="0">
              <a:buNone/>
            </a:pPr>
            <a:r>
              <a:rPr lang="zh-CN" altLang="en-US"/>
              <a:t>（</a:t>
            </a:r>
            <a:r>
              <a:rPr lang="en-US" altLang="zh-CN"/>
              <a:t>2</a:t>
            </a:r>
            <a:r>
              <a:rPr lang="zh-CN" altLang="en-US"/>
              <a:t>）收支信息表</a:t>
            </a:r>
            <a:endParaRPr lang="en-US" altLang="zh-CN"/>
          </a:p>
        </p:txBody>
      </p:sp>
      <p:graphicFrame>
        <p:nvGraphicFramePr>
          <p:cNvPr id="4" name="表格 3"/>
          <p:cNvGraphicFramePr/>
          <p:nvPr/>
        </p:nvGraphicFramePr>
        <p:xfrm>
          <a:off x="1828800" y="1714500"/>
          <a:ext cx="8533765" cy="3429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gridSpan="5">
                  <a:txBody>
                    <a:bodyPr/>
                    <a:p>
                      <a:pPr>
                        <a:buNone/>
                      </a:pPr>
                      <a:r>
                        <a:rPr lang="en-US" altLang="zh-CN"/>
                        <a:t>                                                               </a:t>
                      </a:r>
                      <a:r>
                        <a:rPr lang="zh-CN" altLang="en-US"/>
                        <a:t>收支信息表：</a:t>
                      </a:r>
                      <a:r>
                        <a:rPr lang="en-US" altLang="zh-CN"/>
                        <a:t>MyMoney</a:t>
                      </a:r>
                      <a:endParaRPr lang="en-US" altLang="zh-CN"/>
                    </a:p>
                  </a:txBody>
                  <a:tcPr/>
                </a:tc>
                <a:tc hMerge="1">
                  <a:tcPr/>
                </a:tc>
                <a:tc hMerge="1">
                  <a:tcPr/>
                </a:tc>
                <a:tc hMerge="1">
                  <a:tcPr/>
                </a:tc>
                <a:tc hMerge="1">
                  <a:tcPr/>
                </a:tc>
              </a:tr>
              <a:tr h="381000">
                <a:tc>
                  <a:txBody>
                    <a:bodyPr/>
                    <a:p>
                      <a:pPr>
                        <a:buNone/>
                      </a:pPr>
                      <a:r>
                        <a:rPr lang="zh-CN" altLang="en-US"/>
                        <a:t>字段名称</a:t>
                      </a:r>
                      <a:endParaRPr lang="zh-CN" altLang="en-US"/>
                    </a:p>
                  </a:txBody>
                  <a:tcPr/>
                </a:tc>
                <a:tc>
                  <a:txBody>
                    <a:bodyPr/>
                    <a:p>
                      <a:pPr>
                        <a:buNone/>
                      </a:pPr>
                      <a:r>
                        <a:rPr lang="zh-CN" altLang="en-US"/>
                        <a:t>数据类型</a:t>
                      </a:r>
                      <a:endParaRPr lang="zh-CN" altLang="en-US"/>
                    </a:p>
                  </a:txBody>
                  <a:tcPr/>
                </a:tc>
                <a:tc>
                  <a:txBody>
                    <a:bodyPr/>
                    <a:p>
                      <a:pPr>
                        <a:buNone/>
                      </a:pPr>
                      <a:r>
                        <a:rPr lang="zh-CN" altLang="en-US"/>
                        <a:t>可空</a:t>
                      </a:r>
                      <a:endParaRPr lang="zh-CN" altLang="en-US"/>
                    </a:p>
                  </a:txBody>
                  <a:tcPr/>
                </a:tc>
                <a:tc>
                  <a:txBody>
                    <a:bodyPr/>
                    <a:p>
                      <a:pPr>
                        <a:buNone/>
                      </a:pPr>
                      <a:r>
                        <a:rPr lang="zh-CN" altLang="en-US"/>
                        <a:t>默认值</a:t>
                      </a:r>
                      <a:endParaRPr lang="zh-CN" altLang="en-US"/>
                    </a:p>
                  </a:txBody>
                  <a:tcPr/>
                </a:tc>
                <a:tc>
                  <a:txBody>
                    <a:bodyPr/>
                    <a:p>
                      <a:pPr>
                        <a:buNone/>
                      </a:pPr>
                      <a:r>
                        <a:rPr lang="zh-CN" altLang="en-US"/>
                        <a:t>说明</a:t>
                      </a:r>
                      <a:endParaRPr lang="zh-CN" altLang="en-US"/>
                    </a:p>
                  </a:txBody>
                  <a:tcPr/>
                </a:tc>
              </a:tr>
              <a:tr h="381000">
                <a:tc>
                  <a:txBody>
                    <a:bodyPr/>
                    <a:p>
                      <a:pPr>
                        <a:buNone/>
                      </a:pPr>
                      <a:r>
                        <a:rPr lang="en-US" altLang="zh-CN"/>
                        <a:t>incomeID</a:t>
                      </a:r>
                      <a:endParaRPr lang="en-US" altLang="zh-CN"/>
                    </a:p>
                  </a:txBody>
                  <a:tcPr/>
                </a:tc>
                <a:tc>
                  <a:txBody>
                    <a:bodyPr/>
                    <a:p>
                      <a:pPr>
                        <a:buNone/>
                      </a:pPr>
                      <a:r>
                        <a:rPr lang="en-US" altLang="zh-CN"/>
                        <a:t>int</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收支编号，作为主键</a:t>
                      </a:r>
                      <a:endParaRPr lang="zh-CN" altLang="en-US"/>
                    </a:p>
                  </a:txBody>
                  <a:tcPr/>
                </a:tc>
              </a:tr>
              <a:tr h="381000">
                <a:tc>
                  <a:txBody>
                    <a:bodyPr/>
                    <a:p>
                      <a:pPr>
                        <a:buNone/>
                      </a:pPr>
                      <a:r>
                        <a:rPr lang="en-US" altLang="zh-CN"/>
                        <a:t>date</a:t>
                      </a:r>
                      <a:endParaRPr lang="en-US" altLang="zh-CN"/>
                    </a:p>
                  </a:txBody>
                  <a:tcPr/>
                </a:tc>
                <a:tc>
                  <a:txBody>
                    <a:bodyPr/>
                    <a:p>
                      <a:pPr>
                        <a:buNone/>
                      </a:pPr>
                      <a:r>
                        <a:rPr lang="en-US" altLang="zh-CN"/>
                        <a:t>date</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收支日期</a:t>
                      </a:r>
                      <a:endParaRPr lang="zh-CN" altLang="en-US"/>
                    </a:p>
                  </a:txBody>
                  <a:tcPr/>
                </a:tc>
              </a:tr>
              <a:tr h="381000">
                <a:tc>
                  <a:txBody>
                    <a:bodyPr/>
                    <a:p>
                      <a:pPr>
                        <a:buNone/>
                      </a:pPr>
                      <a:r>
                        <a:rPr lang="en-US" altLang="zh-CN"/>
                        <a:t>tupe</a:t>
                      </a:r>
                      <a:endParaRPr lang="en-US" altLang="zh-CN"/>
                    </a:p>
                  </a:txBody>
                  <a:tcPr/>
                </a:tc>
                <a:tc>
                  <a:txBody>
                    <a:bodyPr/>
                    <a:p>
                      <a:pPr>
                        <a:buNone/>
                      </a:pPr>
                      <a:r>
                        <a:rPr lang="en-US" altLang="zh-CN"/>
                        <a:t>varchar(4)</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收支类型</a:t>
                      </a:r>
                      <a:endParaRPr lang="zh-CN" altLang="en-US"/>
                    </a:p>
                  </a:txBody>
                  <a:tcPr/>
                </a:tc>
              </a:tr>
              <a:tr h="381000">
                <a:tc>
                  <a:txBody>
                    <a:bodyPr/>
                    <a:p>
                      <a:pPr>
                        <a:buNone/>
                      </a:pPr>
                      <a:r>
                        <a:rPr lang="en-US" altLang="zh-CN"/>
                        <a:t>project</a:t>
                      </a:r>
                      <a:endParaRPr lang="en-US" altLang="zh-CN"/>
                    </a:p>
                  </a:txBody>
                  <a:tcPr/>
                </a:tc>
                <a:tc>
                  <a:txBody>
                    <a:bodyPr/>
                    <a:p>
                      <a:pPr>
                        <a:buNone/>
                      </a:pPr>
                      <a:r>
                        <a:rPr lang="en-US" altLang="zh-CN"/>
                        <a:t>varchar(15)</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收支项目</a:t>
                      </a:r>
                      <a:endParaRPr lang="zh-CN" altLang="en-US"/>
                    </a:p>
                  </a:txBody>
                  <a:tcPr/>
                </a:tc>
              </a:tr>
              <a:tr h="381000">
                <a:tc>
                  <a:txBody>
                    <a:bodyPr/>
                    <a:p>
                      <a:pPr>
                        <a:buNone/>
                      </a:pPr>
                      <a:r>
                        <a:rPr lang="en-US" altLang="zh-CN"/>
                        <a:t>inMoney</a:t>
                      </a:r>
                      <a:endParaRPr lang="en-US" altLang="zh-CN"/>
                    </a:p>
                  </a:txBody>
                  <a:tcPr/>
                </a:tc>
                <a:tc>
                  <a:txBody>
                    <a:bodyPr/>
                    <a:p>
                      <a:pPr>
                        <a:buNone/>
                      </a:pPr>
                      <a:r>
                        <a:rPr lang="en-US" altLang="zh-CN"/>
                        <a:t>float</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收入</a:t>
                      </a:r>
                      <a:endParaRPr lang="zh-CN" altLang="en-US"/>
                    </a:p>
                  </a:txBody>
                  <a:tcPr/>
                </a:tc>
              </a:tr>
              <a:tr h="381000">
                <a:tc>
                  <a:txBody>
                    <a:bodyPr/>
                    <a:p>
                      <a:pPr>
                        <a:buNone/>
                      </a:pPr>
                      <a:r>
                        <a:rPr lang="en-US" altLang="zh-CN"/>
                        <a:t>outMoney</a:t>
                      </a:r>
                      <a:endParaRPr lang="en-US" altLang="zh-CN"/>
                    </a:p>
                  </a:txBody>
                  <a:tcPr/>
                </a:tc>
                <a:tc>
                  <a:txBody>
                    <a:bodyPr/>
                    <a:p>
                      <a:pPr>
                        <a:buNone/>
                      </a:pPr>
                      <a:r>
                        <a:rPr lang="en-US" altLang="zh-CN"/>
                        <a:t>float</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支出</a:t>
                      </a:r>
                      <a:endParaRPr lang="zh-CN" altLang="en-US"/>
                    </a:p>
                  </a:txBody>
                  <a:tcPr/>
                </a:tc>
              </a:tr>
              <a:tr h="381000">
                <a:tc>
                  <a:txBody>
                    <a:bodyPr/>
                    <a:p>
                      <a:pPr>
                        <a:buNone/>
                      </a:pPr>
                      <a:r>
                        <a:rPr lang="en-US" altLang="zh-CN"/>
                        <a:t>sumMoney</a:t>
                      </a:r>
                      <a:endParaRPr lang="en-US" altLang="zh-CN"/>
                    </a:p>
                  </a:txBody>
                  <a:tcPr/>
                </a:tc>
                <a:tc>
                  <a:txBody>
                    <a:bodyPr/>
                    <a:p>
                      <a:pPr>
                        <a:buNone/>
                      </a:pPr>
                      <a:r>
                        <a:rPr lang="en-US" altLang="zh-CN"/>
                        <a:t>float</a:t>
                      </a:r>
                      <a:endParaRPr lang="en-US" altLang="zh-CN"/>
                    </a:p>
                  </a:txBody>
                  <a:tcPr/>
                </a:tc>
                <a:tc>
                  <a:txBody>
                    <a:bodyPr/>
                    <a:p>
                      <a:pPr>
                        <a:buNone/>
                      </a:pPr>
                      <a:r>
                        <a:rPr lang="zh-CN" altLang="en-US"/>
                        <a:t>不可</a:t>
                      </a:r>
                      <a:endParaRPr lang="zh-CN" altLang="en-US"/>
                    </a:p>
                  </a:txBody>
                  <a:tcPr/>
                </a:tc>
                <a:tc>
                  <a:txBody>
                    <a:bodyPr/>
                    <a:p>
                      <a:pPr>
                        <a:buNone/>
                      </a:pPr>
                      <a:endParaRPr lang="zh-CN" altLang="en-US"/>
                    </a:p>
                  </a:txBody>
                  <a:tcPr/>
                </a:tc>
                <a:tc>
                  <a:txBody>
                    <a:bodyPr/>
                    <a:p>
                      <a:pPr>
                        <a:buNone/>
                      </a:pPr>
                      <a:r>
                        <a:rPr lang="zh-CN" altLang="en-US"/>
                        <a:t>总和数目</a:t>
                      </a:r>
                      <a:endParaRPr lang="zh-CN" altLang="en-US"/>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1994</Words>
  <Application>WPS 演示</Application>
  <PresentationFormat>宽屏</PresentationFormat>
  <Paragraphs>236</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小圈子</dc:creator>
  <cp:lastModifiedBy>小圈子</cp:lastModifiedBy>
  <cp:revision>3</cp:revision>
  <dcterms:created xsi:type="dcterms:W3CDTF">2017-01-08T05:12:13Z</dcterms:created>
  <dcterms:modified xsi:type="dcterms:W3CDTF">2017-01-08T07:01:03Z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